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85" r:id="rId4"/>
    <p:sldId id="286" r:id="rId5"/>
    <p:sldId id="287" r:id="rId6"/>
    <p:sldId id="261" r:id="rId7"/>
    <p:sldId id="262" r:id="rId8"/>
    <p:sldId id="288" r:id="rId9"/>
    <p:sldId id="289" r:id="rId10"/>
    <p:sldId id="291" r:id="rId11"/>
    <p:sldId id="292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5149850"/>
  <p:notesSz cx="9144000" cy="5149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75" y="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0963" y="128233"/>
            <a:ext cx="1720060" cy="660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484817" y="1189692"/>
            <a:ext cx="2050387" cy="28228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0963" y="128233"/>
            <a:ext cx="1720060" cy="660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43352" y="421081"/>
            <a:ext cx="4257294" cy="880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848" y="1278198"/>
            <a:ext cx="7463155" cy="2480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ccq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oldcopd.org/" TargetMode="External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mdcalc.com/cha2ds2-vasc-score-atrial-fibrillation-stroke-ris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4403" y="4171289"/>
            <a:ext cx="7922895" cy="80137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588770" marR="5080" indent="-1576705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Boehringer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Ingelheim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aportó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una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subvención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educactiva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ilimitada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para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apoyar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el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desarrollo</a:t>
            </a:r>
            <a:r>
              <a:rPr sz="1200" spc="-5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 </a:t>
            </a:r>
            <a:r>
              <a:rPr sz="1200" dirty="0" err="1">
                <a:latin typeface="Arial"/>
                <a:cs typeface="Arial"/>
              </a:rPr>
              <a:t>tipografía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 </a:t>
            </a:r>
            <a:r>
              <a:rPr sz="1200" dirty="0" err="1">
                <a:latin typeface="Arial"/>
                <a:cs typeface="Arial"/>
              </a:rPr>
              <a:t>impresión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y </a:t>
            </a:r>
            <a:r>
              <a:rPr sz="1200" dirty="0" err="1">
                <a:latin typeface="Arial"/>
                <a:cs typeface="Arial"/>
              </a:rPr>
              <a:t>costos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asociados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pero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no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contribuyó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contenido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 </a:t>
            </a:r>
            <a:r>
              <a:rPr sz="1200" spc="5" dirty="0" err="1">
                <a:latin typeface="Arial"/>
                <a:cs typeface="Arial"/>
              </a:rPr>
              <a:t>este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documento</a:t>
            </a:r>
            <a:r>
              <a:rPr sz="1200" spc="-5" dirty="0">
                <a:latin typeface="Arial"/>
                <a:cs typeface="Arial"/>
              </a:rPr>
              <a:t>.</a:t>
            </a:r>
            <a:r>
              <a:rPr sz="1200" dirty="0">
                <a:latin typeface="Arial"/>
                <a:cs typeface="Arial"/>
              </a:rPr>
              <a:t> 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 dirty="0">
              <a:latin typeface="Arial"/>
              <a:cs typeface="Arial"/>
            </a:endParaRPr>
          </a:p>
          <a:p>
            <a:pPr marL="290195" algn="ctr">
              <a:lnSpc>
                <a:spcPct val="100000"/>
              </a:lnSpc>
            </a:pP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Respirar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y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sentirse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bien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a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través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del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acceso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universal </a:t>
            </a:r>
            <a:r>
              <a:rPr sz="1600" i="1" spc="5" dirty="0">
                <a:solidFill>
                  <a:srgbClr val="074A87"/>
                </a:solidFill>
                <a:latin typeface="Arial"/>
                <a:cs typeface="Arial"/>
              </a:rPr>
              <a:t>a una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atención</a:t>
            </a:r>
            <a:r>
              <a:rPr sz="1600" i="1" spc="-19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adecuada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05000" y="1165231"/>
            <a:ext cx="5614671" cy="941069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0" spc="105" dirty="0" err="1">
                <a:solidFill>
                  <a:srgbClr val="00050A"/>
                </a:solidFill>
              </a:rPr>
              <a:t>Multimorbilidad</a:t>
            </a:r>
            <a:endParaRPr sz="6000" dirty="0"/>
          </a:p>
        </p:txBody>
      </p:sp>
      <p:sp>
        <p:nvSpPr>
          <p:cNvPr id="5" name="object 5"/>
          <p:cNvSpPr txBox="1"/>
          <p:nvPr/>
        </p:nvSpPr>
        <p:spPr>
          <a:xfrm>
            <a:off x="2654935" y="2368372"/>
            <a:ext cx="3792220" cy="5753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Una </a:t>
            </a:r>
            <a:r>
              <a:rPr sz="1800" spc="-5">
                <a:solidFill>
                  <a:srgbClr val="00050A"/>
                </a:solidFill>
                <a:latin typeface="Arial"/>
                <a:cs typeface="Arial"/>
              </a:rPr>
              <a:t>iniciativa</a:t>
            </a:r>
            <a:r>
              <a:rPr sz="1800" spc="-1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del IPCRG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Manejo de </a:t>
            </a:r>
            <a:r>
              <a:rPr sz="1800" spc="5">
                <a:solidFill>
                  <a:srgbClr val="00050A"/>
                </a:solidFill>
                <a:latin typeface="Arial"/>
                <a:cs typeface="Arial"/>
              </a:rPr>
              <a:t>multimorbilidad </a:t>
            </a: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en</a:t>
            </a:r>
            <a:r>
              <a:rPr sz="1800" spc="-21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1800" spc="-5">
                <a:solidFill>
                  <a:srgbClr val="00050A"/>
                </a:solidFill>
                <a:latin typeface="Arial"/>
                <a:cs typeface="Arial"/>
              </a:rPr>
              <a:t>EPOC</a:t>
            </a: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 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1" y="421081"/>
            <a:ext cx="5473192" cy="44499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704975" marR="5080" indent="-1585595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Otras</a:t>
            </a:r>
            <a:r>
              <a:rPr lang="es-ES" dirty="0"/>
              <a:t> actuaciones </a:t>
            </a:r>
            <a:r>
              <a:rPr spc="5" dirty="0" err="1"/>
              <a:t>esenciales</a:t>
            </a:r>
            <a:r>
              <a:rPr spc="5" dirty="0"/>
              <a:t> 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25294" y="1395983"/>
            <a:ext cx="4703445" cy="3106420"/>
            <a:chOff x="222440" y="1389824"/>
            <a:chExt cx="4703445" cy="3106420"/>
          </a:xfrm>
        </p:grpSpPr>
        <p:sp>
          <p:nvSpPr>
            <p:cNvPr id="4" name="object 4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4700016" y="0"/>
                  </a:moveTo>
                  <a:lnTo>
                    <a:pt x="0" y="0"/>
                  </a:lnTo>
                  <a:lnTo>
                    <a:pt x="0" y="3102864"/>
                  </a:lnTo>
                  <a:lnTo>
                    <a:pt x="4700016" y="3102864"/>
                  </a:lnTo>
                  <a:lnTo>
                    <a:pt x="4700016" y="0"/>
                  </a:lnTo>
                  <a:close/>
                </a:path>
              </a:pathLst>
            </a:custGeom>
            <a:solidFill>
              <a:srgbClr val="FDD1D2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0" y="3102864"/>
                  </a:moveTo>
                  <a:lnTo>
                    <a:pt x="4700016" y="3102864"/>
                  </a:lnTo>
                  <a:lnTo>
                    <a:pt x="4700016" y="0"/>
                  </a:lnTo>
                  <a:lnTo>
                    <a:pt x="0" y="0"/>
                  </a:lnTo>
                  <a:lnTo>
                    <a:pt x="0" y="3102864"/>
                  </a:lnTo>
                  <a:close/>
                </a:path>
              </a:pathLst>
            </a:custGeom>
            <a:ln w="3175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17714" y="1900271"/>
            <a:ext cx="4112895" cy="50033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079">
              <a:lnSpc>
                <a:spcPct val="120100"/>
              </a:lnSpc>
              <a:spcBef>
                <a:spcPts val="100"/>
              </a:spcBef>
              <a:tabLst>
                <a:tab pos="271145" algn="l"/>
              </a:tabLst>
            </a:pP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2. 	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Asegúrese</a:t>
            </a:r>
            <a:r>
              <a:rPr sz="9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de que</a:t>
            </a:r>
            <a:r>
              <a:rPr sz="9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por lo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menos</a:t>
            </a:r>
            <a:r>
              <a:rPr sz="9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una </a:t>
            </a:r>
            <a:r>
              <a:rPr sz="900" spc="5" dirty="0" err="1">
                <a:solidFill>
                  <a:srgbClr val="221F1F"/>
                </a:solidFill>
                <a:latin typeface="Calibri"/>
                <a:cs typeface="Calibri"/>
              </a:rPr>
              <a:t>vez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 al </a:t>
            </a:r>
            <a:r>
              <a:rPr sz="900" spc="5" dirty="0" err="1">
                <a:solidFill>
                  <a:srgbClr val="221F1F"/>
                </a:solidFill>
                <a:latin typeface="Calibri"/>
                <a:cs typeface="Calibri"/>
              </a:rPr>
              <a:t>año</a:t>
            </a:r>
            <a:r>
              <a:rPr lang="es-ES" sz="9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60" dirty="0">
                <a:solidFill>
                  <a:srgbClr val="221F1F"/>
                </a:solidFill>
                <a:latin typeface="Calibri"/>
                <a:cs typeface="Calibri"/>
              </a:rPr>
              <a:t>se </a:t>
            </a:r>
            <a:r>
              <a:rPr sz="900" spc="-60" dirty="0" err="1">
                <a:solidFill>
                  <a:srgbClr val="221F1F"/>
                </a:solidFill>
                <a:latin typeface="Calibri"/>
                <a:cs typeface="Calibri"/>
              </a:rPr>
              <a:t>realice</a:t>
            </a:r>
            <a:r>
              <a:rPr sz="900" spc="-60" dirty="0">
                <a:solidFill>
                  <a:srgbClr val="221F1F"/>
                </a:solidFill>
                <a:latin typeface="Calibri"/>
                <a:cs typeface="Calibri"/>
              </a:rPr>
              <a:t> una (re) </a:t>
            </a:r>
            <a:r>
              <a:rPr sz="900" spc="-60" dirty="0" err="1">
                <a:solidFill>
                  <a:srgbClr val="221F1F"/>
                </a:solidFill>
                <a:latin typeface="Calibri"/>
                <a:cs typeface="Calibri"/>
              </a:rPr>
              <a:t>evaluación</a:t>
            </a:r>
            <a:r>
              <a:rPr sz="9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spc="-60" dirty="0">
                <a:solidFill>
                  <a:srgbClr val="221F1F"/>
                </a:solidFill>
                <a:latin typeface="Calibri"/>
                <a:cs typeface="Calibri"/>
              </a:rPr>
              <a:t> en Atención Primaria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al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paciente</a:t>
            </a:r>
            <a:r>
              <a:rPr sz="9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9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spc="-65" dirty="0">
                <a:solidFill>
                  <a:srgbClr val="221F1F"/>
                </a:solidFill>
                <a:latin typeface="Calibri"/>
                <a:cs typeface="Calibri"/>
              </a:rPr>
              <a:t> se </a:t>
            </a:r>
            <a:r>
              <a:rPr sz="900" spc="-15" dirty="0" err="1">
                <a:solidFill>
                  <a:srgbClr val="221F1F"/>
                </a:solidFill>
                <a:latin typeface="Calibri"/>
                <a:cs typeface="Calibri"/>
              </a:rPr>
              <a:t>ajust</a:t>
            </a:r>
            <a:r>
              <a:rPr lang="es-ES" sz="900" spc="-15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9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65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900" spc="-65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lang="es-ES" sz="900" spc="-35" dirty="0">
                <a:solidFill>
                  <a:srgbClr val="221F1F"/>
                </a:solidFill>
                <a:latin typeface="Calibri"/>
                <a:cs typeface="Calibri"/>
              </a:rPr>
              <a:t>. </a:t>
            </a:r>
            <a:r>
              <a:rPr sz="9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spc="5" dirty="0">
                <a:solidFill>
                  <a:srgbClr val="221F1F"/>
                </a:solidFill>
                <a:latin typeface="Calibri"/>
                <a:cs typeface="Calibri"/>
              </a:rPr>
              <a:t>También la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spc="-5" dirty="0" err="1">
                <a:solidFill>
                  <a:srgbClr val="221F1F"/>
                </a:solidFill>
                <a:latin typeface="Calibri"/>
                <a:cs typeface="Calibri"/>
              </a:rPr>
              <a:t>suspensión</a:t>
            </a:r>
            <a:r>
              <a:rPr lang="es-ES" sz="9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de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medicación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inapropiada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.  </a:t>
            </a:r>
            <a:r>
              <a:rPr sz="900" spc="-5" dirty="0">
                <a:solidFill>
                  <a:srgbClr val="221F1F"/>
                </a:solidFill>
                <a:latin typeface="Calibri"/>
                <a:cs typeface="Calibri"/>
              </a:rPr>
              <a:t>No </a:t>
            </a:r>
            <a:r>
              <a:rPr sz="900" spc="-5" dirty="0" err="1">
                <a:solidFill>
                  <a:srgbClr val="221F1F"/>
                </a:solidFill>
                <a:latin typeface="Calibri"/>
                <a:cs typeface="Calibri"/>
              </a:rPr>
              <a:t>se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olvide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del</a:t>
            </a:r>
            <a:r>
              <a:rPr sz="900" spc="-8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cáncer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de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pulmón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4793" y="2362537"/>
            <a:ext cx="4231640" cy="29046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3. 	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Revise</a:t>
            </a:r>
            <a:r>
              <a:rPr sz="10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técnica</a:t>
            </a:r>
            <a:r>
              <a:rPr sz="10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inhalación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cumplimiento</a:t>
            </a:r>
            <a:r>
              <a:rPr sz="10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-55" dirty="0">
                <a:solidFill>
                  <a:srgbClr val="221F1F"/>
                </a:solidFill>
                <a:latin typeface="Calibri"/>
                <a:cs typeface="Calibri"/>
              </a:rPr>
              <a:t>terapéutico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8390" y="2694881"/>
            <a:ext cx="4356531" cy="596958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spcBef>
                <a:spcPts val="9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4. 	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Empodere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 los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pacientes</a:t>
            </a:r>
            <a:r>
              <a:rPr sz="1000" spc="-8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con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multimorbilidad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y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con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EPOC</a:t>
            </a:r>
            <a:r>
              <a:rPr sz="10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así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como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a los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cuidadores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0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para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ayudarlos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sz="10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sobrellevar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los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potenciales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excesos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información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y 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ansiedad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y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depresión</a:t>
            </a:r>
            <a:r>
              <a:rPr sz="10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asociadas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8390" y="3280199"/>
            <a:ext cx="4083609" cy="29046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5. 	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Evalúe</a:t>
            </a:r>
            <a:r>
              <a:rPr sz="10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cuidadosamente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indicación</a:t>
            </a:r>
            <a:r>
              <a:rPr sz="1000" spc="-8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antes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iniciar</a:t>
            </a:r>
            <a:r>
              <a:rPr sz="1000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spc="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con CI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391" y="3551631"/>
            <a:ext cx="3996690" cy="44307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spcBef>
                <a:spcPts val="9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6. 	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Controle</a:t>
            </a:r>
            <a:r>
              <a:rPr sz="10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atentamente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las</a:t>
            </a:r>
            <a:r>
              <a:rPr sz="1000" spc="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alteraciones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ritmo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cardíaco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,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-40" dirty="0">
                <a:solidFill>
                  <a:srgbClr val="221F1F"/>
                </a:solidFill>
                <a:latin typeface="Calibri"/>
                <a:cs typeface="Calibri"/>
              </a:rPr>
              <a:t>como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fibrilación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auricular,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al 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instaurar un tratamiento con LABA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8390" y="4082879"/>
            <a:ext cx="3888740" cy="44307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spcBef>
                <a:spcPts val="9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7. 	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Controle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-50" dirty="0">
                <a:solidFill>
                  <a:srgbClr val="221F1F"/>
                </a:solidFill>
                <a:latin typeface="Calibri"/>
                <a:cs typeface="Calibri"/>
              </a:rPr>
              <a:t>la aparición de síntomas urinarios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al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iniciar</a:t>
            </a:r>
            <a:r>
              <a:rPr sz="1000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con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-15" dirty="0">
                <a:solidFill>
                  <a:srgbClr val="221F1F"/>
                </a:solidFill>
                <a:latin typeface="Calibri"/>
                <a:cs typeface="Calibri"/>
              </a:rPr>
              <a:t>LAMA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en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pacientes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con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enfermedad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renal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crónica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o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prostática</a:t>
            </a:r>
            <a:r>
              <a:rPr sz="1000" spc="-1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12833" y="1397570"/>
            <a:ext cx="3804285" cy="3129966"/>
          </a:xfrm>
          <a:custGeom>
            <a:avLst/>
            <a:gdLst/>
            <a:ahLst/>
            <a:cxnLst/>
            <a:rect l="l" t="t" r="r" b="b"/>
            <a:pathLst>
              <a:path w="3804284" h="2350135">
                <a:moveTo>
                  <a:pt x="3803903" y="0"/>
                </a:moveTo>
                <a:lnTo>
                  <a:pt x="0" y="0"/>
                </a:lnTo>
                <a:lnTo>
                  <a:pt x="0" y="2350008"/>
                </a:lnTo>
                <a:lnTo>
                  <a:pt x="3803903" y="2350008"/>
                </a:lnTo>
                <a:lnTo>
                  <a:pt x="3803903" y="0"/>
                </a:lnTo>
                <a:close/>
              </a:path>
            </a:pathLst>
          </a:custGeom>
          <a:solidFill>
            <a:srgbClr val="FDD1D2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88389" y="1404568"/>
            <a:ext cx="8428729" cy="17293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304800" algn="l"/>
                <a:tab pos="4879975" algn="l"/>
              </a:tabLst>
            </a:pPr>
            <a:r>
              <a:rPr sz="900" spc="-5" dirty="0">
                <a:solidFill>
                  <a:srgbClr val="221F1F"/>
                </a:solidFill>
                <a:latin typeface="Arial"/>
                <a:cs typeface="Arial"/>
              </a:rPr>
              <a:t>1. 		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Genere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conciencia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respecto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a la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multimorbilidad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en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dirty="0">
                <a:solidFill>
                  <a:srgbClr val="221F1F"/>
                </a:solidFill>
                <a:latin typeface="Calibri"/>
                <a:cs typeface="Calibri"/>
              </a:rPr>
              <a:t>la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EPOC,</a:t>
            </a:r>
            <a:r>
              <a:rPr lang="es-ES"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dirty="0">
                <a:solidFill>
                  <a:srgbClr val="221F1F"/>
                </a:solidFill>
                <a:latin typeface="Calibri"/>
                <a:cs typeface="Calibri"/>
              </a:rPr>
              <a:t>cribe y  analice</a:t>
            </a:r>
            <a:r>
              <a:rPr sz="900" dirty="0" err="1">
                <a:solidFill>
                  <a:srgbClr val="221F1F"/>
                </a:solidFill>
                <a:latin typeface="Calibri"/>
                <a:cs typeface="Calibri"/>
              </a:rPr>
              <a:t>analice</a:t>
            </a:r>
            <a:r>
              <a:rPr lang="es-ES" sz="900" spc="-1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900" dirty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lang="es-ES" sz="9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21F1F"/>
                </a:solidFill>
                <a:latin typeface="Calibri"/>
                <a:cs typeface="Calibri"/>
              </a:rPr>
              <a:t> 	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6097" y="1576091"/>
            <a:ext cx="3293110" cy="2792431"/>
          </a:xfrm>
          <a:prstGeom prst="rect">
            <a:avLst/>
          </a:prstGeom>
        </p:spPr>
        <p:txBody>
          <a:bodyPr vert="horz" wrap="square" lIns="0" tIns="75565" rIns="0" bIns="0">
            <a:spAutoFit/>
          </a:bodyPr>
          <a:lstStyle/>
          <a:p>
            <a:pPr marL="183515" indent="-171450">
              <a:lnSpc>
                <a:spcPct val="100000"/>
              </a:lnSpc>
              <a:spcBef>
                <a:spcPts val="595"/>
              </a:spcBef>
              <a:buFont typeface="Arial" panose="020B0604020202020204" pitchFamily="34" charset="0"/>
              <a:buChar char="•"/>
              <a:tabLst>
                <a:tab pos="183515" algn="l"/>
              </a:tabLst>
            </a:pP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Asma: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con CI debe</a:t>
            </a:r>
            <a:r>
              <a:rPr sz="1000" spc="-1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continuar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  <a:p>
            <a:pPr marL="182880" marR="19685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Diabetes: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Reconsidere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si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con CI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es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necesario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;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si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contin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ú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con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realice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un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seguimiento</a:t>
            </a:r>
            <a:r>
              <a:rPr sz="1000" spc="-3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estrecho</a:t>
            </a:r>
            <a:r>
              <a:rPr sz="10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-25" dirty="0">
                <a:solidFill>
                  <a:srgbClr val="221F1F"/>
                </a:solidFill>
                <a:latin typeface="Calibri"/>
                <a:cs typeface="Calibri"/>
              </a:rPr>
              <a:t> de las glucemias y titulación del tratamiento antidiabético.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  <a:p>
            <a:pPr marL="182880" marR="5080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Osteoporosis:</a:t>
            </a:r>
            <a:r>
              <a:rPr sz="1000" b="1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reconsidere</a:t>
            </a:r>
            <a:r>
              <a:rPr sz="10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si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tratamiento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con CI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es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necesario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;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si</a:t>
            </a:r>
            <a:r>
              <a:rPr sz="10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decide </a:t>
            </a:r>
            <a:r>
              <a:rPr sz="1000" spc="-20" dirty="0" err="1">
                <a:solidFill>
                  <a:srgbClr val="221F1F"/>
                </a:solidFill>
                <a:latin typeface="Calibri"/>
                <a:cs typeface="Calibri"/>
              </a:rPr>
              <a:t>continuar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con los CI, 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realice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un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seguimiento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estrecho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de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pérdida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de</a:t>
            </a:r>
            <a:r>
              <a:rPr lang="es-ES"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densidad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mineral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ósea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y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del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riesgo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fracturas</a:t>
            </a:r>
            <a:r>
              <a:rPr sz="1000" spc="-7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.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Se</a:t>
            </a:r>
            <a:r>
              <a:rPr sz="10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recomienda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 valoración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osteoporosis u osteopenia</a:t>
            </a:r>
            <a:r>
              <a:rPr lang="es-ES" sz="1000" dirty="0">
                <a:solidFill>
                  <a:srgbClr val="221F1F"/>
                </a:solidFill>
                <a:latin typeface="Calibri"/>
                <a:cs typeface="Calibri"/>
              </a:rPr>
              <a:t> en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pacientes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5" dirty="0">
                <a:solidFill>
                  <a:srgbClr val="221F1F"/>
                </a:solidFill>
                <a:latin typeface="Calibri"/>
                <a:cs typeface="Calibri"/>
              </a:rPr>
              <a:t>tratados con dosis altas de CI o con dosis medias/bajas de CI con uso frecuente de corticoides orales.</a:t>
            </a:r>
            <a:r>
              <a:rPr lang="es-ES" sz="1000" b="1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endParaRPr lang="es-ES" sz="1000" b="1" dirty="0">
              <a:solidFill>
                <a:srgbClr val="221F1F"/>
              </a:solidFill>
              <a:latin typeface="Calibri"/>
              <a:cs typeface="Calibri"/>
            </a:endParaRPr>
          </a:p>
          <a:p>
            <a:pPr marL="182880" marR="5080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lang="es-ES" sz="1000" b="1" dirty="0">
                <a:solidFill>
                  <a:srgbClr val="221F1F"/>
                </a:solidFill>
                <a:latin typeface="Calibri"/>
                <a:cs typeface="Calibri"/>
              </a:rPr>
              <a:t>I</a:t>
            </a:r>
            <a:r>
              <a:rPr sz="1000" b="1" dirty="0" err="1">
                <a:solidFill>
                  <a:srgbClr val="221F1F"/>
                </a:solidFill>
                <a:latin typeface="Calibri"/>
                <a:cs typeface="Calibri"/>
              </a:rPr>
              <a:t>nfecciones</a:t>
            </a:r>
            <a:r>
              <a:rPr sz="1000" b="1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b="1" spc="5" dirty="0">
                <a:solidFill>
                  <a:srgbClr val="221F1F"/>
                </a:solidFill>
                <a:latin typeface="Calibri"/>
                <a:cs typeface="Calibri"/>
              </a:rPr>
              <a:t>(</a:t>
            </a:r>
            <a:r>
              <a:rPr sz="1000" b="1" spc="5" dirty="0" err="1">
                <a:solidFill>
                  <a:srgbClr val="221F1F"/>
                </a:solidFill>
                <a:latin typeface="Calibri"/>
                <a:cs typeface="Calibri"/>
              </a:rPr>
              <a:t>neumonía</a:t>
            </a:r>
            <a:r>
              <a:rPr sz="1000" b="1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b="1" spc="5" dirty="0">
                <a:solidFill>
                  <a:srgbClr val="221F1F"/>
                </a:solidFill>
                <a:latin typeface="Calibri"/>
                <a:cs typeface="Calibri"/>
              </a:rPr>
              <a:t>o</a:t>
            </a:r>
            <a:r>
              <a:rPr sz="1000" b="1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tuberculosis):</a:t>
            </a:r>
            <a:r>
              <a:rPr sz="1000" b="1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considere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supresión</a:t>
            </a:r>
            <a:r>
              <a:rPr sz="1000" spc="-8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CI y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lang="es-ES" sz="1000" spc="5" dirty="0">
                <a:solidFill>
                  <a:srgbClr val="221F1F"/>
                </a:solidFill>
                <a:latin typeface="Calibri"/>
                <a:cs typeface="Calibri"/>
              </a:rPr>
              <a:t>aumente</a:t>
            </a:r>
            <a:r>
              <a:rPr sz="1000" spc="-8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broncodilatación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34103" y="2757645"/>
            <a:ext cx="1148715" cy="598170"/>
          </a:xfrm>
          <a:custGeom>
            <a:avLst/>
            <a:gdLst/>
            <a:ahLst/>
            <a:cxnLst/>
            <a:rect l="l" t="t" r="r" b="b"/>
            <a:pathLst>
              <a:path w="1148714" h="598170">
                <a:moveTo>
                  <a:pt x="554354" y="558419"/>
                </a:moveTo>
                <a:lnTo>
                  <a:pt x="0" y="558419"/>
                </a:lnTo>
                <a:lnTo>
                  <a:pt x="0" y="598043"/>
                </a:lnTo>
                <a:lnTo>
                  <a:pt x="574166" y="598043"/>
                </a:lnTo>
                <a:lnTo>
                  <a:pt x="581870" y="596483"/>
                </a:lnTo>
                <a:lnTo>
                  <a:pt x="588168" y="592232"/>
                </a:lnTo>
                <a:lnTo>
                  <a:pt x="592419" y="585934"/>
                </a:lnTo>
                <a:lnTo>
                  <a:pt x="593978" y="578231"/>
                </a:lnTo>
                <a:lnTo>
                  <a:pt x="554354" y="578231"/>
                </a:lnTo>
                <a:lnTo>
                  <a:pt x="554354" y="558419"/>
                </a:lnTo>
                <a:close/>
              </a:path>
              <a:path w="1148714" h="598170">
                <a:moveTo>
                  <a:pt x="1029461" y="39624"/>
                </a:moveTo>
                <a:lnTo>
                  <a:pt x="574166" y="39624"/>
                </a:lnTo>
                <a:lnTo>
                  <a:pt x="566463" y="41183"/>
                </a:lnTo>
                <a:lnTo>
                  <a:pt x="560165" y="45434"/>
                </a:lnTo>
                <a:lnTo>
                  <a:pt x="555914" y="51732"/>
                </a:lnTo>
                <a:lnTo>
                  <a:pt x="554354" y="59436"/>
                </a:lnTo>
                <a:lnTo>
                  <a:pt x="554354" y="578231"/>
                </a:lnTo>
                <a:lnTo>
                  <a:pt x="574166" y="558419"/>
                </a:lnTo>
                <a:lnTo>
                  <a:pt x="593978" y="558419"/>
                </a:lnTo>
                <a:lnTo>
                  <a:pt x="593978" y="79248"/>
                </a:lnTo>
                <a:lnTo>
                  <a:pt x="574166" y="79248"/>
                </a:lnTo>
                <a:lnTo>
                  <a:pt x="593978" y="59436"/>
                </a:lnTo>
                <a:lnTo>
                  <a:pt x="1029461" y="59436"/>
                </a:lnTo>
                <a:lnTo>
                  <a:pt x="1029461" y="39624"/>
                </a:lnTo>
                <a:close/>
              </a:path>
              <a:path w="1148714" h="598170">
                <a:moveTo>
                  <a:pt x="593978" y="558419"/>
                </a:moveTo>
                <a:lnTo>
                  <a:pt x="574166" y="558419"/>
                </a:lnTo>
                <a:lnTo>
                  <a:pt x="554354" y="578231"/>
                </a:lnTo>
                <a:lnTo>
                  <a:pt x="593978" y="578231"/>
                </a:lnTo>
                <a:lnTo>
                  <a:pt x="593978" y="558419"/>
                </a:lnTo>
                <a:close/>
              </a:path>
              <a:path w="1148714" h="598170">
                <a:moveTo>
                  <a:pt x="1029461" y="0"/>
                </a:moveTo>
                <a:lnTo>
                  <a:pt x="1029461" y="118871"/>
                </a:lnTo>
                <a:lnTo>
                  <a:pt x="1108709" y="79248"/>
                </a:lnTo>
                <a:lnTo>
                  <a:pt x="1049273" y="79248"/>
                </a:lnTo>
                <a:lnTo>
                  <a:pt x="1049273" y="39624"/>
                </a:lnTo>
                <a:lnTo>
                  <a:pt x="1108709" y="39624"/>
                </a:lnTo>
                <a:lnTo>
                  <a:pt x="1029461" y="0"/>
                </a:lnTo>
                <a:close/>
              </a:path>
              <a:path w="1148714" h="598170">
                <a:moveTo>
                  <a:pt x="593978" y="59436"/>
                </a:moveTo>
                <a:lnTo>
                  <a:pt x="574166" y="79248"/>
                </a:lnTo>
                <a:lnTo>
                  <a:pt x="593978" y="79248"/>
                </a:lnTo>
                <a:lnTo>
                  <a:pt x="593978" y="59436"/>
                </a:lnTo>
                <a:close/>
              </a:path>
              <a:path w="1148714" h="598170">
                <a:moveTo>
                  <a:pt x="1029461" y="59436"/>
                </a:moveTo>
                <a:lnTo>
                  <a:pt x="593978" y="59436"/>
                </a:lnTo>
                <a:lnTo>
                  <a:pt x="593978" y="79248"/>
                </a:lnTo>
                <a:lnTo>
                  <a:pt x="1029461" y="79248"/>
                </a:lnTo>
                <a:lnTo>
                  <a:pt x="1029461" y="59436"/>
                </a:lnTo>
                <a:close/>
              </a:path>
              <a:path w="1148714" h="598170">
                <a:moveTo>
                  <a:pt x="1108709" y="39624"/>
                </a:moveTo>
                <a:lnTo>
                  <a:pt x="1049273" y="39624"/>
                </a:lnTo>
                <a:lnTo>
                  <a:pt x="1049273" y="79248"/>
                </a:lnTo>
                <a:lnTo>
                  <a:pt x="1108709" y="79248"/>
                </a:lnTo>
                <a:lnTo>
                  <a:pt x="1148333" y="59436"/>
                </a:lnTo>
                <a:lnTo>
                  <a:pt x="1108709" y="3962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02158" y="4621694"/>
            <a:ext cx="5870042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 </a:t>
            </a:r>
            <a:r>
              <a:rPr lang="es-ES" sz="800" spc="-10" dirty="0">
                <a:solidFill>
                  <a:srgbClr val="0C1C1D"/>
                </a:solidFill>
                <a:latin typeface="Arial"/>
                <a:cs typeface="Arial"/>
              </a:rPr>
              <a:t>LABA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, beta-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agonista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acción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prolongada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; </a:t>
            </a:r>
            <a:r>
              <a:rPr lang="es-ES" sz="800" spc="-10" dirty="0">
                <a:solidFill>
                  <a:srgbClr val="0C1C1D"/>
                </a:solidFill>
                <a:latin typeface="Arial"/>
                <a:cs typeface="Arial"/>
              </a:rPr>
              <a:t>LAMA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antagonista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muscarínico</a:t>
            </a:r>
            <a:r>
              <a:rPr sz="800" spc="4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acción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prolongada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D9D3193-D501-45BA-B7BC-BCFBDA930B16}"/>
              </a:ext>
            </a:extLst>
          </p:cNvPr>
          <p:cNvSpPr txBox="1"/>
          <p:nvPr/>
        </p:nvSpPr>
        <p:spPr>
          <a:xfrm>
            <a:off x="341832" y="1327476"/>
            <a:ext cx="4540442" cy="5309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050" dirty="0"/>
              <a:t>1.</a:t>
            </a:r>
            <a:r>
              <a:rPr lang="es-ES" dirty="0"/>
              <a:t> </a:t>
            </a:r>
            <a:r>
              <a:rPr lang="es-ES" sz="1050" dirty="0"/>
              <a:t>Genere conciencia respecto a las comorbilidades en EPOC. Cribe y busque en sus pacientes con EPOC las comorbilidades más frecuentes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7767E7E-5500-4DAD-8564-F1D3AE15CC64}"/>
              </a:ext>
            </a:extLst>
          </p:cNvPr>
          <p:cNvSpPr txBox="1"/>
          <p:nvPr/>
        </p:nvSpPr>
        <p:spPr>
          <a:xfrm>
            <a:off x="5217985" y="1491034"/>
            <a:ext cx="36991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/>
              <a:t>Si el paciente está usando corticoides inhalados hay que valorar: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0" y="441325"/>
            <a:ext cx="2727198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 err="1"/>
              <a:t>Nuestro</a:t>
            </a:r>
            <a:r>
              <a:rPr spc="-105" dirty="0"/>
              <a:t> </a:t>
            </a:r>
            <a:r>
              <a:rPr spc="5" dirty="0" err="1"/>
              <a:t>objetivo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757665"/>
            <a:ext cx="7118984" cy="690574"/>
          </a:xfrm>
          <a:prstGeom prst="rect">
            <a:avLst/>
          </a:prstGeom>
        </p:spPr>
        <p:txBody>
          <a:bodyPr vert="horz" wrap="square" lIns="0" tIns="7429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585"/>
              </a:spcBef>
              <a:buClr>
                <a:srgbClr val="000000"/>
              </a:buClr>
              <a:buSzPct val="13000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2000" spc="5" dirty="0">
                <a:solidFill>
                  <a:srgbClr val="0C1C1D"/>
                </a:solidFill>
                <a:latin typeface="Arial"/>
                <a:cs typeface="Arial"/>
              </a:rPr>
              <a:t>Realizar un caso clínico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para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enseñar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 err="1">
                <a:solidFill>
                  <a:srgbClr val="0C1C1D"/>
                </a:solidFill>
                <a:latin typeface="Arial"/>
                <a:cs typeface="Arial"/>
              </a:rPr>
              <a:t>cómo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identificar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tratar</a:t>
            </a:r>
            <a:r>
              <a:rPr sz="2000" spc="9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la</a:t>
            </a:r>
            <a:r>
              <a:rPr dirty="0"/>
              <a:t>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multimorbilidad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las personas </a:t>
            </a:r>
            <a:r>
              <a:rPr sz="2000" spc="-15" dirty="0">
                <a:solidFill>
                  <a:srgbClr val="0C1C1D"/>
                </a:solidFill>
                <a:latin typeface="Arial"/>
                <a:cs typeface="Arial"/>
              </a:rPr>
              <a:t>con</a:t>
            </a:r>
            <a:r>
              <a:rPr sz="2000" spc="9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EPOC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4458" y="421081"/>
            <a:ext cx="1810385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t>El</a:t>
            </a:r>
            <a:r>
              <a:rPr spc="-90"/>
              <a:t> </a:t>
            </a:r>
            <a:r>
              <a:rPr spc="5"/>
              <a:t>paciente</a:t>
            </a:r>
            <a: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68097"/>
            <a:ext cx="5701665" cy="2515870"/>
          </a:xfrm>
          <a:prstGeom prst="rect">
            <a:avLst/>
          </a:prstGeom>
        </p:spPr>
        <p:txBody>
          <a:bodyPr vert="horz" wrap="square" lIns="0" tIns="4762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37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60 </a:t>
            </a:r>
            <a:r>
              <a:rPr sz="2000" spc="-20" dirty="0" err="1">
                <a:latin typeface="Arial"/>
                <a:cs typeface="Arial"/>
              </a:rPr>
              <a:t>años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 </a:t>
            </a:r>
            <a:r>
              <a:rPr sz="2000" spc="-10" dirty="0" err="1">
                <a:latin typeface="Arial"/>
                <a:cs typeface="Arial"/>
              </a:rPr>
              <a:t>edad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Casado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E</a:t>
            </a:r>
            <a:r>
              <a:rPr lang="es-ES" sz="2000" spc="-10" dirty="0" err="1">
                <a:latin typeface="Arial"/>
                <a:cs typeface="Arial"/>
              </a:rPr>
              <a:t>conomista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Con</a:t>
            </a:r>
            <a:r>
              <a:rPr lang="es-ES" sz="2000" spc="-10" dirty="0">
                <a:latin typeface="Arial"/>
                <a:cs typeface="Arial"/>
              </a:rPr>
              <a:t>table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en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un </a:t>
            </a:r>
            <a:r>
              <a:rPr sz="2000" dirty="0" err="1">
                <a:latin typeface="Arial"/>
                <a:cs typeface="Arial"/>
              </a:rPr>
              <a:t>negocio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pequeño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5" dirty="0" err="1">
                <a:latin typeface="Arial"/>
                <a:cs typeface="Arial"/>
              </a:rPr>
              <a:t>Fumador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5" dirty="0" err="1">
                <a:latin typeface="Arial"/>
                <a:cs typeface="Arial"/>
              </a:rPr>
              <a:t>desde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los </a:t>
            </a:r>
            <a:r>
              <a:rPr sz="2000" spc="-10" dirty="0">
                <a:latin typeface="Arial"/>
                <a:cs typeface="Arial"/>
              </a:rPr>
              <a:t>16 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20" dirty="0" err="1">
                <a:latin typeface="Arial"/>
                <a:cs typeface="Arial"/>
              </a:rPr>
              <a:t>años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hasta </a:t>
            </a:r>
            <a:r>
              <a:rPr sz="2000" spc="-10" dirty="0">
                <a:latin typeface="Arial"/>
                <a:cs typeface="Arial"/>
              </a:rPr>
              <a:t>los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45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5" dirty="0">
                <a:latin typeface="Arial"/>
                <a:cs typeface="Arial"/>
              </a:rPr>
              <a:t>No </a:t>
            </a:r>
            <a:r>
              <a:rPr lang="es-ES" sz="2000" spc="-10" dirty="0">
                <a:latin typeface="Arial"/>
                <a:cs typeface="Arial"/>
              </a:rPr>
              <a:t>hace ejercicio físico de forma habitual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1936" y="4264788"/>
            <a:ext cx="630526" cy="5961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6270" y="421081"/>
            <a:ext cx="4867530" cy="44499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Historia </a:t>
            </a:r>
            <a:r>
              <a:rPr dirty="0" err="1"/>
              <a:t>clínica</a:t>
            </a:r>
            <a:r>
              <a:rPr lang="es-ES" spc="5" dirty="0"/>
              <a:t>: antecedentes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277930"/>
            <a:ext cx="8401406" cy="2134559"/>
          </a:xfrm>
          <a:prstGeom prst="rect">
            <a:avLst/>
          </a:prstGeom>
        </p:spPr>
        <p:txBody>
          <a:bodyPr vert="horz" wrap="square" lIns="0" tIns="13779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08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los </a:t>
            </a:r>
            <a:r>
              <a:rPr sz="2000" spc="-10" dirty="0">
                <a:latin typeface="Arial"/>
                <a:cs typeface="Arial"/>
              </a:rPr>
              <a:t>50 </a:t>
            </a:r>
            <a:r>
              <a:rPr sz="2000" spc="-20" dirty="0" err="1">
                <a:latin typeface="Arial"/>
                <a:cs typeface="Arial"/>
              </a:rPr>
              <a:t>años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presentó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3 </a:t>
            </a:r>
            <a:r>
              <a:rPr sz="2000" spc="-5" dirty="0" err="1">
                <a:latin typeface="Arial"/>
                <a:cs typeface="Arial"/>
              </a:rPr>
              <a:t>infecciones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</a:t>
            </a:r>
            <a:r>
              <a:rPr sz="2000" spc="29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pulmón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4320">
              <a:lnSpc>
                <a:spcPct val="100000"/>
              </a:lnSpc>
              <a:spcBef>
                <a:spcPts val="900"/>
              </a:spcBef>
              <a:tabLst>
                <a:tab pos="539750" algn="l"/>
              </a:tabLst>
            </a:pPr>
            <a:r>
              <a:rPr sz="1800" spc="-5" dirty="0">
                <a:latin typeface="Arial"/>
                <a:cs typeface="Arial"/>
              </a:rPr>
              <a:t>o 	 </a:t>
            </a:r>
            <a:r>
              <a:rPr sz="1800" spc="-5" dirty="0" err="1">
                <a:latin typeface="Arial"/>
                <a:cs typeface="Arial"/>
              </a:rPr>
              <a:t>Fue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5" dirty="0" err="1">
                <a:latin typeface="Arial"/>
                <a:cs typeface="Arial"/>
              </a:rPr>
              <a:t>tratado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una </a:t>
            </a:r>
            <a:r>
              <a:rPr sz="1800" dirty="0" err="1">
                <a:latin typeface="Arial"/>
                <a:cs typeface="Arial"/>
              </a:rPr>
              <a:t>vez</a:t>
            </a:r>
            <a:r>
              <a:rPr sz="1800" dirty="0">
                <a:latin typeface="Arial"/>
                <a:cs typeface="Arial"/>
              </a:rPr>
              <a:t> por el </a:t>
            </a:r>
            <a:r>
              <a:rPr sz="1800" dirty="0" err="1">
                <a:latin typeface="Arial"/>
                <a:cs typeface="Arial"/>
              </a:rPr>
              <a:t>médico</a:t>
            </a:r>
            <a:r>
              <a:rPr sz="1800" dirty="0">
                <a:latin typeface="Arial"/>
                <a:cs typeface="Arial"/>
              </a:rPr>
              <a:t> de </a:t>
            </a:r>
            <a:r>
              <a:rPr lang="es-ES" dirty="0">
                <a:latin typeface="Arial"/>
                <a:cs typeface="Arial"/>
              </a:rPr>
              <a:t>familia</a:t>
            </a:r>
            <a:r>
              <a:rPr sz="1800" dirty="0">
                <a:latin typeface="Arial"/>
                <a:cs typeface="Arial"/>
              </a:rPr>
              <a:t> y </a:t>
            </a:r>
            <a:r>
              <a:rPr sz="1800" spc="-5" dirty="0">
                <a:latin typeface="Arial"/>
                <a:cs typeface="Arial"/>
              </a:rPr>
              <a:t>dos </a:t>
            </a:r>
            <a:r>
              <a:rPr sz="1800" spc="-5" dirty="0" err="1">
                <a:latin typeface="Arial"/>
                <a:cs typeface="Arial"/>
              </a:rPr>
              <a:t>veces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lang="es-ES" dirty="0">
                <a:latin typeface="Arial"/>
                <a:cs typeface="Arial"/>
              </a:rPr>
              <a:t>urgencias</a:t>
            </a:r>
            <a:endParaRPr sz="18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3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Por lo </a:t>
            </a:r>
            <a:r>
              <a:rPr sz="2000" spc="-10" dirty="0" err="1">
                <a:latin typeface="Arial"/>
                <a:cs typeface="Arial"/>
              </a:rPr>
              <a:t>demás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saludable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De </a:t>
            </a:r>
            <a:r>
              <a:rPr sz="2000" spc="-5" dirty="0" err="1">
                <a:latin typeface="Arial"/>
                <a:cs typeface="Arial"/>
              </a:rPr>
              <a:t>niño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tuvo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"</a:t>
            </a:r>
            <a:r>
              <a:rPr sz="2000" spc="-5" dirty="0" err="1">
                <a:latin typeface="Arial"/>
                <a:cs typeface="Arial"/>
              </a:rPr>
              <a:t>bronquitis</a:t>
            </a:r>
            <a:r>
              <a:rPr sz="2000" spc="-5" dirty="0">
                <a:latin typeface="Arial"/>
                <a:cs typeface="Arial"/>
              </a:rPr>
              <a:t>" </a:t>
            </a:r>
            <a:r>
              <a:rPr lang="es-ES" sz="2000" spc="-10" dirty="0">
                <a:latin typeface="Arial"/>
                <a:cs typeface="Arial"/>
              </a:rPr>
              <a:t>hasta aproximadamente los 12 años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5" dirty="0">
                <a:latin typeface="Arial"/>
                <a:cs typeface="Arial"/>
              </a:rPr>
              <a:t>No </a:t>
            </a:r>
            <a:r>
              <a:rPr sz="2000" spc="-10" dirty="0">
                <a:latin typeface="Arial"/>
                <a:cs typeface="Arial"/>
              </a:rPr>
              <a:t>hay </a:t>
            </a:r>
            <a:r>
              <a:rPr lang="es-ES" sz="2000" spc="-10" dirty="0">
                <a:latin typeface="Arial"/>
                <a:cs typeface="Arial"/>
              </a:rPr>
              <a:t>antecedentes familiares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8888" y="4232261"/>
            <a:ext cx="630526" cy="627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9400" y="426719"/>
            <a:ext cx="4044950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Historia</a:t>
            </a:r>
            <a:r>
              <a:rPr spc="-70" dirty="0"/>
              <a:t> </a:t>
            </a:r>
            <a:r>
              <a:rPr spc="5" dirty="0"/>
              <a:t>respiratoria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41932"/>
            <a:ext cx="5133340" cy="2079625"/>
          </a:xfrm>
          <a:prstGeom prst="rect">
            <a:avLst/>
          </a:prstGeom>
        </p:spPr>
        <p:txBody>
          <a:bodyPr vert="horz" wrap="square" lIns="0" tIns="73660" rIns="0" bIns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80"/>
              </a:spcBef>
              <a:buFont typeface="Times New Roman"/>
              <a:buChar char="•"/>
              <a:tabLst>
                <a:tab pos="240665" algn="l"/>
                <a:tab pos="241300" algn="l"/>
              </a:tabLst>
            </a:pPr>
            <a:r>
              <a:rPr sz="2000" spc="-10" dirty="0" err="1">
                <a:latin typeface="Arial"/>
                <a:cs typeface="Arial"/>
              </a:rPr>
              <a:t>Cita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 consulta </a:t>
            </a:r>
            <a:r>
              <a:rPr sz="2000" dirty="0" err="1">
                <a:latin typeface="Arial"/>
                <a:cs typeface="Arial"/>
              </a:rPr>
              <a:t>médica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hace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un</a:t>
            </a:r>
            <a:r>
              <a:rPr sz="2000" spc="10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año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484"/>
              </a:spcBef>
              <a:buFont typeface="Times New Roman"/>
              <a:buChar char="•"/>
              <a:tabLst>
                <a:tab pos="240665" algn="l"/>
                <a:tab pos="241300" algn="l"/>
              </a:tabLst>
            </a:pPr>
            <a:r>
              <a:rPr sz="2000" spc="-10" dirty="0">
                <a:latin typeface="Arial"/>
                <a:cs typeface="Arial"/>
              </a:rPr>
              <a:t>Examen</a:t>
            </a:r>
            <a:r>
              <a:rPr sz="2000" spc="7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clínico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646430" lvl="1" indent="-345440">
              <a:lnSpc>
                <a:spcPct val="100000"/>
              </a:lnSpc>
              <a:spcBef>
                <a:spcPts val="464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lang="es-ES" dirty="0">
                <a:latin typeface="Arial"/>
                <a:cs typeface="Arial"/>
              </a:rPr>
              <a:t>Auscultación pulmonar normal</a:t>
            </a:r>
            <a:endParaRPr sz="1800" dirty="0">
              <a:latin typeface="Arial"/>
              <a:cs typeface="Arial"/>
            </a:endParaRPr>
          </a:p>
          <a:p>
            <a:pPr marL="646430" lvl="1" indent="-345440">
              <a:lnSpc>
                <a:spcPct val="100000"/>
              </a:lnSpc>
              <a:spcBef>
                <a:spcPts val="430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lang="es-ES" dirty="0">
                <a:latin typeface="Arial"/>
                <a:cs typeface="Arial"/>
              </a:rPr>
              <a:t>Auscultación cardíaca normal</a:t>
            </a:r>
            <a:endParaRPr sz="1800" dirty="0">
              <a:latin typeface="Arial"/>
              <a:cs typeface="Arial"/>
            </a:endParaRPr>
          </a:p>
          <a:p>
            <a:pPr marL="646430" lvl="1" indent="-345440">
              <a:lnSpc>
                <a:spcPct val="100000"/>
              </a:lnSpc>
              <a:spcBef>
                <a:spcPts val="434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sz="1800" dirty="0" err="1">
                <a:latin typeface="Arial"/>
                <a:cs typeface="Arial"/>
              </a:rPr>
              <a:t>Presión</a:t>
            </a:r>
            <a:r>
              <a:rPr sz="1800" dirty="0">
                <a:latin typeface="Arial"/>
                <a:cs typeface="Arial"/>
              </a:rPr>
              <a:t> arterial 115/85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mmHg</a:t>
            </a:r>
          </a:p>
          <a:p>
            <a:pPr marL="646430" lvl="1" indent="-345440">
              <a:lnSpc>
                <a:spcPct val="100000"/>
              </a:lnSpc>
              <a:spcBef>
                <a:spcPts val="434"/>
              </a:spcBef>
              <a:buFont typeface="Courier New"/>
              <a:buChar char="o"/>
              <a:tabLst>
                <a:tab pos="646430" algn="l"/>
                <a:tab pos="647065" algn="l"/>
              </a:tabLst>
            </a:pPr>
            <a:r>
              <a:rPr sz="1800" spc="10" dirty="0">
                <a:latin typeface="Arial"/>
                <a:cs typeface="Arial"/>
              </a:rPr>
              <a:t>Peso </a:t>
            </a:r>
            <a:r>
              <a:rPr sz="1800" dirty="0">
                <a:latin typeface="Arial"/>
                <a:cs typeface="Arial"/>
              </a:rPr>
              <a:t>79</a:t>
            </a:r>
            <a:r>
              <a:rPr sz="1800" spc="-1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kg</a:t>
            </a:r>
            <a:r>
              <a:rPr dirty="0"/>
              <a:t> 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5192" y="4232261"/>
            <a:ext cx="630526" cy="627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0088" y="367434"/>
            <a:ext cx="4163823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Historia</a:t>
            </a:r>
            <a:r>
              <a:rPr spc="-70" dirty="0"/>
              <a:t> </a:t>
            </a:r>
            <a:r>
              <a:rPr spc="5" dirty="0"/>
              <a:t>respiratoria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394" y="1334943"/>
            <a:ext cx="8045806" cy="2418739"/>
          </a:xfrm>
          <a:prstGeom prst="rect">
            <a:avLst/>
          </a:prstGeom>
        </p:spPr>
        <p:txBody>
          <a:bodyPr vert="horz" wrap="square" lIns="0" tIns="80645" rIns="0" bIns="0">
            <a:spAutoFit/>
          </a:bodyPr>
          <a:lstStyle/>
          <a:p>
            <a:pPr marL="251460" indent="-213360">
              <a:lnSpc>
                <a:spcPct val="100000"/>
              </a:lnSpc>
              <a:spcBef>
                <a:spcPts val="635"/>
              </a:spcBef>
              <a:buChar char="•"/>
              <a:tabLst>
                <a:tab pos="251460" algn="l"/>
              </a:tabLst>
            </a:pPr>
            <a:r>
              <a:rPr sz="2000" spc="-5" dirty="0" err="1">
                <a:latin typeface="Arial"/>
                <a:cs typeface="Arial"/>
              </a:rPr>
              <a:t>Espirometría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lang="es-ES" sz="2000" spc="-5" dirty="0">
                <a:latin typeface="Arial"/>
                <a:cs typeface="Arial"/>
              </a:rPr>
              <a:t>realizada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en</a:t>
            </a:r>
            <a:r>
              <a:rPr sz="2000" spc="-5" dirty="0">
                <a:latin typeface="Arial"/>
                <a:cs typeface="Arial"/>
              </a:rPr>
              <a:t> el </a:t>
            </a:r>
            <a:r>
              <a:rPr sz="2000" spc="-5" dirty="0" err="1">
                <a:latin typeface="Arial"/>
                <a:cs typeface="Arial"/>
              </a:rPr>
              <a:t>consultorio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 err="1">
                <a:latin typeface="Arial"/>
                <a:cs typeface="Arial"/>
              </a:rPr>
              <a:t>médico</a:t>
            </a:r>
            <a:r>
              <a:rPr sz="2000" dirty="0">
                <a:latin typeface="Arial"/>
                <a:cs typeface="Arial"/>
              </a:rPr>
              <a:t>: </a:t>
            </a:r>
            <a:r>
              <a:rPr sz="2000" spc="-10" dirty="0" err="1">
                <a:solidFill>
                  <a:srgbClr val="CC030A"/>
                </a:solidFill>
                <a:latin typeface="Arial"/>
                <a:cs typeface="Arial"/>
              </a:rPr>
              <a:t>Obstrucción</a:t>
            </a:r>
            <a:r>
              <a:rPr sz="2000" spc="-20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2000" spc="-5" dirty="0" err="1">
                <a:solidFill>
                  <a:srgbClr val="CC030A"/>
                </a:solidFill>
                <a:latin typeface="Arial"/>
                <a:cs typeface="Arial"/>
              </a:rPr>
              <a:t>moderada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516255" lvl="1" indent="-210820">
              <a:lnSpc>
                <a:spcPct val="100000"/>
              </a:lnSpc>
              <a:spcBef>
                <a:spcPts val="470"/>
              </a:spcBef>
              <a:buChar char="•"/>
              <a:tabLst>
                <a:tab pos="516255" algn="l"/>
                <a:tab pos="516890" algn="l"/>
              </a:tabLst>
            </a:pPr>
            <a:r>
              <a:rPr sz="1700" dirty="0">
                <a:latin typeface="Arial"/>
                <a:cs typeface="Arial"/>
              </a:rPr>
              <a:t>Pre test: </a:t>
            </a:r>
            <a:r>
              <a:rPr sz="1700" spc="-5" dirty="0">
                <a:latin typeface="Arial"/>
                <a:cs typeface="Arial"/>
              </a:rPr>
              <a:t>FEV</a:t>
            </a:r>
            <a:r>
              <a:rPr sz="1650" spc="-7" baseline="-20202" dirty="0">
                <a:latin typeface="Arial"/>
                <a:cs typeface="Arial"/>
              </a:rPr>
              <a:t>1</a:t>
            </a:r>
            <a:r>
              <a:rPr sz="1700" spc="-5" dirty="0">
                <a:latin typeface="Arial"/>
                <a:cs typeface="Arial"/>
              </a:rPr>
              <a:t>/FVC </a:t>
            </a:r>
            <a:r>
              <a:rPr sz="1700" dirty="0">
                <a:latin typeface="Arial"/>
                <a:cs typeface="Arial"/>
              </a:rPr>
              <a:t>ratio </a:t>
            </a:r>
            <a:r>
              <a:rPr sz="1700" spc="-5" dirty="0">
                <a:latin typeface="Arial"/>
                <a:cs typeface="Arial"/>
              </a:rPr>
              <a:t>(0.61) FEV</a:t>
            </a:r>
            <a:r>
              <a:rPr sz="1650" spc="-7" baseline="-20202" dirty="0">
                <a:latin typeface="Arial"/>
                <a:cs typeface="Arial"/>
              </a:rPr>
              <a:t>1 </a:t>
            </a:r>
            <a:r>
              <a:rPr sz="1700" spc="-10" dirty="0">
                <a:latin typeface="Arial"/>
                <a:cs typeface="Arial"/>
              </a:rPr>
              <a:t>2.17L </a:t>
            </a:r>
            <a:r>
              <a:rPr sz="1700" spc="-5" dirty="0">
                <a:latin typeface="Arial"/>
                <a:cs typeface="Arial"/>
              </a:rPr>
              <a:t>(60 % </a:t>
            </a:r>
            <a:r>
              <a:rPr sz="1700" spc="-15" dirty="0">
                <a:latin typeface="Arial"/>
                <a:cs typeface="Arial"/>
              </a:rPr>
              <a:t>exp).</a:t>
            </a:r>
            <a:r>
              <a:rPr dirty="0"/>
              <a:t> </a:t>
            </a:r>
            <a:r>
              <a:rPr sz="1700" spc="75" dirty="0">
                <a:latin typeface="Arial"/>
                <a:cs typeface="Arial"/>
              </a:rPr>
              <a:t> </a:t>
            </a:r>
            <a:r>
              <a:rPr sz="1700" dirty="0" err="1">
                <a:solidFill>
                  <a:srgbClr val="CC030A"/>
                </a:solidFill>
                <a:latin typeface="Arial"/>
                <a:cs typeface="Arial"/>
              </a:rPr>
              <a:t>Obstructivo</a:t>
            </a:r>
            <a:endParaRPr sz="1700" dirty="0">
              <a:latin typeface="Arial"/>
              <a:cs typeface="Arial"/>
            </a:endParaRPr>
          </a:p>
          <a:p>
            <a:pPr marL="516255" lvl="1" indent="-210820">
              <a:lnSpc>
                <a:spcPct val="100000"/>
              </a:lnSpc>
              <a:spcBef>
                <a:spcPts val="409"/>
              </a:spcBef>
              <a:buChar char="•"/>
              <a:tabLst>
                <a:tab pos="516255" algn="l"/>
                <a:tab pos="516890" algn="l"/>
              </a:tabLst>
            </a:pPr>
            <a:r>
              <a:rPr sz="1700" spc="-5" dirty="0">
                <a:latin typeface="Arial"/>
                <a:cs typeface="Arial"/>
              </a:rPr>
              <a:t>Post </a:t>
            </a:r>
            <a:r>
              <a:rPr sz="1700" dirty="0">
                <a:latin typeface="Arial"/>
                <a:cs typeface="Arial"/>
              </a:rPr>
              <a:t>test: </a:t>
            </a:r>
            <a:r>
              <a:rPr sz="1700" spc="-5" dirty="0">
                <a:latin typeface="Arial"/>
                <a:cs typeface="Arial"/>
              </a:rPr>
              <a:t>FEV</a:t>
            </a:r>
            <a:r>
              <a:rPr sz="1650" spc="-7" baseline="-20202" dirty="0">
                <a:latin typeface="Arial"/>
                <a:cs typeface="Arial"/>
              </a:rPr>
              <a:t>1</a:t>
            </a:r>
            <a:r>
              <a:rPr sz="1700" spc="-5" dirty="0">
                <a:latin typeface="Arial"/>
                <a:cs typeface="Arial"/>
              </a:rPr>
              <a:t>/FVC </a:t>
            </a:r>
            <a:r>
              <a:rPr sz="1700" dirty="0">
                <a:latin typeface="Arial"/>
                <a:cs typeface="Arial"/>
              </a:rPr>
              <a:t>radio </a:t>
            </a:r>
            <a:r>
              <a:rPr sz="1700" spc="-5" dirty="0">
                <a:latin typeface="Arial"/>
                <a:cs typeface="Arial"/>
              </a:rPr>
              <a:t>(0.64) FEV</a:t>
            </a:r>
            <a:r>
              <a:rPr sz="1650" spc="-7" baseline="-20202" dirty="0">
                <a:latin typeface="Arial"/>
                <a:cs typeface="Arial"/>
              </a:rPr>
              <a:t>1 </a:t>
            </a:r>
            <a:r>
              <a:rPr sz="1700" spc="-10" dirty="0">
                <a:latin typeface="Arial"/>
                <a:cs typeface="Arial"/>
              </a:rPr>
              <a:t>2.28L </a:t>
            </a:r>
            <a:r>
              <a:rPr sz="1700" spc="-5" dirty="0">
                <a:latin typeface="Arial"/>
                <a:cs typeface="Arial"/>
              </a:rPr>
              <a:t>(65 % </a:t>
            </a:r>
            <a:r>
              <a:rPr sz="1700" spc="-15" dirty="0">
                <a:latin typeface="Arial"/>
                <a:cs typeface="Arial"/>
              </a:rPr>
              <a:t>exp) </a:t>
            </a:r>
            <a:r>
              <a:rPr sz="1700" spc="-10" dirty="0">
                <a:latin typeface="Arial"/>
                <a:cs typeface="Arial"/>
              </a:rPr>
              <a:t>Cambio</a:t>
            </a:r>
            <a:r>
              <a:rPr sz="1700" spc="155" dirty="0">
                <a:latin typeface="Arial"/>
                <a:cs typeface="Arial"/>
              </a:rPr>
              <a:t> </a:t>
            </a:r>
            <a:r>
              <a:rPr sz="1700" spc="-5" dirty="0">
                <a:latin typeface="Arial"/>
                <a:cs typeface="Arial"/>
              </a:rPr>
              <a:t>8 %;</a:t>
            </a:r>
            <a:r>
              <a:rPr dirty="0"/>
              <a:t> </a:t>
            </a:r>
            <a:endParaRPr sz="1700" dirty="0">
              <a:latin typeface="Arial"/>
              <a:cs typeface="Arial"/>
            </a:endParaRPr>
          </a:p>
          <a:p>
            <a:pPr marL="516255">
              <a:lnSpc>
                <a:spcPct val="100000"/>
              </a:lnSpc>
              <a:spcBef>
                <a:spcPts val="409"/>
              </a:spcBef>
            </a:pPr>
            <a:r>
              <a:rPr sz="1700" spc="-5" dirty="0" err="1">
                <a:solidFill>
                  <a:srgbClr val="CC030A"/>
                </a:solidFill>
                <a:latin typeface="Arial"/>
                <a:cs typeface="Arial"/>
              </a:rPr>
              <a:t>Prueba</a:t>
            </a:r>
            <a:r>
              <a:rPr sz="1700" spc="-5" dirty="0">
                <a:solidFill>
                  <a:srgbClr val="CC030A"/>
                </a:solidFill>
                <a:latin typeface="Arial"/>
                <a:cs typeface="Arial"/>
              </a:rPr>
              <a:t> de </a:t>
            </a:r>
            <a:r>
              <a:rPr sz="1700" dirty="0" err="1">
                <a:solidFill>
                  <a:srgbClr val="CC030A"/>
                </a:solidFill>
                <a:latin typeface="Arial"/>
                <a:cs typeface="Arial"/>
              </a:rPr>
              <a:t>reversibilidad</a:t>
            </a:r>
            <a:r>
              <a:rPr sz="1700" spc="-2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700" spc="-10" dirty="0" err="1">
                <a:solidFill>
                  <a:srgbClr val="CC030A"/>
                </a:solidFill>
                <a:latin typeface="Arial"/>
                <a:cs typeface="Arial"/>
              </a:rPr>
              <a:t>negativa</a:t>
            </a:r>
            <a:r>
              <a:rPr dirty="0"/>
              <a:t> </a:t>
            </a:r>
            <a:endParaRPr sz="1700" dirty="0">
              <a:latin typeface="Arial"/>
              <a:cs typeface="Arial"/>
            </a:endParaRPr>
          </a:p>
          <a:p>
            <a:pPr marL="250825" marR="285750" indent="-213360">
              <a:lnSpc>
                <a:spcPts val="2880"/>
              </a:lnSpc>
              <a:spcBef>
                <a:spcPts val="114"/>
              </a:spcBef>
              <a:buChar char="•"/>
              <a:tabLst>
                <a:tab pos="251460" algn="l"/>
              </a:tabLst>
            </a:pPr>
            <a:r>
              <a:rPr lang="es-ES" sz="2000" spc="-5" dirty="0">
                <a:latin typeface="Arial"/>
                <a:cs typeface="Arial"/>
              </a:rPr>
              <a:t>Test </a:t>
            </a:r>
            <a:r>
              <a:rPr sz="2000" spc="-5" dirty="0">
                <a:latin typeface="Arial"/>
                <a:cs typeface="Arial"/>
              </a:rPr>
              <a:t>CCQ : </a:t>
            </a:r>
            <a:r>
              <a:rPr lang="es-ES" sz="2000" spc="-5" dirty="0">
                <a:latin typeface="Arial"/>
                <a:cs typeface="Arial"/>
              </a:rPr>
              <a:t>puntuación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total </a:t>
            </a:r>
            <a:r>
              <a:rPr sz="2000" spc="-10" dirty="0">
                <a:latin typeface="Arial"/>
                <a:cs typeface="Arial"/>
              </a:rPr>
              <a:t>1.8, </a:t>
            </a:r>
            <a:r>
              <a:rPr sz="2000" spc="-5" dirty="0" err="1">
                <a:latin typeface="Arial"/>
                <a:cs typeface="Arial"/>
              </a:rPr>
              <a:t>síntomas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1.8, </a:t>
            </a:r>
            <a:r>
              <a:rPr sz="2000" dirty="0" err="1">
                <a:latin typeface="Arial"/>
                <a:cs typeface="Arial"/>
              </a:rPr>
              <a:t>estado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mental 0, </a:t>
            </a:r>
            <a:r>
              <a:rPr sz="2000" spc="-5" dirty="0" err="1">
                <a:latin typeface="Arial"/>
                <a:cs typeface="Arial"/>
              </a:rPr>
              <a:t>estado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funcional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1.75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6758" y="3887479"/>
            <a:ext cx="630526" cy="624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76758" y="4632326"/>
            <a:ext cx="6276442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CCQ,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Cuestionario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5" dirty="0" err="1">
                <a:solidFill>
                  <a:srgbClr val="0C1C1D"/>
                </a:solidFill>
                <a:latin typeface="Arial"/>
                <a:cs typeface="Arial"/>
              </a:rPr>
              <a:t>Clínico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de ECOP; 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FEV</a:t>
            </a:r>
            <a:r>
              <a:rPr sz="750" spc="-7" baseline="-16666" dirty="0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volumen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espiratorio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 dirty="0" err="1">
                <a:solidFill>
                  <a:srgbClr val="0C1C1D"/>
                </a:solidFill>
                <a:latin typeface="Arial"/>
                <a:cs typeface="Arial"/>
              </a:rPr>
              <a:t>forzado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1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segundo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;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FVC,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capacidad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vital</a:t>
            </a:r>
            <a:r>
              <a:rPr sz="8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forzada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1086" y="424129"/>
            <a:ext cx="1447800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b="1" spc="5">
                <a:latin typeface="Arial"/>
                <a:cs typeface="Arial"/>
              </a:rPr>
              <a:t>El</a:t>
            </a:r>
            <a:r>
              <a:rPr sz="2600" b="1" spc="-85">
                <a:latin typeface="Arial"/>
                <a:cs typeface="Arial"/>
              </a:rPr>
              <a:t> </a:t>
            </a:r>
            <a:r>
              <a:rPr sz="2600" b="1" spc="15">
                <a:latin typeface="Arial"/>
                <a:cs typeface="Arial"/>
              </a:rPr>
              <a:t>CCQ</a:t>
            </a:r>
            <a:r>
              <a:t> 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48658" y="1159799"/>
            <a:ext cx="3310254" cy="3027045"/>
          </a:xfrm>
          <a:prstGeom prst="rect">
            <a:avLst/>
          </a:prstGeom>
        </p:spPr>
        <p:txBody>
          <a:bodyPr vert="horz" wrap="square" lIns="0" tIns="64769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5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5">
                <a:latin typeface="Arial"/>
                <a:cs typeface="Arial"/>
              </a:rPr>
              <a:t>Guías GOLD</a:t>
            </a:r>
            <a:r>
              <a:rPr sz="1700" spc="20">
                <a:latin typeface="Arial"/>
                <a:cs typeface="Arial"/>
              </a:rPr>
              <a:t> </a:t>
            </a:r>
            <a:r>
              <a:rPr sz="1700" spc="-10">
                <a:latin typeface="Arial"/>
                <a:cs typeface="Arial"/>
              </a:rPr>
              <a:t>recomendadas</a:t>
            </a:r>
            <a:r>
              <a:t> </a:t>
            </a:r>
            <a:endParaRPr sz="17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5">
                <a:latin typeface="Arial"/>
                <a:cs typeface="Arial"/>
              </a:rPr>
              <a:t>10</a:t>
            </a:r>
            <a:r>
              <a:rPr sz="1700" spc="10">
                <a:latin typeface="Arial"/>
                <a:cs typeface="Arial"/>
              </a:rPr>
              <a:t> </a:t>
            </a:r>
            <a:r>
              <a:rPr sz="1700" spc="-5">
                <a:latin typeface="Arial"/>
                <a:cs typeface="Arial"/>
              </a:rPr>
              <a:t>preguntas</a:t>
            </a:r>
            <a:r>
              <a:t> </a:t>
            </a:r>
            <a:endParaRPr sz="17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>
                <a:latin typeface="Arial"/>
                <a:cs typeface="Arial"/>
              </a:rPr>
              <a:t>2 </a:t>
            </a:r>
            <a:r>
              <a:rPr sz="1700" spc="-5">
                <a:latin typeface="Arial"/>
                <a:cs typeface="Arial"/>
              </a:rPr>
              <a:t>minutos </a:t>
            </a:r>
            <a:r>
              <a:rPr sz="1700">
                <a:latin typeface="Arial"/>
                <a:cs typeface="Arial"/>
              </a:rPr>
              <a:t>para</a:t>
            </a:r>
            <a:r>
              <a:rPr sz="1700" spc="30">
                <a:latin typeface="Arial"/>
                <a:cs typeface="Arial"/>
              </a:rPr>
              <a:t> </a:t>
            </a:r>
            <a:r>
              <a:rPr sz="1700" spc="-5">
                <a:latin typeface="Arial"/>
                <a:cs typeface="Arial"/>
              </a:rPr>
              <a:t>completarlo</a:t>
            </a:r>
            <a:r>
              <a:rPr sz="1700">
                <a:latin typeface="Arial"/>
                <a:cs typeface="Arial"/>
              </a:rPr>
              <a:t> </a:t>
            </a:r>
          </a:p>
          <a:p>
            <a:pPr marL="271780" indent="-259715">
              <a:lnSpc>
                <a:spcPct val="100000"/>
              </a:lnSpc>
              <a:spcBef>
                <a:spcPts val="405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10">
                <a:latin typeface="Arial"/>
                <a:cs typeface="Arial"/>
              </a:rPr>
              <a:t>Dominios</a:t>
            </a:r>
            <a:endParaRPr sz="1700">
              <a:latin typeface="Arial"/>
              <a:cs typeface="Arial"/>
            </a:endParaRPr>
          </a:p>
          <a:p>
            <a:pPr marL="540385" lvl="1" indent="-265430">
              <a:lnSpc>
                <a:spcPct val="100000"/>
              </a:lnSpc>
              <a:spcBef>
                <a:spcPts val="375"/>
              </a:spcBef>
              <a:buSzPct val="90000"/>
              <a:buChar char="o"/>
              <a:tabLst>
                <a:tab pos="539750" algn="l"/>
                <a:tab pos="540385" algn="l"/>
              </a:tabLst>
            </a:pPr>
            <a:r>
              <a:rPr sz="1500" spc="5">
                <a:latin typeface="Arial"/>
                <a:cs typeface="Arial"/>
              </a:rPr>
              <a:t>Síntomas</a:t>
            </a:r>
            <a:endParaRPr sz="1500">
              <a:latin typeface="Arial"/>
              <a:cs typeface="Arial"/>
            </a:endParaRPr>
          </a:p>
          <a:p>
            <a:pPr marL="540385" lvl="1" indent="-265430">
              <a:lnSpc>
                <a:spcPct val="100000"/>
              </a:lnSpc>
              <a:spcBef>
                <a:spcPts val="359"/>
              </a:spcBef>
              <a:buSzPct val="90000"/>
              <a:buChar char="o"/>
              <a:tabLst>
                <a:tab pos="539750" algn="l"/>
                <a:tab pos="540385" algn="l"/>
              </a:tabLst>
            </a:pPr>
            <a:r>
              <a:rPr sz="1500" spc="5">
                <a:latin typeface="Arial"/>
                <a:cs typeface="Arial"/>
              </a:rPr>
              <a:t>Estado</a:t>
            </a:r>
            <a:r>
              <a:rPr sz="1500" spc="-60">
                <a:latin typeface="Arial"/>
                <a:cs typeface="Arial"/>
              </a:rPr>
              <a:t> </a:t>
            </a:r>
            <a:r>
              <a:rPr sz="1500" spc="5">
                <a:latin typeface="Arial"/>
                <a:cs typeface="Arial"/>
              </a:rPr>
              <a:t>mental</a:t>
            </a:r>
            <a:r>
              <a:t> </a:t>
            </a:r>
            <a:endParaRPr sz="1500">
              <a:latin typeface="Arial"/>
              <a:cs typeface="Arial"/>
            </a:endParaRPr>
          </a:p>
          <a:p>
            <a:pPr marL="540385" lvl="1" indent="-265430">
              <a:lnSpc>
                <a:spcPct val="100000"/>
              </a:lnSpc>
              <a:spcBef>
                <a:spcPts val="360"/>
              </a:spcBef>
              <a:buSzPct val="90000"/>
              <a:buChar char="o"/>
              <a:tabLst>
                <a:tab pos="539750" algn="l"/>
                <a:tab pos="540385" algn="l"/>
              </a:tabLst>
            </a:pPr>
            <a:r>
              <a:rPr sz="1500" spc="5">
                <a:latin typeface="Arial"/>
                <a:cs typeface="Arial"/>
              </a:rPr>
              <a:t>Estado</a:t>
            </a:r>
            <a:r>
              <a:rPr sz="1500" spc="-60">
                <a:latin typeface="Arial"/>
                <a:cs typeface="Arial"/>
              </a:rPr>
              <a:t> </a:t>
            </a:r>
            <a:r>
              <a:rPr sz="1500" spc="5">
                <a:latin typeface="Arial"/>
                <a:cs typeface="Arial"/>
              </a:rPr>
              <a:t>funcional</a:t>
            </a:r>
            <a:r>
              <a:t> </a:t>
            </a:r>
            <a:endParaRPr sz="15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400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5">
                <a:latin typeface="Arial"/>
                <a:cs typeface="Arial"/>
              </a:rPr>
              <a:t>MCID 0.4</a:t>
            </a:r>
            <a:endParaRPr sz="17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10">
                <a:latin typeface="Arial"/>
                <a:cs typeface="Arial"/>
              </a:rPr>
              <a:t>&gt;80</a:t>
            </a:r>
            <a:r>
              <a:rPr sz="1700" spc="15">
                <a:latin typeface="Arial"/>
                <a:cs typeface="Arial"/>
              </a:rPr>
              <a:t> </a:t>
            </a:r>
            <a:r>
              <a:rPr sz="1700" spc="-15">
                <a:latin typeface="Arial"/>
                <a:cs typeface="Arial"/>
              </a:rPr>
              <a:t>idiomas</a:t>
            </a:r>
            <a:r>
              <a:t> </a:t>
            </a:r>
            <a:endParaRPr sz="17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409"/>
              </a:spcBef>
              <a:buSzPct val="8823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700" spc="-5">
                <a:latin typeface="Arial"/>
                <a:cs typeface="Arial"/>
                <a:hlinkClick r:id="rId2"/>
              </a:rPr>
              <a:t>www.ccq.nl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08303" y="941831"/>
            <a:ext cx="3087624" cy="37033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2158" y="4650130"/>
            <a:ext cx="8308442" cy="28854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latin typeface="Arial"/>
                <a:cs typeface="Arial"/>
              </a:rPr>
              <a:t>MCID, </a:t>
            </a:r>
            <a:r>
              <a:rPr sz="800" spc="-15" dirty="0" err="1">
                <a:latin typeface="Arial"/>
                <a:cs typeface="Arial"/>
              </a:rPr>
              <a:t>diferencia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clínica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mínima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-10" dirty="0" err="1">
                <a:latin typeface="Arial"/>
                <a:cs typeface="Arial"/>
              </a:rPr>
              <a:t>importante</a:t>
            </a:r>
            <a:r>
              <a:rPr dirty="0"/>
              <a:t> </a:t>
            </a:r>
            <a:r>
              <a:rPr sz="800" spc="-5" dirty="0">
                <a:latin typeface="Arial"/>
                <a:cs typeface="Arial"/>
              </a:rPr>
              <a:t> </a:t>
            </a:r>
            <a:r>
              <a:rPr sz="800" spc="-20" dirty="0" err="1">
                <a:latin typeface="Arial"/>
                <a:cs typeface="Arial"/>
              </a:rPr>
              <a:t>Iniciativa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Mundial </a:t>
            </a:r>
            <a:r>
              <a:rPr sz="800" spc="-15" dirty="0">
                <a:latin typeface="Arial"/>
                <a:cs typeface="Arial"/>
              </a:rPr>
              <a:t>contra </a:t>
            </a:r>
            <a:r>
              <a:rPr sz="800" spc="-15" dirty="0" err="1">
                <a:latin typeface="Arial"/>
                <a:cs typeface="Arial"/>
              </a:rPr>
              <a:t>Enfermedades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0" dirty="0" err="1">
                <a:latin typeface="Arial"/>
                <a:cs typeface="Arial"/>
              </a:rPr>
              <a:t>Pulmonares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Obstructivas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Crónicas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(GOLD) </a:t>
            </a:r>
            <a:r>
              <a:rPr sz="800" spc="-15" dirty="0">
                <a:latin typeface="Arial"/>
                <a:cs typeface="Arial"/>
              </a:rPr>
              <a:t>2020. Disponible </a:t>
            </a:r>
            <a:r>
              <a:rPr sz="800" spc="-20" dirty="0" err="1">
                <a:latin typeface="Arial"/>
                <a:cs typeface="Arial"/>
              </a:rPr>
              <a:t>en</a:t>
            </a:r>
            <a:r>
              <a:rPr sz="800" spc="-20" dirty="0">
                <a:latin typeface="Arial"/>
                <a:cs typeface="Arial"/>
              </a:rPr>
              <a:t>: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5"/>
              </a:rPr>
              <a:t>https://goldcopd.org/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000" y="391882"/>
            <a:ext cx="3886454" cy="445634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b="1" spc="5" dirty="0" err="1">
                <a:latin typeface="Arial"/>
                <a:cs typeface="Arial"/>
              </a:rPr>
              <a:t>Tratamiento</a:t>
            </a:r>
            <a:r>
              <a:rPr sz="2600" b="1" spc="-70" dirty="0">
                <a:latin typeface="Arial"/>
                <a:cs typeface="Arial"/>
              </a:rPr>
              <a:t> </a:t>
            </a:r>
            <a:r>
              <a:rPr sz="2600" b="1" spc="10" dirty="0" err="1">
                <a:latin typeface="Arial"/>
                <a:cs typeface="Arial"/>
              </a:rPr>
              <a:t>inicial</a:t>
            </a:r>
            <a:r>
              <a:rPr dirty="0"/>
              <a:t> 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7794" y="1341932"/>
            <a:ext cx="7298055" cy="2221230"/>
          </a:xfrm>
          <a:prstGeom prst="rect">
            <a:avLst/>
          </a:prstGeom>
        </p:spPr>
        <p:txBody>
          <a:bodyPr vert="horz" wrap="square" lIns="0" tIns="73660" rIns="0" bIns="0">
            <a:spAutoFit/>
          </a:bodyPr>
          <a:lstStyle/>
          <a:p>
            <a:pPr marL="226060" indent="-213360">
              <a:lnSpc>
                <a:spcPct val="100000"/>
              </a:lnSpc>
              <a:spcBef>
                <a:spcPts val="580"/>
              </a:spcBef>
              <a:buChar char="•"/>
              <a:tabLst>
                <a:tab pos="226060" algn="l"/>
              </a:tabLst>
            </a:pPr>
            <a:r>
              <a:rPr sz="2000" spc="-10" dirty="0" err="1">
                <a:latin typeface="Arial"/>
                <a:cs typeface="Arial"/>
              </a:rPr>
              <a:t>Comenz</a:t>
            </a:r>
            <a:r>
              <a:rPr lang="es-ES" sz="2000" spc="-10" dirty="0" err="1">
                <a:latin typeface="Arial"/>
                <a:cs typeface="Arial"/>
              </a:rPr>
              <a:t>ó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combinación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fija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 CI/</a:t>
            </a:r>
            <a:r>
              <a:rPr lang="es-ES" sz="2000" spc="-5" dirty="0">
                <a:latin typeface="Arial"/>
                <a:cs typeface="Arial"/>
              </a:rPr>
              <a:t>LABA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dos </a:t>
            </a:r>
            <a:r>
              <a:rPr sz="2000" spc="-10" dirty="0" err="1">
                <a:latin typeface="Arial"/>
                <a:cs typeface="Arial"/>
              </a:rPr>
              <a:t>veces</a:t>
            </a:r>
            <a:r>
              <a:rPr sz="2000" spc="15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al día.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26060" indent="-213360">
              <a:lnSpc>
                <a:spcPct val="100000"/>
              </a:lnSpc>
              <a:spcBef>
                <a:spcPts val="484"/>
              </a:spcBef>
              <a:buChar char="•"/>
              <a:tabLst>
                <a:tab pos="226060" algn="l"/>
              </a:tabLst>
            </a:pPr>
            <a:r>
              <a:rPr lang="es-ES" sz="2000" spc="-15" dirty="0">
                <a:latin typeface="Arial"/>
                <a:cs typeface="Arial"/>
              </a:rPr>
              <a:t>SABA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lang="es-ES" sz="2000" spc="-5" dirty="0">
                <a:latin typeface="Arial"/>
                <a:cs typeface="Arial"/>
              </a:rPr>
              <a:t> a demanda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25425" marR="5080" indent="-213360">
              <a:lnSpc>
                <a:spcPts val="2880"/>
              </a:lnSpc>
              <a:spcBef>
                <a:spcPts val="175"/>
              </a:spcBef>
              <a:buChar char="•"/>
              <a:tabLst>
                <a:tab pos="226060" algn="l"/>
              </a:tabLst>
            </a:pPr>
            <a:r>
              <a:rPr sz="2000" spc="-10" dirty="0" err="1">
                <a:latin typeface="Arial"/>
                <a:cs typeface="Arial"/>
              </a:rPr>
              <a:t>Comenzó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 </a:t>
            </a:r>
            <a:r>
              <a:rPr lang="es-ES" sz="2000" spc="-5" dirty="0">
                <a:latin typeface="Arial"/>
                <a:cs typeface="Arial"/>
              </a:rPr>
              <a:t>hacer ejercicio </a:t>
            </a:r>
            <a:r>
              <a:rPr sz="2000" spc="-15" dirty="0">
                <a:latin typeface="Arial"/>
                <a:cs typeface="Arial"/>
              </a:rPr>
              <a:t>con </a:t>
            </a:r>
            <a:r>
              <a:rPr sz="2000" dirty="0">
                <a:latin typeface="Arial"/>
                <a:cs typeface="Arial"/>
              </a:rPr>
              <a:t>el </a:t>
            </a:r>
            <a:r>
              <a:rPr sz="2000" dirty="0" err="1">
                <a:latin typeface="Arial"/>
                <a:cs typeface="Arial"/>
              </a:rPr>
              <a:t>objetivo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 </a:t>
            </a:r>
            <a:r>
              <a:rPr sz="2000" spc="-5" dirty="0" err="1">
                <a:latin typeface="Arial"/>
                <a:cs typeface="Arial"/>
              </a:rPr>
              <a:t>completar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media </a:t>
            </a:r>
            <a:r>
              <a:rPr sz="2000" spc="-5" dirty="0" err="1">
                <a:latin typeface="Arial"/>
                <a:cs typeface="Arial"/>
              </a:rPr>
              <a:t>maratón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0" dirty="0">
                <a:latin typeface="Arial"/>
                <a:cs typeface="Arial"/>
              </a:rPr>
              <a:t>y </a:t>
            </a:r>
            <a:r>
              <a:rPr sz="2000" spc="-5" dirty="0" err="1">
                <a:latin typeface="Arial"/>
                <a:cs typeface="Arial"/>
              </a:rPr>
              <a:t>perder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10 </a:t>
            </a:r>
            <a:r>
              <a:rPr sz="2000" spc="10" dirty="0">
                <a:latin typeface="Arial"/>
                <a:cs typeface="Arial"/>
              </a:rPr>
              <a:t>kg </a:t>
            </a:r>
            <a:r>
              <a:rPr sz="2000" spc="-5" dirty="0">
                <a:latin typeface="Arial"/>
                <a:cs typeface="Arial"/>
              </a:rPr>
              <a:t>de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peso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26060" indent="-213360">
              <a:lnSpc>
                <a:spcPct val="100000"/>
              </a:lnSpc>
              <a:spcBef>
                <a:spcPts val="310"/>
              </a:spcBef>
              <a:buChar char="•"/>
              <a:tabLst>
                <a:tab pos="226060" algn="l"/>
              </a:tabLst>
            </a:pPr>
            <a:r>
              <a:rPr sz="2000" spc="-10" dirty="0" err="1">
                <a:latin typeface="Arial"/>
                <a:cs typeface="Arial"/>
              </a:rPr>
              <a:t>Altamente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motivado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26060" indent="-213360">
              <a:lnSpc>
                <a:spcPct val="100000"/>
              </a:lnSpc>
              <a:spcBef>
                <a:spcPts val="480"/>
              </a:spcBef>
              <a:buChar char="•"/>
              <a:tabLst>
                <a:tab pos="226060" algn="l"/>
              </a:tabLst>
            </a:pPr>
            <a:r>
              <a:rPr sz="2000" spc="-10" dirty="0">
                <a:latin typeface="Arial"/>
                <a:cs typeface="Arial"/>
              </a:rPr>
              <a:t>No </a:t>
            </a:r>
            <a:r>
              <a:rPr sz="2000" spc="-5" dirty="0" err="1">
                <a:latin typeface="Arial"/>
                <a:cs typeface="Arial"/>
              </a:rPr>
              <a:t>asistió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lang="es-ES" sz="2000" dirty="0">
                <a:latin typeface="Arial"/>
                <a:cs typeface="Arial"/>
              </a:rPr>
              <a:t> la cita de </a:t>
            </a:r>
            <a:r>
              <a:rPr sz="2000" spc="-10" dirty="0">
                <a:latin typeface="Arial"/>
                <a:cs typeface="Arial"/>
              </a:rPr>
              <a:t>control</a:t>
            </a:r>
            <a:r>
              <a:rPr sz="2000" spc="8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programado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0328" y="4067578"/>
            <a:ext cx="630526" cy="6247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2158" y="4747056"/>
            <a:ext cx="2898242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BAAC, beta-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agonista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de</a:t>
            </a:r>
            <a:r>
              <a:rPr sz="800" spc="4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 dirty="0" err="1">
                <a:solidFill>
                  <a:srgbClr val="0C1C1D"/>
                </a:solidFill>
                <a:latin typeface="Arial"/>
                <a:cs typeface="Arial"/>
              </a:rPr>
              <a:t>acción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 dirty="0" err="1">
                <a:solidFill>
                  <a:srgbClr val="0C1C1D"/>
                </a:solidFill>
                <a:latin typeface="Arial"/>
                <a:cs typeface="Arial"/>
              </a:rPr>
              <a:t>corta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7433" y="421081"/>
            <a:ext cx="4477767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Consideraciones</a:t>
            </a:r>
            <a:r>
              <a:rPr spc="-50" dirty="0"/>
              <a:t> </a:t>
            </a:r>
            <a:r>
              <a:rPr spc="5" dirty="0" err="1"/>
              <a:t>clínicas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401317"/>
            <a:ext cx="8404048" cy="2534027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26060" indent="-213360">
              <a:lnSpc>
                <a:spcPct val="100000"/>
              </a:lnSpc>
              <a:spcBef>
                <a:spcPts val="100"/>
              </a:spcBef>
              <a:buSzPct val="144444"/>
              <a:buChar char="•"/>
              <a:tabLst>
                <a:tab pos="226060" algn="l"/>
              </a:tabLst>
            </a:pPr>
            <a:r>
              <a:rPr lang="es-ES" sz="1600" spc="-5" dirty="0">
                <a:latin typeface="Arial"/>
                <a:cs typeface="Arial"/>
              </a:rPr>
              <a:t>Al cabo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de </a:t>
            </a:r>
            <a:r>
              <a:rPr sz="1600" spc="5" dirty="0">
                <a:latin typeface="Arial"/>
                <a:cs typeface="Arial"/>
              </a:rPr>
              <a:t>un </a:t>
            </a:r>
            <a:r>
              <a:rPr sz="1600" spc="5" dirty="0" err="1">
                <a:latin typeface="Arial"/>
                <a:cs typeface="Arial"/>
              </a:rPr>
              <a:t>año</a:t>
            </a:r>
            <a:r>
              <a:rPr sz="1600" spc="5" dirty="0">
                <a:latin typeface="Arial"/>
                <a:cs typeface="Arial"/>
              </a:rPr>
              <a:t>, </a:t>
            </a:r>
            <a:r>
              <a:rPr sz="1600" dirty="0" err="1">
                <a:latin typeface="Arial"/>
                <a:cs typeface="Arial"/>
              </a:rPr>
              <a:t>contacta</a:t>
            </a:r>
            <a:r>
              <a:rPr sz="1600" dirty="0">
                <a:latin typeface="Arial"/>
                <a:cs typeface="Arial"/>
              </a:rPr>
              <a:t> </a:t>
            </a:r>
            <a:r>
              <a:rPr lang="es-ES" sz="1600" dirty="0">
                <a:latin typeface="Arial"/>
                <a:cs typeface="Arial"/>
              </a:rPr>
              <a:t>por un aumento de su disnea.</a:t>
            </a:r>
            <a:endParaRPr sz="1600" dirty="0">
              <a:latin typeface="Arial"/>
              <a:cs typeface="Arial"/>
            </a:endParaRPr>
          </a:p>
          <a:p>
            <a:pPr marL="226060" indent="-213360">
              <a:lnSpc>
                <a:spcPts val="2045"/>
              </a:lnSpc>
              <a:spcBef>
                <a:spcPts val="434"/>
              </a:spcBef>
              <a:buSzPct val="144444"/>
              <a:buChar char="•"/>
              <a:tabLst>
                <a:tab pos="226060" algn="l"/>
              </a:tabLst>
            </a:pPr>
            <a:r>
              <a:rPr sz="1600" spc="-5" dirty="0">
                <a:latin typeface="Arial"/>
                <a:cs typeface="Arial"/>
              </a:rPr>
              <a:t>Ha </a:t>
            </a:r>
            <a:r>
              <a:rPr sz="1600" dirty="0" err="1">
                <a:latin typeface="Arial"/>
                <a:cs typeface="Arial"/>
              </a:rPr>
              <a:t>presentado</a:t>
            </a:r>
            <a:r>
              <a:rPr sz="1600" dirty="0">
                <a:latin typeface="Arial"/>
                <a:cs typeface="Arial"/>
              </a:rPr>
              <a:t> un </a:t>
            </a:r>
            <a:r>
              <a:rPr lang="es-ES" sz="1600" dirty="0">
                <a:latin typeface="Arial"/>
                <a:cs typeface="Arial"/>
              </a:rPr>
              <a:t>empeoramiento </a:t>
            </a:r>
            <a:r>
              <a:rPr sz="1600" dirty="0" err="1">
                <a:latin typeface="Arial"/>
                <a:cs typeface="Arial"/>
              </a:rPr>
              <a:t>durante</a:t>
            </a:r>
            <a:r>
              <a:rPr sz="1600" dirty="0">
                <a:latin typeface="Arial"/>
                <a:cs typeface="Arial"/>
              </a:rPr>
              <a:t> </a:t>
            </a:r>
            <a:r>
              <a:rPr lang="es-ES" sz="1600" dirty="0">
                <a:latin typeface="Arial"/>
                <a:cs typeface="Arial"/>
              </a:rPr>
              <a:t>los entrenos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dirty="0" err="1">
                <a:latin typeface="Arial"/>
                <a:cs typeface="Arial"/>
              </a:rPr>
              <a:t>en</a:t>
            </a:r>
            <a:r>
              <a:rPr sz="1600" dirty="0">
                <a:latin typeface="Arial"/>
                <a:cs typeface="Arial"/>
              </a:rPr>
              <a:t> los </a:t>
            </a:r>
            <a:r>
              <a:rPr sz="1600" dirty="0" err="1">
                <a:latin typeface="Arial"/>
                <a:cs typeface="Arial"/>
              </a:rPr>
              <a:t>últimos</a:t>
            </a:r>
            <a:r>
              <a:rPr sz="1600" dirty="0">
                <a:latin typeface="Arial"/>
                <a:cs typeface="Arial"/>
              </a:rPr>
              <a:t> 3–4</a:t>
            </a:r>
            <a:r>
              <a:rPr sz="1600" spc="-1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meses</a:t>
            </a:r>
            <a:r>
              <a:rPr sz="1600" dirty="0"/>
              <a:t> </a:t>
            </a:r>
            <a:endParaRPr sz="1600" dirty="0">
              <a:latin typeface="Arial"/>
              <a:cs typeface="Arial"/>
            </a:endParaRPr>
          </a:p>
          <a:p>
            <a:pPr marL="490855" lvl="1" indent="-210820">
              <a:lnSpc>
                <a:spcPts val="2255"/>
              </a:lnSpc>
              <a:buSzPct val="143333"/>
              <a:buChar char="o"/>
              <a:tabLst>
                <a:tab pos="491490" algn="l"/>
              </a:tabLst>
            </a:pPr>
            <a:r>
              <a:rPr sz="1400" dirty="0" err="1">
                <a:latin typeface="Arial"/>
                <a:cs typeface="Arial"/>
              </a:rPr>
              <a:t>Siente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que </a:t>
            </a:r>
            <a:r>
              <a:rPr sz="1400" spc="5" dirty="0" err="1">
                <a:latin typeface="Arial"/>
                <a:cs typeface="Arial"/>
              </a:rPr>
              <a:t>su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entrenamiento</a:t>
            </a:r>
            <a:r>
              <a:rPr lang="es-ES" sz="1400" spc="5" dirty="0">
                <a:latin typeface="Arial"/>
                <a:cs typeface="Arial"/>
              </a:rPr>
              <a:t> </a:t>
            </a:r>
            <a:r>
              <a:rPr sz="1400" spc="-31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no es </a:t>
            </a:r>
            <a:r>
              <a:rPr sz="1400" spc="5" dirty="0" err="1">
                <a:latin typeface="Arial"/>
                <a:cs typeface="Arial"/>
              </a:rPr>
              <a:t>útil</a:t>
            </a:r>
            <a:r>
              <a:rPr sz="1400" spc="5" dirty="0">
                <a:latin typeface="Arial"/>
                <a:cs typeface="Arial"/>
              </a:rPr>
              <a:t> para la </a:t>
            </a:r>
            <a:r>
              <a:rPr sz="1400" spc="5" dirty="0" err="1">
                <a:latin typeface="Arial"/>
                <a:cs typeface="Arial"/>
              </a:rPr>
              <a:t>maratón</a:t>
            </a:r>
            <a:r>
              <a:rPr sz="1400" dirty="0">
                <a:latin typeface="Arial"/>
                <a:cs typeface="Arial"/>
              </a:rPr>
              <a:t> </a:t>
            </a:r>
          </a:p>
          <a:p>
            <a:pPr marL="490855" lvl="1" indent="-210820">
              <a:lnSpc>
                <a:spcPts val="2210"/>
              </a:lnSpc>
              <a:buSzPct val="143333"/>
              <a:buChar char="o"/>
              <a:tabLst>
                <a:tab pos="491490" algn="l"/>
              </a:tabLst>
            </a:pPr>
            <a:r>
              <a:rPr sz="1400" dirty="0" err="1">
                <a:latin typeface="Arial"/>
                <a:cs typeface="Arial"/>
              </a:rPr>
              <a:t>Fatiga</a:t>
            </a:r>
            <a:endParaRPr sz="1400" dirty="0">
              <a:latin typeface="Arial"/>
              <a:cs typeface="Arial"/>
            </a:endParaRPr>
          </a:p>
          <a:p>
            <a:pPr marL="490855" lvl="1" indent="-210820">
              <a:lnSpc>
                <a:spcPts val="2235"/>
              </a:lnSpc>
              <a:buSzPct val="143333"/>
              <a:buChar char="o"/>
              <a:tabLst>
                <a:tab pos="491490" algn="l"/>
              </a:tabLst>
            </a:pPr>
            <a:r>
              <a:rPr sz="1400" spc="5" dirty="0" err="1">
                <a:latin typeface="Arial"/>
                <a:cs typeface="Arial"/>
              </a:rPr>
              <a:t>Aumentó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el </a:t>
            </a:r>
            <a:r>
              <a:rPr sz="1400" spc="5" dirty="0" err="1">
                <a:latin typeface="Arial"/>
                <a:cs typeface="Arial"/>
              </a:rPr>
              <a:t>uso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de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lang="es-ES" sz="1400" spc="5" dirty="0">
                <a:latin typeface="Arial"/>
                <a:cs typeface="Arial"/>
              </a:rPr>
              <a:t>SABA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de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4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–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6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veces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al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día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sin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lang="es-ES" sz="1400" spc="5" dirty="0">
                <a:latin typeface="Arial"/>
                <a:cs typeface="Arial"/>
              </a:rPr>
              <a:t>mejoría</a:t>
            </a:r>
            <a:endParaRPr sz="1400" dirty="0">
              <a:latin typeface="Arial"/>
              <a:cs typeface="Arial"/>
            </a:endParaRPr>
          </a:p>
          <a:p>
            <a:pPr marL="490855" lvl="1" indent="-210820">
              <a:lnSpc>
                <a:spcPts val="2185"/>
              </a:lnSpc>
              <a:buSzPct val="143333"/>
              <a:buChar char="o"/>
              <a:tabLst>
                <a:tab pos="491490" algn="l"/>
              </a:tabLst>
            </a:pPr>
            <a:r>
              <a:rPr sz="1400" spc="5" dirty="0" err="1">
                <a:latin typeface="Arial"/>
                <a:cs typeface="Arial"/>
              </a:rPr>
              <a:t>Casi</a:t>
            </a:r>
            <a:r>
              <a:rPr sz="1400" spc="5" dirty="0">
                <a:latin typeface="Arial"/>
                <a:cs typeface="Arial"/>
              </a:rPr>
              <a:t> se </a:t>
            </a:r>
            <a:r>
              <a:rPr sz="1400" spc="5" dirty="0" err="1">
                <a:latin typeface="Arial"/>
                <a:cs typeface="Arial"/>
              </a:rPr>
              <a:t>siente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 err="1">
                <a:latin typeface="Arial"/>
                <a:cs typeface="Arial"/>
              </a:rPr>
              <a:t>peor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0" dirty="0" err="1">
                <a:latin typeface="Arial"/>
                <a:cs typeface="Arial"/>
              </a:rPr>
              <a:t>cuando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toma</a:t>
            </a:r>
            <a:r>
              <a:rPr lang="es-ES" sz="1400" spc="5" dirty="0">
                <a:latin typeface="Arial"/>
                <a:cs typeface="Arial"/>
              </a:rPr>
              <a:t> SABA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spc="10" dirty="0" err="1">
                <a:latin typeface="Arial"/>
                <a:cs typeface="Arial"/>
              </a:rPr>
              <a:t>en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10" dirty="0" err="1">
                <a:latin typeface="Arial"/>
                <a:cs typeface="Arial"/>
              </a:rPr>
              <a:t>algunas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spc="10" dirty="0" err="1">
                <a:latin typeface="Arial"/>
                <a:cs typeface="Arial"/>
              </a:rPr>
              <a:t>ocasiones</a:t>
            </a:r>
            <a:r>
              <a:rPr sz="1600" dirty="0"/>
              <a:t> </a:t>
            </a:r>
            <a:endParaRPr sz="1400" dirty="0">
              <a:latin typeface="Arial"/>
              <a:cs typeface="Arial"/>
            </a:endParaRPr>
          </a:p>
          <a:p>
            <a:pPr marL="490855" lvl="1" indent="-210820">
              <a:lnSpc>
                <a:spcPts val="2370"/>
              </a:lnSpc>
              <a:buSzPct val="143333"/>
              <a:buChar char="o"/>
              <a:tabLst>
                <a:tab pos="491490" algn="l"/>
              </a:tabLst>
            </a:pPr>
            <a:r>
              <a:rPr sz="1400" spc="5" dirty="0" err="1">
                <a:latin typeface="Arial"/>
                <a:cs typeface="Arial"/>
              </a:rPr>
              <a:t>Comienza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a </a:t>
            </a:r>
            <a:r>
              <a:rPr sz="1400" spc="5" dirty="0" err="1">
                <a:latin typeface="Arial"/>
                <a:cs typeface="Arial"/>
              </a:rPr>
              <a:t>presentar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lang="es-ES" sz="1400" spc="10" dirty="0">
                <a:latin typeface="Arial"/>
                <a:cs typeface="Arial"/>
              </a:rPr>
              <a:t>palpitaciones</a:t>
            </a:r>
            <a:r>
              <a:rPr sz="1400" spc="5" dirty="0">
                <a:latin typeface="Arial"/>
                <a:cs typeface="Arial"/>
              </a:rPr>
              <a:t>,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pero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piensa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que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se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debe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al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incremento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5" dirty="0" err="1">
                <a:latin typeface="Arial"/>
                <a:cs typeface="Arial"/>
              </a:rPr>
              <a:t>en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el </a:t>
            </a:r>
            <a:r>
              <a:rPr sz="1400" spc="5" dirty="0" err="1">
                <a:latin typeface="Arial"/>
                <a:cs typeface="Arial"/>
              </a:rPr>
              <a:t>uso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5" dirty="0">
                <a:latin typeface="Arial"/>
                <a:cs typeface="Arial"/>
              </a:rPr>
              <a:t>de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lang="es-ES" sz="1400" spc="-10" dirty="0">
                <a:latin typeface="Arial"/>
                <a:cs typeface="Arial"/>
              </a:rPr>
              <a:t>SABA</a:t>
            </a:r>
            <a:r>
              <a:rPr sz="1600" dirty="0"/>
              <a:t> </a:t>
            </a:r>
            <a:endParaRPr sz="1400" dirty="0">
              <a:latin typeface="Arial"/>
              <a:cs typeface="Arial"/>
            </a:endParaRPr>
          </a:p>
          <a:p>
            <a:pPr marL="277495" indent="-265430">
              <a:lnSpc>
                <a:spcPct val="100000"/>
              </a:lnSpc>
              <a:spcBef>
                <a:spcPts val="240"/>
              </a:spcBef>
              <a:buSzPct val="144444"/>
              <a:buChar char="•"/>
              <a:tabLst>
                <a:tab pos="277495" algn="l"/>
                <a:tab pos="278130" algn="l"/>
              </a:tabLst>
            </a:pPr>
            <a:r>
              <a:rPr lang="es-ES" sz="1600" dirty="0">
                <a:latin typeface="Arial"/>
                <a:cs typeface="Arial"/>
              </a:rPr>
              <a:t>Dos episodios de “bronquitis” en los últimos 12 meses que fueron atendidos en urgencias y tratados con sendas tandas de antibióticos.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977900" cy="14668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>
                <a:solidFill>
                  <a:srgbClr val="0C1C1D"/>
                </a:solidFill>
                <a:latin typeface="Arial"/>
                <a:cs typeface="Arial"/>
              </a:rPr>
              <a:t>Sala de </a:t>
            </a:r>
            <a:r>
              <a:rPr sz="800" spc="-15">
                <a:solidFill>
                  <a:srgbClr val="0C1C1D"/>
                </a:solidFill>
                <a:latin typeface="Arial"/>
                <a:cs typeface="Arial"/>
              </a:rPr>
              <a:t>emergencias</a:t>
            </a:r>
            <a:r>
              <a:rPr sz="800" spc="8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t> 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312270"/>
            <a:ext cx="4750968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Consideraciones</a:t>
            </a:r>
            <a:r>
              <a:rPr spc="-85" dirty="0"/>
              <a:t> </a:t>
            </a:r>
            <a:r>
              <a:rPr spc="5" dirty="0" err="1"/>
              <a:t>clínicas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280972"/>
            <a:ext cx="7102475" cy="2455929"/>
          </a:xfrm>
          <a:prstGeom prst="rect">
            <a:avLst/>
          </a:prstGeom>
        </p:spPr>
        <p:txBody>
          <a:bodyPr vert="horz" wrap="square" lIns="0" tIns="13462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060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sz="2000" spc="-10" dirty="0" err="1">
                <a:latin typeface="Arial"/>
                <a:cs typeface="Arial"/>
              </a:rPr>
              <a:t>Preguntas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para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considerar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622300" lvl="1" indent="-262255">
              <a:lnSpc>
                <a:spcPct val="100000"/>
              </a:lnSpc>
              <a:spcBef>
                <a:spcPts val="965"/>
              </a:spcBef>
              <a:buFont typeface="MS PGothic"/>
              <a:buChar char="▪"/>
              <a:tabLst>
                <a:tab pos="621665" algn="l"/>
                <a:tab pos="622300" algn="l"/>
              </a:tabLst>
            </a:pPr>
            <a:r>
              <a:rPr sz="2000" spc="-10" dirty="0">
                <a:latin typeface="Arial"/>
                <a:cs typeface="Arial"/>
              </a:rPr>
              <a:t>¿</a:t>
            </a:r>
            <a:r>
              <a:rPr sz="2000" spc="-10" dirty="0" err="1">
                <a:latin typeface="Arial"/>
                <a:cs typeface="Arial"/>
              </a:rPr>
              <a:t>Necesitamos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20" dirty="0" err="1">
                <a:latin typeface="Arial"/>
                <a:cs typeface="Arial"/>
              </a:rPr>
              <a:t>alg</a:t>
            </a:r>
            <a:r>
              <a:rPr lang="es-ES" sz="2000" spc="-20" dirty="0">
                <a:latin typeface="Arial"/>
                <a:cs typeface="Arial"/>
              </a:rPr>
              <a:t>una otra prueba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622300" lvl="1" indent="-262255">
              <a:lnSpc>
                <a:spcPct val="100000"/>
              </a:lnSpc>
              <a:spcBef>
                <a:spcPts val="960"/>
              </a:spcBef>
              <a:buFont typeface="MS PGothic"/>
              <a:buChar char="▪"/>
              <a:tabLst>
                <a:tab pos="621665" algn="l"/>
                <a:tab pos="622300" algn="l"/>
              </a:tabLst>
            </a:pPr>
            <a:r>
              <a:rPr sz="2000" spc="15" dirty="0">
                <a:latin typeface="Arial"/>
                <a:cs typeface="Arial"/>
              </a:rPr>
              <a:t>¿</a:t>
            </a:r>
            <a:r>
              <a:rPr sz="2000" spc="15" dirty="0" err="1">
                <a:latin typeface="Arial"/>
                <a:cs typeface="Arial"/>
              </a:rPr>
              <a:t>Cuáles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son las </a:t>
            </a:r>
            <a:r>
              <a:rPr sz="2000" spc="-5" dirty="0" err="1">
                <a:latin typeface="Arial"/>
                <a:cs typeface="Arial"/>
              </a:rPr>
              <a:t>causas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del </a:t>
            </a:r>
            <a:r>
              <a:rPr sz="2000" spc="-5" dirty="0" err="1">
                <a:latin typeface="Arial"/>
                <a:cs typeface="Arial"/>
              </a:rPr>
              <a:t>incremento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de la </a:t>
            </a:r>
            <a:r>
              <a:rPr sz="2000" spc="-15" dirty="0" err="1">
                <a:latin typeface="Arial"/>
                <a:cs typeface="Arial"/>
              </a:rPr>
              <a:t>disnea</a:t>
            </a:r>
            <a:r>
              <a:rPr sz="2000" spc="-15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621665" marR="5080" lvl="1" indent="-262255">
              <a:lnSpc>
                <a:spcPct val="120100"/>
              </a:lnSpc>
              <a:spcBef>
                <a:spcPts val="480"/>
              </a:spcBef>
              <a:buFont typeface="MS PGothic"/>
              <a:buChar char="▪"/>
              <a:tabLst>
                <a:tab pos="621665" algn="l"/>
                <a:tab pos="622300" algn="l"/>
              </a:tabLst>
            </a:pPr>
            <a:r>
              <a:rPr sz="2000" spc="-5" dirty="0">
                <a:latin typeface="Arial"/>
                <a:cs typeface="Arial"/>
              </a:rPr>
              <a:t>¿La </a:t>
            </a:r>
            <a:r>
              <a:rPr sz="2000" spc="-10" dirty="0" err="1">
                <a:latin typeface="Arial"/>
                <a:cs typeface="Arial"/>
              </a:rPr>
              <a:t>medicación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es la </a:t>
            </a:r>
            <a:r>
              <a:rPr sz="2000" dirty="0" err="1">
                <a:latin typeface="Arial"/>
                <a:cs typeface="Arial"/>
              </a:rPr>
              <a:t>adecuada</a:t>
            </a:r>
            <a:r>
              <a:rPr sz="2000" dirty="0">
                <a:latin typeface="Arial"/>
                <a:cs typeface="Arial"/>
              </a:rPr>
              <a:t>? </a:t>
            </a:r>
            <a:r>
              <a:rPr sz="2000" spc="-10" dirty="0">
                <a:latin typeface="Arial"/>
                <a:cs typeface="Arial"/>
              </a:rPr>
              <a:t>¿el </a:t>
            </a:r>
            <a:r>
              <a:rPr sz="2000" spc="-10" dirty="0" err="1">
                <a:latin typeface="Arial"/>
                <a:cs typeface="Arial"/>
              </a:rPr>
              <a:t>paciente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está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usando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el </a:t>
            </a:r>
            <a:r>
              <a:rPr sz="2000" spc="-10" dirty="0" err="1">
                <a:latin typeface="Arial"/>
                <a:cs typeface="Arial"/>
              </a:rPr>
              <a:t>inhalador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correctamente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y </a:t>
            </a:r>
            <a:r>
              <a:rPr sz="2000" spc="-10" dirty="0" err="1">
                <a:latin typeface="Arial"/>
                <a:cs typeface="Arial"/>
              </a:rPr>
              <a:t>cuál</a:t>
            </a:r>
            <a:r>
              <a:rPr sz="2000" spc="-10" dirty="0">
                <a:latin typeface="Arial"/>
                <a:cs typeface="Arial"/>
              </a:rPr>
              <a:t> es </a:t>
            </a:r>
            <a:r>
              <a:rPr sz="2000" spc="-10" dirty="0" err="1">
                <a:latin typeface="Arial"/>
                <a:cs typeface="Arial"/>
              </a:rPr>
              <a:t>su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lang="es-ES" sz="2000" spc="-5" dirty="0">
                <a:latin typeface="Arial"/>
                <a:cs typeface="Arial"/>
              </a:rPr>
              <a:t>cumplimiento</a:t>
            </a:r>
            <a:r>
              <a:rPr sz="2000" spc="-5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4556125"/>
            <a:ext cx="7696200" cy="259686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Respirar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y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sentirse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bien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a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través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del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acceso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universal </a:t>
            </a:r>
            <a:r>
              <a:rPr sz="1600" i="1" spc="5" dirty="0">
                <a:solidFill>
                  <a:srgbClr val="074A87"/>
                </a:solidFill>
                <a:latin typeface="Arial"/>
                <a:cs typeface="Arial"/>
              </a:rPr>
              <a:t>a una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atención</a:t>
            </a:r>
            <a:r>
              <a:rPr sz="1600" i="1" spc="-16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adecuada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15848" y="1278198"/>
            <a:ext cx="7463155" cy="1919761"/>
          </a:xfrm>
          <a:prstGeom prst="rect">
            <a:avLst/>
          </a:prstGeom>
        </p:spPr>
        <p:txBody>
          <a:bodyPr vert="horz" wrap="square" lIns="0" tIns="255275" rIns="0" bIns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lang="es-ES" sz="3600" b="1" dirty="0">
                <a:solidFill>
                  <a:srgbClr val="CC030A"/>
                </a:solidFill>
              </a:rPr>
              <a:t>Caso clínico sobre</a:t>
            </a:r>
            <a:r>
              <a:rPr sz="3600" b="1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3600" b="1" dirty="0" err="1">
                <a:solidFill>
                  <a:srgbClr val="CC030A"/>
                </a:solidFill>
                <a:latin typeface="Arial"/>
                <a:cs typeface="Arial"/>
              </a:rPr>
              <a:t>multimorbilidad</a:t>
            </a:r>
            <a:r>
              <a:rPr sz="3600" b="1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endParaRPr lang="es-ES" sz="3600" b="1" dirty="0">
              <a:solidFill>
                <a:srgbClr val="CC030A"/>
              </a:solidFill>
            </a:endParaRPr>
          </a:p>
          <a:p>
            <a:pPr marR="5080" algn="ctr">
              <a:lnSpc>
                <a:spcPct val="100000"/>
              </a:lnSpc>
            </a:pPr>
            <a:r>
              <a:rPr sz="3600" b="1" dirty="0">
                <a:latin typeface="Arial"/>
                <a:cs typeface="Arial"/>
              </a:rPr>
              <a:t> EPOC y</a:t>
            </a:r>
            <a:r>
              <a:rPr sz="3600" b="1" spc="-30" dirty="0">
                <a:latin typeface="Arial"/>
                <a:cs typeface="Arial"/>
              </a:rPr>
              <a:t> </a:t>
            </a:r>
            <a:r>
              <a:rPr sz="3600" b="1" dirty="0" err="1">
                <a:latin typeface="Arial"/>
                <a:cs typeface="Arial"/>
              </a:rPr>
              <a:t>palpitaciones</a:t>
            </a:r>
            <a:r>
              <a:rPr dirty="0"/>
              <a:t> 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93492" y="3325552"/>
            <a:ext cx="4507865" cy="54610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algn="ctr">
              <a:lnSpc>
                <a:spcPts val="2050"/>
              </a:lnSpc>
              <a:spcBef>
                <a:spcPts val="95"/>
              </a:spcBef>
            </a:pPr>
            <a:r>
              <a:rPr sz="1700" spc="-5" dirty="0" err="1">
                <a:solidFill>
                  <a:srgbClr val="0C1C1D"/>
                </a:solidFill>
                <a:latin typeface="Arial"/>
                <a:cs typeface="Arial"/>
              </a:rPr>
              <a:t>Autores</a:t>
            </a:r>
            <a:r>
              <a:rPr sz="1700" spc="-5" dirty="0">
                <a:solidFill>
                  <a:srgbClr val="0C1C1D"/>
                </a:solidFill>
                <a:latin typeface="Arial"/>
                <a:cs typeface="Arial"/>
              </a:rPr>
              <a:t>: </a:t>
            </a:r>
            <a:r>
              <a:rPr sz="1900" dirty="0">
                <a:latin typeface="Arial"/>
                <a:cs typeface="Arial"/>
              </a:rPr>
              <a:t>Janwillem Kocks, </a:t>
            </a:r>
            <a:r>
              <a:rPr sz="1900" spc="-5" dirty="0">
                <a:latin typeface="Arial"/>
                <a:cs typeface="Arial"/>
              </a:rPr>
              <a:t>Kristian </a:t>
            </a:r>
            <a:r>
              <a:rPr sz="1900" dirty="0" err="1">
                <a:latin typeface="Arial"/>
                <a:cs typeface="Arial"/>
              </a:rPr>
              <a:t>Hoines</a:t>
            </a:r>
            <a:r>
              <a:rPr sz="1900" dirty="0">
                <a:latin typeface="Arial"/>
                <a:cs typeface="Arial"/>
              </a:rPr>
              <a:t>,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algn="ctr">
              <a:lnSpc>
                <a:spcPts val="2050"/>
              </a:lnSpc>
            </a:pPr>
            <a:r>
              <a:rPr sz="1900" spc="-5" dirty="0">
                <a:latin typeface="Arial"/>
                <a:cs typeface="Arial"/>
              </a:rPr>
              <a:t>Rudi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Peche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8480" y="91439"/>
            <a:ext cx="2185416" cy="1402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4286" y="421081"/>
            <a:ext cx="4434714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Consideraciones</a:t>
            </a:r>
            <a:r>
              <a:rPr spc="-80" dirty="0"/>
              <a:t> </a:t>
            </a:r>
            <a:r>
              <a:rPr spc="5" dirty="0" err="1"/>
              <a:t>clínicas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68097"/>
            <a:ext cx="7185025" cy="1234440"/>
          </a:xfrm>
          <a:prstGeom prst="rect">
            <a:avLst/>
          </a:prstGeom>
        </p:spPr>
        <p:txBody>
          <a:bodyPr vert="horz" wrap="square" lIns="0" tIns="4762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375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sz="2000" spc="-5" dirty="0" err="1">
                <a:latin typeface="Arial"/>
                <a:cs typeface="Arial"/>
              </a:rPr>
              <a:t>Confirme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si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el </a:t>
            </a:r>
            <a:r>
              <a:rPr sz="2000" spc="-10" dirty="0" err="1">
                <a:latin typeface="Arial"/>
                <a:cs typeface="Arial"/>
              </a:rPr>
              <a:t>paciente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maneja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su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lang="es-ES" sz="2000" spc="-10" dirty="0">
                <a:latin typeface="Arial"/>
                <a:cs typeface="Arial"/>
              </a:rPr>
              <a:t>enfermedad correctamente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sz="2000" spc="-10" dirty="0">
                <a:latin typeface="Arial"/>
                <a:cs typeface="Arial"/>
              </a:rPr>
              <a:t>El </a:t>
            </a:r>
            <a:r>
              <a:rPr sz="2000" spc="-10" dirty="0" err="1">
                <a:latin typeface="Arial"/>
                <a:cs typeface="Arial"/>
              </a:rPr>
              <a:t>paciente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puede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estar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lang="es-ES" sz="2000" spc="-5" dirty="0">
                <a:latin typeface="Arial"/>
                <a:cs typeface="Arial"/>
              </a:rPr>
              <a:t>abusando de los SABA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SzPct val="130000"/>
              <a:buFont typeface="MS PGothic"/>
              <a:buChar char="▪"/>
              <a:tabLst>
                <a:tab pos="271145" algn="l"/>
                <a:tab pos="271780" algn="l"/>
              </a:tabLst>
            </a:pPr>
            <a:r>
              <a:rPr sz="2000" spc="-5" dirty="0">
                <a:latin typeface="Arial"/>
                <a:cs typeface="Arial"/>
              </a:rPr>
              <a:t>No </a:t>
            </a:r>
            <a:r>
              <a:rPr lang="es-ES" sz="2000" spc="-15" dirty="0">
                <a:latin typeface="Arial"/>
                <a:cs typeface="Arial"/>
              </a:rPr>
              <a:t>queda claro si sigue usando su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medicación</a:t>
            </a:r>
            <a:r>
              <a:rPr sz="2000" spc="2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 control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6577" y="421081"/>
            <a:ext cx="4468623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Evaluaciones</a:t>
            </a:r>
            <a:r>
              <a:rPr dirty="0"/>
              <a:t> </a:t>
            </a:r>
            <a:r>
              <a:rPr spc="5" dirty="0"/>
              <a:t>y</a:t>
            </a:r>
            <a:r>
              <a:rPr spc="-75" dirty="0"/>
              <a:t> </a:t>
            </a:r>
            <a:r>
              <a:rPr spc="5" dirty="0" err="1"/>
              <a:t>pruebas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394" y="1286132"/>
            <a:ext cx="6301105" cy="3273332"/>
          </a:xfrm>
          <a:prstGeom prst="rect">
            <a:avLst/>
          </a:prstGeom>
        </p:spPr>
        <p:txBody>
          <a:bodyPr vert="horz" wrap="square" lIns="0" tIns="102235" rIns="0" bIns="0">
            <a:spAutoFit/>
          </a:bodyPr>
          <a:lstStyle/>
          <a:p>
            <a:pPr marL="297180" indent="-259079">
              <a:lnSpc>
                <a:spcPct val="100000"/>
              </a:lnSpc>
              <a:spcBef>
                <a:spcPts val="805"/>
              </a:spcBef>
              <a:buSzPct val="90000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000" spc="-5" dirty="0">
                <a:latin typeface="Arial"/>
                <a:cs typeface="Arial"/>
              </a:rPr>
              <a:t>La </a:t>
            </a:r>
            <a:r>
              <a:rPr sz="2000" spc="-5" dirty="0" err="1">
                <a:latin typeface="Arial"/>
                <a:cs typeface="Arial"/>
              </a:rPr>
              <a:t>espirometría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mejoró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desde</a:t>
            </a:r>
            <a:r>
              <a:rPr lang="es-ES" sz="2000" spc="-5" dirty="0">
                <a:latin typeface="Arial"/>
                <a:cs typeface="Arial"/>
              </a:rPr>
              <a:t> la última visita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hace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2.5</a:t>
            </a:r>
            <a:r>
              <a:rPr sz="2000" spc="125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años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565150" lvl="1" indent="-266065">
              <a:lnSpc>
                <a:spcPct val="100000"/>
              </a:lnSpc>
              <a:spcBef>
                <a:spcPts val="615"/>
              </a:spcBef>
              <a:buSzPct val="88235"/>
              <a:buChar char="o"/>
              <a:tabLst>
                <a:tab pos="565150" algn="l"/>
                <a:tab pos="565785" algn="l"/>
              </a:tabLst>
            </a:pPr>
            <a:r>
              <a:rPr sz="1700" spc="-5" dirty="0">
                <a:latin typeface="Arial"/>
                <a:cs typeface="Arial"/>
              </a:rPr>
              <a:t>FEV</a:t>
            </a:r>
            <a:r>
              <a:rPr sz="1650" spc="-7" baseline="-20202" dirty="0">
                <a:latin typeface="Arial"/>
                <a:cs typeface="Arial"/>
              </a:rPr>
              <a:t>1 </a:t>
            </a:r>
            <a:r>
              <a:rPr sz="1700" spc="-10" dirty="0">
                <a:latin typeface="Arial"/>
                <a:cs typeface="Arial"/>
              </a:rPr>
              <a:t>74 % </a:t>
            </a:r>
            <a:r>
              <a:rPr sz="1700" spc="-5" dirty="0" err="1">
                <a:latin typeface="Arial"/>
                <a:cs typeface="Arial"/>
              </a:rPr>
              <a:t>previsto</a:t>
            </a:r>
            <a:r>
              <a:rPr sz="1700" spc="-5" dirty="0">
                <a:latin typeface="Arial"/>
                <a:cs typeface="Arial"/>
              </a:rPr>
              <a:t> (</a:t>
            </a:r>
            <a:r>
              <a:rPr sz="1700" spc="-5" dirty="0" err="1">
                <a:latin typeface="Arial"/>
                <a:cs typeface="Arial"/>
              </a:rPr>
              <a:t>fue</a:t>
            </a:r>
            <a:r>
              <a:rPr sz="1700" spc="-5" dirty="0">
                <a:latin typeface="Arial"/>
                <a:cs typeface="Arial"/>
              </a:rPr>
              <a:t> de</a:t>
            </a:r>
            <a:r>
              <a:rPr sz="1700" spc="-40" dirty="0">
                <a:latin typeface="Arial"/>
                <a:cs typeface="Arial"/>
              </a:rPr>
              <a:t> </a:t>
            </a:r>
            <a:r>
              <a:rPr sz="1700" spc="-10" dirty="0">
                <a:latin typeface="Arial"/>
                <a:cs typeface="Arial"/>
              </a:rPr>
              <a:t>65 %)</a:t>
            </a:r>
            <a:r>
              <a:rPr dirty="0"/>
              <a:t> </a:t>
            </a:r>
            <a:endParaRPr sz="1700" dirty="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585"/>
              </a:spcBef>
              <a:buSzPct val="90000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000" spc="-10" dirty="0">
                <a:latin typeface="Arial"/>
                <a:cs typeface="Arial"/>
              </a:rPr>
              <a:t>ECG </a:t>
            </a:r>
            <a:r>
              <a:rPr sz="2000" spc="-10" dirty="0" err="1">
                <a:latin typeface="Arial"/>
                <a:cs typeface="Arial"/>
              </a:rPr>
              <a:t>muestra</a:t>
            </a:r>
            <a:r>
              <a:rPr sz="2000" spc="6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FA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565150" lvl="1" indent="-266065">
              <a:lnSpc>
                <a:spcPct val="100000"/>
              </a:lnSpc>
              <a:spcBef>
                <a:spcPts val="610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sz="1800" dirty="0" err="1">
                <a:latin typeface="Arial"/>
                <a:cs typeface="Arial"/>
              </a:rPr>
              <a:t>Frecuencia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cardíaca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80/</a:t>
            </a:r>
            <a:r>
              <a:rPr sz="1800" dirty="0" err="1">
                <a:latin typeface="Arial"/>
                <a:cs typeface="Arial"/>
              </a:rPr>
              <a:t>minuto</a:t>
            </a:r>
            <a:endParaRPr sz="1800" dirty="0">
              <a:latin typeface="Arial"/>
              <a:cs typeface="Arial"/>
            </a:endParaRPr>
          </a:p>
          <a:p>
            <a:pPr marL="565150" lvl="1" indent="-266065">
              <a:lnSpc>
                <a:spcPct val="100000"/>
              </a:lnSpc>
              <a:spcBef>
                <a:spcPts val="605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sz="1800" dirty="0" err="1">
                <a:latin typeface="Arial"/>
                <a:cs typeface="Arial"/>
              </a:rPr>
              <a:t>Presión</a:t>
            </a:r>
            <a:r>
              <a:rPr sz="1800" dirty="0">
                <a:latin typeface="Arial"/>
                <a:cs typeface="Arial"/>
              </a:rPr>
              <a:t> arterial 145/70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mmHg</a:t>
            </a:r>
          </a:p>
          <a:p>
            <a:pPr marL="297180" indent="-259079">
              <a:lnSpc>
                <a:spcPct val="100000"/>
              </a:lnSpc>
              <a:spcBef>
                <a:spcPts val="590"/>
              </a:spcBef>
              <a:buSzPct val="90476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dirty="0" err="1">
                <a:latin typeface="Arial"/>
                <a:cs typeface="Arial"/>
              </a:rPr>
              <a:t>Analítica</a:t>
            </a:r>
            <a:r>
              <a:rPr sz="2100" dirty="0">
                <a:latin typeface="Arial"/>
                <a:cs typeface="Arial"/>
              </a:rPr>
              <a:t>:</a:t>
            </a:r>
          </a:p>
          <a:p>
            <a:pPr marL="565150" lvl="1" indent="-266065">
              <a:lnSpc>
                <a:spcPct val="100000"/>
              </a:lnSpc>
              <a:spcBef>
                <a:spcPts val="610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sz="1800" dirty="0" err="1">
                <a:latin typeface="Arial"/>
                <a:cs typeface="Arial"/>
              </a:rPr>
              <a:t>Hemoglobina</a:t>
            </a:r>
            <a:r>
              <a:rPr sz="1800" dirty="0">
                <a:latin typeface="Arial"/>
                <a:cs typeface="Arial"/>
              </a:rPr>
              <a:t>: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8.9</a:t>
            </a:r>
          </a:p>
          <a:p>
            <a:pPr marL="565150" lvl="1" indent="-266065">
              <a:lnSpc>
                <a:spcPct val="100000"/>
              </a:lnSpc>
              <a:spcBef>
                <a:spcPts val="605"/>
              </a:spcBef>
              <a:buSzPct val="88888"/>
              <a:buChar char="o"/>
              <a:tabLst>
                <a:tab pos="565150" algn="l"/>
                <a:tab pos="565785" algn="l"/>
              </a:tabLst>
            </a:pPr>
            <a:r>
              <a:rPr sz="1800" dirty="0" err="1">
                <a:latin typeface="Arial"/>
                <a:cs typeface="Arial"/>
              </a:rPr>
              <a:t>Recuento</a:t>
            </a:r>
            <a:r>
              <a:rPr sz="1800" dirty="0">
                <a:latin typeface="Arial"/>
                <a:cs typeface="Arial"/>
              </a:rPr>
              <a:t> de </a:t>
            </a:r>
            <a:r>
              <a:rPr sz="1800" dirty="0" err="1">
                <a:latin typeface="Arial"/>
                <a:cs typeface="Arial"/>
              </a:rPr>
              <a:t>eosinófilos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 sangre:0.3</a:t>
            </a:r>
            <a:r>
              <a:rPr sz="1800" spc="-110" dirty="0"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333333"/>
                </a:solidFill>
                <a:latin typeface="Arial"/>
                <a:cs typeface="Arial"/>
              </a:rPr>
              <a:t>10</a:t>
            </a:r>
            <a:r>
              <a:rPr sz="1800" baseline="25462" dirty="0">
                <a:solidFill>
                  <a:srgbClr val="333333"/>
                </a:solidFill>
                <a:latin typeface="Arial"/>
                <a:cs typeface="Arial"/>
              </a:rPr>
              <a:t>9</a:t>
            </a:r>
            <a:r>
              <a:rPr sz="1800" dirty="0">
                <a:solidFill>
                  <a:srgbClr val="333333"/>
                </a:solidFill>
                <a:latin typeface="Arial"/>
                <a:cs typeface="Arial"/>
              </a:rPr>
              <a:t>/L</a:t>
            </a:r>
            <a:r>
              <a:rPr sz="1800" dirty="0">
                <a:latin typeface="Arial"/>
                <a:cs typeface="Arial"/>
              </a:rPr>
              <a:t> 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2822042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FA, </a:t>
            </a:r>
            <a:r>
              <a:rPr sz="800" spc="-20" dirty="0" err="1">
                <a:solidFill>
                  <a:srgbClr val="0C1C1D"/>
                </a:solidFill>
                <a:latin typeface="Arial"/>
                <a:cs typeface="Arial"/>
              </a:rPr>
              <a:t>fibrilación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auricular; </a:t>
            </a: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ECG,</a:t>
            </a:r>
            <a:r>
              <a:rPr sz="800" spc="-1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electrocardiografía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7566" y="424129"/>
            <a:ext cx="5242433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 err="1"/>
              <a:t>Actuaciones</a:t>
            </a:r>
            <a:r>
              <a:rPr sz="2400" dirty="0"/>
              <a:t> </a:t>
            </a:r>
            <a:r>
              <a:rPr sz="2400" dirty="0" err="1"/>
              <a:t>adicionales</a:t>
            </a:r>
            <a:r>
              <a:rPr sz="2400" spc="-130" dirty="0"/>
              <a:t> </a:t>
            </a:r>
            <a:r>
              <a:rPr sz="2400" dirty="0" err="1"/>
              <a:t>esenciales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437794" y="1341932"/>
            <a:ext cx="7532370" cy="155067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389890" indent="-259079">
              <a:lnSpc>
                <a:spcPct val="120100"/>
              </a:lnSpc>
              <a:spcBef>
                <a:spcPts val="100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 err="1">
                <a:latin typeface="Arial"/>
                <a:cs typeface="Arial"/>
              </a:rPr>
              <a:t>Todos</a:t>
            </a:r>
            <a:r>
              <a:rPr sz="2000" spc="-10" dirty="0">
                <a:latin typeface="Arial"/>
                <a:cs typeface="Arial"/>
              </a:rPr>
              <a:t> los puntos </a:t>
            </a:r>
            <a:r>
              <a:rPr sz="2000" spc="-5" dirty="0">
                <a:latin typeface="Arial"/>
                <a:cs typeface="Arial"/>
              </a:rPr>
              <a:t>son </a:t>
            </a:r>
            <a:r>
              <a:rPr sz="2000" spc="-5" dirty="0" err="1">
                <a:latin typeface="Arial"/>
                <a:cs typeface="Arial"/>
              </a:rPr>
              <a:t>importantes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0" dirty="0" err="1">
                <a:latin typeface="Arial"/>
                <a:cs typeface="Arial"/>
              </a:rPr>
              <a:t>pero</a:t>
            </a:r>
            <a:r>
              <a:rPr sz="2000" spc="-10" dirty="0">
                <a:latin typeface="Arial"/>
                <a:cs typeface="Arial"/>
              </a:rPr>
              <a:t> el punto </a:t>
            </a:r>
            <a:r>
              <a:rPr sz="2000" spc="-5" dirty="0">
                <a:latin typeface="Arial"/>
                <a:cs typeface="Arial"/>
              </a:rPr>
              <a:t>6 </a:t>
            </a:r>
            <a:r>
              <a:rPr sz="2000" spc="-10" dirty="0" err="1">
                <a:latin typeface="Arial"/>
                <a:cs typeface="Arial"/>
              </a:rPr>
              <a:t>debería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ser </a:t>
            </a:r>
            <a:r>
              <a:rPr lang="es-ES" sz="2000" spc="-10" dirty="0">
                <a:latin typeface="Arial"/>
                <a:cs typeface="Arial"/>
              </a:rPr>
              <a:t>valorado más atentamente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71780" marR="5080" indent="-259079">
              <a:lnSpc>
                <a:spcPct val="120100"/>
              </a:lnSpc>
              <a:spcBef>
                <a:spcPts val="475"/>
              </a:spcBef>
              <a:buSzPct val="130000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 dirty="0" err="1">
                <a:latin typeface="Arial"/>
                <a:cs typeface="Arial"/>
              </a:rPr>
              <a:t>Controle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 </a:t>
            </a:r>
            <a:r>
              <a:rPr sz="2000" spc="-5" dirty="0" err="1">
                <a:latin typeface="Arial"/>
                <a:cs typeface="Arial"/>
              </a:rPr>
              <a:t>cerca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las </a:t>
            </a:r>
            <a:r>
              <a:rPr sz="2000" spc="-5" dirty="0" err="1">
                <a:latin typeface="Arial"/>
                <a:cs typeface="Arial"/>
              </a:rPr>
              <a:t>alteraciones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del </a:t>
            </a:r>
            <a:r>
              <a:rPr sz="2000" spc="-20" dirty="0" err="1">
                <a:latin typeface="Arial"/>
                <a:cs typeface="Arial"/>
              </a:rPr>
              <a:t>ritmo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cardíaco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lang="es-ES" sz="2000" spc="-10" dirty="0">
                <a:latin typeface="Arial"/>
                <a:cs typeface="Arial"/>
              </a:rPr>
              <a:t>como</a:t>
            </a:r>
            <a:r>
              <a:rPr sz="2000" spc="-10" dirty="0">
                <a:latin typeface="Arial"/>
                <a:cs typeface="Arial"/>
              </a:rPr>
              <a:t> la FA, </a:t>
            </a:r>
            <a:r>
              <a:rPr sz="2000" spc="-15" dirty="0" err="1">
                <a:latin typeface="Arial"/>
                <a:cs typeface="Arial"/>
              </a:rPr>
              <a:t>cuando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inicie</a:t>
            </a:r>
            <a:r>
              <a:rPr sz="2000" spc="-10" dirty="0">
                <a:latin typeface="Arial"/>
                <a:cs typeface="Arial"/>
              </a:rPr>
              <a:t> el </a:t>
            </a:r>
            <a:r>
              <a:rPr sz="2000" spc="-10" dirty="0" err="1">
                <a:latin typeface="Arial"/>
                <a:cs typeface="Arial"/>
              </a:rPr>
              <a:t>tratamiento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con</a:t>
            </a:r>
            <a:r>
              <a:rPr sz="2000" spc="140" dirty="0">
                <a:latin typeface="Arial"/>
                <a:cs typeface="Arial"/>
              </a:rPr>
              <a:t> </a:t>
            </a:r>
            <a:r>
              <a:rPr lang="es-ES" sz="2000" spc="-15" dirty="0">
                <a:latin typeface="Arial"/>
                <a:cs typeface="Arial"/>
              </a:rPr>
              <a:t>LABA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5854" y="421081"/>
            <a:ext cx="5071746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 err="1"/>
              <a:t>Indicadores</a:t>
            </a:r>
            <a:r>
              <a:rPr spc="5" dirty="0"/>
              <a:t> de</a:t>
            </a:r>
            <a:r>
              <a:rPr spc="-120" dirty="0"/>
              <a:t> </a:t>
            </a:r>
            <a:r>
              <a:rPr dirty="0" err="1"/>
              <a:t>multimorbilidad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21016" y="1584325"/>
            <a:ext cx="3749675" cy="243143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7495" marR="104139" indent="-265430">
              <a:lnSpc>
                <a:spcPct val="100000"/>
              </a:lnSpc>
              <a:spcBef>
                <a:spcPts val="100"/>
              </a:spcBef>
              <a:buSzPct val="111111"/>
              <a:buChar char="•"/>
              <a:tabLst>
                <a:tab pos="277495" algn="l"/>
                <a:tab pos="278130" algn="l"/>
              </a:tabLst>
            </a:pPr>
            <a:r>
              <a:rPr sz="1800" dirty="0">
                <a:latin typeface="Arial"/>
                <a:cs typeface="Arial"/>
              </a:rPr>
              <a:t>El </a:t>
            </a:r>
            <a:r>
              <a:rPr sz="1800" dirty="0" err="1">
                <a:latin typeface="Arial"/>
                <a:cs typeface="Arial"/>
              </a:rPr>
              <a:t>paciente</a:t>
            </a:r>
            <a:r>
              <a:rPr sz="1800" dirty="0">
                <a:latin typeface="Arial"/>
                <a:cs typeface="Arial"/>
              </a:rPr>
              <a:t> es </a:t>
            </a:r>
            <a:r>
              <a:rPr sz="1800" dirty="0" err="1">
                <a:latin typeface="Arial"/>
                <a:cs typeface="Arial"/>
              </a:rPr>
              <a:t>remitido</a:t>
            </a:r>
            <a:r>
              <a:rPr sz="1800" dirty="0">
                <a:latin typeface="Arial"/>
                <a:cs typeface="Arial"/>
              </a:rPr>
              <a:t> al hospital para el </a:t>
            </a:r>
            <a:r>
              <a:rPr sz="1800" dirty="0" err="1">
                <a:latin typeface="Arial"/>
                <a:cs typeface="Arial"/>
              </a:rPr>
              <a:t>tratamiento</a:t>
            </a:r>
            <a:r>
              <a:rPr sz="1800" dirty="0">
                <a:latin typeface="Arial"/>
                <a:cs typeface="Arial"/>
              </a:rPr>
              <a:t> de FA,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espontáneamente</a:t>
            </a:r>
            <a:r>
              <a:rPr sz="1800" dirty="0">
                <a:latin typeface="Arial"/>
                <a:cs typeface="Arial"/>
              </a:rPr>
              <a:t> </a:t>
            </a:r>
            <a:r>
              <a:rPr lang="es-ES" sz="1800" dirty="0">
                <a:latin typeface="Arial"/>
                <a:cs typeface="Arial"/>
              </a:rPr>
              <a:t>revierte a ritmo sinusal</a:t>
            </a:r>
            <a:r>
              <a:rPr sz="1800" dirty="0">
                <a:latin typeface="Arial"/>
                <a:cs typeface="Arial"/>
              </a:rPr>
              <a:t> </a:t>
            </a: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1850" dirty="0">
              <a:latin typeface="Arial"/>
              <a:cs typeface="Arial"/>
            </a:endParaRPr>
          </a:p>
          <a:p>
            <a:pPr marL="277495" indent="-265430">
              <a:lnSpc>
                <a:spcPts val="2090"/>
              </a:lnSpc>
              <a:buSzPct val="111111"/>
              <a:buChar char="•"/>
              <a:tabLst>
                <a:tab pos="277495" algn="l"/>
                <a:tab pos="278130" algn="l"/>
              </a:tabLst>
            </a:pPr>
            <a:r>
              <a:rPr sz="1800" dirty="0" err="1">
                <a:latin typeface="Arial"/>
                <a:cs typeface="Arial"/>
              </a:rPr>
              <a:t>Baj</a:t>
            </a:r>
            <a:r>
              <a:rPr lang="es-ES" sz="1800" dirty="0">
                <a:latin typeface="Arial"/>
                <a:cs typeface="Arial"/>
              </a:rPr>
              <a:t>a puntuación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5" dirty="0" err="1">
                <a:latin typeface="Arial"/>
                <a:cs typeface="Arial"/>
              </a:rPr>
              <a:t>en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CHADSVASC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(1)</a:t>
            </a:r>
            <a:r>
              <a:rPr sz="1800" dirty="0">
                <a:latin typeface="Arial"/>
                <a:cs typeface="Arial"/>
              </a:rPr>
              <a:t> </a:t>
            </a:r>
          </a:p>
          <a:p>
            <a:pPr marL="280670">
              <a:lnSpc>
                <a:spcPts val="1910"/>
              </a:lnSpc>
              <a:tabLst>
                <a:tab pos="542925" algn="l"/>
              </a:tabLst>
            </a:pPr>
            <a:r>
              <a:rPr sz="1650" spc="15" dirty="0">
                <a:latin typeface="Arial"/>
                <a:cs typeface="Arial"/>
              </a:rPr>
              <a:t>o	</a:t>
            </a:r>
            <a:r>
              <a:rPr sz="1500" spc="-5" dirty="0">
                <a:latin typeface="Arial"/>
                <a:cs typeface="Arial"/>
              </a:rPr>
              <a:t>No </a:t>
            </a:r>
            <a:r>
              <a:rPr sz="1500" spc="5" dirty="0">
                <a:latin typeface="Arial"/>
                <a:cs typeface="Arial"/>
              </a:rPr>
              <a:t>hay </a:t>
            </a:r>
            <a:r>
              <a:rPr sz="1500" spc="5" dirty="0" err="1">
                <a:latin typeface="Arial"/>
                <a:cs typeface="Arial"/>
              </a:rPr>
              <a:t>necesidad</a:t>
            </a:r>
            <a:r>
              <a:rPr sz="1500" spc="5" dirty="0">
                <a:latin typeface="Arial"/>
                <a:cs typeface="Arial"/>
              </a:rPr>
              <a:t> de </a:t>
            </a:r>
            <a:r>
              <a:rPr sz="1500" spc="5" dirty="0" err="1">
                <a:latin typeface="Arial"/>
                <a:cs typeface="Arial"/>
              </a:rPr>
              <a:t>tratamiento</a:t>
            </a:r>
            <a:r>
              <a:rPr sz="1500" spc="-150" dirty="0">
                <a:latin typeface="Arial"/>
                <a:cs typeface="Arial"/>
              </a:rPr>
              <a:t> </a:t>
            </a:r>
            <a:r>
              <a:rPr sz="1500" spc="5" dirty="0" err="1">
                <a:latin typeface="Arial"/>
                <a:cs typeface="Arial"/>
              </a:rPr>
              <a:t>antitrombótico</a:t>
            </a:r>
            <a:r>
              <a:rPr sz="1500" spc="5" dirty="0">
                <a:latin typeface="Arial"/>
                <a:cs typeface="Arial"/>
              </a:rPr>
              <a:t>*</a:t>
            </a:r>
            <a:r>
              <a:rPr dirty="0"/>
              <a:t> 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2579" y="4625746"/>
            <a:ext cx="3270885" cy="41229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Arial"/>
                <a:cs typeface="Arial"/>
              </a:rPr>
              <a:t>* </a:t>
            </a:r>
            <a:r>
              <a:rPr sz="800" spc="-5" dirty="0" err="1">
                <a:latin typeface="Arial"/>
                <a:cs typeface="Arial"/>
              </a:rPr>
              <a:t>Esto</a:t>
            </a:r>
            <a:r>
              <a:rPr sz="800" spc="-5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puede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ser </a:t>
            </a:r>
            <a:r>
              <a:rPr sz="800" spc="-15" dirty="0" err="1">
                <a:latin typeface="Arial"/>
                <a:cs typeface="Arial"/>
              </a:rPr>
              <a:t>diferente</a:t>
            </a:r>
            <a:r>
              <a:rPr lang="es-ES" sz="800" spc="-10" dirty="0">
                <a:latin typeface="Arial"/>
                <a:cs typeface="Arial"/>
              </a:rPr>
              <a:t> en su ámbito local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https://</a:t>
            </a:r>
            <a:r>
              <a:rPr sz="800" spc="-5" dirty="0">
                <a:latin typeface="Arial"/>
                <a:cs typeface="Arial"/>
                <a:hlinkClick r:id="rId2"/>
              </a:rPr>
              <a:t>www.mdcalc.com/cha2ds2-vasc-score-atrial-fibrillation-stroke-risk</a:t>
            </a:r>
            <a:r>
              <a:rPr sz="800" spc="-5" dirty="0">
                <a:latin typeface="Arial"/>
                <a:cs typeface="Arial"/>
              </a:rPr>
              <a:t>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85473" y="1308564"/>
            <a:ext cx="2050387" cy="28228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3700" y="421081"/>
            <a:ext cx="2773299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Un plan</a:t>
            </a:r>
            <a:r>
              <a:rPr spc="-100" dirty="0"/>
              <a:t> </a:t>
            </a:r>
            <a:r>
              <a:rPr dirty="0"/>
              <a:t>nuevo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76933"/>
            <a:ext cx="8096606" cy="272510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04470" indent="-192405">
              <a:lnSpc>
                <a:spcPct val="100000"/>
              </a:lnSpc>
              <a:spcBef>
                <a:spcPts val="90"/>
              </a:spcBef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lang="es-ES" sz="2000" spc="-5" dirty="0">
                <a:latin typeface="Arial"/>
                <a:cs typeface="Arial"/>
              </a:rPr>
              <a:t>Plan de tratamiento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spcBef>
                <a:spcPts val="5"/>
              </a:spcBef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sz="2000" spc="-5" dirty="0">
                <a:latin typeface="Arial"/>
                <a:cs typeface="Arial"/>
              </a:rPr>
              <a:t>Este </a:t>
            </a:r>
            <a:r>
              <a:rPr sz="2000" spc="-10" dirty="0" err="1">
                <a:latin typeface="Arial"/>
                <a:cs typeface="Arial"/>
              </a:rPr>
              <a:t>paciente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mostró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un </a:t>
            </a:r>
            <a:r>
              <a:rPr sz="2000" spc="-5" dirty="0" err="1">
                <a:latin typeface="Arial"/>
                <a:cs typeface="Arial"/>
              </a:rPr>
              <a:t>diagnóstico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inicial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difícil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lang="es-ES" sz="2000" spc="-10" dirty="0">
                <a:latin typeface="Arial"/>
                <a:cs typeface="Arial"/>
              </a:rPr>
              <a:t>en </a:t>
            </a:r>
            <a:r>
              <a:rPr sz="2000" spc="-15" dirty="0">
                <a:latin typeface="Arial"/>
                <a:cs typeface="Arial"/>
              </a:rPr>
              <a:t>que se </a:t>
            </a:r>
            <a:r>
              <a:rPr sz="2000" spc="-5" dirty="0" err="1">
                <a:latin typeface="Arial"/>
                <a:cs typeface="Arial"/>
              </a:rPr>
              <a:t>creía</a:t>
            </a:r>
            <a:r>
              <a:rPr sz="2000" spc="39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que era</a:t>
            </a:r>
            <a:r>
              <a:rPr dirty="0"/>
              <a:t> </a:t>
            </a:r>
            <a:r>
              <a:rPr sz="2000" spc="-5" dirty="0">
                <a:latin typeface="Arial"/>
                <a:cs typeface="Arial"/>
              </a:rPr>
              <a:t>EPOC, </a:t>
            </a:r>
            <a:r>
              <a:rPr sz="2000" spc="-10" dirty="0" err="1">
                <a:latin typeface="Arial"/>
                <a:cs typeface="Arial"/>
              </a:rPr>
              <a:t>posteriormente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lang="es-ES" sz="2000" spc="-5" dirty="0">
                <a:latin typeface="Arial"/>
                <a:cs typeface="Arial"/>
              </a:rPr>
              <a:t>orientado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como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 err="1">
                <a:latin typeface="Arial"/>
                <a:cs typeface="Arial"/>
              </a:rPr>
              <a:t>asma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y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EPOC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469900" lvl="1" indent="-189230">
              <a:lnSpc>
                <a:spcPts val="2155"/>
              </a:lnSpc>
              <a:spcBef>
                <a:spcPts val="5"/>
              </a:spcBef>
              <a:buChar char="o"/>
              <a:tabLst>
                <a:tab pos="469900" algn="l"/>
              </a:tabLst>
            </a:pPr>
            <a:r>
              <a:rPr sz="1800" dirty="0">
                <a:latin typeface="Arial"/>
                <a:cs typeface="Arial"/>
              </a:rPr>
              <a:t>FA </a:t>
            </a:r>
            <a:r>
              <a:rPr sz="1800" spc="5" dirty="0">
                <a:latin typeface="Arial"/>
                <a:cs typeface="Arial"/>
              </a:rPr>
              <a:t>se </a:t>
            </a:r>
            <a:r>
              <a:rPr sz="1800" spc="5" dirty="0" err="1">
                <a:latin typeface="Arial"/>
                <a:cs typeface="Arial"/>
              </a:rPr>
              <a:t>confundió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 </a:t>
            </a:r>
            <a:r>
              <a:rPr sz="1800" dirty="0" err="1">
                <a:latin typeface="Arial"/>
                <a:cs typeface="Arial"/>
              </a:rPr>
              <a:t>empeoramiento</a:t>
            </a:r>
            <a:r>
              <a:rPr sz="1800" dirty="0">
                <a:latin typeface="Arial"/>
                <a:cs typeface="Arial"/>
              </a:rPr>
              <a:t> de la </a:t>
            </a:r>
            <a:r>
              <a:rPr sz="1800" dirty="0" err="1">
                <a:latin typeface="Arial"/>
                <a:cs typeface="Arial"/>
              </a:rPr>
              <a:t>enfermedad</a:t>
            </a:r>
            <a:r>
              <a:rPr sz="1800" spc="-135" dirty="0">
                <a:latin typeface="Arial"/>
                <a:cs typeface="Arial"/>
              </a:rPr>
              <a:t> </a:t>
            </a:r>
            <a:r>
              <a:rPr sz="1800" spc="5" dirty="0" err="1">
                <a:latin typeface="Arial"/>
                <a:cs typeface="Arial"/>
              </a:rPr>
              <a:t>pulmonar</a:t>
            </a:r>
            <a:r>
              <a:rPr sz="1800" dirty="0">
                <a:latin typeface="Arial"/>
                <a:cs typeface="Arial"/>
              </a:rPr>
              <a:t> </a:t>
            </a:r>
          </a:p>
          <a:p>
            <a:pPr marL="204470" indent="-192405">
              <a:lnSpc>
                <a:spcPts val="2395"/>
              </a:lnSpc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sz="2000" spc="-10" dirty="0" err="1">
                <a:latin typeface="Arial"/>
                <a:cs typeface="Arial"/>
              </a:rPr>
              <a:t>Medicamentos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antihipertensivos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0" dirty="0">
                <a:latin typeface="Arial"/>
                <a:cs typeface="Arial"/>
              </a:rPr>
              <a:t>evite b</a:t>
            </a:r>
            <a:r>
              <a:rPr lang="es-ES" sz="2000" spc="-10" dirty="0">
                <a:latin typeface="Arial"/>
                <a:cs typeface="Arial"/>
              </a:rPr>
              <a:t>eta bloqueantes</a:t>
            </a:r>
            <a:r>
              <a:rPr sz="2000" spc="30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no </a:t>
            </a:r>
            <a:r>
              <a:rPr sz="2000" spc="-5" dirty="0" err="1">
                <a:latin typeface="Arial"/>
                <a:cs typeface="Arial"/>
              </a:rPr>
              <a:t>selectivo</a:t>
            </a:r>
            <a:r>
              <a:rPr lang="es-ES" sz="2000" spc="-5" dirty="0">
                <a:latin typeface="Arial"/>
                <a:cs typeface="Arial"/>
              </a:rPr>
              <a:t>s</a:t>
            </a:r>
            <a:r>
              <a:rPr dirty="0"/>
              <a:t> </a:t>
            </a:r>
            <a:r>
              <a:rPr sz="2000" spc="-10" dirty="0" err="1">
                <a:latin typeface="Arial"/>
                <a:cs typeface="Arial"/>
              </a:rPr>
              <a:t>en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este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paciente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sz="2000" spc="-5" dirty="0" err="1">
                <a:latin typeface="Arial"/>
                <a:cs typeface="Arial"/>
              </a:rPr>
              <a:t>Uso</a:t>
            </a:r>
            <a:r>
              <a:rPr sz="2000" spc="-5" dirty="0">
                <a:latin typeface="Arial"/>
                <a:cs typeface="Arial"/>
              </a:rPr>
              <a:t> de </a:t>
            </a:r>
            <a:r>
              <a:rPr sz="2000" spc="-10" dirty="0" err="1">
                <a:latin typeface="Arial"/>
                <a:cs typeface="Arial"/>
              </a:rPr>
              <a:t>medicamentos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 err="1">
                <a:latin typeface="Arial"/>
                <a:cs typeface="Arial"/>
              </a:rPr>
              <a:t>inhalados</a:t>
            </a:r>
            <a:r>
              <a:rPr sz="2000" spc="-5" dirty="0">
                <a:latin typeface="Arial"/>
                <a:cs typeface="Arial"/>
              </a:rPr>
              <a:t> para </a:t>
            </a:r>
            <a:r>
              <a:rPr sz="2000" spc="-10" dirty="0" err="1">
                <a:latin typeface="Arial"/>
                <a:cs typeface="Arial"/>
              </a:rPr>
              <a:t>prevenir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recaída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 </a:t>
            </a:r>
            <a:r>
              <a:rPr sz="2000" spc="-10" dirty="0">
                <a:latin typeface="Arial"/>
                <a:cs typeface="Arial"/>
              </a:rPr>
              <a:t>FA,</a:t>
            </a:r>
            <a:r>
              <a:rPr sz="2000" spc="2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CI+</a:t>
            </a:r>
            <a:r>
              <a:rPr lang="es-ES" sz="2000" spc="-10" dirty="0">
                <a:latin typeface="Arial"/>
                <a:cs typeface="Arial"/>
              </a:rPr>
              <a:t>LAMA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  <a:p>
            <a:pPr marL="469900" lvl="1" indent="-189230">
              <a:lnSpc>
                <a:spcPct val="100000"/>
              </a:lnSpc>
              <a:spcBef>
                <a:spcPts val="10"/>
              </a:spcBef>
              <a:buChar char="o"/>
              <a:tabLst>
                <a:tab pos="469900" algn="l"/>
              </a:tabLst>
            </a:pPr>
            <a:r>
              <a:rPr sz="1800" spc="-5" dirty="0">
                <a:latin typeface="Arial"/>
                <a:cs typeface="Arial"/>
              </a:rPr>
              <a:t>Evite </a:t>
            </a:r>
            <a:r>
              <a:rPr sz="1800" dirty="0">
                <a:latin typeface="Arial"/>
                <a:cs typeface="Arial"/>
              </a:rPr>
              <a:t>el </a:t>
            </a:r>
            <a:r>
              <a:rPr sz="1800" dirty="0" err="1">
                <a:latin typeface="Arial"/>
                <a:cs typeface="Arial"/>
              </a:rPr>
              <a:t>uso</a:t>
            </a:r>
            <a:r>
              <a:rPr sz="1800" dirty="0">
                <a:latin typeface="Arial"/>
                <a:cs typeface="Arial"/>
              </a:rPr>
              <a:t> de </a:t>
            </a:r>
            <a:r>
              <a:rPr lang="es-ES" dirty="0">
                <a:latin typeface="Arial"/>
                <a:cs typeface="Arial"/>
              </a:rPr>
              <a:t>SABA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como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dirty="0" err="1">
                <a:latin typeface="Arial"/>
                <a:cs typeface="Arial"/>
              </a:rPr>
              <a:t>medicación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de </a:t>
            </a:r>
            <a:r>
              <a:rPr sz="1800" spc="5" dirty="0" err="1">
                <a:latin typeface="Arial"/>
                <a:cs typeface="Arial"/>
              </a:rPr>
              <a:t>alivio</a:t>
            </a:r>
            <a:r>
              <a:rPr dirty="0"/>
              <a:t> 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340048"/>
            <a:ext cx="4715511" cy="445634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spc="10" dirty="0"/>
              <a:t>Un nuevo plan de</a:t>
            </a:r>
            <a:r>
              <a:rPr lang="es-ES" sz="2600" spc="-40" dirty="0"/>
              <a:t> tratamiento</a:t>
            </a:r>
            <a:r>
              <a:rPr dirty="0"/>
              <a:t> </a:t>
            </a:r>
            <a:endParaRPr sz="2600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1059815"/>
            <a:ext cx="7509509" cy="2740493"/>
          </a:xfrm>
          <a:prstGeom prst="rect">
            <a:avLst/>
          </a:prstGeom>
        </p:spPr>
        <p:txBody>
          <a:bodyPr vert="horz" wrap="square" lIns="0" tIns="52069" rIns="0" bIns="0">
            <a:spAutoFit/>
          </a:bodyPr>
          <a:lstStyle/>
          <a:p>
            <a:pPr marL="204470" indent="-192405">
              <a:lnSpc>
                <a:spcPct val="100000"/>
              </a:lnSpc>
              <a:spcBef>
                <a:spcPts val="409"/>
              </a:spcBef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sz="1200" dirty="0">
                <a:latin typeface="Arial"/>
                <a:cs typeface="Arial"/>
              </a:rPr>
              <a:t>Dada </a:t>
            </a:r>
            <a:r>
              <a:rPr sz="1200" spc="-15" dirty="0">
                <a:latin typeface="Arial"/>
                <a:cs typeface="Arial"/>
              </a:rPr>
              <a:t>la </a:t>
            </a:r>
            <a:r>
              <a:rPr sz="1200" spc="-5" dirty="0" err="1">
                <a:latin typeface="Arial"/>
                <a:cs typeface="Arial"/>
              </a:rPr>
              <a:t>mejora</a:t>
            </a:r>
            <a:r>
              <a:rPr sz="1200" spc="-5" dirty="0">
                <a:latin typeface="Arial"/>
                <a:cs typeface="Arial"/>
              </a:rPr>
              <a:t> de la </a:t>
            </a:r>
            <a:r>
              <a:rPr sz="1200" spc="-10" dirty="0" err="1">
                <a:latin typeface="Arial"/>
                <a:cs typeface="Arial"/>
              </a:rPr>
              <a:t>función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0" dirty="0" err="1">
                <a:latin typeface="Arial"/>
                <a:cs typeface="Arial"/>
              </a:rPr>
              <a:t>pulmonar</a:t>
            </a:r>
            <a:r>
              <a:rPr sz="1200" spc="-10" dirty="0">
                <a:latin typeface="Arial"/>
                <a:cs typeface="Arial"/>
              </a:rPr>
              <a:t> al </a:t>
            </a:r>
            <a:r>
              <a:rPr sz="1200" spc="-10" dirty="0" err="1">
                <a:latin typeface="Arial"/>
                <a:cs typeface="Arial"/>
              </a:rPr>
              <a:t>utilizar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CI/</a:t>
            </a:r>
            <a:r>
              <a:rPr lang="es-ES" sz="1200" spc="-5" dirty="0">
                <a:latin typeface="Arial"/>
                <a:cs typeface="Arial"/>
              </a:rPr>
              <a:t>LABA</a:t>
            </a:r>
            <a:r>
              <a:rPr sz="1200" spc="-5" dirty="0">
                <a:latin typeface="Arial"/>
                <a:cs typeface="Arial"/>
              </a:rPr>
              <a:t>, </a:t>
            </a:r>
            <a:r>
              <a:rPr sz="1200" spc="-15" dirty="0">
                <a:latin typeface="Arial"/>
                <a:cs typeface="Arial"/>
              </a:rPr>
              <a:t>los </a:t>
            </a:r>
            <a:r>
              <a:rPr sz="1200" dirty="0" err="1">
                <a:latin typeface="Arial"/>
                <a:cs typeface="Arial"/>
              </a:rPr>
              <a:t>eosinófilos</a:t>
            </a:r>
            <a:r>
              <a:rPr sz="1200" spc="12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en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sangre</a:t>
            </a:r>
            <a:r>
              <a:rPr sz="1200" spc="-5" dirty="0">
                <a:latin typeface="Arial"/>
                <a:cs typeface="Arial"/>
              </a:rPr>
              <a:t> de </a:t>
            </a:r>
            <a:r>
              <a:rPr sz="1200" spc="-10" dirty="0">
                <a:latin typeface="Arial"/>
                <a:cs typeface="Arial"/>
              </a:rPr>
              <a:t>0.3 </a:t>
            </a:r>
            <a:r>
              <a:rPr sz="1200" spc="-15" dirty="0">
                <a:latin typeface="Arial"/>
                <a:cs typeface="Arial"/>
              </a:rPr>
              <a:t>y los</a:t>
            </a:r>
            <a:r>
              <a:rPr sz="1200" dirty="0">
                <a:latin typeface="Arial"/>
                <a:cs typeface="Arial"/>
              </a:rPr>
              <a:t> </a:t>
            </a:r>
          </a:p>
          <a:p>
            <a:pPr marL="204470">
              <a:lnSpc>
                <a:spcPct val="100000"/>
              </a:lnSpc>
              <a:spcBef>
                <a:spcPts val="310"/>
              </a:spcBef>
            </a:pPr>
            <a:r>
              <a:rPr sz="1200" spc="-5" dirty="0">
                <a:latin typeface="Arial"/>
                <a:cs typeface="Arial"/>
              </a:rPr>
              <a:t>“</a:t>
            </a:r>
            <a:r>
              <a:rPr sz="1200" spc="-5" dirty="0" err="1">
                <a:latin typeface="Arial"/>
                <a:cs typeface="Arial"/>
              </a:rPr>
              <a:t>ataques</a:t>
            </a:r>
            <a:r>
              <a:rPr sz="1200" spc="-5" dirty="0">
                <a:latin typeface="Arial"/>
                <a:cs typeface="Arial"/>
              </a:rPr>
              <a:t> de </a:t>
            </a:r>
            <a:r>
              <a:rPr sz="1200" spc="-5" dirty="0" err="1">
                <a:latin typeface="Arial"/>
                <a:cs typeface="Arial"/>
              </a:rPr>
              <a:t>bronquitis</a:t>
            </a:r>
            <a:r>
              <a:rPr sz="1200" spc="-5" dirty="0">
                <a:latin typeface="Arial"/>
                <a:cs typeface="Arial"/>
              </a:rPr>
              <a:t>” </a:t>
            </a:r>
            <a:r>
              <a:rPr lang="es-ES" sz="1200" spc="-5" dirty="0">
                <a:latin typeface="Arial"/>
                <a:cs typeface="Arial"/>
              </a:rPr>
              <a:t>, los</a:t>
            </a:r>
            <a:r>
              <a:rPr sz="1200" spc="-5" dirty="0">
                <a:latin typeface="Arial"/>
                <a:cs typeface="Arial"/>
              </a:rPr>
              <a:t> CI </a:t>
            </a:r>
            <a:r>
              <a:rPr sz="1200" spc="5" dirty="0" err="1">
                <a:latin typeface="Arial"/>
                <a:cs typeface="Arial"/>
              </a:rPr>
              <a:t>parecen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 err="1">
                <a:latin typeface="Arial"/>
                <a:cs typeface="Arial"/>
              </a:rPr>
              <a:t>mostrar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un </a:t>
            </a:r>
            <a:r>
              <a:rPr sz="1200" spc="-10" dirty="0" err="1">
                <a:latin typeface="Arial"/>
                <a:cs typeface="Arial"/>
              </a:rPr>
              <a:t>beneficio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en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 err="1">
                <a:latin typeface="Arial"/>
                <a:cs typeface="Arial"/>
              </a:rPr>
              <a:t>su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7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caso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spcBef>
                <a:spcPts val="315"/>
              </a:spcBef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sz="1200" dirty="0">
                <a:latin typeface="Arial"/>
                <a:cs typeface="Arial"/>
              </a:rPr>
              <a:t>Dada </a:t>
            </a:r>
            <a:r>
              <a:rPr sz="1200" spc="-15" dirty="0">
                <a:latin typeface="Arial"/>
                <a:cs typeface="Arial"/>
              </a:rPr>
              <a:t>la </a:t>
            </a:r>
            <a:r>
              <a:rPr sz="1200" spc="-5" dirty="0">
                <a:latin typeface="Arial"/>
                <a:cs typeface="Arial"/>
              </a:rPr>
              <a:t>FA, </a:t>
            </a:r>
            <a:r>
              <a:rPr sz="1200" spc="-15" dirty="0">
                <a:latin typeface="Arial"/>
                <a:cs typeface="Arial"/>
              </a:rPr>
              <a:t>el </a:t>
            </a:r>
            <a:r>
              <a:rPr sz="1200" spc="-5" dirty="0" err="1">
                <a:latin typeface="Arial"/>
                <a:cs typeface="Arial"/>
              </a:rPr>
              <a:t>efecto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adrenérgico</a:t>
            </a:r>
            <a:r>
              <a:rPr sz="1200" spc="-5" dirty="0">
                <a:latin typeface="Arial"/>
                <a:cs typeface="Arial"/>
              </a:rPr>
              <a:t> de </a:t>
            </a:r>
            <a:r>
              <a:rPr lang="es-ES" sz="1200" spc="-5" dirty="0">
                <a:latin typeface="Arial"/>
                <a:cs typeface="Arial"/>
              </a:rPr>
              <a:t>SABA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lang="es-ES" sz="1200" spc="-5" dirty="0">
                <a:latin typeface="Arial"/>
                <a:cs typeface="Arial"/>
              </a:rPr>
              <a:t> LABA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 err="1">
                <a:latin typeface="Arial"/>
                <a:cs typeface="Arial"/>
              </a:rPr>
              <a:t>debería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considerarse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 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mucha</a:t>
            </a:r>
            <a:r>
              <a:rPr sz="1200" spc="34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precaución</a:t>
            </a:r>
            <a:r>
              <a:rPr sz="1200" dirty="0">
                <a:latin typeface="Arial"/>
                <a:cs typeface="Arial"/>
              </a:rPr>
              <a:t> </a:t>
            </a:r>
          </a:p>
          <a:p>
            <a:pPr marL="204470" marR="349885" indent="-192405">
              <a:lnSpc>
                <a:spcPts val="1870"/>
              </a:lnSpc>
              <a:spcBef>
                <a:spcPts val="114"/>
              </a:spcBef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sz="1200" dirty="0">
                <a:latin typeface="Arial"/>
                <a:cs typeface="Arial"/>
              </a:rPr>
              <a:t>Dada </a:t>
            </a:r>
            <a:r>
              <a:rPr sz="1200" spc="-15" dirty="0">
                <a:latin typeface="Arial"/>
                <a:cs typeface="Arial"/>
              </a:rPr>
              <a:t>la </a:t>
            </a:r>
            <a:r>
              <a:rPr sz="1200" spc="-10" dirty="0" err="1">
                <a:latin typeface="Arial"/>
                <a:cs typeface="Arial"/>
              </a:rPr>
              <a:t>necesidad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 </a:t>
            </a:r>
            <a:r>
              <a:rPr sz="1200" spc="-5" dirty="0" err="1">
                <a:latin typeface="Arial"/>
                <a:cs typeface="Arial"/>
              </a:rPr>
              <a:t>broncodilatación</a:t>
            </a:r>
            <a:r>
              <a:rPr sz="1200" spc="-5" dirty="0">
                <a:latin typeface="Arial"/>
                <a:cs typeface="Arial"/>
              </a:rPr>
              <a:t>, </a:t>
            </a:r>
            <a:r>
              <a:rPr lang="es-ES" sz="1200" spc="-5" dirty="0">
                <a:latin typeface="Arial"/>
                <a:cs typeface="Arial"/>
              </a:rPr>
              <a:t>LAMA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debería</a:t>
            </a:r>
            <a:r>
              <a:rPr sz="1200" spc="-5" dirty="0">
                <a:latin typeface="Arial"/>
                <a:cs typeface="Arial"/>
              </a:rPr>
              <a:t> ser </a:t>
            </a:r>
            <a:r>
              <a:rPr sz="1200" spc="-15" dirty="0">
                <a:latin typeface="Arial"/>
                <a:cs typeface="Arial"/>
              </a:rPr>
              <a:t>la </a:t>
            </a:r>
            <a:r>
              <a:rPr sz="1200" spc="-5" dirty="0" err="1">
                <a:latin typeface="Arial"/>
                <a:cs typeface="Arial"/>
              </a:rPr>
              <a:t>elección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preferida</a:t>
            </a:r>
            <a:r>
              <a:rPr sz="1200" spc="-5" dirty="0">
                <a:latin typeface="Arial"/>
                <a:cs typeface="Arial"/>
              </a:rPr>
              <a:t> (entre </a:t>
            </a:r>
            <a:r>
              <a:rPr lang="es-ES" sz="1200" spc="-5" dirty="0">
                <a:latin typeface="Arial"/>
                <a:cs typeface="Arial"/>
              </a:rPr>
              <a:t>LABA 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y </a:t>
            </a:r>
            <a:r>
              <a:rPr lang="es-ES" sz="1200" spc="-5" dirty="0">
                <a:latin typeface="Arial"/>
                <a:cs typeface="Arial"/>
              </a:rPr>
              <a:t>LAMA</a:t>
            </a:r>
            <a:r>
              <a:rPr sz="1200" spc="-5" dirty="0">
                <a:latin typeface="Arial"/>
                <a:cs typeface="Arial"/>
              </a:rPr>
              <a:t>)</a:t>
            </a:r>
            <a:r>
              <a:rPr sz="1200" dirty="0">
                <a:latin typeface="Arial"/>
                <a:cs typeface="Arial"/>
              </a:rPr>
              <a:t> </a:t>
            </a:r>
          </a:p>
          <a:p>
            <a:pPr>
              <a:lnSpc>
                <a:spcPct val="100000"/>
              </a:lnSpc>
              <a:buChar char="•"/>
            </a:pPr>
            <a:endParaRPr sz="1400"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05104" algn="l"/>
              </a:tabLst>
            </a:pP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Pero</a:t>
            </a:r>
            <a:r>
              <a:rPr sz="1200" spc="10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la</a:t>
            </a:r>
            <a:r>
              <a:rPr sz="1200" spc="1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CC030A"/>
                </a:solidFill>
                <a:latin typeface="Arial"/>
                <a:cs typeface="Arial"/>
              </a:rPr>
              <a:t>combinación</a:t>
            </a:r>
            <a:r>
              <a:rPr sz="1200" spc="10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de</a:t>
            </a:r>
            <a:r>
              <a:rPr sz="1200" spc="1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CC030A"/>
                </a:solidFill>
                <a:latin typeface="Arial"/>
                <a:cs typeface="Arial"/>
              </a:rPr>
              <a:t>CI</a:t>
            </a:r>
            <a:r>
              <a:rPr sz="1200" spc="2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y</a:t>
            </a:r>
            <a:r>
              <a:rPr sz="1200" spc="10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lang="es-ES" sz="1200" spc="-20" dirty="0">
                <a:solidFill>
                  <a:srgbClr val="CC030A"/>
                </a:solidFill>
                <a:latin typeface="Arial"/>
                <a:cs typeface="Arial"/>
              </a:rPr>
              <a:t>LAMA</a:t>
            </a:r>
            <a:r>
              <a:rPr sz="1200" spc="50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CC030A"/>
                </a:solidFill>
                <a:latin typeface="Arial"/>
                <a:cs typeface="Arial"/>
              </a:rPr>
              <a:t>no</a:t>
            </a:r>
            <a:r>
              <a:rPr sz="1200" spc="4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CC030A"/>
                </a:solidFill>
                <a:latin typeface="Arial"/>
                <a:cs typeface="Arial"/>
              </a:rPr>
              <a:t>existe</a:t>
            </a:r>
            <a:r>
              <a:rPr sz="1200" spc="-10" dirty="0">
                <a:solidFill>
                  <a:srgbClr val="CC030A"/>
                </a:solidFill>
                <a:latin typeface="Arial"/>
                <a:cs typeface="Arial"/>
              </a:rPr>
              <a:t>:</a:t>
            </a:r>
            <a:r>
              <a:rPr sz="1200" spc="65" dirty="0">
                <a:solidFill>
                  <a:srgbClr val="CC030A"/>
                </a:solidFill>
                <a:latin typeface="Arial"/>
                <a:cs typeface="Arial"/>
              </a:rPr>
              <a:t> </a:t>
            </a:r>
            <a:r>
              <a:rPr lang="es-ES" sz="1200" spc="-15" dirty="0">
                <a:solidFill>
                  <a:srgbClr val="CC030A"/>
                </a:solidFill>
                <a:latin typeface="Arial"/>
                <a:cs typeface="Arial"/>
              </a:rPr>
              <a:t>y combinar distintos dispositivos empeora la técnica inhalatoria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buSzPct val="126923"/>
              <a:buFont typeface="Times New Roman"/>
              <a:buChar char="•"/>
              <a:tabLst>
                <a:tab pos="205104" algn="l"/>
              </a:tabLst>
            </a:pPr>
            <a:r>
              <a:rPr sz="1200" spc="-5" dirty="0">
                <a:latin typeface="Arial"/>
                <a:cs typeface="Arial"/>
              </a:rPr>
              <a:t>Una </a:t>
            </a:r>
            <a:r>
              <a:rPr sz="1200" spc="-5" dirty="0" err="1">
                <a:latin typeface="Arial"/>
                <a:cs typeface="Arial"/>
              </a:rPr>
              <a:t>alternativa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pr</a:t>
            </a:r>
            <a:r>
              <a:rPr lang="es-ES" sz="1200" spc="-10" dirty="0" err="1">
                <a:latin typeface="Arial"/>
                <a:cs typeface="Arial"/>
              </a:rPr>
              <a:t>áctica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sería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 err="1">
                <a:latin typeface="Arial"/>
                <a:cs typeface="Arial"/>
              </a:rPr>
              <a:t>asegurarse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de que </a:t>
            </a:r>
            <a:r>
              <a:rPr sz="1200" spc="-10" dirty="0">
                <a:latin typeface="Arial"/>
                <a:cs typeface="Arial"/>
              </a:rPr>
              <a:t>CI/</a:t>
            </a:r>
            <a:r>
              <a:rPr lang="es-ES" sz="1200" spc="-10" dirty="0">
                <a:latin typeface="Arial"/>
                <a:cs typeface="Arial"/>
              </a:rPr>
              <a:t>LABA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lang="es-ES" sz="1200" spc="5" dirty="0">
                <a:latin typeface="Arial"/>
                <a:cs typeface="Arial"/>
              </a:rPr>
              <a:t>se usa 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 </a:t>
            </a:r>
            <a:r>
              <a:rPr sz="1200" dirty="0" err="1">
                <a:latin typeface="Arial"/>
                <a:cs typeface="Arial"/>
              </a:rPr>
              <a:t>bajas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10" dirty="0" err="1">
                <a:latin typeface="Arial"/>
                <a:cs typeface="Arial"/>
              </a:rPr>
              <a:t>dosis</a:t>
            </a:r>
            <a:r>
              <a:rPr sz="1200" spc="-10" dirty="0">
                <a:latin typeface="Arial"/>
                <a:cs typeface="Arial"/>
              </a:rPr>
              <a:t> de CI, </a:t>
            </a:r>
            <a:r>
              <a:rPr sz="1200" spc="-5" dirty="0">
                <a:latin typeface="Arial"/>
                <a:cs typeface="Arial"/>
              </a:rPr>
              <a:t>un </a:t>
            </a:r>
            <a:r>
              <a:rPr lang="es-ES" sz="1200" spc="-10" dirty="0">
                <a:latin typeface="Arial"/>
                <a:cs typeface="Arial"/>
              </a:rPr>
              <a:t>LAMA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spc="-10" dirty="0" err="1">
                <a:latin typeface="Arial"/>
                <a:cs typeface="Arial"/>
              </a:rPr>
              <a:t>puede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204470">
              <a:lnSpc>
                <a:spcPct val="100000"/>
              </a:lnSpc>
              <a:spcBef>
                <a:spcPts val="310"/>
              </a:spcBef>
            </a:pPr>
            <a:r>
              <a:rPr sz="1200" spc="-5" dirty="0" err="1">
                <a:latin typeface="Arial"/>
                <a:cs typeface="Arial"/>
              </a:rPr>
              <a:t>añadirse</a:t>
            </a:r>
            <a:r>
              <a:rPr sz="1200" spc="-5" dirty="0">
                <a:latin typeface="Arial"/>
                <a:cs typeface="Arial"/>
              </a:rPr>
              <a:t> para la </a:t>
            </a:r>
            <a:r>
              <a:rPr sz="1200" spc="-5" dirty="0" err="1">
                <a:latin typeface="Arial"/>
                <a:cs typeface="Arial"/>
              </a:rPr>
              <a:t>broncodilatación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y </a:t>
            </a:r>
            <a:r>
              <a:rPr sz="1200" spc="-5" dirty="0" err="1">
                <a:latin typeface="Arial"/>
                <a:cs typeface="Arial"/>
              </a:rPr>
              <a:t>como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rescate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el </a:t>
            </a:r>
            <a:r>
              <a:rPr lang="es-ES" sz="1200" spc="-5" dirty="0">
                <a:latin typeface="Arial"/>
                <a:cs typeface="Arial"/>
              </a:rPr>
              <a:t>SABA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 err="1">
                <a:latin typeface="Arial"/>
                <a:cs typeface="Arial"/>
              </a:rPr>
              <a:t>debería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lang="es-ES" sz="1200" spc="-5" dirty="0">
                <a:latin typeface="Arial"/>
                <a:cs typeface="Arial"/>
              </a:rPr>
              <a:t>sustituirse</a:t>
            </a:r>
            <a:r>
              <a:rPr sz="1200" spc="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por SAMA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539750" lvl="1" indent="-192405">
              <a:lnSpc>
                <a:spcPct val="100000"/>
              </a:lnSpc>
              <a:spcBef>
                <a:spcPts val="300"/>
              </a:spcBef>
              <a:buChar char="o"/>
              <a:tabLst>
                <a:tab pos="540385" algn="l"/>
              </a:tabLst>
            </a:pPr>
            <a:r>
              <a:rPr sz="1050" spc="-10" dirty="0">
                <a:latin typeface="Arial"/>
                <a:cs typeface="Arial"/>
              </a:rPr>
              <a:t>Si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el </a:t>
            </a:r>
            <a:r>
              <a:rPr sz="1050" dirty="0" err="1">
                <a:latin typeface="Arial"/>
                <a:cs typeface="Arial"/>
              </a:rPr>
              <a:t>paciente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aún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continúa</a:t>
            </a:r>
            <a:r>
              <a:rPr sz="1050" spc="-6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teniendo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palpitaciones</a:t>
            </a:r>
            <a:r>
              <a:rPr sz="1050" dirty="0">
                <a:latin typeface="Arial"/>
                <a:cs typeface="Arial"/>
              </a:rPr>
              <a:t>,</a:t>
            </a:r>
            <a:r>
              <a:rPr sz="1050" spc="-8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FA,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use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dos </a:t>
            </a:r>
            <a:r>
              <a:rPr sz="1050" dirty="0" err="1">
                <a:latin typeface="Arial"/>
                <a:cs typeface="Arial"/>
              </a:rPr>
              <a:t>inhaladores</a:t>
            </a:r>
            <a:r>
              <a:rPr sz="1050" dirty="0">
                <a:latin typeface="Arial"/>
                <a:cs typeface="Arial"/>
              </a:rPr>
              <a:t>,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un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-10" dirty="0">
                <a:latin typeface="Arial"/>
                <a:cs typeface="Arial"/>
              </a:rPr>
              <a:t>CI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y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un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lang="es-ES" sz="1050" spc="-5" dirty="0">
                <a:latin typeface="Arial"/>
                <a:cs typeface="Arial"/>
              </a:rPr>
              <a:t>LAMA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es</a:t>
            </a:r>
            <a:r>
              <a:rPr sz="1050" spc="15" dirty="0">
                <a:latin typeface="Arial"/>
                <a:cs typeface="Arial"/>
              </a:rPr>
              <a:t> </a:t>
            </a:r>
            <a:r>
              <a:rPr lang="es-ES" sz="1050" spc="15" dirty="0">
                <a:latin typeface="Arial"/>
                <a:cs typeface="Arial"/>
              </a:rPr>
              <a:t>dispositivos distintos pero del mismo tipo.</a:t>
            </a:r>
            <a:endParaRPr sz="1050" dirty="0">
              <a:latin typeface="Arial"/>
              <a:cs typeface="Arial"/>
            </a:endParaRPr>
          </a:p>
          <a:p>
            <a:pPr marL="539750" lvl="1" indent="-192405">
              <a:lnSpc>
                <a:spcPct val="100000"/>
              </a:lnSpc>
              <a:spcBef>
                <a:spcPts val="265"/>
              </a:spcBef>
              <a:buChar char="o"/>
              <a:tabLst>
                <a:tab pos="540385" algn="l"/>
              </a:tabLst>
            </a:pPr>
            <a:r>
              <a:rPr lang="es-ES" sz="1050" dirty="0">
                <a:latin typeface="Arial"/>
                <a:cs typeface="Arial"/>
              </a:rPr>
              <a:t>Hay que educar al paciente en la técnica inhalatoria de sus dispositivos.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8226" y="424433"/>
            <a:ext cx="3029585" cy="3619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/>
              <a:t>Otras</a:t>
            </a:r>
            <a:r>
              <a:rPr sz="2200" spc="-75"/>
              <a:t> </a:t>
            </a:r>
            <a:r>
              <a:rPr sz="2200"/>
              <a:t>recomendaciones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46454"/>
            <a:ext cx="6984365" cy="1268730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04470" indent="-192405">
              <a:lnSpc>
                <a:spcPts val="2280"/>
              </a:lnSpc>
              <a:spcBef>
                <a:spcPts val="90"/>
              </a:spcBef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sz="2000" spc="-10" dirty="0" err="1">
                <a:latin typeface="Arial"/>
                <a:cs typeface="Arial"/>
              </a:rPr>
              <a:t>Considere</a:t>
            </a:r>
            <a:r>
              <a:rPr sz="2000" spc="-10" dirty="0">
                <a:latin typeface="Arial"/>
                <a:cs typeface="Arial"/>
              </a:rPr>
              <a:t> las </a:t>
            </a:r>
            <a:r>
              <a:rPr sz="2000" spc="-10" dirty="0" err="1">
                <a:latin typeface="Arial"/>
                <a:cs typeface="Arial"/>
              </a:rPr>
              <a:t>vacunas</a:t>
            </a:r>
            <a:r>
              <a:rPr sz="2000" spc="-10" dirty="0">
                <a:latin typeface="Arial"/>
                <a:cs typeface="Arial"/>
              </a:rPr>
              <a:t> (</a:t>
            </a:r>
            <a:r>
              <a:rPr lang="es-ES" sz="2000" spc="-10" dirty="0" err="1">
                <a:latin typeface="Arial"/>
                <a:cs typeface="Arial"/>
              </a:rPr>
              <a:t>grip</a:t>
            </a:r>
            <a:r>
              <a:rPr sz="2000" spc="-10" dirty="0">
                <a:latin typeface="Arial"/>
                <a:cs typeface="Arial"/>
              </a:rPr>
              <a:t>, </a:t>
            </a:r>
            <a:r>
              <a:rPr sz="2000" spc="-5" dirty="0" err="1">
                <a:latin typeface="Arial"/>
                <a:cs typeface="Arial"/>
              </a:rPr>
              <a:t>otras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0" dirty="0" err="1">
                <a:latin typeface="Arial"/>
                <a:cs typeface="Arial"/>
              </a:rPr>
              <a:t>dependiendo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 </a:t>
            </a:r>
            <a:r>
              <a:rPr lang="es-ES" sz="2000" spc="-5" dirty="0">
                <a:latin typeface="Arial"/>
                <a:cs typeface="Arial"/>
              </a:rPr>
              <a:t>las recomendaciones</a:t>
            </a:r>
            <a:r>
              <a:rPr sz="2000" spc="2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locales</a:t>
            </a:r>
            <a:r>
              <a:rPr sz="2000" spc="-10" dirty="0"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 dirty="0">
              <a:latin typeface="Arial"/>
              <a:cs typeface="Arial"/>
            </a:endParaRPr>
          </a:p>
          <a:p>
            <a:pPr marL="204470" indent="-192405">
              <a:lnSpc>
                <a:spcPct val="100000"/>
              </a:lnSpc>
              <a:buSzPct val="130000"/>
              <a:buFont typeface="Times New Roman"/>
              <a:buChar char="•"/>
              <a:tabLst>
                <a:tab pos="205104" algn="l"/>
              </a:tabLst>
            </a:pPr>
            <a:r>
              <a:rPr sz="2000" spc="-5" dirty="0" err="1">
                <a:latin typeface="Arial"/>
                <a:cs typeface="Arial"/>
              </a:rPr>
              <a:t>Verifique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la </a:t>
            </a:r>
            <a:r>
              <a:rPr sz="2000" spc="-10" dirty="0" err="1">
                <a:latin typeface="Arial"/>
                <a:cs typeface="Arial"/>
              </a:rPr>
              <a:t>técnica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 </a:t>
            </a:r>
            <a:r>
              <a:rPr sz="2000" spc="-10" dirty="0" err="1">
                <a:latin typeface="Arial"/>
                <a:cs typeface="Arial"/>
              </a:rPr>
              <a:t>inhalación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1812925"/>
            <a:ext cx="4108324" cy="63627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>
                <a:solidFill>
                  <a:srgbClr val="000000"/>
                </a:solidFill>
              </a:rPr>
              <a:t>¡</a:t>
            </a:r>
            <a:r>
              <a:rPr sz="4000" dirty="0" err="1">
                <a:solidFill>
                  <a:srgbClr val="000000"/>
                </a:solidFill>
              </a:rPr>
              <a:t>Muchas</a:t>
            </a:r>
            <a:r>
              <a:rPr sz="4000" spc="-100" dirty="0">
                <a:solidFill>
                  <a:srgbClr val="000000"/>
                </a:solidFill>
              </a:rPr>
              <a:t> </a:t>
            </a:r>
            <a:r>
              <a:rPr sz="4000" dirty="0">
                <a:solidFill>
                  <a:srgbClr val="000000"/>
                </a:solidFill>
              </a:rPr>
              <a:t>gracias!</a:t>
            </a:r>
            <a:endParaRPr sz="4000" dirty="0"/>
          </a:p>
        </p:txBody>
      </p:sp>
      <p:sp>
        <p:nvSpPr>
          <p:cNvPr id="3" name="object 3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4487" y="1144269"/>
            <a:ext cx="7876540" cy="292772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Por favor, no dude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utilizar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publicar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y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compartir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algunas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o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todas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las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diapositivas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esta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presentación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0C1C1D"/>
                </a:solidFill>
                <a:latin typeface="Arial"/>
                <a:cs typeface="Arial"/>
              </a:rPr>
              <a:t>sus</a:t>
            </a:r>
            <a:r>
              <a:rPr sz="1400" spc="4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presentaciones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sin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ánimo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lucro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para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colegas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o</a:t>
            </a:r>
            <a:r>
              <a:rPr sz="1400" spc="1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pacientes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Esta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es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una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introducción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general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al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manejo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lang="es-ES" sz="1400" spc="-5" dirty="0">
                <a:solidFill>
                  <a:srgbClr val="0C1C1D"/>
                </a:solidFill>
                <a:latin typeface="Arial"/>
                <a:cs typeface="Arial"/>
              </a:rPr>
              <a:t> las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multimorbilidades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casos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EPOC,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seguida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lang="es-ES" sz="1400" spc="-10" dirty="0">
                <a:solidFill>
                  <a:srgbClr val="0C1C1D"/>
                </a:solidFill>
                <a:latin typeface="Arial"/>
                <a:cs typeface="Arial"/>
              </a:rPr>
              <a:t>caso clínico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Las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diapositivas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se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proporcionan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bajo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licencia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Creative Commons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CC</a:t>
            </a:r>
            <a:r>
              <a:rPr sz="1400" spc="19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BY-NC-ND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BY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hace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referencia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atribución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(la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obligación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lang="es-ES" sz="1400" spc="-5" dirty="0">
                <a:solidFill>
                  <a:srgbClr val="0C1C1D"/>
                </a:solidFill>
                <a:latin typeface="Arial"/>
                <a:cs typeface="Arial"/>
              </a:rPr>
              <a:t>acreditar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al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autor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y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otras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partes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designadas</a:t>
            </a:r>
            <a:r>
              <a:rPr sz="1400" spc="10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para</a:t>
            </a:r>
            <a:r>
              <a:rPr dirty="0"/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atribución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);</a:t>
            </a:r>
            <a:endParaRPr sz="14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NC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hace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referencia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a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No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Comercial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(el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uso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comercial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se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encuentra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excluido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concesión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la</a:t>
            </a:r>
            <a:r>
              <a:rPr sz="1400" spc="3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licencia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);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ND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significa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Sin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Derivadas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(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solamente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se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pueden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compartir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copias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textuales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de la</a:t>
            </a:r>
            <a:r>
              <a:rPr sz="1400" spc="3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obra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)</a:t>
            </a:r>
            <a:r>
              <a:rPr dirty="0"/>
              <a:t> </a:t>
            </a:r>
            <a:endParaRPr sz="205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400" spc="5" dirty="0">
                <a:solidFill>
                  <a:srgbClr val="0C1C1D"/>
                </a:solidFill>
                <a:latin typeface="Arial"/>
                <a:cs typeface="Arial"/>
              </a:rPr>
              <a:t>Al </a:t>
            </a:r>
            <a:r>
              <a:rPr sz="1400" spc="5" dirty="0" err="1">
                <a:solidFill>
                  <a:srgbClr val="0C1C1D"/>
                </a:solidFill>
                <a:latin typeface="Arial"/>
                <a:cs typeface="Arial"/>
              </a:rPr>
              <a:t>hacer</a:t>
            </a:r>
            <a:r>
              <a:rPr sz="14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uso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nuestras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diapositivas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por favor conserve 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fuente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: IPCRG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2020</a:t>
            </a:r>
            <a:r>
              <a:rPr sz="1400" spc="27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Multimorbilidad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7479" y="216483"/>
            <a:ext cx="2745740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spc="10"/>
              <a:t>Acerca </a:t>
            </a:r>
            <a:r>
              <a:rPr sz="2600" spc="5"/>
              <a:t>de estas</a:t>
            </a:r>
            <a:r>
              <a:rPr sz="2600" spc="-65"/>
              <a:t> </a:t>
            </a:r>
            <a:r>
              <a:rPr sz="2600" spc="5"/>
              <a:t>diapositivas</a:t>
            </a:r>
            <a:r>
              <a:t> </a:t>
            </a:r>
            <a:endParaRPr sz="2600"/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7372" y="4669027"/>
            <a:ext cx="8498028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Boehringer</a:t>
            </a:r>
            <a:r>
              <a:rPr sz="700" spc="4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00050A"/>
                </a:solidFill>
                <a:latin typeface="Arial"/>
                <a:cs typeface="Arial"/>
              </a:rPr>
              <a:t>Ingelheim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brindó</a:t>
            </a:r>
            <a:r>
              <a:rPr sz="700" spc="5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una</a:t>
            </a:r>
            <a:r>
              <a:rPr sz="700" spc="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 err="1">
                <a:solidFill>
                  <a:srgbClr val="00050A"/>
                </a:solidFill>
                <a:latin typeface="Arial"/>
                <a:cs typeface="Arial"/>
              </a:rPr>
              <a:t>subvención</a:t>
            </a:r>
            <a:r>
              <a:rPr sz="700" spc="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educativa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ilimitada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,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con el fin de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apoyar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el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desarrollo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,</a:t>
            </a:r>
            <a:r>
              <a:rPr sz="700" spc="6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la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tipografía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,</a:t>
            </a:r>
            <a:r>
              <a:rPr sz="700" spc="7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00050A"/>
                </a:solidFill>
                <a:latin typeface="Arial"/>
                <a:cs typeface="Arial"/>
              </a:rPr>
              <a:t>la </a:t>
            </a:r>
            <a:r>
              <a:rPr sz="700" dirty="0" err="1">
                <a:solidFill>
                  <a:srgbClr val="00050A"/>
                </a:solidFill>
                <a:latin typeface="Arial"/>
                <a:cs typeface="Arial"/>
              </a:rPr>
              <a:t>impresión</a:t>
            </a:r>
            <a:r>
              <a:rPr sz="7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y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 err="1">
                <a:solidFill>
                  <a:srgbClr val="00050A"/>
                </a:solidFill>
                <a:latin typeface="Arial"/>
                <a:cs typeface="Arial"/>
              </a:rPr>
              <a:t>costos</a:t>
            </a:r>
            <a:r>
              <a:rPr sz="7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 err="1">
                <a:solidFill>
                  <a:srgbClr val="00050A"/>
                </a:solidFill>
                <a:latin typeface="Arial"/>
                <a:cs typeface="Arial"/>
              </a:rPr>
              <a:t>asociados</a:t>
            </a:r>
            <a:r>
              <a:rPr sz="700" dirty="0">
                <a:solidFill>
                  <a:srgbClr val="00050A"/>
                </a:solidFill>
                <a:latin typeface="Arial"/>
                <a:cs typeface="Arial"/>
              </a:rPr>
              <a:t>,</a:t>
            </a:r>
            <a:r>
              <a:rPr sz="700" spc="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pero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00050A"/>
                </a:solidFill>
                <a:latin typeface="Arial"/>
                <a:cs typeface="Arial"/>
              </a:rPr>
              <a:t>no</a:t>
            </a:r>
            <a:r>
              <a:rPr sz="700" spc="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dirty="0" err="1">
                <a:solidFill>
                  <a:srgbClr val="00050A"/>
                </a:solidFill>
                <a:latin typeface="Arial"/>
                <a:cs typeface="Arial"/>
              </a:rPr>
              <a:t>contribuyó</a:t>
            </a:r>
            <a:r>
              <a:rPr sz="70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al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contenido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incluido</a:t>
            </a:r>
            <a:r>
              <a:rPr sz="700" spc="3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en</a:t>
            </a:r>
            <a:r>
              <a:rPr sz="700" spc="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este</a:t>
            </a:r>
            <a:r>
              <a:rPr sz="700" spc="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documento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.</a:t>
            </a:r>
            <a:r>
              <a:rPr dirty="0"/>
              <a:t> </a:t>
            </a:r>
            <a:endParaRPr sz="7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5767" y="424129"/>
            <a:ext cx="2820035" cy="445634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spc="30" dirty="0"/>
              <a:t>Lo</a:t>
            </a:r>
            <a:r>
              <a:rPr lang="es-ES" sz="2600" spc="30" dirty="0"/>
              <a:t> </a:t>
            </a:r>
            <a:r>
              <a:rPr sz="2600" spc="-5" dirty="0"/>
              <a:t>que </a:t>
            </a:r>
            <a:r>
              <a:rPr sz="2600" spc="5" dirty="0" err="1"/>
              <a:t>aprenderá</a:t>
            </a:r>
            <a:r>
              <a:rPr dirty="0"/>
              <a:t> </a:t>
            </a:r>
            <a:endParaRPr sz="2600" dirty="0"/>
          </a:p>
        </p:txBody>
      </p:sp>
      <p:sp>
        <p:nvSpPr>
          <p:cNvPr id="3" name="object 3"/>
          <p:cNvSpPr txBox="1"/>
          <p:nvPr/>
        </p:nvSpPr>
        <p:spPr>
          <a:xfrm>
            <a:off x="415848" y="1356948"/>
            <a:ext cx="7294880" cy="2054409"/>
          </a:xfrm>
          <a:prstGeom prst="rect">
            <a:avLst/>
          </a:prstGeom>
        </p:spPr>
        <p:txBody>
          <a:bodyPr vert="horz" wrap="square" lIns="0" tIns="45720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pc="20" dirty="0">
                <a:solidFill>
                  <a:srgbClr val="0C1C1D"/>
                </a:solidFill>
                <a:latin typeface="Arial"/>
                <a:cs typeface="Arial"/>
              </a:rPr>
              <a:t>La importancia de explorar 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la</a:t>
            </a:r>
            <a:r>
              <a:rPr sz="1800" spc="-17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multimorbilidad</a:t>
            </a:r>
            <a:r>
              <a:rPr dirty="0"/>
              <a:t> </a:t>
            </a:r>
            <a:r>
              <a:rPr lang="es-ES" dirty="0"/>
              <a:t>en la EPOC</a:t>
            </a:r>
            <a:endParaRPr sz="18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7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spc="15" dirty="0" err="1">
                <a:solidFill>
                  <a:srgbClr val="0C1C1D"/>
                </a:solidFill>
                <a:latin typeface="Arial"/>
                <a:cs typeface="Arial"/>
              </a:rPr>
              <a:t>Qué</a:t>
            </a:r>
            <a:r>
              <a:rPr sz="1800" spc="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significan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las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multimorbilidades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para las personas </a:t>
            </a:r>
            <a:r>
              <a:rPr sz="1800" spc="-10" dirty="0">
                <a:solidFill>
                  <a:srgbClr val="0C1C1D"/>
                </a:solidFill>
                <a:latin typeface="Arial"/>
                <a:cs typeface="Arial"/>
              </a:rPr>
              <a:t>con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enfermedades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respiratorias</a:t>
            </a:r>
            <a:r>
              <a:rPr sz="1800" spc="-26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spc="5" dirty="0" err="1">
                <a:solidFill>
                  <a:srgbClr val="0C1C1D"/>
                </a:solidFill>
                <a:latin typeface="Arial"/>
                <a:cs typeface="Arial"/>
              </a:rPr>
              <a:t>crónicas</a:t>
            </a:r>
            <a:r>
              <a:rPr dirty="0"/>
              <a:t> </a:t>
            </a:r>
            <a:endParaRPr sz="18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spc="-5" dirty="0" err="1">
                <a:solidFill>
                  <a:srgbClr val="0C1C1D"/>
                </a:solidFill>
                <a:latin typeface="Arial"/>
                <a:cs typeface="Arial"/>
              </a:rPr>
              <a:t>Cómo</a:t>
            </a:r>
            <a:r>
              <a:rPr sz="18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spc="-20" dirty="0" err="1">
                <a:solidFill>
                  <a:srgbClr val="0C1C1D"/>
                </a:solidFill>
                <a:latin typeface="Arial"/>
                <a:cs typeface="Arial"/>
              </a:rPr>
              <a:t>podemos</a:t>
            </a:r>
            <a:r>
              <a:rPr sz="1800" spc="-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mejorar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el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manejo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de los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pacientes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C1C1D"/>
                </a:solidFill>
                <a:latin typeface="Arial"/>
                <a:cs typeface="Arial"/>
              </a:rPr>
              <a:t>con</a:t>
            </a:r>
            <a:r>
              <a:rPr sz="1800" spc="-5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enfermedades</a:t>
            </a:r>
            <a:r>
              <a:rPr dirty="0"/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respiratorias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crónicas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y </a:t>
            </a:r>
            <a:r>
              <a:rPr sz="1800" spc="-27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múltiples</a:t>
            </a:r>
            <a:r>
              <a:rPr lang="es-ES" sz="1800" dirty="0">
                <a:solidFill>
                  <a:srgbClr val="0C1C1D"/>
                </a:solidFill>
                <a:latin typeface="Arial"/>
                <a:cs typeface="Arial"/>
              </a:rPr>
              <a:t> comorbilidades</a:t>
            </a:r>
            <a:endParaRPr sz="18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Cómo</a:t>
            </a:r>
            <a:r>
              <a:rPr lang="es-ES" sz="1800" dirty="0">
                <a:solidFill>
                  <a:srgbClr val="0C1C1D"/>
                </a:solidFill>
                <a:latin typeface="Arial"/>
                <a:cs typeface="Arial"/>
              </a:rPr>
              <a:t> usted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spc="-5" dirty="0" err="1">
                <a:solidFill>
                  <a:srgbClr val="0C1C1D"/>
                </a:solidFill>
                <a:latin typeface="Arial"/>
                <a:cs typeface="Arial"/>
              </a:rPr>
              <a:t>puede</a:t>
            </a:r>
            <a:r>
              <a:rPr sz="18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ser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parte</a:t>
            </a:r>
            <a:r>
              <a:rPr sz="1800" dirty="0">
                <a:solidFill>
                  <a:srgbClr val="0C1C1D"/>
                </a:solidFill>
                <a:latin typeface="Arial"/>
                <a:cs typeface="Arial"/>
              </a:rPr>
              <a:t> de ese</a:t>
            </a:r>
            <a:r>
              <a:rPr sz="1800" spc="-114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0C1C1D"/>
                </a:solidFill>
                <a:latin typeface="Arial"/>
                <a:cs typeface="Arial"/>
              </a:rPr>
              <a:t>cambio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1116" y="424129"/>
            <a:ext cx="4321683" cy="443711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 err="1"/>
              <a:t>Multimorbilidad</a:t>
            </a:r>
            <a:r>
              <a:rPr sz="2400" spc="-5" dirty="0"/>
              <a:t> </a:t>
            </a:r>
            <a:r>
              <a:rPr sz="2400" dirty="0" err="1"/>
              <a:t>en</a:t>
            </a:r>
            <a:r>
              <a:rPr sz="2400" dirty="0"/>
              <a:t> EPOC</a:t>
            </a:r>
            <a:r>
              <a:rPr sz="2400" spc="-35" dirty="0"/>
              <a:t> </a:t>
            </a:r>
            <a:r>
              <a:rPr sz="2400" spc="-5" dirty="0"/>
              <a:t>(I)</a:t>
            </a:r>
            <a:r>
              <a:rPr dirty="0"/>
              <a:t> 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453091" y="1203325"/>
            <a:ext cx="7527290" cy="271741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marR="438150" indent="-259715"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400" spc="-10" dirty="0">
                <a:solidFill>
                  <a:srgbClr val="0C1C1D"/>
                </a:solidFill>
                <a:latin typeface="Arial"/>
                <a:cs typeface="Arial"/>
              </a:rPr>
              <a:t>Los pacientes con EPOC presentan típicamente múltiples enfermedades simultáneas que requieren de un manejo a largo plazo conjuntamente con su EPOC.</a:t>
            </a: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</a:pPr>
            <a:endParaRPr sz="175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400" spc="-5" dirty="0">
                <a:solidFill>
                  <a:srgbClr val="0C1C1D"/>
                </a:solidFill>
                <a:latin typeface="Arial"/>
                <a:cs typeface="Arial"/>
              </a:rPr>
              <a:t>Resulta un desafío adicional, puesto que dichas enfermedades concomitantes  pueden ser pasadas por alto al solaparse sus signos y síntomas con los de la EPOC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 dirty="0">
              <a:latin typeface="Arial"/>
              <a:cs typeface="Arial"/>
            </a:endParaRPr>
          </a:p>
          <a:p>
            <a:pPr marL="271780" marR="60706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400" spc="-10" dirty="0">
                <a:solidFill>
                  <a:srgbClr val="0C1C1D"/>
                </a:solidFill>
                <a:latin typeface="Arial"/>
                <a:cs typeface="Arial"/>
              </a:rPr>
              <a:t> Más del 80% de los adultos con EPOC tendrán al menos una enfermedad asociada de relevancia clínica, y la mitad de ellos tendrán tres o más.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Char char="•"/>
            </a:pPr>
            <a:endParaRPr sz="2000" dirty="0">
              <a:latin typeface="Arial"/>
              <a:cs typeface="Arial"/>
            </a:endParaRPr>
          </a:p>
          <a:p>
            <a:pPr marL="271780" marR="5461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comorbilidades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son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más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frecuentes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mujeres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que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hombres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lang="es-ES" sz="1400" spc="-15" dirty="0">
                <a:solidFill>
                  <a:srgbClr val="0C1C1D"/>
                </a:solidFill>
                <a:latin typeface="Arial"/>
                <a:cs typeface="Arial"/>
              </a:rPr>
              <a:t>su prevalencia aumenta con el empeoramiento de la gravedad de la EPOC.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305" y="4304452"/>
            <a:ext cx="8425390" cy="565539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EPOC,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enfermedad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pulmonar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obstructiva</a:t>
            </a:r>
            <a:r>
              <a:rPr sz="800" spc="-10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crónica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800" spc="-5" dirty="0">
                <a:solidFill>
                  <a:srgbClr val="0C1C1D"/>
                </a:solidFill>
                <a:latin typeface="Arial"/>
                <a:cs typeface="Arial"/>
              </a:rPr>
              <a:t>IPCRG. </a:t>
            </a:r>
            <a:r>
              <a:rPr lang="es-ES" sz="800" spc="-20" dirty="0">
                <a:solidFill>
                  <a:srgbClr val="00050A"/>
                </a:solidFill>
                <a:latin typeface="Arial"/>
                <a:cs typeface="Arial"/>
              </a:rPr>
              <a:t>Desktop </a:t>
            </a:r>
            <a:r>
              <a:rPr lang="es-ES" sz="800" spc="-20" dirty="0" err="1">
                <a:solidFill>
                  <a:srgbClr val="00050A"/>
                </a:solidFill>
                <a:latin typeface="Arial"/>
                <a:cs typeface="Arial"/>
              </a:rPr>
              <a:t>Helpper</a:t>
            </a:r>
            <a:r>
              <a:rPr lang="es-ES" sz="8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10. </a:t>
            </a:r>
            <a:r>
              <a:rPr lang="es-ES" sz="800" spc="-15" dirty="0">
                <a:solidFill>
                  <a:srgbClr val="00050A"/>
                </a:solidFill>
                <a:latin typeface="Arial"/>
                <a:cs typeface="Arial"/>
              </a:rPr>
              <a:t>U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so </a:t>
            </a:r>
            <a:r>
              <a:rPr sz="800" spc="-5" dirty="0" err="1">
                <a:solidFill>
                  <a:srgbClr val="00050A"/>
                </a:solidFill>
                <a:latin typeface="Arial"/>
                <a:cs typeface="Arial"/>
              </a:rPr>
              <a:t>racional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00050A"/>
                </a:solidFill>
                <a:latin typeface="Arial"/>
                <a:cs typeface="Arial"/>
              </a:rPr>
              <a:t>de</a:t>
            </a:r>
            <a:r>
              <a:rPr lang="es-ES" sz="800" spc="-25" dirty="0">
                <a:solidFill>
                  <a:srgbClr val="00050A"/>
                </a:solidFill>
                <a:latin typeface="Arial"/>
                <a:cs typeface="Arial"/>
              </a:rPr>
              <a:t> la </a:t>
            </a:r>
            <a:r>
              <a:rPr sz="800" spc="-2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00050A"/>
                </a:solidFill>
                <a:latin typeface="Arial"/>
                <a:cs typeface="Arial"/>
              </a:rPr>
              <a:t>medica</a:t>
            </a:r>
            <a:r>
              <a:rPr lang="es-ES" sz="800" spc="-20" dirty="0" err="1">
                <a:solidFill>
                  <a:srgbClr val="00050A"/>
                </a:solidFill>
                <a:latin typeface="Arial"/>
                <a:cs typeface="Arial"/>
              </a:rPr>
              <a:t>ción</a:t>
            </a:r>
            <a:r>
              <a:rPr lang="es-ES" sz="800" spc="-20" dirty="0">
                <a:solidFill>
                  <a:srgbClr val="00050A"/>
                </a:solidFill>
                <a:latin typeface="Arial"/>
                <a:cs typeface="Arial"/>
              </a:rPr>
              <a:t> inhalada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lang="es-ES" sz="800" spc="-10" dirty="0">
                <a:solidFill>
                  <a:srgbClr val="00050A"/>
                </a:solidFill>
                <a:latin typeface="Arial"/>
                <a:cs typeface="Arial"/>
              </a:rPr>
              <a:t>en pacientes 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EPOC </a:t>
            </a:r>
            <a:r>
              <a:rPr lang="es-ES" sz="800" spc="-20" dirty="0">
                <a:solidFill>
                  <a:srgbClr val="00050A"/>
                </a:solidFill>
                <a:latin typeface="Arial"/>
                <a:cs typeface="Arial"/>
              </a:rPr>
              <a:t>con</a:t>
            </a:r>
            <a:r>
              <a:rPr sz="8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co</a:t>
            </a:r>
            <a:r>
              <a:rPr lang="es-ES" sz="800" spc="-15" dirty="0">
                <a:solidFill>
                  <a:srgbClr val="00050A"/>
                </a:solidFill>
                <a:latin typeface="Arial"/>
                <a:cs typeface="Arial"/>
              </a:rPr>
              <a:t>morbilidad </a:t>
            </a:r>
            <a:r>
              <a:rPr lang="es-ES" sz="800" spc="-15" dirty="0" err="1">
                <a:solidFill>
                  <a:srgbClr val="00050A"/>
                </a:solidFill>
                <a:latin typeface="Arial"/>
                <a:cs typeface="Arial"/>
              </a:rPr>
              <a:t>múltipl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e</a:t>
            </a:r>
            <a:r>
              <a:rPr lang="es-ES" sz="800" spc="-15" dirty="0">
                <a:solidFill>
                  <a:srgbClr val="00050A"/>
                </a:solidFill>
                <a:latin typeface="Arial"/>
                <a:cs typeface="Arial"/>
              </a:rPr>
              <a:t>: 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5" dirty="0" err="1">
                <a:solidFill>
                  <a:srgbClr val="00050A"/>
                </a:solidFill>
                <a:latin typeface="Arial"/>
                <a:cs typeface="Arial"/>
              </a:rPr>
              <a:t>Guía</a:t>
            </a:r>
            <a:r>
              <a:rPr sz="800" spc="-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00050A"/>
                </a:solidFill>
                <a:latin typeface="Arial"/>
                <a:cs typeface="Arial"/>
              </a:rPr>
              <a:t>para </a:t>
            </a:r>
            <a:r>
              <a:rPr sz="800" spc="-15" dirty="0" err="1">
                <a:solidFill>
                  <a:srgbClr val="00050A"/>
                </a:solidFill>
                <a:latin typeface="Arial"/>
                <a:cs typeface="Arial"/>
              </a:rPr>
              <a:t>atención</a:t>
            </a:r>
            <a:r>
              <a:rPr sz="8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800" spc="-25" dirty="0" err="1">
                <a:solidFill>
                  <a:srgbClr val="00050A"/>
                </a:solidFill>
                <a:latin typeface="Arial"/>
                <a:cs typeface="Arial"/>
              </a:rPr>
              <a:t>primaria</a:t>
            </a:r>
            <a:r>
              <a:rPr sz="800" spc="-25" dirty="0">
                <a:solidFill>
                  <a:srgbClr val="00050A"/>
                </a:solidFill>
                <a:latin typeface="Arial"/>
                <a:cs typeface="Arial"/>
              </a:rPr>
              <a:t>. </a:t>
            </a:r>
            <a:r>
              <a:rPr dirty="0"/>
              <a:t> </a:t>
            </a:r>
            <a:r>
              <a:rPr sz="800" spc="-10" dirty="0">
                <a:solidFill>
                  <a:srgbClr val="00050A"/>
                </a:solidFill>
                <a:latin typeface="Arial"/>
                <a:cs typeface="Arial"/>
              </a:rPr>
              <a:t>Disponible </a:t>
            </a:r>
            <a:r>
              <a:rPr sz="800" spc="-20" dirty="0" err="1">
                <a:solidFill>
                  <a:srgbClr val="00050A"/>
                </a:solidFill>
                <a:latin typeface="Arial"/>
                <a:cs typeface="Arial"/>
              </a:rPr>
              <a:t>en</a:t>
            </a:r>
            <a:r>
              <a:rPr sz="800" spc="-20" dirty="0">
                <a:solidFill>
                  <a:srgbClr val="00050A"/>
                </a:solidFill>
                <a:latin typeface="Arial"/>
                <a:cs typeface="Arial"/>
              </a:rPr>
              <a:t>: </a:t>
            </a:r>
            <a:r>
              <a:rPr sz="8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2"/>
              </a:rPr>
              <a:t>https://www.ipcrg.org/dth10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7B3049B-A4DC-4057-BC3A-2396DDE38682}"/>
              </a:ext>
            </a:extLst>
          </p:cNvPr>
          <p:cNvSpPr txBox="1"/>
          <p:nvPr/>
        </p:nvSpPr>
        <p:spPr>
          <a:xfrm>
            <a:off x="1371600" y="133289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8350" y="424129"/>
            <a:ext cx="4591050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 err="1"/>
              <a:t>Multimorbilidad</a:t>
            </a:r>
            <a:r>
              <a:rPr sz="2400" dirty="0"/>
              <a:t> y EPOC</a:t>
            </a:r>
            <a:r>
              <a:rPr sz="2400" spc="-60" dirty="0"/>
              <a:t> </a:t>
            </a:r>
            <a:r>
              <a:rPr sz="2400" dirty="0"/>
              <a:t>(II)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38976"/>
            <a:ext cx="7070090" cy="1810239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Las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comorbilidades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suelen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aparecer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grupos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lo que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sugiere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10" dirty="0" err="1">
                <a:solidFill>
                  <a:srgbClr val="0C1C1D"/>
                </a:solidFill>
                <a:latin typeface="Arial"/>
                <a:cs typeface="Arial"/>
              </a:rPr>
              <a:t>factores</a:t>
            </a:r>
            <a:r>
              <a:rPr sz="1600" spc="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riesgo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26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comunes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(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Ej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.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el </a:t>
            </a: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tabaquismo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el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sedentarismo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),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mecanismos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patológicos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subyacentes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compartidos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(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Ej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.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el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envejecimiento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acelerado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), y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los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efectos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secundarios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del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tratamiento</a:t>
            </a:r>
            <a:r>
              <a:rPr sz="1600" spc="-1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de la EPOC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•"/>
            </a:pPr>
            <a:endParaRPr sz="22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Las </a:t>
            </a: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comorbilidades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comunes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pacientes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con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EPOC</a:t>
            </a:r>
            <a:r>
              <a:rPr sz="1600" spc="-22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lang="es-ES" sz="1600" spc="-225" dirty="0">
                <a:solidFill>
                  <a:srgbClr val="0C1C1D"/>
                </a:solidFill>
                <a:latin typeface="Arial"/>
                <a:cs typeface="Arial"/>
              </a:rPr>
              <a:t>son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:</a:t>
            </a:r>
            <a:r>
              <a:rPr dirty="0"/>
              <a:t>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942186-722D-4A6E-8BC9-C291A171944A}"/>
              </a:ext>
            </a:extLst>
          </p:cNvPr>
          <p:cNvSpPr txBox="1"/>
          <p:nvPr/>
        </p:nvSpPr>
        <p:spPr>
          <a:xfrm>
            <a:off x="1371600" y="3257171"/>
            <a:ext cx="3733800" cy="161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Enfermedades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cardiovasculares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Debilidad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muscular </a:t>
            </a:r>
          </a:p>
          <a:p>
            <a:pPr algn="ctr">
              <a:lnSpc>
                <a:spcPct val="150000"/>
              </a:lnSpc>
            </a:pP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Osteoporosis</a:t>
            </a:r>
          </a:p>
          <a:p>
            <a:pPr algn="ctr">
              <a:lnSpc>
                <a:spcPct val="150000"/>
              </a:lnSpc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Ansiedad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y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depresión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Cáncer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de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pulmón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40693A-1A6C-409C-8384-F65C2814D568}"/>
              </a:ext>
            </a:extLst>
          </p:cNvPr>
          <p:cNvSpPr txBox="1"/>
          <p:nvPr/>
        </p:nvSpPr>
        <p:spPr>
          <a:xfrm>
            <a:off x="4333875" y="3365628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Síndrome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metabólico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  <a:p>
            <a:pPr marL="127000" algn="ctr">
              <a:lnSpc>
                <a:spcPct val="100000"/>
              </a:lnSpc>
              <a:spcBef>
                <a:spcPts val="575"/>
              </a:spcBef>
            </a:pP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Diabetes</a:t>
            </a:r>
          </a:p>
          <a:p>
            <a:pPr marL="127000" marR="153670" algn="ctr">
              <a:lnSpc>
                <a:spcPct val="100000"/>
              </a:lnSpc>
              <a:spcBef>
                <a:spcPts val="575"/>
              </a:spcBef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Reflujo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gastroesofágico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  <a:p>
            <a:pPr marL="127000" algn="ctr">
              <a:lnSpc>
                <a:spcPct val="100000"/>
              </a:lnSpc>
              <a:spcBef>
                <a:spcPts val="575"/>
              </a:spcBef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Bronquiectasia</a:t>
            </a:r>
            <a:endParaRPr lang="en-GB" sz="1356" spc="-10" dirty="0">
              <a:solidFill>
                <a:srgbClr val="074A87"/>
              </a:solidFill>
              <a:latin typeface="Arial"/>
              <a:cs typeface="Arial"/>
            </a:endParaRPr>
          </a:p>
          <a:p>
            <a:pPr marL="127000" marR="119380" algn="ctr">
              <a:lnSpc>
                <a:spcPct val="100000"/>
              </a:lnSpc>
              <a:spcBef>
                <a:spcPts val="575"/>
              </a:spcBef>
            </a:pP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Apnea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obstructiva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del </a:t>
            </a:r>
            <a:r>
              <a:rPr lang="en-GB" sz="1356" spc="-10" dirty="0" err="1">
                <a:solidFill>
                  <a:srgbClr val="074A87"/>
                </a:solidFill>
                <a:latin typeface="Arial"/>
                <a:cs typeface="Arial"/>
              </a:rPr>
              <a:t>sueño</a:t>
            </a:r>
            <a:r>
              <a:rPr lang="en-GB" sz="1356" spc="-1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321627"/>
            <a:ext cx="4948048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491490" marR="5080" indent="-366395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Manejo</a:t>
            </a:r>
            <a:r>
              <a:rPr dirty="0"/>
              <a:t> </a:t>
            </a:r>
            <a:r>
              <a:rPr spc="5" dirty="0"/>
              <a:t>del</a:t>
            </a:r>
            <a:r>
              <a:rPr spc="-55" dirty="0"/>
              <a:t> </a:t>
            </a:r>
            <a:r>
              <a:rPr dirty="0" err="1"/>
              <a:t>paciente</a:t>
            </a:r>
            <a:r>
              <a:rPr dirty="0"/>
              <a:t> con </a:t>
            </a:r>
            <a:r>
              <a:rPr dirty="0" err="1"/>
              <a:t>multimorbilidad</a:t>
            </a:r>
            <a:r>
              <a:rPr dirty="0"/>
              <a:t> </a:t>
            </a:r>
            <a:r>
              <a:rPr spc="-5" dirty="0"/>
              <a:t>y </a:t>
            </a:r>
            <a:r>
              <a:rPr dirty="0"/>
              <a:t>EPOC</a:t>
            </a:r>
            <a:r>
              <a:rPr spc="-50" dirty="0"/>
              <a:t> </a:t>
            </a:r>
            <a:r>
              <a:rPr spc="5" dirty="0"/>
              <a:t>(I)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226837"/>
            <a:ext cx="7863205" cy="3972178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El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manejo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individualizado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del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paciente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con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EPOC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dirty="0" err="1">
                <a:solidFill>
                  <a:srgbClr val="0C1C1D"/>
                </a:solidFill>
                <a:latin typeface="Arial"/>
                <a:cs typeface="Arial"/>
              </a:rPr>
              <a:t>multimorbilidades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5" dirty="0">
                <a:solidFill>
                  <a:srgbClr val="0C1C1D"/>
                </a:solidFill>
                <a:latin typeface="Arial"/>
                <a:cs typeface="Arial"/>
              </a:rPr>
              <a:t>es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a menudo </a:t>
            </a:r>
            <a:r>
              <a:rPr sz="1200" dirty="0" err="1">
                <a:solidFill>
                  <a:srgbClr val="0C1C1D"/>
                </a:solidFill>
                <a:latin typeface="Arial"/>
                <a:cs typeface="Arial"/>
              </a:rPr>
              <a:t>complejo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2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requiere</a:t>
            </a:r>
            <a:r>
              <a:rPr sz="1600" dirty="0"/>
              <a:t>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aplicación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dirty="0" err="1">
                <a:solidFill>
                  <a:srgbClr val="0C1C1D"/>
                </a:solidFill>
                <a:latin typeface="Arial"/>
                <a:cs typeface="Arial"/>
              </a:rPr>
              <a:t>simultánea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varias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dirty="0" err="1">
                <a:solidFill>
                  <a:srgbClr val="0C1C1D"/>
                </a:solidFill>
                <a:latin typeface="Arial"/>
                <a:cs typeface="Arial"/>
              </a:rPr>
              <a:t>guías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dirty="0" err="1">
                <a:solidFill>
                  <a:srgbClr val="0C1C1D"/>
                </a:solidFill>
                <a:latin typeface="Arial"/>
                <a:cs typeface="Arial"/>
              </a:rPr>
              <a:t>específicas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tratamiento</a:t>
            </a:r>
            <a:r>
              <a:rPr sz="1200" spc="14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de la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enfermedad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200" spc="-10" dirty="0" err="1">
                <a:latin typeface="Arial"/>
                <a:cs typeface="Arial"/>
              </a:rPr>
              <a:t>Estas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guías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clínicas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no </a:t>
            </a:r>
            <a:r>
              <a:rPr sz="1200" dirty="0" err="1">
                <a:latin typeface="Arial"/>
                <a:cs typeface="Arial"/>
              </a:rPr>
              <a:t>siempre</a:t>
            </a:r>
            <a:r>
              <a:rPr sz="1200" dirty="0">
                <a:latin typeface="Arial"/>
                <a:cs typeface="Arial"/>
              </a:rPr>
              <a:t> se </a:t>
            </a:r>
            <a:r>
              <a:rPr sz="1200" dirty="0" err="1">
                <a:latin typeface="Arial"/>
                <a:cs typeface="Arial"/>
              </a:rPr>
              <a:t>alinean</a:t>
            </a:r>
            <a:r>
              <a:rPr sz="1200" dirty="0">
                <a:latin typeface="Arial"/>
                <a:cs typeface="Arial"/>
              </a:rPr>
              <a:t> con </a:t>
            </a:r>
            <a:r>
              <a:rPr sz="1200" spc="-5" dirty="0" err="1">
                <a:latin typeface="Arial"/>
                <a:cs typeface="Arial"/>
              </a:rPr>
              <a:t>respecto</a:t>
            </a:r>
            <a:r>
              <a:rPr sz="1200" spc="-5" dirty="0">
                <a:latin typeface="Arial"/>
                <a:cs typeface="Arial"/>
              </a:rPr>
              <a:t> a las </a:t>
            </a:r>
            <a:r>
              <a:rPr sz="1200" spc="-10" dirty="0" err="1">
                <a:latin typeface="Arial"/>
                <a:cs typeface="Arial"/>
              </a:rPr>
              <a:t>recomendaciones</a:t>
            </a:r>
            <a:r>
              <a:rPr sz="1200" spc="-10" dirty="0">
                <a:latin typeface="Arial"/>
                <a:cs typeface="Arial"/>
              </a:rPr>
              <a:t> del </a:t>
            </a:r>
            <a:r>
              <a:rPr sz="1200" spc="-10" dirty="0" err="1">
                <a:latin typeface="Arial"/>
                <a:cs typeface="Arial"/>
              </a:rPr>
              <a:t>tratamiento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 err="1">
                <a:latin typeface="Arial"/>
                <a:cs typeface="Arial"/>
              </a:rPr>
              <a:t>en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la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etapa</a:t>
            </a:r>
            <a:r>
              <a:rPr sz="1600" dirty="0"/>
              <a:t> </a:t>
            </a:r>
            <a:r>
              <a:rPr sz="1200" spc="-5" dirty="0">
                <a:latin typeface="Arial"/>
                <a:cs typeface="Arial"/>
              </a:rPr>
              <a:t>de </a:t>
            </a:r>
            <a:r>
              <a:rPr sz="1200" dirty="0" err="1">
                <a:latin typeface="Arial"/>
                <a:cs typeface="Arial"/>
              </a:rPr>
              <a:t>multimorbilidad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. Por lo tanto, un </a:t>
            </a:r>
            <a:r>
              <a:rPr sz="1200" dirty="0" err="1">
                <a:latin typeface="Arial"/>
                <a:cs typeface="Arial"/>
              </a:rPr>
              <a:t>enfoque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holístico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es </a:t>
            </a:r>
            <a:r>
              <a:rPr sz="1200" spc="-5" dirty="0">
                <a:latin typeface="Arial"/>
                <a:cs typeface="Arial"/>
              </a:rPr>
              <a:t>de </a:t>
            </a:r>
            <a:r>
              <a:rPr sz="1200" spc="-5" dirty="0" err="1">
                <a:latin typeface="Arial"/>
                <a:cs typeface="Arial"/>
              </a:rPr>
              <a:t>importancia</a:t>
            </a:r>
            <a:r>
              <a:rPr sz="1200" spc="-5" dirty="0">
                <a:latin typeface="Arial"/>
                <a:cs typeface="Arial"/>
              </a:rPr>
              <a:t> particular para los </a:t>
            </a:r>
            <a:r>
              <a:rPr sz="1200" spc="-5" dirty="0" err="1">
                <a:latin typeface="Arial"/>
                <a:cs typeface="Arial"/>
              </a:rPr>
              <a:t>pacientes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EPOC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446405" indent="-171450">
              <a:lnSpc>
                <a:spcPct val="100000"/>
              </a:lnSpc>
              <a:spcBef>
                <a:spcPts val="270"/>
              </a:spcBef>
              <a:buFont typeface="Arial" panose="020B0604020202020204" pitchFamily="34" charset="0"/>
              <a:buChar char="•"/>
              <a:tabLst>
                <a:tab pos="539750" algn="l"/>
              </a:tabLst>
            </a:pPr>
            <a:r>
              <a:rPr sz="1050" spc="-5" dirty="0">
                <a:latin typeface="Arial"/>
                <a:cs typeface="Arial"/>
              </a:rPr>
              <a:t>Los </a:t>
            </a:r>
            <a:r>
              <a:rPr sz="1050" spc="-5" dirty="0" err="1">
                <a:latin typeface="Arial"/>
                <a:cs typeface="Arial"/>
              </a:rPr>
              <a:t>médicos</a:t>
            </a:r>
            <a:r>
              <a:rPr sz="1050" spc="-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de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cabecera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dirty="0" err="1">
                <a:solidFill>
                  <a:srgbClr val="0C1C1D"/>
                </a:solidFill>
                <a:latin typeface="Arial"/>
                <a:cs typeface="Arial"/>
              </a:rPr>
              <a:t>deben</a:t>
            </a:r>
            <a:r>
              <a:rPr sz="1050" spc="-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dirty="0" err="1">
                <a:solidFill>
                  <a:srgbClr val="0C1C1D"/>
                </a:solidFill>
                <a:latin typeface="Arial"/>
                <a:cs typeface="Arial"/>
              </a:rPr>
              <a:t>procurar</a:t>
            </a:r>
            <a:r>
              <a:rPr sz="1050" spc="-4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dirty="0" err="1">
                <a:solidFill>
                  <a:srgbClr val="0C1C1D"/>
                </a:solidFill>
                <a:latin typeface="Arial"/>
                <a:cs typeface="Arial"/>
              </a:rPr>
              <a:t>llevar</a:t>
            </a:r>
            <a:r>
              <a:rPr sz="105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C1C1D"/>
                </a:solidFill>
                <a:latin typeface="Arial"/>
                <a:cs typeface="Arial"/>
              </a:rPr>
              <a:t>a </a:t>
            </a:r>
            <a:r>
              <a:rPr sz="1050" dirty="0" err="1">
                <a:solidFill>
                  <a:srgbClr val="0C1C1D"/>
                </a:solidFill>
                <a:latin typeface="Arial"/>
                <a:cs typeface="Arial"/>
              </a:rPr>
              <a:t>cabo</a:t>
            </a:r>
            <a:r>
              <a:rPr sz="1050" spc="-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C1C1D"/>
                </a:solidFill>
                <a:latin typeface="Arial"/>
                <a:cs typeface="Arial"/>
              </a:rPr>
              <a:t>por</a:t>
            </a:r>
            <a:r>
              <a:rPr sz="1050" spc="-4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C1C1D"/>
                </a:solidFill>
                <a:latin typeface="Arial"/>
                <a:cs typeface="Arial"/>
              </a:rPr>
              <a:t>lo </a:t>
            </a:r>
            <a:r>
              <a:rPr sz="1050" dirty="0" err="1">
                <a:solidFill>
                  <a:srgbClr val="0C1C1D"/>
                </a:solidFill>
                <a:latin typeface="Arial"/>
                <a:cs typeface="Arial"/>
              </a:rPr>
              <a:t>menos</a:t>
            </a:r>
            <a:r>
              <a:rPr sz="105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C1C1D"/>
                </a:solidFill>
                <a:latin typeface="Arial"/>
                <a:cs typeface="Arial"/>
              </a:rPr>
              <a:t>(re) </a:t>
            </a:r>
            <a:r>
              <a:rPr sz="1050" spc="5" dirty="0" err="1">
                <a:solidFill>
                  <a:srgbClr val="0C1C1D"/>
                </a:solidFill>
                <a:latin typeface="Arial"/>
                <a:cs typeface="Arial"/>
              </a:rPr>
              <a:t>evaluaciones</a:t>
            </a:r>
            <a:r>
              <a:rPr sz="1050" spc="-7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dirty="0" err="1">
                <a:solidFill>
                  <a:srgbClr val="0C1C1D"/>
                </a:solidFill>
                <a:latin typeface="Arial"/>
                <a:cs typeface="Arial"/>
              </a:rPr>
              <a:t>anuales</a:t>
            </a:r>
            <a:r>
              <a:rPr sz="1050" spc="-6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spc="5" dirty="0">
                <a:solidFill>
                  <a:srgbClr val="0C1C1D"/>
                </a:solidFill>
                <a:latin typeface="Arial"/>
                <a:cs typeface="Arial"/>
              </a:rPr>
              <a:t>y</a:t>
            </a:r>
            <a:r>
              <a:rPr sz="1050" spc="-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dirty="0" err="1">
                <a:solidFill>
                  <a:srgbClr val="0C1C1D"/>
                </a:solidFill>
                <a:latin typeface="Arial"/>
                <a:cs typeface="Arial"/>
              </a:rPr>
              <a:t>adaptación</a:t>
            </a:r>
            <a:r>
              <a:rPr sz="1050" spc="-8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050" dirty="0" err="1">
                <a:solidFill>
                  <a:srgbClr val="0C1C1D"/>
                </a:solidFill>
                <a:latin typeface="Arial"/>
                <a:cs typeface="Arial"/>
              </a:rPr>
              <a:t>tratamientos</a:t>
            </a:r>
            <a:r>
              <a:rPr sz="1050" spc="-6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spc="10" dirty="0">
                <a:solidFill>
                  <a:srgbClr val="0C1C1D"/>
                </a:solidFill>
                <a:latin typeface="Arial"/>
                <a:cs typeface="Arial"/>
              </a:rPr>
              <a:t>para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dirty="0" err="1">
                <a:solidFill>
                  <a:srgbClr val="0C1C1D"/>
                </a:solidFill>
                <a:latin typeface="Arial"/>
                <a:cs typeface="Arial"/>
              </a:rPr>
              <a:t>pacientes</a:t>
            </a:r>
            <a:r>
              <a:rPr sz="105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spc="-5" dirty="0">
                <a:solidFill>
                  <a:srgbClr val="0C1C1D"/>
                </a:solidFill>
                <a:latin typeface="Arial"/>
                <a:cs typeface="Arial"/>
              </a:rPr>
              <a:t>con</a:t>
            </a:r>
            <a:r>
              <a:rPr sz="1050" spc="-9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0C1C1D"/>
                </a:solidFill>
                <a:latin typeface="Arial"/>
                <a:cs typeface="Arial"/>
              </a:rPr>
              <a:t>EPOC</a:t>
            </a:r>
            <a:endParaRPr sz="10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271780" marR="260985" indent="-259715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aparición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200" dirty="0" err="1">
                <a:solidFill>
                  <a:srgbClr val="0C1C1D"/>
                </a:solidFill>
                <a:latin typeface="Arial"/>
                <a:cs typeface="Arial"/>
              </a:rPr>
              <a:t>multimorbilidad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debería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ser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considerada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como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una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señal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200" dirty="0" err="1">
                <a:solidFill>
                  <a:srgbClr val="0C1C1D"/>
                </a:solidFill>
                <a:latin typeface="Arial"/>
                <a:cs typeface="Arial"/>
              </a:rPr>
              <a:t>llamado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a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tomar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dirty="0" err="1">
                <a:solidFill>
                  <a:srgbClr val="0C1C1D"/>
                </a:solidFill>
                <a:latin typeface="Arial"/>
                <a:cs typeface="Arial"/>
              </a:rPr>
              <a:t>acción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para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llevar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a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cabo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una </a:t>
            </a:r>
            <a:r>
              <a:rPr sz="1200" dirty="0" err="1">
                <a:solidFill>
                  <a:srgbClr val="0C1C1D"/>
                </a:solidFill>
                <a:latin typeface="Arial"/>
                <a:cs typeface="Arial"/>
              </a:rPr>
              <a:t>revisión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del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tratamiento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para la EPOC </a:t>
            </a:r>
            <a:r>
              <a:rPr sz="1200" dirty="0">
                <a:solidFill>
                  <a:srgbClr val="0C1C1D"/>
                </a:solidFill>
                <a:latin typeface="Arial"/>
                <a:cs typeface="Arial"/>
              </a:rPr>
              <a:t>con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enfoque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la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interrelación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entre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síntomas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causados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por las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comorbilidades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los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efectos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secundarios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de</a:t>
            </a:r>
            <a:r>
              <a:rPr sz="1200" spc="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medicación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2000" dirty="0">
              <a:latin typeface="Arial"/>
              <a:cs typeface="Arial"/>
            </a:endParaRPr>
          </a:p>
          <a:p>
            <a:pPr marL="271780" marR="5080" indent="-259715">
              <a:lnSpc>
                <a:spcPct val="110000"/>
              </a:lnSpc>
              <a:buSzPct val="131818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050" spc="-10" dirty="0" err="1">
                <a:latin typeface="Arial"/>
                <a:cs typeface="Arial"/>
              </a:rPr>
              <a:t>En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diapositivas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nos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5" dirty="0" err="1">
                <a:latin typeface="Arial"/>
                <a:cs typeface="Arial"/>
              </a:rPr>
              <a:t>enfocamos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en</a:t>
            </a:r>
            <a:r>
              <a:rPr sz="1050" dirty="0">
                <a:latin typeface="Arial"/>
                <a:cs typeface="Arial"/>
              </a:rPr>
              <a:t> EPOC </a:t>
            </a:r>
            <a:r>
              <a:rPr sz="1050" spc="5" dirty="0">
                <a:latin typeface="Arial"/>
                <a:cs typeface="Arial"/>
              </a:rPr>
              <a:t>y </a:t>
            </a:r>
            <a:r>
              <a:rPr sz="1050" dirty="0" err="1">
                <a:latin typeface="Arial"/>
                <a:cs typeface="Arial"/>
              </a:rPr>
              <a:t>en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todo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el </a:t>
            </a:r>
            <a:r>
              <a:rPr sz="1050" dirty="0" err="1">
                <a:latin typeface="Arial"/>
                <a:cs typeface="Arial"/>
              </a:rPr>
              <a:t>contexto</a:t>
            </a:r>
            <a:r>
              <a:rPr sz="1050" dirty="0">
                <a:latin typeface="Arial"/>
                <a:cs typeface="Arial"/>
              </a:rPr>
              <a:t> del </a:t>
            </a:r>
            <a:r>
              <a:rPr sz="1050" dirty="0" err="1">
                <a:latin typeface="Arial"/>
                <a:cs typeface="Arial"/>
              </a:rPr>
              <a:t>paciente</a:t>
            </a:r>
            <a:r>
              <a:rPr sz="1050" dirty="0">
                <a:latin typeface="Arial"/>
                <a:cs typeface="Arial"/>
              </a:rPr>
              <a:t>. </a:t>
            </a:r>
            <a:r>
              <a:rPr sz="1050" spc="-10" dirty="0">
                <a:latin typeface="Arial"/>
                <a:cs typeface="Arial"/>
              </a:rPr>
              <a:t>Es </a:t>
            </a:r>
            <a:r>
              <a:rPr sz="1050" spc="-5" dirty="0">
                <a:latin typeface="Arial"/>
                <a:cs typeface="Arial"/>
              </a:rPr>
              <a:t>de gran </a:t>
            </a:r>
            <a:r>
              <a:rPr sz="1050" dirty="0" err="1">
                <a:latin typeface="Arial"/>
                <a:cs typeface="Arial"/>
              </a:rPr>
              <a:t>importancia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5" dirty="0" err="1">
                <a:latin typeface="Arial"/>
                <a:cs typeface="Arial"/>
              </a:rPr>
              <a:t>tratar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con </a:t>
            </a:r>
            <a:r>
              <a:rPr sz="1050" dirty="0">
                <a:latin typeface="Arial"/>
                <a:cs typeface="Arial"/>
              </a:rPr>
              <a:t>el </a:t>
            </a:r>
            <a:r>
              <a:rPr sz="1050" dirty="0" err="1">
                <a:latin typeface="Arial"/>
                <a:cs typeface="Arial"/>
              </a:rPr>
              <a:t>paciente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los </a:t>
            </a:r>
            <a:r>
              <a:rPr sz="1050" dirty="0" err="1">
                <a:latin typeface="Arial"/>
                <a:cs typeface="Arial"/>
              </a:rPr>
              <a:t>problemas</a:t>
            </a:r>
            <a:r>
              <a:rPr sz="1050" dirty="0">
                <a:latin typeface="Arial"/>
                <a:cs typeface="Arial"/>
              </a:rPr>
              <a:t> (</a:t>
            </a:r>
            <a:r>
              <a:rPr sz="1050" dirty="0" err="1">
                <a:latin typeface="Arial"/>
                <a:cs typeface="Arial"/>
              </a:rPr>
              <a:t>síntomas</a:t>
            </a:r>
            <a:r>
              <a:rPr sz="1050" dirty="0">
                <a:latin typeface="Arial"/>
                <a:cs typeface="Arial"/>
              </a:rPr>
              <a:t>/</a:t>
            </a:r>
            <a:r>
              <a:rPr sz="1050" dirty="0" err="1">
                <a:latin typeface="Arial"/>
                <a:cs typeface="Arial"/>
              </a:rPr>
              <a:t>enfermedad</a:t>
            </a:r>
            <a:r>
              <a:rPr sz="1050" dirty="0">
                <a:latin typeface="Arial"/>
                <a:cs typeface="Arial"/>
              </a:rPr>
              <a:t>) que </a:t>
            </a:r>
            <a:r>
              <a:rPr sz="1050" spc="5" dirty="0" err="1">
                <a:latin typeface="Arial"/>
                <a:cs typeface="Arial"/>
              </a:rPr>
              <a:t>más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spc="5" dirty="0" err="1">
                <a:latin typeface="Arial"/>
                <a:cs typeface="Arial"/>
              </a:rPr>
              <a:t>preocupación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le </a:t>
            </a:r>
            <a:r>
              <a:rPr sz="1050" spc="-5" dirty="0" err="1">
                <a:latin typeface="Arial"/>
                <a:cs typeface="Arial"/>
              </a:rPr>
              <a:t>generan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y que, a la </a:t>
            </a:r>
            <a:r>
              <a:rPr sz="1050" spc="5" dirty="0" err="1">
                <a:latin typeface="Arial"/>
                <a:cs typeface="Arial"/>
              </a:rPr>
              <a:t>vez</a:t>
            </a:r>
            <a:r>
              <a:rPr sz="1050" spc="5" dirty="0">
                <a:latin typeface="Arial"/>
                <a:cs typeface="Arial"/>
              </a:rPr>
              <a:t>, </a:t>
            </a:r>
            <a:r>
              <a:rPr sz="1050" dirty="0" err="1">
                <a:latin typeface="Arial"/>
                <a:cs typeface="Arial"/>
              </a:rPr>
              <a:t>más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limitaciones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en</a:t>
            </a:r>
            <a:r>
              <a:rPr sz="1050" dirty="0">
                <a:latin typeface="Arial"/>
                <a:cs typeface="Arial"/>
              </a:rPr>
              <a:t> la </a:t>
            </a:r>
            <a:r>
              <a:rPr sz="1050" dirty="0" err="1">
                <a:latin typeface="Arial"/>
                <a:cs typeface="Arial"/>
              </a:rPr>
              <a:t>vida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diaria</a:t>
            </a:r>
            <a:r>
              <a:rPr sz="1050" dirty="0">
                <a:latin typeface="Arial"/>
                <a:cs typeface="Arial"/>
              </a:rPr>
              <a:t> le </a:t>
            </a:r>
            <a:r>
              <a:rPr sz="1050" dirty="0" err="1">
                <a:latin typeface="Arial"/>
                <a:cs typeface="Arial"/>
              </a:rPr>
              <a:t>presentan</a:t>
            </a:r>
            <a:r>
              <a:rPr sz="1050" dirty="0">
                <a:latin typeface="Arial"/>
                <a:cs typeface="Arial"/>
              </a:rPr>
              <a:t>. </a:t>
            </a:r>
            <a:r>
              <a:rPr sz="1050" dirty="0" err="1">
                <a:latin typeface="Arial"/>
                <a:cs typeface="Arial"/>
              </a:rPr>
              <a:t>Además</a:t>
            </a:r>
            <a:r>
              <a:rPr sz="1050" dirty="0">
                <a:latin typeface="Arial"/>
                <a:cs typeface="Arial"/>
              </a:rPr>
              <a:t>, saber </a:t>
            </a:r>
            <a:r>
              <a:rPr sz="1050" dirty="0" err="1">
                <a:latin typeface="Arial"/>
                <a:cs typeface="Arial"/>
              </a:rPr>
              <a:t>cuál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es </a:t>
            </a:r>
            <a:r>
              <a:rPr sz="1050" dirty="0" err="1">
                <a:latin typeface="Arial"/>
                <a:cs typeface="Arial"/>
              </a:rPr>
              <a:t>su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percepción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de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dichos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problemas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y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lo que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más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le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importa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al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respecto</a:t>
            </a:r>
            <a:r>
              <a:rPr sz="1050" dirty="0">
                <a:latin typeface="Arial"/>
                <a:cs typeface="Arial"/>
              </a:rPr>
              <a:t>.</a:t>
            </a:r>
            <a:r>
              <a:rPr sz="1050" spc="-4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Como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médicos</a:t>
            </a:r>
            <a:r>
              <a:rPr sz="1050" dirty="0">
                <a:latin typeface="Arial"/>
                <a:cs typeface="Arial"/>
              </a:rPr>
              <a:t> de cabecera,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nosotros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5" dirty="0" err="1">
                <a:latin typeface="Arial"/>
                <a:cs typeface="Arial"/>
              </a:rPr>
              <a:t>lidiamos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con </a:t>
            </a:r>
            <a:r>
              <a:rPr sz="1050" dirty="0" err="1">
                <a:latin typeface="Arial"/>
                <a:cs typeface="Arial"/>
              </a:rPr>
              <a:t>absolutamente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todo</a:t>
            </a:r>
            <a:r>
              <a:rPr sz="1050" spc="-5" dirty="0">
                <a:latin typeface="Arial"/>
                <a:cs typeface="Arial"/>
              </a:rPr>
              <a:t>,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y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requerimos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5" dirty="0" err="1">
                <a:latin typeface="Arial"/>
                <a:cs typeface="Arial"/>
              </a:rPr>
              <a:t>establecer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prioridades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de </a:t>
            </a:r>
            <a:r>
              <a:rPr sz="1050" spc="-5" dirty="0" err="1">
                <a:latin typeface="Arial"/>
                <a:cs typeface="Arial"/>
              </a:rPr>
              <a:t>acuerdo</a:t>
            </a:r>
            <a:r>
              <a:rPr sz="1050" spc="2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al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paciente</a:t>
            </a:r>
            <a:r>
              <a:rPr sz="1050" dirty="0">
                <a:latin typeface="Arial"/>
                <a:cs typeface="Arial"/>
              </a:rPr>
              <a:t>.</a:t>
            </a:r>
            <a:r>
              <a:rPr sz="1050" spc="-7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Dicho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esto</a:t>
            </a:r>
            <a:r>
              <a:rPr sz="1050" dirty="0">
                <a:latin typeface="Arial"/>
                <a:cs typeface="Arial"/>
              </a:rPr>
              <a:t>,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y</a:t>
            </a:r>
            <a:r>
              <a:rPr sz="1050" spc="-25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reiterando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como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principio</a:t>
            </a:r>
            <a:r>
              <a:rPr sz="1050" spc="-4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general,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estas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diapositivas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5" dirty="0" err="1">
                <a:latin typeface="Arial"/>
                <a:cs typeface="Arial"/>
              </a:rPr>
              <a:t>tratan</a:t>
            </a:r>
            <a:r>
              <a:rPr sz="1050" spc="10" dirty="0">
                <a:latin typeface="Arial"/>
                <a:cs typeface="Arial"/>
              </a:rPr>
              <a:t> </a:t>
            </a:r>
            <a:r>
              <a:rPr sz="1050" spc="5" dirty="0" err="1">
                <a:latin typeface="Arial"/>
                <a:cs typeface="Arial"/>
              </a:rPr>
              <a:t>sobre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la EPOC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spc="5" dirty="0" err="1">
                <a:latin typeface="Arial"/>
                <a:cs typeface="Arial"/>
              </a:rPr>
              <a:t>pero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es</a:t>
            </a:r>
            <a:r>
              <a:rPr sz="1050" spc="-1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importante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spc="40" dirty="0">
                <a:latin typeface="Arial"/>
                <a:cs typeface="Arial"/>
              </a:rPr>
              <a:t>no</a:t>
            </a:r>
            <a:r>
              <a:rPr sz="1050" spc="-35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perder</a:t>
            </a:r>
            <a:r>
              <a:rPr sz="1050" dirty="0">
                <a:latin typeface="Arial"/>
                <a:cs typeface="Arial"/>
              </a:rPr>
              <a:t> de vista </a:t>
            </a:r>
            <a:r>
              <a:rPr sz="1050" spc="5" dirty="0">
                <a:latin typeface="Arial"/>
                <a:cs typeface="Arial"/>
              </a:rPr>
              <a:t>la </a:t>
            </a:r>
            <a:r>
              <a:rPr sz="1050" spc="5" dirty="0" err="1">
                <a:latin typeface="Arial"/>
                <a:cs typeface="Arial"/>
              </a:rPr>
              <a:t>totalidad</a:t>
            </a:r>
            <a:r>
              <a:rPr sz="1050" dirty="0" err="1">
                <a:latin typeface="Arial"/>
                <a:cs typeface="Arial"/>
              </a:rPr>
              <a:t>del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dirty="0" err="1">
                <a:latin typeface="Arial"/>
                <a:cs typeface="Arial"/>
              </a:rPr>
              <a:t>contexto</a:t>
            </a:r>
            <a:r>
              <a:rPr sz="1050" dirty="0">
                <a:latin typeface="Arial"/>
                <a:cs typeface="Arial"/>
              </a:rPr>
              <a:t> del </a:t>
            </a:r>
            <a:r>
              <a:rPr sz="1050" spc="-195" dirty="0">
                <a:latin typeface="Arial"/>
                <a:cs typeface="Arial"/>
              </a:rPr>
              <a:t> </a:t>
            </a:r>
            <a:r>
              <a:rPr sz="1050" spc="5" dirty="0" err="1">
                <a:latin typeface="Arial"/>
                <a:cs typeface="Arial"/>
              </a:rPr>
              <a:t>paciente</a:t>
            </a:r>
            <a:r>
              <a:rPr sz="1050" spc="5" dirty="0">
                <a:solidFill>
                  <a:srgbClr val="FF0000"/>
                </a:solidFill>
                <a:latin typeface="Arial"/>
                <a:cs typeface="Arial"/>
              </a:rPr>
              <a:t>.</a:t>
            </a:r>
            <a:r>
              <a:rPr sz="1050" dirty="0">
                <a:latin typeface="Arial"/>
                <a:cs typeface="Arial"/>
              </a:rPr>
              <a:t> 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353035"/>
            <a:ext cx="5211953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280670" marR="5080" indent="-268605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Manejo</a:t>
            </a:r>
            <a:r>
              <a:rPr dirty="0"/>
              <a:t> </a:t>
            </a:r>
            <a:r>
              <a:rPr spc="5" dirty="0"/>
              <a:t>de </a:t>
            </a:r>
            <a:r>
              <a:rPr dirty="0" err="1"/>
              <a:t>pacientes</a:t>
            </a:r>
            <a:r>
              <a:rPr dirty="0"/>
              <a:t> con </a:t>
            </a:r>
            <a:r>
              <a:rPr dirty="0" err="1"/>
              <a:t>multicomorbilidad</a:t>
            </a:r>
            <a:r>
              <a:rPr dirty="0"/>
              <a:t> </a:t>
            </a:r>
            <a:r>
              <a:rPr spc="-5" dirty="0"/>
              <a:t>y </a:t>
            </a:r>
            <a:r>
              <a:rPr dirty="0"/>
              <a:t>EPOC</a:t>
            </a:r>
            <a:r>
              <a:rPr spc="-50" dirty="0"/>
              <a:t> </a:t>
            </a:r>
            <a:r>
              <a:rPr spc="5" dirty="0"/>
              <a:t>(III)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38976"/>
            <a:ext cx="7208520" cy="220778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acuerdo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con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GOLD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2020,</a:t>
            </a:r>
            <a:r>
              <a:rPr lang="es-ES" sz="1600" dirty="0">
                <a:latin typeface="Arial"/>
                <a:cs typeface="Arial"/>
              </a:rPr>
              <a:t> en general, la multimorbilidad no debería retrasar ni alterar el tratamiento de la EPOC y las comorbilidades deberían tratarse según los estándares habituales</a:t>
            </a:r>
            <a:endParaRPr sz="1600" dirty="0">
              <a:latin typeface="Arial"/>
              <a:cs typeface="Arial"/>
            </a:endParaRPr>
          </a:p>
          <a:p>
            <a:pPr marL="12065" marR="223520">
              <a:lnSpc>
                <a:spcPct val="120100"/>
              </a:lnSpc>
              <a:spcBef>
                <a:spcPts val="385"/>
              </a:spcBef>
              <a:buClr>
                <a:srgbClr val="000000"/>
              </a:buClr>
              <a:buSzPct val="128125"/>
              <a:tabLst>
                <a:tab pos="271780" algn="l"/>
                <a:tab pos="272415" algn="l"/>
              </a:tabLst>
            </a:pPr>
            <a:endParaRPr lang="es-ES" sz="1600" dirty="0">
              <a:solidFill>
                <a:srgbClr val="0C1C1D"/>
              </a:solidFill>
              <a:latin typeface="Arial"/>
              <a:cs typeface="Arial"/>
            </a:endParaRPr>
          </a:p>
          <a:p>
            <a:pPr marL="271780" marR="223520" indent="-259715">
              <a:lnSpc>
                <a:spcPct val="120100"/>
              </a:lnSpc>
              <a:spcBef>
                <a:spcPts val="38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lang="es-ES" sz="1600" dirty="0">
                <a:latin typeface="Arial"/>
                <a:cs typeface="Arial"/>
              </a:rPr>
              <a:t>Hay que prestar especial atención en asegurar que los tratamientos sean sencillos y minimizar la polifarmacia.</a:t>
            </a:r>
          </a:p>
          <a:p>
            <a:pPr marL="12065" marR="223520">
              <a:lnSpc>
                <a:spcPct val="120100"/>
              </a:lnSpc>
              <a:spcBef>
                <a:spcPts val="385"/>
              </a:spcBef>
              <a:buClr>
                <a:srgbClr val="000000"/>
              </a:buClr>
              <a:buSzPct val="128125"/>
              <a:tabLst>
                <a:tab pos="271780" algn="l"/>
                <a:tab pos="272415" algn="l"/>
              </a:tabLst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650130"/>
            <a:ext cx="6479642" cy="28854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20" dirty="0" err="1">
                <a:latin typeface="Arial"/>
                <a:cs typeface="Arial"/>
              </a:rPr>
              <a:t>Iniciativa</a:t>
            </a:r>
            <a:r>
              <a:rPr sz="800" spc="-2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Mundial </a:t>
            </a:r>
            <a:r>
              <a:rPr sz="800" spc="-15" dirty="0">
                <a:latin typeface="Arial"/>
                <a:cs typeface="Arial"/>
              </a:rPr>
              <a:t>contra </a:t>
            </a:r>
            <a:r>
              <a:rPr sz="800" spc="-15" dirty="0" err="1">
                <a:latin typeface="Arial"/>
                <a:cs typeface="Arial"/>
              </a:rPr>
              <a:t>Enfermedades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0" dirty="0" err="1">
                <a:latin typeface="Arial"/>
                <a:cs typeface="Arial"/>
              </a:rPr>
              <a:t>Pulmonares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Obstructivas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15" dirty="0" err="1">
                <a:latin typeface="Arial"/>
                <a:cs typeface="Arial"/>
              </a:rPr>
              <a:t>Crónicas</a:t>
            </a:r>
            <a:r>
              <a:rPr sz="800" spc="-1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(GOLD) </a:t>
            </a:r>
            <a:r>
              <a:rPr sz="800" spc="-15" dirty="0">
                <a:latin typeface="Arial"/>
                <a:cs typeface="Arial"/>
              </a:rPr>
              <a:t>2020. Disponible </a:t>
            </a:r>
            <a:r>
              <a:rPr sz="800" spc="-20" dirty="0" err="1">
                <a:latin typeface="Arial"/>
                <a:cs typeface="Arial"/>
              </a:rPr>
              <a:t>en</a:t>
            </a:r>
            <a:r>
              <a:rPr sz="800" spc="-20" dirty="0">
                <a:latin typeface="Arial"/>
                <a:cs typeface="Arial"/>
              </a:rPr>
              <a:t>:</a:t>
            </a:r>
            <a:r>
              <a:rPr sz="800" spc="20" dirty="0">
                <a:latin typeface="Arial"/>
                <a:cs typeface="Arial"/>
              </a:rPr>
              <a:t> </a:t>
            </a:r>
            <a:r>
              <a:rPr sz="8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3"/>
              </a:rPr>
              <a:t>https://goldcopd.org/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255804"/>
            <a:ext cx="5715000" cy="934871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es-ES" sz="2000" spc="-5" dirty="0"/>
              <a:t>Puntos generales para mejorar la atención del paciente EPOC con multimorbilidad en atención primaria </a:t>
            </a:r>
            <a:endParaRPr lang="es-ES" sz="2000" dirty="0"/>
          </a:p>
        </p:txBody>
      </p:sp>
      <p:sp>
        <p:nvSpPr>
          <p:cNvPr id="3" name="object 3"/>
          <p:cNvSpPr txBox="1"/>
          <p:nvPr/>
        </p:nvSpPr>
        <p:spPr>
          <a:xfrm>
            <a:off x="386994" y="1376933"/>
            <a:ext cx="7640320" cy="304250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322580" indent="-259079">
              <a:lnSpc>
                <a:spcPct val="100000"/>
              </a:lnSpc>
              <a:spcBef>
                <a:spcPts val="10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Optimizar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el plan de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tratamiento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acuerdo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a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clasificación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GOLD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(GOLD</a:t>
            </a:r>
            <a:r>
              <a:rPr sz="1600" spc="-2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2020)</a:t>
            </a:r>
            <a:r>
              <a:rPr dirty="0"/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evaluar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tratar</a:t>
            </a:r>
            <a:r>
              <a:rPr sz="1600" spc="-5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las comorbilidades</a:t>
            </a:r>
            <a:r>
              <a:rPr sz="1575" baseline="26455" dirty="0">
                <a:solidFill>
                  <a:srgbClr val="0C1C1D"/>
                </a:solidFill>
                <a:latin typeface="Arial"/>
                <a:cs typeface="Arial"/>
              </a:rPr>
              <a:t>1.2</a:t>
            </a:r>
            <a:r>
              <a:rPr dirty="0"/>
              <a:t> </a:t>
            </a:r>
            <a:endParaRPr sz="1575" baseline="26455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Arial"/>
              <a:cs typeface="Arial"/>
            </a:endParaRPr>
          </a:p>
          <a:p>
            <a:pPr marL="322580" marR="202565" indent="-259079" algn="just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2580" algn="l"/>
              </a:tabLst>
            </a:pP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Para los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pacientes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con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multimorbilidades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realice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una </a:t>
            </a:r>
            <a:r>
              <a:rPr sz="1600" spc="-5" dirty="0" err="1">
                <a:solidFill>
                  <a:srgbClr val="0C1C1D"/>
                </a:solidFill>
                <a:latin typeface="Arial"/>
                <a:cs typeface="Arial"/>
              </a:rPr>
              <a:t>revisión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del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tratamiento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de EPOC, </a:t>
            </a:r>
            <a:r>
              <a:rPr lang="es-ES" sz="1600" dirty="0">
                <a:solidFill>
                  <a:srgbClr val="0C1C1D"/>
                </a:solidFill>
                <a:latin typeface="Arial"/>
                <a:cs typeface="Arial"/>
              </a:rPr>
              <a:t>prestando atención a la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interrelación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0C1C1D"/>
                </a:solidFill>
                <a:latin typeface="Arial"/>
                <a:cs typeface="Arial"/>
              </a:rPr>
              <a:t>entre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los </a:t>
            </a:r>
            <a:r>
              <a:rPr sz="1600" spc="5" dirty="0" err="1">
                <a:solidFill>
                  <a:srgbClr val="0C1C1D"/>
                </a:solidFill>
                <a:latin typeface="Arial"/>
                <a:cs typeface="Arial"/>
              </a:rPr>
              <a:t>síntomas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enfermedad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comórbida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y 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los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efectos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dirty="0" err="1">
                <a:solidFill>
                  <a:srgbClr val="0C1C1D"/>
                </a:solidFill>
                <a:latin typeface="Arial"/>
                <a:cs typeface="Arial"/>
              </a:rPr>
              <a:t>secundarios</a:t>
            </a:r>
            <a:r>
              <a:rPr sz="16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C1C1D"/>
                </a:solidFill>
                <a:latin typeface="Arial"/>
                <a:cs typeface="Arial"/>
              </a:rPr>
              <a:t>de</a:t>
            </a:r>
            <a:r>
              <a:rPr sz="16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0C1C1D"/>
                </a:solidFill>
                <a:latin typeface="Arial"/>
                <a:cs typeface="Arial"/>
              </a:rPr>
              <a:t>la medicación</a:t>
            </a:r>
            <a:r>
              <a:rPr sz="1575" spc="7" baseline="26455" dirty="0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dirty="0"/>
              <a:t> </a:t>
            </a:r>
            <a:endParaRPr sz="1575" baseline="26455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2300" dirty="0">
              <a:latin typeface="Arial"/>
              <a:cs typeface="Arial"/>
            </a:endParaRPr>
          </a:p>
          <a:p>
            <a:pPr marL="322580" marR="55880" indent="-259079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lang="es-ES" sz="1600" spc="5" dirty="0">
                <a:solidFill>
                  <a:srgbClr val="0C1C1D"/>
                </a:solidFill>
                <a:latin typeface="Arial"/>
                <a:cs typeface="Arial"/>
              </a:rPr>
              <a:t>Además, piense cuidadosamente en las indicaciones de los CI antes de prescribirlos. Úselos de acuerdo con las recomendaciones de las guías y consulte la última publicación de IPCRG sobre el uso apropiado de los CI y la guía para la retirada de CI.</a:t>
            </a:r>
            <a:r>
              <a:rPr sz="1575" spc="-7" baseline="26455" dirty="0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dirty="0"/>
              <a:t> </a:t>
            </a:r>
            <a:endParaRPr sz="1575" baseline="26455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158" y="4503521"/>
            <a:ext cx="7775575" cy="565539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00" spc="-10" dirty="0">
                <a:solidFill>
                  <a:srgbClr val="0C1C1D"/>
                </a:solidFill>
                <a:latin typeface="Arial"/>
                <a:cs typeface="Arial"/>
              </a:rPr>
              <a:t>CI, </a:t>
            </a:r>
            <a:r>
              <a:rPr sz="600" spc="-15" dirty="0" err="1">
                <a:solidFill>
                  <a:srgbClr val="0C1C1D"/>
                </a:solidFill>
                <a:latin typeface="Arial"/>
                <a:cs typeface="Arial"/>
              </a:rPr>
              <a:t>corticoides</a:t>
            </a:r>
            <a:r>
              <a:rPr sz="600" spc="114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600" spc="-10" dirty="0" err="1">
                <a:solidFill>
                  <a:srgbClr val="0C1C1D"/>
                </a:solidFill>
                <a:latin typeface="Arial"/>
                <a:cs typeface="Arial"/>
              </a:rPr>
              <a:t>inhalados</a:t>
            </a:r>
            <a:r>
              <a:rPr sz="1400" dirty="0"/>
              <a:t> </a:t>
            </a:r>
            <a:endParaRPr sz="600" dirty="0">
              <a:latin typeface="Arial"/>
              <a:cs typeface="Arial"/>
            </a:endParaRPr>
          </a:p>
          <a:p>
            <a:pPr marL="12700"/>
            <a:r>
              <a:rPr sz="600" spc="-10" dirty="0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lang="es-ES" sz="700" spc="-5" dirty="0">
                <a:solidFill>
                  <a:srgbClr val="0C1C1D"/>
                </a:solidFill>
                <a:latin typeface="Arial"/>
                <a:cs typeface="Arial"/>
              </a:rPr>
              <a:t>IPCRG. </a:t>
            </a:r>
            <a:r>
              <a:rPr lang="es-ES" sz="700" spc="-20" dirty="0">
                <a:solidFill>
                  <a:srgbClr val="00050A"/>
                </a:solidFill>
                <a:latin typeface="Arial"/>
                <a:cs typeface="Arial"/>
              </a:rPr>
              <a:t>Desktop </a:t>
            </a:r>
            <a:r>
              <a:rPr lang="es-ES" sz="700" spc="-20" dirty="0" err="1">
                <a:solidFill>
                  <a:srgbClr val="00050A"/>
                </a:solidFill>
                <a:latin typeface="Arial"/>
                <a:cs typeface="Arial"/>
              </a:rPr>
              <a:t>Helpper</a:t>
            </a:r>
            <a:r>
              <a:rPr lang="es-ES" sz="7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lang="es-ES" sz="700" spc="-15" dirty="0">
                <a:solidFill>
                  <a:srgbClr val="00050A"/>
                </a:solidFill>
                <a:latin typeface="Arial"/>
                <a:cs typeface="Arial"/>
              </a:rPr>
              <a:t>10. U</a:t>
            </a:r>
            <a:r>
              <a:rPr lang="es-ES" sz="700" spc="-5" dirty="0">
                <a:solidFill>
                  <a:srgbClr val="00050A"/>
                </a:solidFill>
                <a:latin typeface="Arial"/>
                <a:cs typeface="Arial"/>
              </a:rPr>
              <a:t>so racional </a:t>
            </a:r>
            <a:r>
              <a:rPr lang="es-ES" sz="700" spc="-25" dirty="0">
                <a:solidFill>
                  <a:srgbClr val="00050A"/>
                </a:solidFill>
                <a:latin typeface="Arial"/>
                <a:cs typeface="Arial"/>
              </a:rPr>
              <a:t>de la  </a:t>
            </a:r>
            <a:r>
              <a:rPr lang="es-ES" sz="700" spc="-20" dirty="0">
                <a:solidFill>
                  <a:srgbClr val="00050A"/>
                </a:solidFill>
                <a:latin typeface="Arial"/>
                <a:cs typeface="Arial"/>
              </a:rPr>
              <a:t>medicación inhalada</a:t>
            </a:r>
            <a:r>
              <a:rPr lang="es-ES" sz="7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lang="es-ES" sz="700" spc="-10" dirty="0">
                <a:solidFill>
                  <a:srgbClr val="00050A"/>
                </a:solidFill>
                <a:latin typeface="Arial"/>
                <a:cs typeface="Arial"/>
              </a:rPr>
              <a:t>en pacientes </a:t>
            </a:r>
            <a:r>
              <a:rPr lang="es-ES" sz="700" spc="-5" dirty="0">
                <a:solidFill>
                  <a:srgbClr val="00050A"/>
                </a:solidFill>
                <a:latin typeface="Arial"/>
                <a:cs typeface="Arial"/>
              </a:rPr>
              <a:t>EPOC </a:t>
            </a:r>
            <a:r>
              <a:rPr lang="es-ES" sz="700" spc="-20" dirty="0">
                <a:solidFill>
                  <a:srgbClr val="00050A"/>
                </a:solidFill>
                <a:latin typeface="Arial"/>
                <a:cs typeface="Arial"/>
              </a:rPr>
              <a:t>con </a:t>
            </a:r>
            <a:r>
              <a:rPr lang="es-ES" sz="700" spc="-15" dirty="0">
                <a:solidFill>
                  <a:srgbClr val="00050A"/>
                </a:solidFill>
                <a:latin typeface="Arial"/>
                <a:cs typeface="Arial"/>
              </a:rPr>
              <a:t>comorbilidad múltiple:  </a:t>
            </a:r>
            <a:r>
              <a:rPr lang="es-ES" sz="700" spc="-5" dirty="0">
                <a:solidFill>
                  <a:srgbClr val="00050A"/>
                </a:solidFill>
                <a:latin typeface="Arial"/>
                <a:cs typeface="Arial"/>
              </a:rPr>
              <a:t>Guía </a:t>
            </a:r>
            <a:r>
              <a:rPr lang="es-ES" sz="700" spc="-10" dirty="0">
                <a:solidFill>
                  <a:srgbClr val="00050A"/>
                </a:solidFill>
                <a:latin typeface="Arial"/>
                <a:cs typeface="Arial"/>
              </a:rPr>
              <a:t>para </a:t>
            </a:r>
            <a:r>
              <a:rPr lang="es-ES" sz="700" spc="-15" dirty="0">
                <a:solidFill>
                  <a:srgbClr val="00050A"/>
                </a:solidFill>
                <a:latin typeface="Arial"/>
                <a:cs typeface="Arial"/>
              </a:rPr>
              <a:t>atención </a:t>
            </a:r>
            <a:r>
              <a:rPr lang="es-ES" sz="700" spc="-25" dirty="0">
                <a:solidFill>
                  <a:srgbClr val="00050A"/>
                </a:solidFill>
                <a:latin typeface="Arial"/>
                <a:cs typeface="Arial"/>
              </a:rPr>
              <a:t>primaria. </a:t>
            </a:r>
            <a:r>
              <a:rPr lang="es-ES" sz="800" dirty="0"/>
              <a:t> </a:t>
            </a:r>
            <a:r>
              <a:rPr lang="es-ES" sz="700" spc="-10" dirty="0">
                <a:solidFill>
                  <a:srgbClr val="00050A"/>
                </a:solidFill>
                <a:latin typeface="Arial"/>
                <a:cs typeface="Arial"/>
              </a:rPr>
              <a:t>Disponible </a:t>
            </a:r>
            <a:r>
              <a:rPr lang="es-ES" sz="700" spc="-20" dirty="0">
                <a:solidFill>
                  <a:srgbClr val="00050A"/>
                </a:solidFill>
                <a:latin typeface="Arial"/>
                <a:cs typeface="Arial"/>
              </a:rPr>
              <a:t>en: </a:t>
            </a:r>
            <a:r>
              <a:rPr lang="es-ES" sz="7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2"/>
              </a:rPr>
              <a:t>https://www.ipcrg.org/dth10</a:t>
            </a:r>
            <a:r>
              <a:rPr lang="es-ES" sz="800" dirty="0"/>
              <a:t> </a:t>
            </a:r>
            <a:endParaRPr lang="es-ES" sz="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600" spc="-5" dirty="0">
                <a:solidFill>
                  <a:srgbClr val="00050A"/>
                </a:solidFill>
                <a:latin typeface="Arial"/>
                <a:cs typeface="Arial"/>
              </a:rPr>
              <a:t>; </a:t>
            </a:r>
            <a:r>
              <a:rPr sz="600" spc="-10" dirty="0">
                <a:solidFill>
                  <a:srgbClr val="00050A"/>
                </a:solidFill>
                <a:latin typeface="Arial"/>
                <a:cs typeface="Arial"/>
              </a:rPr>
              <a:t>2. </a:t>
            </a:r>
            <a:r>
              <a:rPr sz="600" spc="-5" dirty="0">
                <a:latin typeface="Arial"/>
                <a:cs typeface="Arial"/>
              </a:rPr>
              <a:t> </a:t>
            </a:r>
            <a:r>
              <a:rPr sz="600" spc="-20" dirty="0" err="1">
                <a:latin typeface="Arial"/>
                <a:cs typeface="Arial"/>
              </a:rPr>
              <a:t>Iniciativa</a:t>
            </a:r>
            <a:r>
              <a:rPr sz="600" spc="-20" dirty="0">
                <a:latin typeface="Arial"/>
                <a:cs typeface="Arial"/>
              </a:rPr>
              <a:t> </a:t>
            </a:r>
            <a:r>
              <a:rPr sz="600" spc="-15" dirty="0">
                <a:latin typeface="Arial"/>
                <a:cs typeface="Arial"/>
              </a:rPr>
              <a:t>Mundial </a:t>
            </a:r>
            <a:r>
              <a:rPr sz="600" spc="-10" dirty="0">
                <a:latin typeface="Arial"/>
                <a:cs typeface="Arial"/>
              </a:rPr>
              <a:t>contra </a:t>
            </a:r>
            <a:r>
              <a:rPr sz="600" spc="-10" dirty="0" err="1">
                <a:latin typeface="Arial"/>
                <a:cs typeface="Arial"/>
              </a:rPr>
              <a:t>Enfermedades</a:t>
            </a:r>
            <a:r>
              <a:rPr sz="600" spc="-10" dirty="0">
                <a:latin typeface="Arial"/>
                <a:cs typeface="Arial"/>
              </a:rPr>
              <a:t> </a:t>
            </a:r>
            <a:r>
              <a:rPr sz="600" spc="-15" dirty="0" err="1">
                <a:latin typeface="Arial"/>
                <a:cs typeface="Arial"/>
              </a:rPr>
              <a:t>Pulmonares</a:t>
            </a:r>
            <a:r>
              <a:rPr sz="600" spc="-15" dirty="0">
                <a:latin typeface="Arial"/>
                <a:cs typeface="Arial"/>
              </a:rPr>
              <a:t> </a:t>
            </a:r>
            <a:r>
              <a:rPr sz="600" spc="-10" dirty="0" err="1">
                <a:latin typeface="Arial"/>
                <a:cs typeface="Arial"/>
              </a:rPr>
              <a:t>Obstructivas</a:t>
            </a:r>
            <a:r>
              <a:rPr sz="600" spc="-10" dirty="0">
                <a:latin typeface="Arial"/>
                <a:cs typeface="Arial"/>
              </a:rPr>
              <a:t> </a:t>
            </a:r>
            <a:r>
              <a:rPr sz="600" spc="-15" dirty="0" err="1">
                <a:latin typeface="Arial"/>
                <a:cs typeface="Arial"/>
              </a:rPr>
              <a:t>Crónicas</a:t>
            </a:r>
            <a:r>
              <a:rPr sz="600" spc="-15" dirty="0">
                <a:latin typeface="Arial"/>
                <a:cs typeface="Arial"/>
              </a:rPr>
              <a:t> </a:t>
            </a:r>
            <a:r>
              <a:rPr sz="600" spc="-5" dirty="0">
                <a:latin typeface="Arial"/>
                <a:cs typeface="Arial"/>
              </a:rPr>
              <a:t>(GOLD) </a:t>
            </a:r>
            <a:r>
              <a:rPr sz="600" spc="-15" dirty="0">
                <a:latin typeface="Arial"/>
                <a:cs typeface="Arial"/>
              </a:rPr>
              <a:t>2020. Disponible </a:t>
            </a:r>
            <a:r>
              <a:rPr sz="600" spc="-20" dirty="0" err="1">
                <a:latin typeface="Arial"/>
                <a:cs typeface="Arial"/>
              </a:rPr>
              <a:t>en</a:t>
            </a:r>
            <a:r>
              <a:rPr sz="600" spc="-20" dirty="0">
                <a:latin typeface="Arial"/>
                <a:cs typeface="Arial"/>
              </a:rPr>
              <a:t>:</a:t>
            </a:r>
            <a:r>
              <a:rPr sz="600" spc="135" dirty="0">
                <a:latin typeface="Arial"/>
                <a:cs typeface="Arial"/>
              </a:rPr>
              <a:t> </a:t>
            </a:r>
            <a:r>
              <a:rPr sz="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3"/>
              </a:rPr>
              <a:t>https://goldcopd.org/</a:t>
            </a:r>
            <a:r>
              <a:rPr sz="600" spc="-5" dirty="0">
                <a:latin typeface="Arial"/>
                <a:cs typeface="Arial"/>
              </a:rPr>
              <a:t>.</a:t>
            </a:r>
            <a:r>
              <a:rPr sz="1400" dirty="0"/>
              <a:t> 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2305</Words>
  <Application>Microsoft Office PowerPoint</Application>
  <PresentationFormat>Personalizado</PresentationFormat>
  <Paragraphs>198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MS PGothic</vt:lpstr>
      <vt:lpstr>Arial</vt:lpstr>
      <vt:lpstr>Calibri</vt:lpstr>
      <vt:lpstr>Courier New</vt:lpstr>
      <vt:lpstr>Times New Roman</vt:lpstr>
      <vt:lpstr>Office Theme</vt:lpstr>
      <vt:lpstr>Multimorbilidad</vt:lpstr>
      <vt:lpstr>Presentación de PowerPoint</vt:lpstr>
      <vt:lpstr>Acerca de estas diapositivas </vt:lpstr>
      <vt:lpstr>Lo que aprenderá </vt:lpstr>
      <vt:lpstr>Multimorbilidad en EPOC (I) </vt:lpstr>
      <vt:lpstr>Multimorbilidad y EPOC (II)</vt:lpstr>
      <vt:lpstr>Manejo del paciente con multimorbilidad y EPOC (I) </vt:lpstr>
      <vt:lpstr>Manejo de pacientes con multicomorbilidad y EPOC (III) </vt:lpstr>
      <vt:lpstr>Puntos generales para mejorar la atención del paciente EPOC con multimorbilidad en atención primaria </vt:lpstr>
      <vt:lpstr>Otras actuaciones esenciales </vt:lpstr>
      <vt:lpstr>Nuestro objetivo </vt:lpstr>
      <vt:lpstr>El paciente </vt:lpstr>
      <vt:lpstr>Historia clínica: antecedentes </vt:lpstr>
      <vt:lpstr>Historia respiratoria </vt:lpstr>
      <vt:lpstr>Historia respiratoria </vt:lpstr>
      <vt:lpstr>El CCQ </vt:lpstr>
      <vt:lpstr>Tratamiento inicial </vt:lpstr>
      <vt:lpstr>Consideraciones clínicas </vt:lpstr>
      <vt:lpstr>Consideraciones clínicas </vt:lpstr>
      <vt:lpstr>Consideraciones clínicas </vt:lpstr>
      <vt:lpstr>Evaluaciones y pruebas </vt:lpstr>
      <vt:lpstr>Actuaciones adicionales esenciales</vt:lpstr>
      <vt:lpstr>Indicadores de multimorbilidad</vt:lpstr>
      <vt:lpstr>Presentación de PowerPoint</vt:lpstr>
      <vt:lpstr>Un plan nuevo</vt:lpstr>
      <vt:lpstr>Un nuevo plan de tratamiento </vt:lpstr>
      <vt:lpstr>Otras recomendaciones</vt:lpstr>
      <vt:lpstr>¡Muchas 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Multimorbilidad</dc:title>
  <dc:creator>marina garcia pardo</dc:creator>
  <cp:lastModifiedBy>Miguel Roman Rodriguez</cp:lastModifiedBy>
  <cp:revision>8</cp:revision>
  <dcterms:created xsi:type="dcterms:W3CDTF">2020-11-03T09:23:21Z</dcterms:created>
  <dcterms:modified xsi:type="dcterms:W3CDTF">2020-12-04T09:25:26Z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2020-11-03T00:00:00Z</vt:filetime>
  </property>
</Properties>
</file>