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9850"/>
  <p:notesSz cx="9144000" cy="5149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380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9540" y="1515821"/>
            <a:ext cx="6344919" cy="16725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3916"/>
            <a:ext cx="6400800" cy="12874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4465"/>
            <a:ext cx="3977640" cy="3398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0963" y="128233"/>
            <a:ext cx="1720060" cy="660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60447" y="421081"/>
            <a:ext cx="4131945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CC030A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848" y="1278198"/>
            <a:ext cx="7463155" cy="2480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0C1C1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goldcopd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ipcrg.org/dth1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ldcopd.org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4403" y="4171289"/>
            <a:ext cx="7922895" cy="8013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588770" marR="5080" indent="-1576705">
              <a:lnSpc>
                <a:spcPct val="100000"/>
              </a:lnSpc>
              <a:spcBef>
                <a:spcPts val="100"/>
              </a:spcBef>
            </a:pPr>
            <a:r>
              <a:rPr sz="1200">
                <a:latin typeface="Arial"/>
                <a:cs typeface="Arial"/>
              </a:rPr>
              <a:t>La firme pharmaceutique</a:t>
            </a:r>
            <a:r>
              <a:rPr sz="1200" spc="-9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Boehringer</a:t>
            </a:r>
            <a:r>
              <a:rPr sz="1200" spc="-4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Ingelheim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 spc="-5">
                <a:latin typeface="Arial"/>
                <a:cs typeface="Arial"/>
              </a:rPr>
              <a:t>a encouragé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le développement,</a:t>
            </a:r>
            <a:r>
              <a:rPr sz="1200" spc="-8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la composition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et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l’impression</a:t>
            </a:r>
            <a:r>
              <a:rPr sz="1200" spc="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de</a:t>
            </a:r>
            <a:r>
              <a:rPr sz="1200" spc="-3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ce</a:t>
            </a:r>
            <a:r>
              <a:rPr sz="1200" spc="15">
                <a:latin typeface="Arial"/>
                <a:cs typeface="Arial"/>
              </a:rPr>
              <a:t> </a:t>
            </a:r>
            <a:r>
              <a:rPr sz="1200" spc="-5">
                <a:latin typeface="Arial"/>
                <a:cs typeface="Arial"/>
              </a:rPr>
              <a:t>document</a:t>
            </a:r>
            <a:r>
              <a:rPr sz="1200" spc="-1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en nous octroyant</a:t>
            </a:r>
            <a:r>
              <a:rPr sz="1200" spc="-6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une</a:t>
            </a:r>
            <a:r>
              <a:rPr sz="1200" spc="-55">
                <a:latin typeface="Arial"/>
                <a:cs typeface="Arial"/>
              </a:rPr>
              <a:t> </a:t>
            </a:r>
            <a:r>
              <a:rPr sz="1200" spc="-5">
                <a:latin typeface="Arial"/>
                <a:cs typeface="Arial"/>
              </a:rPr>
              <a:t>subvention </a:t>
            </a:r>
            <a:r>
              <a:rPr sz="1200">
                <a:latin typeface="Arial"/>
                <a:cs typeface="Arial"/>
              </a:rPr>
              <a:t>éducative</a:t>
            </a:r>
            <a:r>
              <a:rPr sz="1200" spc="-7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illimitée. </a:t>
            </a:r>
            <a:r>
              <a:rPr sz="1200" spc="-5">
                <a:latin typeface="Arial"/>
                <a:cs typeface="Arial"/>
              </a:rPr>
              <a:t>Cependant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 spc="5">
                <a:latin typeface="Arial"/>
                <a:cs typeface="Arial"/>
              </a:rPr>
              <a:t>elle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 spc="-5">
                <a:latin typeface="Arial"/>
                <a:cs typeface="Arial"/>
              </a:rPr>
              <a:t>n'</a:t>
            </a:r>
            <a:r>
              <a:rPr sz="1200">
                <a:latin typeface="Arial"/>
                <a:cs typeface="Arial"/>
              </a:rPr>
              <a:t>a</a:t>
            </a:r>
            <a:r>
              <a:rPr sz="1200" spc="-2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pas</a:t>
            </a:r>
            <a:r>
              <a:rPr sz="1200" spc="-70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contribué</a:t>
            </a:r>
            <a:r>
              <a:rPr sz="1200" spc="-45">
                <a:latin typeface="Arial"/>
                <a:cs typeface="Arial"/>
              </a:rPr>
              <a:t> </a:t>
            </a:r>
            <a:r>
              <a:rPr sz="1200">
                <a:latin typeface="Arial"/>
                <a:cs typeface="Arial"/>
              </a:rPr>
              <a:t>à </a:t>
            </a:r>
            <a:r>
              <a:rPr sz="1200" spc="5">
                <a:latin typeface="Arial"/>
                <a:cs typeface="Arial"/>
              </a:rPr>
              <a:t>son</a:t>
            </a:r>
            <a:r>
              <a:rPr sz="1200" spc="-25">
                <a:latin typeface="Arial"/>
                <a:cs typeface="Arial"/>
              </a:rPr>
              <a:t> </a:t>
            </a:r>
            <a:r>
              <a:rPr sz="1200" spc="-5">
                <a:latin typeface="Arial"/>
                <a:cs typeface="Arial"/>
              </a:rPr>
              <a:t>contenu.</a:t>
            </a:r>
            <a:r>
              <a:rPr sz="120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Arial"/>
              <a:cs typeface="Arial"/>
            </a:endParaRPr>
          </a:p>
          <a:p>
            <a:pPr marL="290195" algn="ctr">
              <a:lnSpc>
                <a:spcPct val="100000"/>
              </a:lnSpc>
            </a:pPr>
            <a:r>
              <a:rPr sz="1600" i="1">
                <a:solidFill>
                  <a:srgbClr val="074A87"/>
                </a:solidFill>
                <a:latin typeface="Arial"/>
                <a:cs typeface="Arial"/>
              </a:rPr>
              <a:t>Respirer </a:t>
            </a:r>
            <a:r>
              <a:rPr sz="1600" i="1" spc="-5">
                <a:solidFill>
                  <a:srgbClr val="074A87"/>
                </a:solidFill>
                <a:latin typeface="Arial"/>
                <a:cs typeface="Arial"/>
              </a:rPr>
              <a:t>et </a:t>
            </a:r>
            <a:r>
              <a:rPr sz="1600" i="1">
                <a:solidFill>
                  <a:srgbClr val="074A87"/>
                </a:solidFill>
                <a:latin typeface="Arial"/>
                <a:cs typeface="Arial"/>
              </a:rPr>
              <a:t>se sentir bien </a:t>
            </a:r>
            <a:r>
              <a:rPr sz="1600" i="1" spc="-5">
                <a:solidFill>
                  <a:srgbClr val="074A87"/>
                </a:solidFill>
                <a:latin typeface="Arial"/>
                <a:cs typeface="Arial"/>
              </a:rPr>
              <a:t>grâce à l'accès </a:t>
            </a:r>
            <a:r>
              <a:rPr sz="1600" i="1">
                <a:solidFill>
                  <a:srgbClr val="074A87"/>
                </a:solidFill>
                <a:latin typeface="Arial"/>
                <a:cs typeface="Arial"/>
              </a:rPr>
              <a:t>universel </a:t>
            </a:r>
            <a:r>
              <a:rPr sz="1600" i="1" spc="5">
                <a:solidFill>
                  <a:srgbClr val="074A87"/>
                </a:solidFill>
                <a:latin typeface="Arial"/>
                <a:cs typeface="Arial"/>
              </a:rPr>
              <a:t>aux </a:t>
            </a:r>
            <a:r>
              <a:rPr sz="1600" i="1" spc="-5">
                <a:solidFill>
                  <a:srgbClr val="074A87"/>
                </a:solidFill>
                <a:latin typeface="Arial"/>
                <a:cs typeface="Arial"/>
              </a:rPr>
              <a:t>soins</a:t>
            </a:r>
            <a:r>
              <a:rPr sz="1600" i="1" spc="-19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>
                <a:solidFill>
                  <a:srgbClr val="074A87"/>
                </a:solidFill>
                <a:latin typeface="Arial"/>
                <a:cs typeface="Arial"/>
              </a:rPr>
              <a:t>appropriés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57400" y="1150290"/>
            <a:ext cx="5309871" cy="941069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0" spc="105" dirty="0" err="1">
                <a:solidFill>
                  <a:srgbClr val="00050A"/>
                </a:solidFill>
              </a:rPr>
              <a:t>Multimorbidité</a:t>
            </a:r>
            <a:endParaRPr sz="6000" dirty="0"/>
          </a:p>
        </p:txBody>
      </p:sp>
      <p:sp>
        <p:nvSpPr>
          <p:cNvPr id="5" name="object 5"/>
          <p:cNvSpPr txBox="1"/>
          <p:nvPr/>
        </p:nvSpPr>
        <p:spPr>
          <a:xfrm>
            <a:off x="2654935" y="2368372"/>
            <a:ext cx="3792220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Une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initiative</a:t>
            </a:r>
            <a:r>
              <a:rPr sz="1800" spc="-1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de l’IPCRG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Prise en charge de la </a:t>
            </a:r>
            <a:r>
              <a:rPr sz="1800" spc="5">
                <a:solidFill>
                  <a:srgbClr val="00050A"/>
                </a:solidFill>
                <a:latin typeface="Arial"/>
                <a:cs typeface="Arial"/>
              </a:rPr>
              <a:t>multimorbidité 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chez</a:t>
            </a:r>
            <a:r>
              <a:rPr sz="1800" spc="-21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00050A"/>
                </a:solidFill>
                <a:latin typeface="Arial"/>
                <a:cs typeface="Arial"/>
              </a:rPr>
              <a:t>les patients atteints de la BPCO</a:t>
            </a:r>
            <a:r>
              <a:rPr sz="1800">
                <a:solidFill>
                  <a:srgbClr val="00050A"/>
                </a:solidFill>
                <a:latin typeface="Arial"/>
                <a:cs typeface="Arial"/>
              </a:rPr>
              <a:t> 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119107"/>
            <a:ext cx="5793004" cy="1181093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-5" dirty="0"/>
              <a:t>Comment </a:t>
            </a:r>
            <a:r>
              <a:rPr sz="2000" spc="-5" dirty="0" err="1"/>
              <a:t>améliorer</a:t>
            </a:r>
            <a:r>
              <a:rPr sz="2000" spc="-5" dirty="0"/>
              <a:t> la </a:t>
            </a:r>
            <a:r>
              <a:rPr sz="2000" spc="-5" dirty="0" err="1"/>
              <a:t>prise</a:t>
            </a:r>
            <a:r>
              <a:rPr sz="2000" spc="-5" dirty="0"/>
              <a:t> </a:t>
            </a:r>
            <a:r>
              <a:rPr sz="2000" spc="-5" dirty="0" err="1"/>
              <a:t>en</a:t>
            </a:r>
            <a:r>
              <a:rPr sz="2000" spc="-5" dirty="0"/>
              <a:t> charge de la</a:t>
            </a:r>
            <a:r>
              <a:rPr sz="2000" dirty="0"/>
              <a:t> </a:t>
            </a:r>
            <a:r>
              <a:rPr sz="2000" spc="-5" dirty="0" err="1"/>
              <a:t>multimorbidité</a:t>
            </a:r>
            <a:r>
              <a:rPr dirty="0"/>
              <a:t> </a:t>
            </a:r>
            <a:endParaRPr sz="2000" dirty="0"/>
          </a:p>
          <a:p>
            <a:pPr algn="ctr">
              <a:lnSpc>
                <a:spcPct val="100000"/>
              </a:lnSpc>
            </a:pPr>
            <a:r>
              <a:rPr sz="2000" spc="-10" dirty="0"/>
              <a:t>Patients </a:t>
            </a:r>
            <a:r>
              <a:rPr sz="2000" spc="-10" dirty="0" err="1"/>
              <a:t>atteints</a:t>
            </a:r>
            <a:r>
              <a:rPr sz="2000" spc="-10" dirty="0"/>
              <a:t> de la BPCO </a:t>
            </a:r>
            <a:r>
              <a:rPr sz="2000" spc="-10" dirty="0" err="1"/>
              <a:t>en</a:t>
            </a:r>
            <a:r>
              <a:rPr sz="2000" spc="-10" dirty="0"/>
              <a:t> </a:t>
            </a:r>
            <a:r>
              <a:rPr sz="2000" dirty="0" err="1"/>
              <a:t>soins</a:t>
            </a:r>
            <a:r>
              <a:rPr sz="2000" spc="50" dirty="0"/>
              <a:t> </a:t>
            </a:r>
            <a:r>
              <a:rPr sz="2000" spc="-5" dirty="0" err="1"/>
              <a:t>primaires</a:t>
            </a:r>
            <a:r>
              <a:rPr dirty="0"/>
              <a:t> 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386994" y="1376933"/>
            <a:ext cx="7640320" cy="266192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322580" indent="-259079">
              <a:lnSpc>
                <a:spcPct val="100000"/>
              </a:lnSpc>
              <a:spcBef>
                <a:spcPts val="10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Optimiser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 schémas de traitement selon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classification GOLD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(GOLD</a:t>
            </a:r>
            <a:r>
              <a:rPr sz="1600" spc="-28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2020)</a:t>
            </a:r>
            <a:r>
              <a:t> </a:t>
            </a:r>
            <a:endParaRPr sz="1600">
              <a:latin typeface="Arial"/>
              <a:cs typeface="Arial"/>
            </a:endParaRPr>
          </a:p>
          <a:p>
            <a:pPr marL="322580">
              <a:lnSpc>
                <a:spcPct val="100000"/>
              </a:lnSpc>
            </a:pP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évaluer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traiter</a:t>
            </a:r>
            <a:r>
              <a:rPr sz="1600" spc="-5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comorbidités</a:t>
            </a:r>
            <a:r>
              <a:rPr sz="1575" baseline="26455">
                <a:solidFill>
                  <a:srgbClr val="0C1C1D"/>
                </a:solidFill>
                <a:latin typeface="Arial"/>
                <a:cs typeface="Arial"/>
              </a:rPr>
              <a:t>1.2</a:t>
            </a:r>
            <a:r>
              <a:t> </a:t>
            </a:r>
            <a:endParaRPr sz="1575" baseline="26455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Arial"/>
              <a:cs typeface="Arial"/>
            </a:endParaRPr>
          </a:p>
          <a:p>
            <a:pPr marL="322580" marR="202565" indent="-259079" algn="just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2580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patients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présentant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des multimorbidités devraient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effectuer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une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révision du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traitement de la BPCO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se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focalisant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sur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 rapport </a:t>
            </a:r>
            <a:r>
              <a:rPr sz="1600" spc="-10">
                <a:solidFill>
                  <a:srgbClr val="0C1C1D"/>
                </a:solidFill>
                <a:latin typeface="Arial"/>
                <a:cs typeface="Arial"/>
              </a:rPr>
              <a:t>entre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 symptômes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maladie comorbide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effets secondaires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600" spc="-1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médicaments</a:t>
            </a:r>
            <a:r>
              <a:rPr sz="1575" spc="7" baseline="26455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t> </a:t>
            </a:r>
            <a:endParaRPr sz="1575" baseline="26455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300">
              <a:latin typeface="Arial"/>
              <a:cs typeface="Arial"/>
            </a:endParaRPr>
          </a:p>
          <a:p>
            <a:pPr marL="322580" marR="55880" indent="-259079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321945" algn="l"/>
                <a:tab pos="322580" algn="l"/>
              </a:tabLst>
            </a:pP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En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outre,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bien penser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indications thérapeutiques des CSI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avant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 les prescrire.  Se conformer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lignes directrices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aux dernières recommandations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 l’IPCRG</a:t>
            </a:r>
            <a:r>
              <a:rPr sz="1600" spc="-20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quant à l’utilisation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appropriée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CSI,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ainsi que les directives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relatives au sevrage</a:t>
            </a:r>
            <a:r>
              <a:rPr sz="1600" spc="-8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des CSI</a:t>
            </a:r>
            <a:r>
              <a:rPr sz="1575" spc="-7" baseline="26455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t> </a:t>
            </a:r>
            <a:endParaRPr sz="1575" baseline="26455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2158" y="4503521"/>
            <a:ext cx="8759545" cy="657872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ICS : </a:t>
            </a:r>
            <a:r>
              <a:rPr sz="600" spc="-15" dirty="0" err="1">
                <a:solidFill>
                  <a:srgbClr val="0C1C1D"/>
                </a:solidFill>
                <a:latin typeface="Arial"/>
                <a:cs typeface="Arial"/>
              </a:rPr>
              <a:t>corticostéroïde</a:t>
            </a:r>
            <a:r>
              <a:rPr sz="600" spc="114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600" spc="-10" dirty="0" err="1">
                <a:solidFill>
                  <a:srgbClr val="0C1C1D"/>
                </a:solidFill>
                <a:latin typeface="Arial"/>
                <a:cs typeface="Arial"/>
              </a:rPr>
              <a:t>inhalé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sz="600" spc="-10" dirty="0">
                <a:solidFill>
                  <a:srgbClr val="0C1C1D"/>
                </a:solidFill>
                <a:latin typeface="Arial"/>
                <a:cs typeface="Arial"/>
              </a:rPr>
              <a:t>1. </a:t>
            </a:r>
            <a:r>
              <a:rPr sz="6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sz="1400" dirty="0"/>
              <a:t>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Assistant de bureau n°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Utilisation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5" dirty="0" err="1">
                <a:solidFill>
                  <a:srgbClr val="00050A"/>
                </a:solidFill>
                <a:latin typeface="Arial"/>
                <a:cs typeface="Arial"/>
              </a:rPr>
              <a:t>rationnelle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25" dirty="0">
                <a:solidFill>
                  <a:srgbClr val="00050A"/>
                </a:solidFill>
                <a:latin typeface="Arial"/>
                <a:cs typeface="Arial"/>
              </a:rPr>
              <a:t>des </a:t>
            </a:r>
            <a:r>
              <a:rPr sz="600" spc="-20" dirty="0" err="1">
                <a:solidFill>
                  <a:srgbClr val="00050A"/>
                </a:solidFill>
                <a:latin typeface="Arial"/>
                <a:cs typeface="Arial"/>
              </a:rPr>
              <a:t>médicaments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inhalés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pour le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patient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atteint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de 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la BPCO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et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de </a:t>
            </a:r>
            <a:r>
              <a:rPr sz="600" spc="-20" dirty="0" err="1">
                <a:solidFill>
                  <a:srgbClr val="00050A"/>
                </a:solidFill>
                <a:latin typeface="Arial"/>
                <a:cs typeface="Arial"/>
              </a:rPr>
              <a:t>comorbidités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multiples : 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Orientations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pour 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les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soins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primaires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Informations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15" dirty="0" err="1">
                <a:solidFill>
                  <a:srgbClr val="00050A"/>
                </a:solidFill>
                <a:latin typeface="Arial"/>
                <a:cs typeface="Arial"/>
              </a:rPr>
              <a:t>disponibles</a:t>
            </a:r>
            <a:r>
              <a:rPr sz="600" spc="-15" dirty="0">
                <a:solidFill>
                  <a:srgbClr val="00050A"/>
                </a:solidFill>
                <a:latin typeface="Arial"/>
                <a:cs typeface="Arial"/>
              </a:rPr>
              <a:t> sur</a:t>
            </a:r>
            <a:r>
              <a:rPr sz="600" spc="5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600" spc="-20" dirty="0">
                <a:solidFill>
                  <a:srgbClr val="00050A"/>
                </a:solidFill>
                <a:latin typeface="Arial"/>
                <a:cs typeface="Arial"/>
              </a:rPr>
              <a:t>le site :</a:t>
            </a:r>
            <a:r>
              <a:rPr sz="1400" dirty="0"/>
              <a:t> </a:t>
            </a: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sz="600" spc="-5" dirty="0">
                <a:solidFill>
                  <a:srgbClr val="00050A"/>
                </a:solidFill>
                <a:latin typeface="Arial"/>
                <a:cs typeface="Arial"/>
              </a:rPr>
              <a:t>; </a:t>
            </a:r>
            <a:r>
              <a:rPr sz="600" spc="-10" dirty="0">
                <a:solidFill>
                  <a:srgbClr val="00050A"/>
                </a:solidFill>
                <a:latin typeface="Arial"/>
                <a:cs typeface="Arial"/>
              </a:rPr>
              <a:t>2. </a:t>
            </a:r>
            <a:r>
              <a:rPr sz="1400" dirty="0"/>
              <a:t> </a:t>
            </a:r>
            <a:r>
              <a:rPr sz="600" spc="-5" dirty="0">
                <a:latin typeface="Arial"/>
                <a:cs typeface="Arial"/>
              </a:rPr>
              <a:t>Le </a:t>
            </a:r>
            <a:r>
              <a:rPr sz="600" spc="-20" dirty="0">
                <a:latin typeface="Arial"/>
                <a:cs typeface="Arial"/>
              </a:rPr>
              <a:t>Global </a:t>
            </a:r>
            <a:r>
              <a:rPr sz="600" spc="-15" dirty="0">
                <a:latin typeface="Arial"/>
                <a:cs typeface="Arial"/>
              </a:rPr>
              <a:t>Initiative </a:t>
            </a:r>
            <a:r>
              <a:rPr sz="600" spc="-10" dirty="0">
                <a:latin typeface="Arial"/>
                <a:cs typeface="Arial"/>
              </a:rPr>
              <a:t>for </a:t>
            </a:r>
            <a:r>
              <a:rPr sz="600" spc="-15" dirty="0">
                <a:latin typeface="Arial"/>
                <a:cs typeface="Arial"/>
              </a:rPr>
              <a:t>Chronic </a:t>
            </a:r>
            <a:r>
              <a:rPr sz="600" spc="-10" dirty="0">
                <a:latin typeface="Arial"/>
                <a:cs typeface="Arial"/>
              </a:rPr>
              <a:t>Obstructive </a:t>
            </a:r>
            <a:r>
              <a:rPr sz="600" spc="-15" dirty="0">
                <a:latin typeface="Arial"/>
                <a:cs typeface="Arial"/>
              </a:rPr>
              <a:t>Lung Disease </a:t>
            </a:r>
            <a:r>
              <a:rPr sz="600" spc="-5" dirty="0">
                <a:latin typeface="Arial"/>
                <a:cs typeface="Arial"/>
              </a:rPr>
              <a:t>(GOLD) </a:t>
            </a:r>
            <a:r>
              <a:rPr sz="600" spc="-15" dirty="0">
                <a:latin typeface="Arial"/>
                <a:cs typeface="Arial"/>
              </a:rPr>
              <a:t>2020. </a:t>
            </a:r>
            <a:r>
              <a:rPr sz="600" spc="-15" dirty="0" err="1">
                <a:latin typeface="Arial"/>
                <a:cs typeface="Arial"/>
              </a:rPr>
              <a:t>Informations</a:t>
            </a:r>
            <a:r>
              <a:rPr sz="600" spc="-15" dirty="0">
                <a:latin typeface="Arial"/>
                <a:cs typeface="Arial"/>
              </a:rPr>
              <a:t> </a:t>
            </a:r>
            <a:r>
              <a:rPr sz="600" spc="-15" dirty="0" err="1">
                <a:latin typeface="Arial"/>
                <a:cs typeface="Arial"/>
              </a:rPr>
              <a:t>disponibles</a:t>
            </a:r>
            <a:r>
              <a:rPr sz="600" spc="-15" dirty="0">
                <a:latin typeface="Arial"/>
                <a:cs typeface="Arial"/>
              </a:rPr>
              <a:t> sur </a:t>
            </a:r>
            <a:r>
              <a:rPr sz="600" spc="-20" dirty="0">
                <a:latin typeface="Arial"/>
                <a:cs typeface="Arial"/>
              </a:rPr>
              <a:t>le site :</a:t>
            </a:r>
            <a:r>
              <a:rPr sz="600" spc="135" dirty="0">
                <a:latin typeface="Arial"/>
                <a:cs typeface="Arial"/>
              </a:rPr>
              <a:t> </a:t>
            </a:r>
            <a:r>
              <a:rPr sz="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rPr sz="600" spc="-5" dirty="0">
                <a:latin typeface="Arial"/>
                <a:cs typeface="Arial"/>
              </a:rPr>
              <a:t>.</a:t>
            </a:r>
            <a:r>
              <a:rPr sz="1400" dirty="0"/>
              <a:t> 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211" y="22727"/>
            <a:ext cx="4149725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597660" marR="5080" indent="-1585595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Autres</a:t>
            </a:r>
            <a:r>
              <a:rPr dirty="0"/>
              <a:t> </a:t>
            </a:r>
            <a:r>
              <a:rPr spc="5" dirty="0" err="1"/>
              <a:t>mesures</a:t>
            </a:r>
            <a:r>
              <a:rPr spc="-90" dirty="0"/>
              <a:t> </a:t>
            </a:r>
            <a:r>
              <a:rPr spc="5" dirty="0" err="1"/>
              <a:t>essentielles</a:t>
            </a:r>
            <a:r>
              <a:rPr spc="5" dirty="0"/>
              <a:t> 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35013" y="903471"/>
            <a:ext cx="4703445" cy="3592773"/>
            <a:chOff x="222440" y="1389824"/>
            <a:chExt cx="4703445" cy="3106420"/>
          </a:xfrm>
        </p:grpSpPr>
        <p:sp>
          <p:nvSpPr>
            <p:cNvPr id="4" name="object 4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4700016" y="0"/>
                  </a:moveTo>
                  <a:lnTo>
                    <a:pt x="0" y="0"/>
                  </a:lnTo>
                  <a:lnTo>
                    <a:pt x="0" y="3102864"/>
                  </a:lnTo>
                  <a:lnTo>
                    <a:pt x="4700016" y="3102864"/>
                  </a:lnTo>
                  <a:lnTo>
                    <a:pt x="4700016" y="0"/>
                  </a:lnTo>
                  <a:close/>
                </a:path>
              </a:pathLst>
            </a:custGeom>
            <a:solidFill>
              <a:srgbClr val="FDD1D2"/>
            </a:solid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027" y="1391411"/>
              <a:ext cx="4700270" cy="3103245"/>
            </a:xfrm>
            <a:custGeom>
              <a:avLst/>
              <a:gdLst/>
              <a:ahLst/>
              <a:cxnLst/>
              <a:rect l="l" t="t" r="r" b="b"/>
              <a:pathLst>
                <a:path w="4700270" h="3103245">
                  <a:moveTo>
                    <a:pt x="0" y="3102864"/>
                  </a:moveTo>
                  <a:lnTo>
                    <a:pt x="4700016" y="3102864"/>
                  </a:lnTo>
                  <a:lnTo>
                    <a:pt x="4700016" y="0"/>
                  </a:lnTo>
                  <a:lnTo>
                    <a:pt x="0" y="0"/>
                  </a:lnTo>
                  <a:lnTo>
                    <a:pt x="0" y="3102864"/>
                  </a:lnTo>
                  <a:close/>
                </a:path>
              </a:pathLst>
            </a:custGeom>
            <a:ln w="3175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09415" y="1653510"/>
            <a:ext cx="4535507" cy="57531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100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2.⇥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Procéder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au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moins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à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une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réévaluation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annuelle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du patient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à 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ajustement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thérapeutique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au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niveau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des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soins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primaires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,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notamment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l’arrêt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médicaments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inadaptés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. 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C'est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aussi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le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cas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pour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 cancer</a:t>
            </a:r>
            <a:r>
              <a:rPr sz="1000" spc="-8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du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poumon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8829" y="2265609"/>
            <a:ext cx="4595468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3.⇥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Vérifier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technique</a:t>
            </a:r>
            <a:r>
              <a:rPr sz="1000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d’inhalation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l’observance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du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9502" y="2588261"/>
            <a:ext cx="4558205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100"/>
              </a:lnSpc>
              <a:spcBef>
                <a:spcPts val="95"/>
              </a:spcBef>
              <a:tabLst>
                <a:tab pos="271145" algn="l"/>
              </a:tabLst>
            </a:pP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4.⇥Autonomiser les patients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multimorbides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atteints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la BPCO et le personnel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soignant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afin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les aider à faire face à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l'anxiété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et des questions et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informations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préoccupantes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associées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à 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maladie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02158" y="3156702"/>
            <a:ext cx="4498442" cy="290464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5.⇥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Évaluer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façon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efficace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les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indications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avant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prescrire</a:t>
            </a:r>
            <a:r>
              <a:rPr sz="1000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un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spc="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par CSI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158" y="3537196"/>
            <a:ext cx="4422242" cy="369204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6.⇥Initier le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par LABA et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surveiller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près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les troubles du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rythme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cardiaque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ainsi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que la fibrillation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auriculaire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86846" y="3940537"/>
            <a:ext cx="4422242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271145" algn="l"/>
              </a:tabLst>
            </a:pP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7.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⇥Surveiller l’ apparition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symptômes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d'infections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urinaires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précoce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chez les patients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atteints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d’une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maladie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la prostate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d’une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insuffisance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rénale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chronique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quand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vous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initiez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 LAMA </a:t>
            </a:r>
          </a:p>
        </p:txBody>
      </p:sp>
      <p:sp>
        <p:nvSpPr>
          <p:cNvPr id="12" name="object 12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90159" y="903471"/>
            <a:ext cx="3804285" cy="3589101"/>
          </a:xfrm>
          <a:custGeom>
            <a:avLst/>
            <a:gdLst/>
            <a:ahLst/>
            <a:cxnLst/>
            <a:rect l="l" t="t" r="r" b="b"/>
            <a:pathLst>
              <a:path w="3804284" h="2350135">
                <a:moveTo>
                  <a:pt x="3803903" y="0"/>
                </a:moveTo>
                <a:lnTo>
                  <a:pt x="0" y="0"/>
                </a:lnTo>
                <a:lnTo>
                  <a:pt x="0" y="2350008"/>
                </a:lnTo>
                <a:lnTo>
                  <a:pt x="3803903" y="2350008"/>
                </a:lnTo>
                <a:lnTo>
                  <a:pt x="3803903" y="0"/>
                </a:lnTo>
                <a:close/>
              </a:path>
            </a:pathLst>
          </a:custGeom>
          <a:solidFill>
            <a:srgbClr val="FDD1D2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6258" y="981708"/>
            <a:ext cx="4435906" cy="55387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marR="5080" indent="-259079">
              <a:lnSpc>
                <a:spcPct val="120000"/>
              </a:lnSpc>
              <a:spcBef>
                <a:spcPts val="95"/>
              </a:spcBef>
              <a:tabLst>
                <a:tab pos="304800" algn="l"/>
                <a:tab pos="4879975" algn="l"/>
              </a:tabLst>
            </a:pPr>
            <a:r>
              <a:rPr sz="1000" spc="-5" dirty="0">
                <a:solidFill>
                  <a:srgbClr val="221F1F"/>
                </a:solidFill>
                <a:latin typeface="Arial"/>
                <a:cs typeface="Arial"/>
              </a:rPr>
              <a:t>1.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Sensibiliser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davantage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à 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multimorbidité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la BPCO et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procéder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au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dépistage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et au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suivi</a:t>
            </a:r>
            <a:r>
              <a:rPr lang="en-GB" sz="1000" dirty="0">
                <a:solidFill>
                  <a:srgbClr val="221F1F"/>
                </a:solidFill>
                <a:latin typeface="Calibri"/>
                <a:cs typeface="Calibri"/>
              </a:rPr>
              <a:t>.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Cibler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les patients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ayant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concerne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continu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 CSI, de</a:t>
            </a:r>
            <a:r>
              <a:rPr lang="en-GB" sz="1000" dirty="0">
                <a:solidFill>
                  <a:srgbClr val="221F1F"/>
                </a:solidFill>
                <a:latin typeface="Calibri"/>
                <a:cs typeface="Calibri"/>
              </a:rPr>
              <a:t>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comorbidités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courantes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pour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qui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du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 CSI 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386389" y="980079"/>
            <a:ext cx="3293110" cy="2827056"/>
          </a:xfrm>
          <a:prstGeom prst="rect">
            <a:avLst/>
          </a:prstGeom>
        </p:spPr>
        <p:txBody>
          <a:bodyPr vert="horz" wrap="square" lIns="0" tIns="75565" rIns="0" bIns="0">
            <a:spAutoFit/>
          </a:bodyPr>
          <a:lstStyle/>
          <a:p>
            <a:pPr marL="182880" indent="-170815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L'asthme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 :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 CSI ne doit pas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être</a:t>
            </a:r>
            <a:r>
              <a:rPr sz="1000" spc="-1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interrompu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19685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Diabète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 :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déterminer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 CSI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nécessité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;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s'il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maintenu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,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un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suivi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étroit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,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une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surveillance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la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glycémie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10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titrage</a:t>
            </a:r>
            <a:r>
              <a:rPr sz="1000" spc="-3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du</a:t>
            </a:r>
            <a:r>
              <a:rPr sz="1000" spc="-8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antidiabétique</a:t>
            </a:r>
            <a:r>
              <a:rPr sz="1000" spc="-1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sont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nécessaires</a:t>
            </a:r>
            <a:r>
              <a:rPr dirty="0"/>
              <a:t> </a:t>
            </a:r>
            <a:endParaRPr sz="1000" dirty="0">
              <a:latin typeface="Calibri"/>
              <a:cs typeface="Calibri"/>
            </a:endParaRPr>
          </a:p>
          <a:p>
            <a:pPr marL="182880" marR="5080" indent="-170815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L'ostéoporose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 :</a:t>
            </a:r>
            <a:r>
              <a:rPr sz="1000" b="1" spc="-6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déterminer</a:t>
            </a:r>
            <a:r>
              <a:rPr sz="1000" spc="-5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si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par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CSI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spc="-4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nécessaire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;</a:t>
            </a:r>
            <a:r>
              <a:rPr sz="1000" spc="-2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s'</a:t>
            </a:r>
            <a:r>
              <a:rPr sz="1000" spc="-3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il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maintenu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,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surveiller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près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la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perte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densité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minérale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osseuse</a:t>
            </a:r>
            <a:r>
              <a:rPr sz="1000" spc="-1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et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les</a:t>
            </a:r>
            <a:r>
              <a:rPr sz="1000" spc="-1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risques</a:t>
            </a:r>
            <a:r>
              <a:rPr sz="1000" spc="-7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fracture.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Le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dépistage</a:t>
            </a:r>
            <a:r>
              <a:rPr sz="1000" spc="-6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l’ostéopénie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l’ostéoporose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est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recommandé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chez les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patients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recevant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une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dose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élevée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de CSI à 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dose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faible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 err="1">
                <a:solidFill>
                  <a:srgbClr val="221F1F"/>
                </a:solidFill>
                <a:latin typeface="Calibri"/>
                <a:cs typeface="Calibri"/>
              </a:rPr>
              <a:t>moyenne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avec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une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utilisation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fréquente</a:t>
            </a:r>
            <a:r>
              <a:rPr sz="100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Calibri"/>
                <a:cs typeface="Calibri"/>
              </a:rPr>
              <a:t>de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corticostéroïdes</a:t>
            </a:r>
            <a:r>
              <a:rPr sz="1000" spc="-4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dirty="0" err="1">
                <a:solidFill>
                  <a:srgbClr val="221F1F"/>
                </a:solidFill>
                <a:latin typeface="Calibri"/>
                <a:cs typeface="Calibri"/>
              </a:rPr>
              <a:t>oraux</a:t>
            </a:r>
            <a:endParaRPr sz="1000" dirty="0">
              <a:latin typeface="Calibri"/>
              <a:cs typeface="Calibri"/>
            </a:endParaRPr>
          </a:p>
          <a:p>
            <a:pPr marL="182880" marR="551180" indent="-170815">
              <a:lnSpc>
                <a:spcPct val="102200"/>
              </a:lnSpc>
              <a:spcBef>
                <a:spcPts val="459"/>
              </a:spcBef>
              <a:buFont typeface="Arial"/>
              <a:buChar char="•"/>
              <a:tabLst>
                <a:tab pos="183515" algn="l"/>
              </a:tabLst>
            </a:pP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Infections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>
                <a:solidFill>
                  <a:srgbClr val="221F1F"/>
                </a:solidFill>
                <a:latin typeface="Calibri"/>
                <a:cs typeface="Calibri"/>
              </a:rPr>
              <a:t>(</a:t>
            </a:r>
            <a:r>
              <a:rPr sz="1000" b="1" spc="5" dirty="0" err="1">
                <a:solidFill>
                  <a:srgbClr val="221F1F"/>
                </a:solidFill>
                <a:latin typeface="Calibri"/>
                <a:cs typeface="Calibri"/>
              </a:rPr>
              <a:t>pneumonie</a:t>
            </a:r>
            <a:r>
              <a:rPr sz="1000" b="1" spc="-7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spc="5" dirty="0" err="1">
                <a:solidFill>
                  <a:srgbClr val="221F1F"/>
                </a:solidFill>
                <a:latin typeface="Calibri"/>
                <a:cs typeface="Calibri"/>
              </a:rPr>
              <a:t>ou</a:t>
            </a:r>
            <a:r>
              <a:rPr sz="1000" b="1" spc="-2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b="1" dirty="0" err="1">
                <a:solidFill>
                  <a:srgbClr val="221F1F"/>
                </a:solidFill>
                <a:latin typeface="Calibri"/>
                <a:cs typeface="Calibri"/>
              </a:rPr>
              <a:t>tuberculose</a:t>
            </a:r>
            <a:r>
              <a:rPr sz="1000" b="1" dirty="0">
                <a:solidFill>
                  <a:srgbClr val="221F1F"/>
                </a:solidFill>
                <a:latin typeface="Calibri"/>
                <a:cs typeface="Calibri"/>
              </a:rPr>
              <a:t>) :</a:t>
            </a:r>
            <a:r>
              <a:rPr sz="1000" b="1" spc="-50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envisager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l’arrêt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du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traitement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par CSI et</a:t>
            </a:r>
            <a:r>
              <a:rPr lang="en-GB" sz="1000" spc="5" dirty="0">
                <a:solidFill>
                  <a:srgbClr val="221F1F"/>
                </a:solidFill>
                <a:latin typeface="Calibri"/>
                <a:cs typeface="Calibri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Calibri"/>
                <a:cs typeface="Calibri"/>
              </a:rPr>
              <a:t>optimiser</a:t>
            </a:r>
            <a:r>
              <a:rPr sz="1000" spc="5" dirty="0">
                <a:solidFill>
                  <a:srgbClr val="221F1F"/>
                </a:solidFill>
                <a:latin typeface="Calibri"/>
                <a:cs typeface="Calibri"/>
              </a:rPr>
              <a:t> la bronchodilatation </a:t>
            </a:r>
          </a:p>
        </p:txBody>
      </p:sp>
      <p:sp>
        <p:nvSpPr>
          <p:cNvPr id="16" name="object 16"/>
          <p:cNvSpPr/>
          <p:nvPr/>
        </p:nvSpPr>
        <p:spPr>
          <a:xfrm>
            <a:off x="4226242" y="2927628"/>
            <a:ext cx="1148715" cy="598170"/>
          </a:xfrm>
          <a:custGeom>
            <a:avLst/>
            <a:gdLst/>
            <a:ahLst/>
            <a:cxnLst/>
            <a:rect l="l" t="t" r="r" b="b"/>
            <a:pathLst>
              <a:path w="1148714" h="598170">
                <a:moveTo>
                  <a:pt x="554354" y="558419"/>
                </a:moveTo>
                <a:lnTo>
                  <a:pt x="0" y="558419"/>
                </a:lnTo>
                <a:lnTo>
                  <a:pt x="0" y="598043"/>
                </a:lnTo>
                <a:lnTo>
                  <a:pt x="574166" y="598043"/>
                </a:lnTo>
                <a:lnTo>
                  <a:pt x="581870" y="596483"/>
                </a:lnTo>
                <a:lnTo>
                  <a:pt x="588168" y="592232"/>
                </a:lnTo>
                <a:lnTo>
                  <a:pt x="592419" y="585934"/>
                </a:lnTo>
                <a:lnTo>
                  <a:pt x="593978" y="578231"/>
                </a:lnTo>
                <a:lnTo>
                  <a:pt x="554354" y="578231"/>
                </a:lnTo>
                <a:lnTo>
                  <a:pt x="554354" y="558419"/>
                </a:lnTo>
                <a:close/>
              </a:path>
              <a:path w="1148714" h="598170">
                <a:moveTo>
                  <a:pt x="1029461" y="39624"/>
                </a:moveTo>
                <a:lnTo>
                  <a:pt x="574166" y="39624"/>
                </a:lnTo>
                <a:lnTo>
                  <a:pt x="566463" y="41183"/>
                </a:lnTo>
                <a:lnTo>
                  <a:pt x="560165" y="45434"/>
                </a:lnTo>
                <a:lnTo>
                  <a:pt x="555914" y="51732"/>
                </a:lnTo>
                <a:lnTo>
                  <a:pt x="554354" y="59436"/>
                </a:lnTo>
                <a:lnTo>
                  <a:pt x="554354" y="578231"/>
                </a:lnTo>
                <a:lnTo>
                  <a:pt x="574166" y="558419"/>
                </a:lnTo>
                <a:lnTo>
                  <a:pt x="593978" y="558419"/>
                </a:lnTo>
                <a:lnTo>
                  <a:pt x="593978" y="79248"/>
                </a:lnTo>
                <a:lnTo>
                  <a:pt x="574166" y="79248"/>
                </a:lnTo>
                <a:lnTo>
                  <a:pt x="593978" y="59436"/>
                </a:lnTo>
                <a:lnTo>
                  <a:pt x="1029461" y="59436"/>
                </a:lnTo>
                <a:lnTo>
                  <a:pt x="1029461" y="39624"/>
                </a:lnTo>
                <a:close/>
              </a:path>
              <a:path w="1148714" h="598170">
                <a:moveTo>
                  <a:pt x="593978" y="558419"/>
                </a:moveTo>
                <a:lnTo>
                  <a:pt x="574166" y="558419"/>
                </a:lnTo>
                <a:lnTo>
                  <a:pt x="554354" y="578231"/>
                </a:lnTo>
                <a:lnTo>
                  <a:pt x="593978" y="578231"/>
                </a:lnTo>
                <a:lnTo>
                  <a:pt x="593978" y="558419"/>
                </a:lnTo>
                <a:close/>
              </a:path>
              <a:path w="1148714" h="598170">
                <a:moveTo>
                  <a:pt x="1029461" y="0"/>
                </a:moveTo>
                <a:lnTo>
                  <a:pt x="1029461" y="118871"/>
                </a:lnTo>
                <a:lnTo>
                  <a:pt x="1108709" y="79248"/>
                </a:lnTo>
                <a:lnTo>
                  <a:pt x="1049273" y="79248"/>
                </a:lnTo>
                <a:lnTo>
                  <a:pt x="1049273" y="39624"/>
                </a:lnTo>
                <a:lnTo>
                  <a:pt x="1108709" y="39624"/>
                </a:lnTo>
                <a:lnTo>
                  <a:pt x="1029461" y="0"/>
                </a:lnTo>
                <a:close/>
              </a:path>
              <a:path w="1148714" h="598170">
                <a:moveTo>
                  <a:pt x="593978" y="59436"/>
                </a:moveTo>
                <a:lnTo>
                  <a:pt x="574166" y="79248"/>
                </a:lnTo>
                <a:lnTo>
                  <a:pt x="593978" y="79248"/>
                </a:lnTo>
                <a:lnTo>
                  <a:pt x="593978" y="59436"/>
                </a:lnTo>
                <a:close/>
              </a:path>
              <a:path w="1148714" h="598170">
                <a:moveTo>
                  <a:pt x="1029461" y="59436"/>
                </a:moveTo>
                <a:lnTo>
                  <a:pt x="593978" y="59436"/>
                </a:lnTo>
                <a:lnTo>
                  <a:pt x="593978" y="79248"/>
                </a:lnTo>
                <a:lnTo>
                  <a:pt x="1029461" y="79248"/>
                </a:lnTo>
                <a:lnTo>
                  <a:pt x="1029461" y="59436"/>
                </a:lnTo>
                <a:close/>
              </a:path>
              <a:path w="1148714" h="598170">
                <a:moveTo>
                  <a:pt x="1108709" y="39624"/>
                </a:moveTo>
                <a:lnTo>
                  <a:pt x="1049273" y="39624"/>
                </a:lnTo>
                <a:lnTo>
                  <a:pt x="1049273" y="79248"/>
                </a:lnTo>
                <a:lnTo>
                  <a:pt x="1108709" y="79248"/>
                </a:lnTo>
                <a:lnTo>
                  <a:pt x="1148333" y="59436"/>
                </a:lnTo>
                <a:lnTo>
                  <a:pt x="1108709" y="396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86846" y="4705088"/>
            <a:ext cx="3327400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LABA :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bêta-agoniste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20" dirty="0">
                <a:solidFill>
                  <a:srgbClr val="0C1C1D"/>
                </a:solidFill>
                <a:latin typeface="Arial"/>
                <a:cs typeface="Arial"/>
              </a:rPr>
              <a:t>à longue durée </a:t>
            </a:r>
            <a:r>
              <a:rPr sz="800" spc="-15" dirty="0" err="1">
                <a:solidFill>
                  <a:srgbClr val="0C1C1D"/>
                </a:solidFill>
                <a:latin typeface="Arial"/>
                <a:cs typeface="Arial"/>
              </a:rPr>
              <a:t>d’action</a:t>
            </a:r>
            <a:r>
              <a:rPr sz="800" spc="-15" dirty="0">
                <a:solidFill>
                  <a:srgbClr val="0C1C1D"/>
                </a:solidFill>
                <a:latin typeface="Arial"/>
                <a:cs typeface="Arial"/>
              </a:rPr>
              <a:t> ;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LAMA :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antagoniste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muscarinique</a:t>
            </a:r>
            <a:r>
              <a:rPr sz="800" spc="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0C1C1D"/>
                </a:solidFill>
                <a:latin typeface="Arial"/>
                <a:cs typeface="Arial"/>
              </a:rPr>
              <a:t>à longue durée </a:t>
            </a:r>
            <a:r>
              <a:rPr sz="800" spc="-10" dirty="0" err="1">
                <a:solidFill>
                  <a:srgbClr val="0C1C1D"/>
                </a:solidFill>
                <a:latin typeface="Arial"/>
                <a:cs typeface="Arial"/>
              </a:rPr>
              <a:t>d’action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8402" y="421081"/>
            <a:ext cx="1292860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/>
              <a:t>Notre</a:t>
            </a:r>
            <a:r>
              <a:rPr spc="-105"/>
              <a:t> </a:t>
            </a:r>
            <a:r>
              <a:rPr spc="5"/>
              <a:t>objectif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757665"/>
            <a:ext cx="7118984" cy="998350"/>
          </a:xfrm>
          <a:prstGeom prst="rect">
            <a:avLst/>
          </a:prstGeom>
        </p:spPr>
        <p:txBody>
          <a:bodyPr vert="horz" wrap="square" lIns="0" tIns="7429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585"/>
              </a:spcBef>
              <a:buClr>
                <a:srgbClr val="000000"/>
              </a:buClr>
              <a:buSzPct val="13000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2000" spc="5" dirty="0" err="1">
                <a:solidFill>
                  <a:srgbClr val="0C1C1D"/>
                </a:solidFill>
                <a:latin typeface="Arial"/>
                <a:cs typeface="Arial"/>
              </a:rPr>
              <a:t>Recourir</a:t>
            </a:r>
            <a:r>
              <a:rPr sz="2000" spc="5" dirty="0">
                <a:solidFill>
                  <a:srgbClr val="0C1C1D"/>
                </a:solidFill>
                <a:latin typeface="Arial"/>
                <a:cs typeface="Arial"/>
              </a:rPr>
              <a:t> à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étude de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pour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montrer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comment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identifier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prendre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charge</a:t>
            </a:r>
            <a:r>
              <a:rPr sz="2000" spc="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la</a:t>
            </a:r>
            <a:r>
              <a:rPr dirty="0"/>
              <a:t> </a:t>
            </a:r>
            <a:r>
              <a:rPr sz="2000" spc="-5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 chez les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personnes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5" dirty="0" err="1">
                <a:solidFill>
                  <a:srgbClr val="0C1C1D"/>
                </a:solidFill>
                <a:latin typeface="Arial"/>
                <a:cs typeface="Arial"/>
              </a:rPr>
              <a:t>atteintes</a:t>
            </a:r>
            <a:r>
              <a:rPr sz="2000" spc="-15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2000" spc="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3342" y="424129"/>
            <a:ext cx="1938020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/>
              <a:t>Le</a:t>
            </a:r>
            <a:r>
              <a:rPr sz="3000" spc="-60"/>
              <a:t> </a:t>
            </a:r>
            <a:r>
              <a:rPr sz="3000"/>
              <a:t>patient</a:t>
            </a:r>
            <a:r>
              <a:t> 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37794" y="1280972"/>
            <a:ext cx="7292975" cy="3014345"/>
          </a:xfrm>
          <a:prstGeom prst="rect">
            <a:avLst/>
          </a:prstGeom>
        </p:spPr>
        <p:txBody>
          <a:bodyPr vert="horz" wrap="square" lIns="0" tIns="13462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0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homme </a:t>
            </a:r>
            <a:r>
              <a:rPr sz="2000" spc="-20">
                <a:latin typeface="Arial"/>
                <a:cs typeface="Arial"/>
              </a:rPr>
              <a:t>de </a:t>
            </a:r>
            <a:r>
              <a:rPr sz="2000" spc="-10">
                <a:latin typeface="Arial"/>
                <a:cs typeface="Arial"/>
              </a:rPr>
              <a:t>65</a:t>
            </a:r>
            <a:r>
              <a:rPr sz="2000" spc="9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ans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Rhinite </a:t>
            </a:r>
            <a:r>
              <a:rPr sz="2000" spc="-5">
                <a:latin typeface="Arial"/>
                <a:cs typeface="Arial"/>
              </a:rPr>
              <a:t>allergique </a:t>
            </a:r>
            <a:r>
              <a:rPr sz="2000" spc="-10">
                <a:latin typeface="Arial"/>
                <a:cs typeface="Arial"/>
              </a:rPr>
              <a:t>jusqu’à </a:t>
            </a:r>
            <a:r>
              <a:rPr sz="2000" spc="-5">
                <a:latin typeface="Arial"/>
                <a:cs typeface="Arial"/>
              </a:rPr>
              <a:t>l’âge</a:t>
            </a:r>
            <a:r>
              <a:rPr sz="2000" spc="160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de 35 ans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Retraité </a:t>
            </a:r>
            <a:r>
              <a:rPr sz="2000" spc="-5">
                <a:latin typeface="Arial"/>
                <a:cs typeface="Arial"/>
              </a:rPr>
              <a:t>depuis </a:t>
            </a:r>
            <a:r>
              <a:rPr sz="2000" spc="-20">
                <a:latin typeface="Arial"/>
                <a:cs typeface="Arial"/>
              </a:rPr>
              <a:t>2</a:t>
            </a:r>
            <a:r>
              <a:rPr sz="2000" spc="110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ans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A travaillé comme auxiliaire médical </a:t>
            </a:r>
            <a:r>
              <a:rPr sz="2000">
                <a:latin typeface="Arial"/>
                <a:cs typeface="Arial"/>
              </a:rPr>
              <a:t>pendant </a:t>
            </a:r>
            <a:r>
              <a:rPr sz="2000" spc="-5">
                <a:latin typeface="Arial"/>
                <a:cs typeface="Arial"/>
              </a:rPr>
              <a:t>30</a:t>
            </a:r>
            <a:r>
              <a:rPr sz="2000" spc="-30">
                <a:latin typeface="Arial"/>
                <a:cs typeface="Arial"/>
              </a:rPr>
              <a:t> </a:t>
            </a:r>
            <a:r>
              <a:rPr sz="2000" spc="-20">
                <a:latin typeface="Arial"/>
                <a:cs typeface="Arial"/>
              </a:rPr>
              <a:t>ans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Dirige </a:t>
            </a:r>
            <a:r>
              <a:rPr sz="2000" spc="-5">
                <a:latin typeface="Arial"/>
                <a:cs typeface="Arial"/>
              </a:rPr>
              <a:t>un atelier de mécanique </a:t>
            </a:r>
            <a:r>
              <a:rPr sz="2000">
                <a:latin typeface="Arial"/>
                <a:cs typeface="Arial"/>
              </a:rPr>
              <a:t>pour </a:t>
            </a:r>
            <a:r>
              <a:rPr sz="2000" spc="-10">
                <a:latin typeface="Arial"/>
                <a:cs typeface="Arial"/>
              </a:rPr>
              <a:t>machines </a:t>
            </a:r>
            <a:r>
              <a:rPr sz="2000" spc="-5">
                <a:latin typeface="Arial"/>
                <a:cs typeface="Arial"/>
              </a:rPr>
              <a:t>de jardin </a:t>
            </a:r>
            <a:r>
              <a:rPr sz="2000" spc="-10">
                <a:latin typeface="Arial"/>
                <a:cs typeface="Arial"/>
              </a:rPr>
              <a:t>pendant </a:t>
            </a:r>
            <a:r>
              <a:rPr sz="2000" spc="-5">
                <a:latin typeface="Arial"/>
                <a:cs typeface="Arial"/>
              </a:rPr>
              <a:t>son temps</a:t>
            </a:r>
            <a:r>
              <a:rPr sz="2000" spc="114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libre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5">
                <a:latin typeface="Arial"/>
                <a:cs typeface="Arial"/>
              </a:rPr>
              <a:t>Aime </a:t>
            </a:r>
            <a:r>
              <a:rPr sz="2000" spc="-10">
                <a:latin typeface="Arial"/>
                <a:cs typeface="Arial"/>
              </a:rPr>
              <a:t>les </a:t>
            </a:r>
            <a:r>
              <a:rPr sz="2000" spc="-15">
                <a:latin typeface="Arial"/>
                <a:cs typeface="Arial"/>
              </a:rPr>
              <a:t>voyages. </a:t>
            </a:r>
            <a:r>
              <a:rPr sz="2000" spc="-10">
                <a:latin typeface="Arial"/>
                <a:cs typeface="Arial"/>
              </a:rPr>
              <a:t>Sa femme </a:t>
            </a:r>
            <a:r>
              <a:rPr sz="2000" spc="-5">
                <a:latin typeface="Arial"/>
                <a:cs typeface="Arial"/>
              </a:rPr>
              <a:t>et lui </a:t>
            </a:r>
            <a:r>
              <a:rPr sz="2000" spc="-10">
                <a:latin typeface="Arial"/>
                <a:cs typeface="Arial"/>
              </a:rPr>
              <a:t>vont en vacances </a:t>
            </a:r>
            <a:r>
              <a:rPr sz="2000" spc="-15">
                <a:latin typeface="Arial"/>
                <a:cs typeface="Arial"/>
              </a:rPr>
              <a:t>avec </a:t>
            </a:r>
            <a:r>
              <a:rPr sz="2000" spc="-10">
                <a:latin typeface="Arial"/>
                <a:cs typeface="Arial"/>
              </a:rPr>
              <a:t>leur</a:t>
            </a:r>
            <a:r>
              <a:rPr sz="2000" spc="355">
                <a:latin typeface="Arial"/>
                <a:cs typeface="Arial"/>
              </a:rPr>
              <a:t> </a:t>
            </a:r>
            <a:r>
              <a:rPr sz="2000" spc="-10">
                <a:latin typeface="Arial"/>
                <a:cs typeface="Arial"/>
              </a:rPr>
              <a:t>caravane</a:t>
            </a:r>
            <a:r>
              <a:t> </a:t>
            </a:r>
            <a:endParaRPr sz="20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96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000" spc="-10">
                <a:latin typeface="Arial"/>
                <a:cs typeface="Arial"/>
              </a:rPr>
              <a:t>Ne fait pas </a:t>
            </a:r>
            <a:r>
              <a:rPr sz="2000" spc="-5">
                <a:latin typeface="Arial"/>
                <a:cs typeface="Arial"/>
              </a:rPr>
              <a:t>de sport </a:t>
            </a:r>
            <a:r>
              <a:rPr sz="2000" spc="-10">
                <a:latin typeface="Arial"/>
                <a:cs typeface="Arial"/>
              </a:rPr>
              <a:t>ou </a:t>
            </a:r>
            <a:r>
              <a:rPr sz="2000" spc="-5">
                <a:latin typeface="Arial"/>
                <a:cs typeface="Arial"/>
              </a:rPr>
              <a:t>d’exercice </a:t>
            </a:r>
            <a:r>
              <a:rPr sz="2000" spc="-10">
                <a:latin typeface="Arial"/>
                <a:cs typeface="Arial"/>
              </a:rPr>
              <a:t>pendant </a:t>
            </a:r>
            <a:r>
              <a:rPr sz="2000">
                <a:latin typeface="Arial"/>
                <a:cs typeface="Arial"/>
              </a:rPr>
              <a:t>son temps</a:t>
            </a:r>
            <a:r>
              <a:rPr sz="2000" spc="4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libre</a:t>
            </a:r>
            <a:r>
              <a:t> 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1401" y="424129"/>
            <a:ext cx="402462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/>
              <a:t>Antécédents médicaux</a:t>
            </a:r>
            <a:r>
              <a:rPr sz="3000" spc="-155"/>
              <a:t> </a:t>
            </a:r>
            <a:r>
              <a:rPr sz="3000"/>
              <a:t>généraux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90726"/>
            <a:ext cx="8249006" cy="3233578"/>
          </a:xfrm>
          <a:prstGeom prst="rect">
            <a:avLst/>
          </a:prstGeom>
        </p:spPr>
        <p:txBody>
          <a:bodyPr vert="horz" wrap="square" lIns="0" tIns="1009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7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De </a:t>
            </a:r>
            <a:r>
              <a:rPr sz="1900" spc="-5" dirty="0" err="1">
                <a:latin typeface="Arial"/>
                <a:cs typeface="Arial"/>
              </a:rPr>
              <a:t>l’hypertension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5" dirty="0">
                <a:latin typeface="Arial"/>
                <a:cs typeface="Arial"/>
              </a:rPr>
              <a:t>pendant </a:t>
            </a:r>
            <a:r>
              <a:rPr sz="1900" spc="-10" dirty="0">
                <a:latin typeface="Arial"/>
                <a:cs typeface="Arial"/>
              </a:rPr>
              <a:t>de </a:t>
            </a:r>
            <a:r>
              <a:rPr sz="1900" spc="-10" dirty="0" err="1">
                <a:latin typeface="Arial"/>
                <a:cs typeface="Arial"/>
              </a:rPr>
              <a:t>nombreuses</a:t>
            </a:r>
            <a:r>
              <a:rPr sz="1900" spc="75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années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Il a </a:t>
            </a:r>
            <a:r>
              <a:rPr sz="1900" spc="-5" dirty="0" err="1">
                <a:latin typeface="Arial"/>
                <a:cs typeface="Arial"/>
              </a:rPr>
              <a:t>eu</a:t>
            </a:r>
            <a:r>
              <a:rPr sz="1900" spc="-5" dirty="0">
                <a:latin typeface="Arial"/>
                <a:cs typeface="Arial"/>
              </a:rPr>
              <a:t> un </a:t>
            </a:r>
            <a:r>
              <a:rPr sz="1900" spc="-5" dirty="0" err="1">
                <a:latin typeface="Arial"/>
                <a:cs typeface="Arial"/>
              </a:rPr>
              <a:t>infarctus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du </a:t>
            </a:r>
            <a:r>
              <a:rPr sz="1900" dirty="0" err="1">
                <a:latin typeface="Arial"/>
                <a:cs typeface="Arial"/>
              </a:rPr>
              <a:t>myocarde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il y a</a:t>
            </a:r>
            <a:r>
              <a:rPr sz="1900" spc="10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10 </a:t>
            </a:r>
            <a:r>
              <a:rPr sz="1900" spc="-5" dirty="0" err="1">
                <a:latin typeface="Arial"/>
                <a:cs typeface="Arial"/>
              </a:rPr>
              <a:t>ans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Une </a:t>
            </a:r>
            <a:r>
              <a:rPr sz="1900" spc="-5" dirty="0" err="1">
                <a:latin typeface="Arial"/>
                <a:cs typeface="Arial"/>
              </a:rPr>
              <a:t>ostéoarthrose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qui a conduit </a:t>
            </a:r>
            <a:r>
              <a:rPr sz="1900" spc="-5" dirty="0">
                <a:latin typeface="Arial"/>
                <a:cs typeface="Arial"/>
              </a:rPr>
              <a:t>à </a:t>
            </a:r>
            <a:r>
              <a:rPr sz="1900" spc="-5" dirty="0" err="1">
                <a:latin typeface="Arial"/>
                <a:cs typeface="Arial"/>
              </a:rPr>
              <a:t>une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prothèse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du </a:t>
            </a:r>
            <a:r>
              <a:rPr sz="1900" spc="-5" dirty="0" err="1">
                <a:latin typeface="Arial"/>
                <a:cs typeface="Arial"/>
              </a:rPr>
              <a:t>genou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il y a</a:t>
            </a:r>
            <a:r>
              <a:rPr sz="1900" spc="1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5 </a:t>
            </a:r>
            <a:r>
              <a:rPr sz="1900" spc="-5" dirty="0" err="1">
                <a:latin typeface="Arial"/>
                <a:cs typeface="Arial"/>
              </a:rPr>
              <a:t>ans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Médicaments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actuels</a:t>
            </a:r>
            <a:r>
              <a:rPr sz="1900" spc="-5" dirty="0">
                <a:latin typeface="Arial"/>
                <a:cs typeface="Arial"/>
              </a:rPr>
              <a:t> : amlodipine, </a:t>
            </a:r>
            <a:r>
              <a:rPr sz="1900" spc="-5" dirty="0" err="1">
                <a:latin typeface="Arial"/>
                <a:cs typeface="Arial"/>
              </a:rPr>
              <a:t>acide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acétylsalicylique</a:t>
            </a:r>
            <a:r>
              <a:rPr sz="1900" spc="14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et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220"/>
              </a:spcBef>
            </a:pPr>
            <a:r>
              <a:rPr sz="1900" spc="-5" dirty="0" err="1">
                <a:latin typeface="Arial"/>
                <a:cs typeface="Arial"/>
              </a:rPr>
              <a:t>atorvastatine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Il </a:t>
            </a:r>
            <a:r>
              <a:rPr sz="1900" dirty="0" err="1">
                <a:latin typeface="Arial"/>
                <a:cs typeface="Arial"/>
              </a:rPr>
              <a:t>mesure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168 cm </a:t>
            </a:r>
            <a:r>
              <a:rPr sz="1900" dirty="0">
                <a:latin typeface="Arial"/>
                <a:cs typeface="Arial"/>
              </a:rPr>
              <a:t>et </a:t>
            </a:r>
            <a:r>
              <a:rPr sz="1900" dirty="0" err="1">
                <a:latin typeface="Arial"/>
                <a:cs typeface="Arial"/>
              </a:rPr>
              <a:t>pèse</a:t>
            </a:r>
            <a:r>
              <a:rPr sz="1900" dirty="0">
                <a:latin typeface="Arial"/>
                <a:cs typeface="Arial"/>
              </a:rPr>
              <a:t> 108 kg. </a:t>
            </a:r>
            <a:r>
              <a:rPr sz="1900" spc="-5" dirty="0">
                <a:latin typeface="Arial"/>
                <a:cs typeface="Arial"/>
              </a:rPr>
              <a:t>Est </a:t>
            </a:r>
            <a:r>
              <a:rPr sz="1900" dirty="0" err="1">
                <a:latin typeface="Arial"/>
                <a:cs typeface="Arial"/>
              </a:rPr>
              <a:t>obèse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depuis</a:t>
            </a:r>
            <a:r>
              <a:rPr sz="1900" spc="-5" dirty="0">
                <a:latin typeface="Arial"/>
                <a:cs typeface="Arial"/>
              </a:rPr>
              <a:t> la </a:t>
            </a:r>
            <a:r>
              <a:rPr sz="1900" spc="-5" dirty="0" err="1">
                <a:latin typeface="Arial"/>
                <a:cs typeface="Arial"/>
              </a:rPr>
              <a:t>trentaine</a:t>
            </a:r>
            <a:r>
              <a:rPr sz="1900" spc="-5" dirty="0">
                <a:latin typeface="Arial"/>
                <a:cs typeface="Arial"/>
              </a:rPr>
              <a:t>. </a:t>
            </a:r>
            <a:r>
              <a:rPr sz="1900" spc="-10" dirty="0">
                <a:latin typeface="Arial"/>
                <a:cs typeface="Arial"/>
              </a:rPr>
              <a:t>IMC</a:t>
            </a:r>
            <a:r>
              <a:rPr sz="1900" spc="9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38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>
                <a:latin typeface="Arial"/>
                <a:cs typeface="Arial"/>
              </a:rPr>
              <a:t>Malgré </a:t>
            </a:r>
            <a:r>
              <a:rPr sz="1900" dirty="0" err="1">
                <a:latin typeface="Arial"/>
                <a:cs typeface="Arial"/>
              </a:rPr>
              <a:t>ses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antécédents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médicaux</a:t>
            </a:r>
            <a:r>
              <a:rPr sz="1900" spc="-5" dirty="0">
                <a:latin typeface="Arial"/>
                <a:cs typeface="Arial"/>
              </a:rPr>
              <a:t>, </a:t>
            </a:r>
            <a:r>
              <a:rPr sz="1900" spc="-10" dirty="0" err="1">
                <a:latin typeface="Arial"/>
                <a:cs typeface="Arial"/>
              </a:rPr>
              <a:t>ses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contacts </a:t>
            </a:r>
            <a:r>
              <a:rPr sz="1900" dirty="0">
                <a:latin typeface="Arial"/>
                <a:cs typeface="Arial"/>
              </a:rPr>
              <a:t>avec les </a:t>
            </a:r>
            <a:r>
              <a:rPr sz="1900" spc="-10" dirty="0" err="1">
                <a:latin typeface="Arial"/>
                <a:cs typeface="Arial"/>
              </a:rPr>
              <a:t>soins</a:t>
            </a:r>
            <a:r>
              <a:rPr sz="1900" spc="17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primaires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ont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été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très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limités</a:t>
            </a:r>
            <a:r>
              <a:rPr sz="1900" dirty="0">
                <a:latin typeface="Arial"/>
                <a:cs typeface="Arial"/>
              </a:rPr>
              <a:t> </a:t>
            </a:r>
          </a:p>
          <a:p>
            <a:pPr marL="271780">
              <a:lnSpc>
                <a:spcPct val="100000"/>
              </a:lnSpc>
              <a:spcBef>
                <a:spcPts val="240"/>
              </a:spcBef>
            </a:pPr>
            <a:r>
              <a:rPr sz="1900" spc="-5" dirty="0">
                <a:latin typeface="Arial"/>
                <a:cs typeface="Arial"/>
              </a:rPr>
              <a:t>au fil</a:t>
            </a:r>
            <a:r>
              <a:rPr sz="1900" spc="3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des </a:t>
            </a:r>
            <a:r>
              <a:rPr sz="1900" spc="-5" dirty="0" err="1">
                <a:latin typeface="Arial"/>
                <a:cs typeface="Arial"/>
              </a:rPr>
              <a:t>ans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1020444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IMC, </a:t>
            </a:r>
            <a:r>
              <a:rPr sz="800" spc="-20">
                <a:solidFill>
                  <a:srgbClr val="0C1C1D"/>
                </a:solidFill>
                <a:latin typeface="Arial"/>
                <a:cs typeface="Arial"/>
              </a:rPr>
              <a:t>indice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de masse</a:t>
            </a:r>
            <a:r>
              <a:rPr sz="800" spc="-6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corporelle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67000" y="256109"/>
            <a:ext cx="4578350" cy="93615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dirty="0" err="1"/>
              <a:t>Antécédents</a:t>
            </a:r>
            <a:r>
              <a:rPr sz="3000" dirty="0"/>
              <a:t> </a:t>
            </a:r>
            <a:r>
              <a:rPr sz="3000" dirty="0" err="1"/>
              <a:t>d'insuffisance</a:t>
            </a:r>
            <a:r>
              <a:rPr sz="3000" dirty="0"/>
              <a:t> </a:t>
            </a:r>
            <a:r>
              <a:rPr sz="3000" dirty="0" err="1"/>
              <a:t>respiratoire</a:t>
            </a:r>
            <a:r>
              <a:rPr sz="3000" spc="-160" dirty="0"/>
              <a:t> </a:t>
            </a:r>
            <a:r>
              <a:rPr sz="3000" dirty="0"/>
              <a:t>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76934"/>
            <a:ext cx="7567930" cy="254364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Il fume </a:t>
            </a:r>
            <a:r>
              <a:rPr sz="1900" spc="5" dirty="0" err="1">
                <a:latin typeface="Arial"/>
                <a:cs typeface="Arial"/>
              </a:rPr>
              <a:t>depuis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40 </a:t>
            </a:r>
            <a:r>
              <a:rPr sz="1900" spc="-10" dirty="0" err="1">
                <a:latin typeface="Arial"/>
                <a:cs typeface="Arial"/>
              </a:rPr>
              <a:t>ans</a:t>
            </a:r>
            <a:r>
              <a:rPr sz="1900" spc="-10" dirty="0">
                <a:latin typeface="Arial"/>
                <a:cs typeface="Arial"/>
              </a:rPr>
              <a:t> (40 </a:t>
            </a:r>
            <a:r>
              <a:rPr sz="1900" dirty="0" err="1">
                <a:latin typeface="Arial"/>
                <a:cs typeface="Arial"/>
              </a:rPr>
              <a:t>paquets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par an) </a:t>
            </a:r>
            <a:r>
              <a:rPr sz="1900" spc="-5" dirty="0" err="1">
                <a:latin typeface="Arial"/>
                <a:cs typeface="Arial"/>
              </a:rPr>
              <a:t>mais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>
                <a:latin typeface="Arial"/>
                <a:cs typeface="Arial"/>
              </a:rPr>
              <a:t>a </a:t>
            </a:r>
            <a:r>
              <a:rPr sz="1900" dirty="0" err="1">
                <a:latin typeface="Arial"/>
                <a:cs typeface="Arial"/>
              </a:rPr>
              <a:t>arrêté</a:t>
            </a:r>
            <a:r>
              <a:rPr sz="1900" dirty="0">
                <a:latin typeface="Arial"/>
                <a:cs typeface="Arial"/>
              </a:rPr>
              <a:t> de </a:t>
            </a:r>
            <a:r>
              <a:rPr sz="1900" dirty="0" err="1">
                <a:latin typeface="Arial"/>
                <a:cs typeface="Arial"/>
              </a:rPr>
              <a:t>fumer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il y a</a:t>
            </a:r>
            <a:r>
              <a:rPr sz="1900" spc="225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un</a:t>
            </a:r>
            <a:r>
              <a:rPr dirty="0"/>
              <a:t> </a:t>
            </a:r>
            <a:r>
              <a:rPr sz="1900" spc="-5" dirty="0">
                <a:latin typeface="Arial"/>
                <a:cs typeface="Arial"/>
              </a:rPr>
              <a:t>an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10" dirty="0">
                <a:latin typeface="Arial"/>
                <a:cs typeface="Arial"/>
              </a:rPr>
              <a:t>Le </a:t>
            </a:r>
            <a:r>
              <a:rPr sz="1900" spc="-5" dirty="0">
                <a:latin typeface="Arial"/>
                <a:cs typeface="Arial"/>
              </a:rPr>
              <a:t>patient </a:t>
            </a:r>
            <a:r>
              <a:rPr sz="1900" spc="-5" dirty="0" err="1">
                <a:latin typeface="Arial"/>
                <a:cs typeface="Arial"/>
              </a:rPr>
              <a:t>pense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qu’il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souffre</a:t>
            </a:r>
            <a:r>
              <a:rPr sz="1900" dirty="0">
                <a:latin typeface="Arial"/>
                <a:cs typeface="Arial"/>
              </a:rPr>
              <a:t> d’ </a:t>
            </a:r>
            <a:r>
              <a:rPr sz="1900" spc="-5" dirty="0" err="1">
                <a:latin typeface="Arial"/>
                <a:cs typeface="Arial"/>
              </a:rPr>
              <a:t>asthme</a:t>
            </a:r>
            <a:r>
              <a:rPr sz="1900" spc="-5" dirty="0">
                <a:latin typeface="Arial"/>
                <a:cs typeface="Arial"/>
              </a:rPr>
              <a:t> bien que</a:t>
            </a:r>
            <a:r>
              <a:rPr sz="1900" spc="7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le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sz="1900" dirty="0">
                <a:latin typeface="Arial"/>
                <a:cs typeface="Arial"/>
              </a:rPr>
              <a:t>diagnostic </a:t>
            </a:r>
            <a:r>
              <a:rPr sz="1900" spc="-5" dirty="0" err="1">
                <a:latin typeface="Arial"/>
                <a:cs typeface="Arial"/>
              </a:rPr>
              <a:t>n’ait</a:t>
            </a:r>
            <a:r>
              <a:rPr sz="1900" spc="-5" dirty="0">
                <a:latin typeface="Arial"/>
                <a:cs typeface="Arial"/>
              </a:rPr>
              <a:t> pas </a:t>
            </a:r>
            <a:r>
              <a:rPr sz="1900" dirty="0" err="1">
                <a:latin typeface="Arial"/>
                <a:cs typeface="Arial"/>
              </a:rPr>
              <a:t>été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vérifié</a:t>
            </a:r>
            <a:r>
              <a:rPr sz="1900" dirty="0">
                <a:latin typeface="Arial"/>
                <a:cs typeface="Arial"/>
              </a:rPr>
              <a:t> par</a:t>
            </a:r>
            <a:r>
              <a:rPr sz="1900" spc="3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spirométrie</a:t>
            </a:r>
            <a:r>
              <a:rPr sz="1900" dirty="0">
                <a:latin typeface="Arial"/>
                <a:cs typeface="Arial"/>
              </a:rPr>
              <a:t> </a:t>
            </a:r>
          </a:p>
          <a:p>
            <a:pPr marL="271780" marR="301625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Il y a </a:t>
            </a:r>
            <a:r>
              <a:rPr sz="1900" spc="-10" dirty="0">
                <a:latin typeface="Arial"/>
                <a:cs typeface="Arial"/>
              </a:rPr>
              <a:t>10 </a:t>
            </a:r>
            <a:r>
              <a:rPr sz="1900" spc="-5" dirty="0" err="1">
                <a:latin typeface="Arial"/>
                <a:cs typeface="Arial"/>
              </a:rPr>
              <a:t>ans</a:t>
            </a:r>
            <a:r>
              <a:rPr sz="1900" spc="-5" dirty="0">
                <a:latin typeface="Arial"/>
                <a:cs typeface="Arial"/>
              </a:rPr>
              <a:t>, on </a:t>
            </a:r>
            <a:r>
              <a:rPr sz="1900" spc="-5" dirty="0" err="1">
                <a:latin typeface="Arial"/>
                <a:cs typeface="Arial"/>
              </a:rPr>
              <a:t>lui</a:t>
            </a:r>
            <a:r>
              <a:rPr sz="1900" spc="-5" dirty="0">
                <a:latin typeface="Arial"/>
                <a:cs typeface="Arial"/>
              </a:rPr>
              <a:t> a </a:t>
            </a:r>
            <a:r>
              <a:rPr sz="1900" spc="-5" dirty="0" err="1">
                <a:latin typeface="Arial"/>
                <a:cs typeface="Arial"/>
              </a:rPr>
              <a:t>prescrit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une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spc="5" dirty="0" err="1">
                <a:latin typeface="Arial"/>
                <a:cs typeface="Arial"/>
              </a:rPr>
              <a:t>combinaison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fixe de CSI (</a:t>
            </a:r>
            <a:r>
              <a:rPr sz="1900" spc="-5" dirty="0" err="1">
                <a:latin typeface="Arial"/>
                <a:cs typeface="Arial"/>
              </a:rPr>
              <a:t>budésonide</a:t>
            </a:r>
            <a:r>
              <a:rPr sz="1900" spc="-5" dirty="0">
                <a:latin typeface="Arial"/>
                <a:cs typeface="Arial"/>
              </a:rPr>
              <a:t>) 200 mcg/LABA (</a:t>
            </a:r>
            <a:r>
              <a:rPr sz="1900" spc="-5" dirty="0" err="1">
                <a:latin typeface="Arial"/>
                <a:cs typeface="Arial"/>
              </a:rPr>
              <a:t>formotérol</a:t>
            </a:r>
            <a:r>
              <a:rPr sz="1900" spc="-5" dirty="0">
                <a:latin typeface="Arial"/>
                <a:cs typeface="Arial"/>
              </a:rPr>
              <a:t>) 4,5 </a:t>
            </a:r>
            <a:r>
              <a:rPr sz="1900" spc="-10" dirty="0">
                <a:latin typeface="Arial"/>
                <a:cs typeface="Arial"/>
              </a:rPr>
              <a:t>mcg </a:t>
            </a:r>
            <a:r>
              <a:rPr sz="1900" dirty="0">
                <a:latin typeface="Arial"/>
                <a:cs typeface="Arial"/>
              </a:rPr>
              <a:t>deux </a:t>
            </a:r>
            <a:r>
              <a:rPr sz="1900" dirty="0" err="1">
                <a:latin typeface="Arial"/>
                <a:cs typeface="Arial"/>
              </a:rPr>
              <a:t>fois</a:t>
            </a:r>
            <a:r>
              <a:rPr sz="1900" dirty="0">
                <a:latin typeface="Arial"/>
                <a:cs typeface="Arial"/>
              </a:rPr>
              <a:t> par jour </a:t>
            </a:r>
            <a:r>
              <a:rPr sz="1900" spc="-5" dirty="0">
                <a:latin typeface="Arial"/>
                <a:cs typeface="Arial"/>
              </a:rPr>
              <a:t>et SABA (terbutaline) </a:t>
            </a:r>
            <a:r>
              <a:rPr sz="1900" spc="-5" dirty="0" err="1">
                <a:latin typeface="Arial"/>
                <a:cs typeface="Arial"/>
              </a:rPr>
              <a:t>selon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les </a:t>
            </a:r>
            <a:r>
              <a:rPr sz="1900" spc="-5" dirty="0" err="1">
                <a:latin typeface="Arial"/>
                <a:cs typeface="Arial"/>
              </a:rPr>
              <a:t>besoins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Il </a:t>
            </a:r>
            <a:r>
              <a:rPr sz="1900" spc="-5" dirty="0" err="1">
                <a:latin typeface="Arial"/>
                <a:cs typeface="Arial"/>
              </a:rPr>
              <a:t>n’a</a:t>
            </a:r>
            <a:r>
              <a:rPr sz="1900" spc="-5" dirty="0">
                <a:latin typeface="Arial"/>
                <a:cs typeface="Arial"/>
              </a:rPr>
              <a:t> jamais </a:t>
            </a:r>
            <a:r>
              <a:rPr sz="1900" spc="-5" dirty="0" err="1">
                <a:latin typeface="Arial"/>
                <a:cs typeface="Arial"/>
              </a:rPr>
              <a:t>reçu</a:t>
            </a:r>
            <a:r>
              <a:rPr sz="1900" spc="-5" dirty="0">
                <a:latin typeface="Arial"/>
                <a:cs typeface="Arial"/>
              </a:rPr>
              <a:t> de prescription de </a:t>
            </a:r>
            <a:r>
              <a:rPr sz="1900" spc="-5" dirty="0" err="1">
                <a:latin typeface="Arial"/>
                <a:cs typeface="Arial"/>
              </a:rPr>
              <a:t>stéroïdes</a:t>
            </a:r>
            <a:r>
              <a:rPr sz="1900" spc="130" dirty="0">
                <a:latin typeface="Arial"/>
                <a:cs typeface="Arial"/>
              </a:rPr>
              <a:t> </a:t>
            </a:r>
            <a:r>
              <a:rPr sz="1900" spc="-5" dirty="0" err="1">
                <a:latin typeface="Arial"/>
                <a:cs typeface="Arial"/>
              </a:rPr>
              <a:t>oraux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4403725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CSI :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corticostéroïdes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inhalés ; LABA, bronchodilatateur à longue durée d’action ; SABA, bronchodilatateur à courte</a:t>
            </a:r>
            <a:r>
              <a:rPr sz="800" spc="2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durée d’action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0800" y="307364"/>
            <a:ext cx="4843145" cy="93615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000" dirty="0" err="1"/>
              <a:t>Antécédents</a:t>
            </a:r>
            <a:r>
              <a:rPr sz="3000" dirty="0"/>
              <a:t> </a:t>
            </a:r>
            <a:r>
              <a:rPr sz="3000" dirty="0" err="1"/>
              <a:t>d'insuffisance</a:t>
            </a:r>
            <a:r>
              <a:rPr sz="3000" dirty="0"/>
              <a:t> </a:t>
            </a:r>
            <a:r>
              <a:rPr sz="3000" dirty="0" err="1"/>
              <a:t>respiratoire</a:t>
            </a:r>
            <a:r>
              <a:rPr sz="3000" spc="-155" dirty="0"/>
              <a:t> </a:t>
            </a:r>
            <a:r>
              <a:rPr sz="3000" dirty="0"/>
              <a:t>II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7524750" cy="3113929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>
                <a:latin typeface="Arial"/>
                <a:cs typeface="Arial"/>
              </a:rPr>
              <a:t>Il </a:t>
            </a:r>
            <a:r>
              <a:rPr sz="2100" dirty="0" err="1">
                <a:latin typeface="Arial"/>
                <a:cs typeface="Arial"/>
              </a:rPr>
              <a:t>n’a</a:t>
            </a:r>
            <a:r>
              <a:rPr sz="2100" dirty="0">
                <a:latin typeface="Arial"/>
                <a:cs typeface="Arial"/>
              </a:rPr>
              <a:t> pas </a:t>
            </a:r>
            <a:r>
              <a:rPr sz="2100" spc="-5" dirty="0">
                <a:latin typeface="Arial"/>
                <a:cs typeface="Arial"/>
              </a:rPr>
              <a:t>fait </a:t>
            </a:r>
            <a:r>
              <a:rPr sz="2100" dirty="0">
                <a:latin typeface="Arial"/>
                <a:cs typeface="Arial"/>
              </a:rPr>
              <a:t>un diagnostic </a:t>
            </a:r>
            <a:r>
              <a:rPr sz="2100" spc="5" dirty="0">
                <a:latin typeface="Arial"/>
                <a:cs typeface="Arial"/>
              </a:rPr>
              <a:t>et un </a:t>
            </a:r>
            <a:r>
              <a:rPr sz="2100" spc="5" dirty="0" err="1">
                <a:latin typeface="Arial"/>
                <a:cs typeface="Arial"/>
              </a:rPr>
              <a:t>bilan</a:t>
            </a:r>
            <a:r>
              <a:rPr sz="2100" spc="5" dirty="0">
                <a:latin typeface="Arial"/>
                <a:cs typeface="Arial"/>
              </a:rPr>
              <a:t> de </a:t>
            </a:r>
            <a:r>
              <a:rPr sz="2100" dirty="0" err="1">
                <a:latin typeface="Arial"/>
                <a:cs typeface="Arial"/>
              </a:rPr>
              <a:t>l’asthme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ces</a:t>
            </a:r>
            <a:r>
              <a:rPr sz="2100" dirty="0">
                <a:latin typeface="Arial"/>
                <a:cs typeface="Arial"/>
              </a:rPr>
              <a:t> cinq </a:t>
            </a:r>
            <a:r>
              <a:rPr sz="2100" dirty="0" err="1">
                <a:latin typeface="Arial"/>
                <a:cs typeface="Arial"/>
              </a:rPr>
              <a:t>dernières</a:t>
            </a:r>
            <a:r>
              <a:rPr sz="2100" spc="-39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années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marR="541655" indent="-259079">
              <a:lnSpc>
                <a:spcPct val="1200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Il </a:t>
            </a:r>
            <a:r>
              <a:rPr sz="2100" spc="5" dirty="0" err="1">
                <a:latin typeface="Arial"/>
                <a:cs typeface="Arial"/>
              </a:rPr>
              <a:t>renouvelle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généralement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ses</a:t>
            </a:r>
            <a:r>
              <a:rPr sz="2100" spc="5" dirty="0">
                <a:latin typeface="Arial"/>
                <a:cs typeface="Arial"/>
              </a:rPr>
              <a:t> prescriptions </a:t>
            </a:r>
            <a:r>
              <a:rPr sz="2100" dirty="0">
                <a:latin typeface="Arial"/>
                <a:cs typeface="Arial"/>
              </a:rPr>
              <a:t>d'’</a:t>
            </a:r>
            <a:r>
              <a:rPr sz="2100" dirty="0" err="1">
                <a:latin typeface="Arial"/>
                <a:cs typeface="Arial"/>
              </a:rPr>
              <a:t>asthme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par</a:t>
            </a:r>
            <a:r>
              <a:rPr sz="2100" spc="-39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appel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téléphonique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ou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lorsqu'il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se rends à la </a:t>
            </a:r>
            <a:r>
              <a:rPr sz="2100" dirty="0" err="1">
                <a:latin typeface="Arial"/>
                <a:cs typeface="Arial"/>
              </a:rPr>
              <a:t>clinique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pour </a:t>
            </a:r>
            <a:r>
              <a:rPr sz="2100" spc="5" dirty="0" err="1">
                <a:latin typeface="Arial"/>
                <a:cs typeface="Arial"/>
              </a:rPr>
              <a:t>d'autres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problèmes</a:t>
            </a:r>
            <a:r>
              <a:rPr sz="2100" spc="-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 </a:t>
            </a:r>
            <a:r>
              <a:rPr sz="2100" dirty="0" err="1">
                <a:latin typeface="Arial"/>
                <a:cs typeface="Arial"/>
              </a:rPr>
              <a:t>santé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-5" dirty="0">
                <a:latin typeface="Arial"/>
                <a:cs typeface="Arial"/>
              </a:rPr>
              <a:t>Au </a:t>
            </a:r>
            <a:r>
              <a:rPr sz="2100" spc="-5" dirty="0" err="1">
                <a:latin typeface="Arial"/>
                <a:cs typeface="Arial"/>
              </a:rPr>
              <a:t>cours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des </a:t>
            </a:r>
            <a:r>
              <a:rPr sz="2100" spc="5" dirty="0">
                <a:latin typeface="Arial"/>
                <a:cs typeface="Arial"/>
              </a:rPr>
              <a:t>10 </a:t>
            </a:r>
            <a:r>
              <a:rPr sz="2100" spc="-5" dirty="0" err="1">
                <a:latin typeface="Arial"/>
                <a:cs typeface="Arial"/>
              </a:rPr>
              <a:t>dernières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années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il a </a:t>
            </a:r>
            <a:r>
              <a:rPr sz="2100" spc="5" dirty="0" err="1">
                <a:latin typeface="Arial"/>
                <a:cs typeface="Arial"/>
              </a:rPr>
              <a:t>eu</a:t>
            </a:r>
            <a:r>
              <a:rPr sz="2100" spc="5" dirty="0">
                <a:latin typeface="Arial"/>
                <a:cs typeface="Arial"/>
              </a:rPr>
              <a:t> au </a:t>
            </a:r>
            <a:r>
              <a:rPr sz="2100" spc="5" dirty="0" err="1">
                <a:latin typeface="Arial"/>
                <a:cs typeface="Arial"/>
              </a:rPr>
              <a:t>moins</a:t>
            </a:r>
            <a:r>
              <a:rPr sz="2100" spc="5" dirty="0">
                <a:latin typeface="Arial"/>
                <a:cs typeface="Arial"/>
              </a:rPr>
              <a:t> six </a:t>
            </a:r>
            <a:r>
              <a:rPr sz="2100" spc="5" dirty="0" err="1">
                <a:latin typeface="Arial"/>
                <a:cs typeface="Arial"/>
              </a:rPr>
              <a:t>épisodes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avec</a:t>
            </a:r>
            <a:r>
              <a:rPr sz="2100" spc="-39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un</a:t>
            </a:r>
            <a:r>
              <a:rPr dirty="0"/>
              <a:t> </a:t>
            </a:r>
            <a:r>
              <a:rPr sz="2100" dirty="0">
                <a:latin typeface="Arial"/>
                <a:cs typeface="Arial"/>
              </a:rPr>
              <a:t>diagnostic </a:t>
            </a:r>
            <a:r>
              <a:rPr sz="2100" spc="5" dirty="0">
                <a:latin typeface="Arial"/>
                <a:cs typeface="Arial"/>
              </a:rPr>
              <a:t>de </a:t>
            </a:r>
            <a:r>
              <a:rPr sz="2100" dirty="0" err="1">
                <a:latin typeface="Arial"/>
                <a:cs typeface="Arial"/>
              </a:rPr>
              <a:t>pneumonie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traitée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aux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antibiotiques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4305" y="424129"/>
            <a:ext cx="4807585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/>
              <a:t>Lors </a:t>
            </a:r>
            <a:r>
              <a:rPr sz="2400" spc="-10"/>
              <a:t>de la visite </a:t>
            </a:r>
            <a:r>
              <a:rPr sz="2400"/>
              <a:t>au centre</a:t>
            </a:r>
            <a:r>
              <a:rPr sz="2400" spc="-70"/>
              <a:t> </a:t>
            </a:r>
            <a:r>
              <a:rPr sz="2400"/>
              <a:t>médical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7794" y="1341617"/>
            <a:ext cx="8361781" cy="794385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>
                <a:latin typeface="Arial"/>
                <a:cs typeface="Arial"/>
              </a:rPr>
              <a:t>À </a:t>
            </a:r>
            <a:r>
              <a:rPr sz="2100" spc="5" dirty="0" err="1">
                <a:latin typeface="Arial"/>
                <a:cs typeface="Arial"/>
              </a:rPr>
              <a:t>présent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il a </a:t>
            </a:r>
            <a:r>
              <a:rPr sz="2100" dirty="0" err="1">
                <a:latin typeface="Arial"/>
                <a:cs typeface="Arial"/>
              </a:rPr>
              <a:t>programmé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un examen</a:t>
            </a:r>
            <a:r>
              <a:rPr sz="2100" spc="-300" dirty="0">
                <a:latin typeface="Arial"/>
                <a:cs typeface="Arial"/>
              </a:rPr>
              <a:t> </a:t>
            </a:r>
            <a:r>
              <a:rPr lang="en-GB" sz="2100" spc="-5" dirty="0">
                <a:latin typeface="Arial"/>
                <a:cs typeface="Arial"/>
              </a:rPr>
              <a:t>c</a:t>
            </a:r>
            <a:r>
              <a:rPr sz="2100" spc="-5" dirty="0" err="1">
                <a:latin typeface="Arial"/>
                <a:cs typeface="Arial"/>
              </a:rPr>
              <a:t>linique</a:t>
            </a:r>
            <a:r>
              <a:rPr lang="en-GB" sz="2100" spc="-5" dirty="0">
                <a:latin typeface="Arial"/>
                <a:cs typeface="Arial"/>
              </a:rPr>
              <a:t> </a:t>
            </a:r>
            <a:endParaRPr sz="21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sz="2100" dirty="0" err="1">
                <a:latin typeface="Arial"/>
                <a:cs typeface="Arial"/>
              </a:rPr>
              <a:t>général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et </a:t>
            </a:r>
            <a:r>
              <a:rPr sz="2100" spc="-5" dirty="0">
                <a:latin typeface="Arial"/>
                <a:cs typeface="Arial"/>
              </a:rPr>
              <a:t>le </a:t>
            </a:r>
            <a:r>
              <a:rPr sz="2100" spc="-5" dirty="0" err="1">
                <a:latin typeface="Arial"/>
                <a:cs typeface="Arial"/>
              </a:rPr>
              <a:t>contrôle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de la pression</a:t>
            </a:r>
            <a:r>
              <a:rPr sz="2100" spc="-200" dirty="0">
                <a:latin typeface="Arial"/>
                <a:cs typeface="Arial"/>
              </a:rPr>
              <a:t> </a:t>
            </a:r>
            <a:r>
              <a:rPr sz="2100" dirty="0" err="1">
                <a:latin typeface="Arial"/>
                <a:cs typeface="Arial"/>
              </a:rPr>
              <a:t>artérielle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76600" y="306196"/>
            <a:ext cx="311492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 dirty="0" err="1">
                <a:solidFill>
                  <a:srgbClr val="C00000"/>
                </a:solidFill>
              </a:rPr>
              <a:t>Lors</a:t>
            </a:r>
            <a:r>
              <a:rPr sz="3000" spc="-10" dirty="0">
                <a:solidFill>
                  <a:srgbClr val="C00000"/>
                </a:solidFill>
              </a:rPr>
              <a:t> </a:t>
            </a:r>
            <a:r>
              <a:rPr sz="3000" dirty="0">
                <a:solidFill>
                  <a:srgbClr val="C00000"/>
                </a:solidFill>
              </a:rPr>
              <a:t>de la</a:t>
            </a:r>
            <a:r>
              <a:rPr sz="3000" spc="-90" dirty="0">
                <a:solidFill>
                  <a:srgbClr val="C00000"/>
                </a:solidFill>
              </a:rPr>
              <a:t> </a:t>
            </a:r>
            <a:r>
              <a:rPr sz="3000" spc="-5" dirty="0" err="1">
                <a:solidFill>
                  <a:srgbClr val="C00000"/>
                </a:solidFill>
              </a:rPr>
              <a:t>visite</a:t>
            </a:r>
            <a:r>
              <a:rPr sz="3000" spc="-5" dirty="0">
                <a:solidFill>
                  <a:srgbClr val="C00000"/>
                </a:solidFill>
              </a:rPr>
              <a:t>…</a:t>
            </a:r>
            <a:r>
              <a:rPr dirty="0"/>
              <a:t> 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37794" y="1348638"/>
            <a:ext cx="7492365" cy="254762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279400" indent="-259079">
              <a:lnSpc>
                <a:spcPct val="110600"/>
              </a:lnSpc>
              <a:spcBef>
                <a:spcPts val="1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10">
                <a:latin typeface="Arial"/>
                <a:cs typeface="Arial"/>
              </a:rPr>
              <a:t>Il dit </a:t>
            </a:r>
            <a:r>
              <a:rPr sz="1900">
                <a:latin typeface="Arial"/>
                <a:cs typeface="Arial"/>
              </a:rPr>
              <a:t>avoir </a:t>
            </a:r>
            <a:r>
              <a:rPr sz="1900" spc="-5">
                <a:latin typeface="Arial"/>
                <a:cs typeface="Arial"/>
              </a:rPr>
              <a:t>des symptômes </a:t>
            </a:r>
            <a:r>
              <a:rPr sz="1900" spc="-10">
                <a:latin typeface="Arial"/>
                <a:cs typeface="Arial"/>
              </a:rPr>
              <a:t>tels que </a:t>
            </a:r>
            <a:r>
              <a:rPr sz="1900" spc="-5">
                <a:latin typeface="Arial"/>
                <a:cs typeface="Arial"/>
              </a:rPr>
              <a:t>la dyspnée ou l’essoufflement lorsqu’il </a:t>
            </a:r>
            <a:r>
              <a:rPr sz="1900">
                <a:latin typeface="Arial"/>
                <a:cs typeface="Arial"/>
              </a:rPr>
              <a:t>marche </a:t>
            </a:r>
            <a:r>
              <a:rPr sz="1900" spc="5">
                <a:latin typeface="Arial"/>
                <a:cs typeface="Arial"/>
              </a:rPr>
              <a:t>vite </a:t>
            </a:r>
            <a:r>
              <a:rPr sz="1900" spc="-5">
                <a:latin typeface="Arial"/>
                <a:cs typeface="Arial"/>
              </a:rPr>
              <a:t>ou</a:t>
            </a:r>
            <a:r>
              <a:rPr sz="1900" spc="-20">
                <a:latin typeface="Arial"/>
                <a:cs typeface="Arial"/>
              </a:rPr>
              <a:t> </a:t>
            </a:r>
            <a:r>
              <a:rPr sz="1900">
                <a:latin typeface="Arial"/>
                <a:cs typeface="Arial"/>
              </a:rPr>
              <a:t>monte les escaliers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>
                <a:latin typeface="Arial"/>
                <a:cs typeface="Arial"/>
              </a:rPr>
              <a:t>Pas </a:t>
            </a:r>
            <a:r>
              <a:rPr sz="1900">
                <a:latin typeface="Arial"/>
                <a:cs typeface="Arial"/>
              </a:rPr>
              <a:t>de douleur au mollet </a:t>
            </a:r>
            <a:r>
              <a:rPr sz="1900" spc="-5">
                <a:latin typeface="Arial"/>
                <a:cs typeface="Arial"/>
              </a:rPr>
              <a:t>lors</a:t>
            </a:r>
            <a:r>
              <a:rPr sz="1900" spc="5">
                <a:latin typeface="Arial"/>
                <a:cs typeface="Arial"/>
              </a:rPr>
              <a:t> </a:t>
            </a:r>
            <a:r>
              <a:rPr sz="1900">
                <a:latin typeface="Arial"/>
                <a:cs typeface="Arial"/>
              </a:rPr>
              <a:t>de la marche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70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>
                <a:latin typeface="Arial"/>
                <a:cs typeface="Arial"/>
              </a:rPr>
              <a:t>Il </a:t>
            </a:r>
            <a:r>
              <a:rPr sz="1900">
                <a:latin typeface="Arial"/>
                <a:cs typeface="Arial"/>
              </a:rPr>
              <a:t>a également </a:t>
            </a:r>
            <a:r>
              <a:rPr sz="1900" spc="-5">
                <a:latin typeface="Arial"/>
                <a:cs typeface="Arial"/>
              </a:rPr>
              <a:t>une toux matinale. Il tousse plus lorsqu’il </a:t>
            </a:r>
            <a:r>
              <a:rPr sz="1900">
                <a:latin typeface="Arial"/>
                <a:cs typeface="Arial"/>
              </a:rPr>
              <a:t>fait de l’exercice </a:t>
            </a:r>
            <a:r>
              <a:rPr sz="1900" spc="-5">
                <a:latin typeface="Arial"/>
                <a:cs typeface="Arial"/>
              </a:rPr>
              <a:t>ou</a:t>
            </a:r>
            <a:r>
              <a:rPr sz="1900" spc="175">
                <a:latin typeface="Arial"/>
                <a:cs typeface="Arial"/>
              </a:rPr>
              <a:t> </a:t>
            </a:r>
            <a:r>
              <a:rPr sz="1900" spc="-5">
                <a:latin typeface="Arial"/>
                <a:cs typeface="Arial"/>
              </a:rPr>
              <a:t>quand il rit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>
                <a:latin typeface="Arial"/>
                <a:cs typeface="Arial"/>
              </a:rPr>
              <a:t>Pas d’aggravation </a:t>
            </a:r>
            <a:r>
              <a:rPr sz="1900">
                <a:latin typeface="Arial"/>
                <a:cs typeface="Arial"/>
              </a:rPr>
              <a:t>au cours </a:t>
            </a:r>
            <a:r>
              <a:rPr sz="1900" spc="-5">
                <a:latin typeface="Arial"/>
                <a:cs typeface="Arial"/>
              </a:rPr>
              <a:t>de l’année</a:t>
            </a:r>
            <a:r>
              <a:rPr sz="1900" spc="95">
                <a:latin typeface="Arial"/>
                <a:cs typeface="Arial"/>
              </a:rPr>
              <a:t> </a:t>
            </a:r>
            <a:r>
              <a:rPr sz="1900" spc="-10">
                <a:latin typeface="Arial"/>
                <a:cs typeface="Arial"/>
              </a:rPr>
              <a:t>précédente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9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>
                <a:latin typeface="Arial"/>
                <a:cs typeface="Arial"/>
              </a:rPr>
              <a:t>Aucune </a:t>
            </a:r>
            <a:r>
              <a:rPr sz="1900">
                <a:latin typeface="Arial"/>
                <a:cs typeface="Arial"/>
              </a:rPr>
              <a:t>observation </a:t>
            </a:r>
            <a:r>
              <a:rPr sz="1900" spc="-5">
                <a:latin typeface="Arial"/>
                <a:cs typeface="Arial"/>
              </a:rPr>
              <a:t>après</a:t>
            </a:r>
            <a:r>
              <a:rPr sz="1900" spc="95">
                <a:latin typeface="Arial"/>
                <a:cs typeface="Arial"/>
              </a:rPr>
              <a:t> </a:t>
            </a:r>
            <a:r>
              <a:rPr sz="1900" spc="-10">
                <a:latin typeface="Arial"/>
                <a:cs typeface="Arial"/>
              </a:rPr>
              <a:t>l'auscultation cardiaque et pulmonaire.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67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>
                <a:latin typeface="Arial"/>
                <a:cs typeface="Arial"/>
              </a:rPr>
              <a:t>Tension artérielle : 145/85</a:t>
            </a:r>
            <a:r>
              <a:rPr sz="1900" spc="40">
                <a:latin typeface="Arial"/>
                <a:cs typeface="Arial"/>
              </a:rPr>
              <a:t> </a:t>
            </a:r>
            <a:r>
              <a:rPr sz="1900" spc="-15">
                <a:latin typeface="Arial"/>
                <a:cs typeface="Arial"/>
              </a:rPr>
              <a:t>mmHg</a:t>
            </a:r>
            <a:r>
              <a:t> </a:t>
            </a:r>
            <a:endParaRPr sz="1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7502" y="424129"/>
            <a:ext cx="3924935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0"/>
              <a:t>Lors </a:t>
            </a:r>
            <a:r>
              <a:rPr sz="3000"/>
              <a:t>de la suite </a:t>
            </a:r>
            <a:r>
              <a:rPr sz="3000" spc="-10"/>
              <a:t>de</a:t>
            </a:r>
            <a:r>
              <a:rPr sz="3000" spc="-55"/>
              <a:t> </a:t>
            </a:r>
            <a:r>
              <a:rPr sz="3000"/>
              <a:t>la visite…</a:t>
            </a:r>
            <a:r>
              <a:t> 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37794" y="1404061"/>
            <a:ext cx="7597775" cy="1320165"/>
          </a:xfrm>
          <a:prstGeom prst="rect">
            <a:avLst/>
          </a:prstGeom>
        </p:spPr>
        <p:txBody>
          <a:bodyPr vert="horz" wrap="square" lIns="0" tIns="1460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Cette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fois</a:t>
            </a:r>
            <a:r>
              <a:rPr sz="2100" spc="5" dirty="0">
                <a:latin typeface="Arial"/>
                <a:cs typeface="Arial"/>
              </a:rPr>
              <a:t>, il </a:t>
            </a:r>
            <a:r>
              <a:rPr sz="2100" spc="5" dirty="0" err="1">
                <a:latin typeface="Arial"/>
                <a:cs typeface="Arial"/>
              </a:rPr>
              <a:t>accepte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également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de </a:t>
            </a:r>
            <a:r>
              <a:rPr sz="2100" spc="5" dirty="0" err="1">
                <a:latin typeface="Arial"/>
                <a:cs typeface="Arial"/>
              </a:rPr>
              <a:t>réaliser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une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pour la </a:t>
            </a:r>
            <a:r>
              <a:rPr sz="2100" spc="-5" dirty="0" err="1">
                <a:latin typeface="Arial"/>
                <a:cs typeface="Arial"/>
              </a:rPr>
              <a:t>toute</a:t>
            </a:r>
            <a:r>
              <a:rPr sz="2100" spc="-5" dirty="0">
                <a:latin typeface="Arial"/>
                <a:cs typeface="Arial"/>
              </a:rPr>
              <a:t> première </a:t>
            </a:r>
            <a:r>
              <a:rPr sz="2100" spc="5" dirty="0" err="1">
                <a:latin typeface="Arial"/>
                <a:cs typeface="Arial"/>
              </a:rPr>
              <a:t>fois</a:t>
            </a:r>
            <a:r>
              <a:rPr sz="2100" spc="-38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une</a:t>
            </a:r>
            <a:r>
              <a:rPr sz="2100" spc="-5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spirométrie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850" dirty="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</a:pPr>
            <a:r>
              <a:rPr sz="2400" i="1" dirty="0">
                <a:latin typeface="Arial"/>
                <a:cs typeface="Arial"/>
              </a:rPr>
              <a:t>Les</a:t>
            </a:r>
            <a:r>
              <a:rPr sz="2400" i="1" spc="-15" dirty="0">
                <a:latin typeface="Arial"/>
                <a:cs typeface="Arial"/>
              </a:rPr>
              <a:t> </a:t>
            </a:r>
            <a:r>
              <a:rPr sz="2400" i="1" dirty="0" err="1">
                <a:latin typeface="Arial"/>
                <a:cs typeface="Arial"/>
              </a:rPr>
              <a:t>résultats</a:t>
            </a:r>
            <a:endParaRPr sz="2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9119" y="3032125"/>
            <a:ext cx="8168640" cy="1067815"/>
            <a:chOff x="579119" y="2749295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969248" y="286446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3691" y="275386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8600" y="4579036"/>
            <a:ext cx="4038600" cy="289182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VEMS</a:t>
            </a:r>
            <a:r>
              <a:rPr sz="750" spc="-7" baseline="-16666">
                <a:solidFill>
                  <a:srgbClr val="0C1C1D"/>
                </a:solidFill>
                <a:latin typeface="Arial"/>
                <a:cs typeface="Arial"/>
              </a:rPr>
              <a:t>1</a:t>
            </a: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volume </a:t>
            </a:r>
            <a:r>
              <a:rPr sz="800" spc="-20">
                <a:solidFill>
                  <a:srgbClr val="0C1C1D"/>
                </a:solidFill>
                <a:latin typeface="Arial"/>
                <a:cs typeface="Arial"/>
              </a:rPr>
              <a:t>expiratoire forcé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en </a:t>
            </a: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1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seconde ;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CVF,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capacité </a:t>
            </a:r>
            <a:r>
              <a:rPr sz="800" spc="-20">
                <a:solidFill>
                  <a:srgbClr val="0C1C1D"/>
                </a:solidFill>
                <a:latin typeface="Arial"/>
                <a:cs typeface="Arial"/>
              </a:rPr>
              <a:t>vitale</a:t>
            </a:r>
            <a:r>
              <a:rPr sz="800" spc="16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forcée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1748" y="4327525"/>
            <a:ext cx="5779135" cy="27051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Respirer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et 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se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sentir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bien 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grâce à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l'accès</a:t>
            </a:r>
            <a:r>
              <a:rPr sz="1600" i="1" spc="-5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universel</a:t>
            </a:r>
            <a:r>
              <a:rPr sz="1600" i="1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074A87"/>
                </a:solidFill>
                <a:latin typeface="Arial"/>
                <a:cs typeface="Arial"/>
              </a:rPr>
              <a:t>aux </a:t>
            </a:r>
            <a:r>
              <a:rPr sz="1600" i="1" spc="-5" dirty="0" err="1">
                <a:solidFill>
                  <a:srgbClr val="074A87"/>
                </a:solidFill>
                <a:latin typeface="Arial"/>
                <a:cs typeface="Arial"/>
              </a:rPr>
              <a:t>soins</a:t>
            </a:r>
            <a:r>
              <a:rPr sz="1600" i="1" spc="-160" dirty="0">
                <a:solidFill>
                  <a:srgbClr val="074A87"/>
                </a:solidFill>
                <a:latin typeface="Arial"/>
                <a:cs typeface="Arial"/>
              </a:rPr>
              <a:t> </a:t>
            </a:r>
            <a:r>
              <a:rPr sz="1600" i="1" dirty="0" err="1">
                <a:solidFill>
                  <a:srgbClr val="074A87"/>
                </a:solidFill>
                <a:latin typeface="Arial"/>
                <a:cs typeface="Arial"/>
              </a:rPr>
              <a:t>appropriés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84785" marR="5080" algn="ctr">
              <a:lnSpc>
                <a:spcPct val="100000"/>
              </a:lnSpc>
              <a:spcBef>
                <a:spcPts val="100"/>
              </a:spcBef>
            </a:pPr>
            <a:r>
              <a:rPr>
                <a:solidFill>
                  <a:srgbClr val="CC030A"/>
                </a:solidFill>
              </a:rPr>
              <a:t>Études de </a:t>
            </a:r>
            <a:r>
              <a:rPr spc="-10">
                <a:solidFill>
                  <a:srgbClr val="CC030A"/>
                </a:solidFill>
              </a:rPr>
              <a:t>cas</a:t>
            </a:r>
            <a:r>
              <a:rPr spc="-85">
                <a:solidFill>
                  <a:srgbClr val="CC030A"/>
                </a:solidFill>
              </a:rPr>
              <a:t> </a:t>
            </a:r>
            <a:r>
              <a:rPr>
                <a:solidFill>
                  <a:srgbClr val="CC030A"/>
                </a:solidFill>
              </a:rPr>
              <a:t>sur la multimorbidité, </a:t>
            </a:r>
            <a:r>
              <a:t>la BPCO et le diagnostic différentiel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88285" y="3372992"/>
            <a:ext cx="5292598" cy="32956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Auteurs : Björn </a:t>
            </a:r>
            <a:r>
              <a:rPr sz="2000" spc="-10" dirty="0" err="1">
                <a:solidFill>
                  <a:srgbClr val="0C1C1D"/>
                </a:solidFill>
                <a:latin typeface="Arial"/>
                <a:cs typeface="Arial"/>
              </a:rPr>
              <a:t>Ställberg</a:t>
            </a:r>
            <a:r>
              <a:rPr sz="2000" spc="-10" dirty="0">
                <a:solidFill>
                  <a:srgbClr val="0C1C1D"/>
                </a:solidFill>
                <a:latin typeface="Arial"/>
                <a:cs typeface="Arial"/>
              </a:rPr>
              <a:t>, Christian</a:t>
            </a:r>
            <a:r>
              <a:rPr sz="2000" spc="13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C1C1D"/>
                </a:solidFill>
                <a:latin typeface="Arial"/>
                <a:cs typeface="Arial"/>
              </a:rPr>
              <a:t>Jensen</a:t>
            </a:r>
            <a:r>
              <a:rPr dirty="0"/>
              <a:t> 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88480" y="91439"/>
            <a:ext cx="2185416" cy="14020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278702"/>
            <a:ext cx="4132579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 err="1">
                <a:solidFill>
                  <a:srgbClr val="FF0000"/>
                </a:solidFill>
              </a:rPr>
              <a:t>Lors</a:t>
            </a:r>
            <a:r>
              <a:rPr sz="3000" dirty="0">
                <a:solidFill>
                  <a:srgbClr val="FF0000"/>
                </a:solidFill>
              </a:rPr>
              <a:t> </a:t>
            </a:r>
            <a:r>
              <a:rPr sz="3000" spc="5" dirty="0">
                <a:solidFill>
                  <a:srgbClr val="FF0000"/>
                </a:solidFill>
              </a:rPr>
              <a:t>de </a:t>
            </a:r>
            <a:r>
              <a:rPr sz="3000" spc="-10" dirty="0">
                <a:solidFill>
                  <a:srgbClr val="FF0000"/>
                </a:solidFill>
              </a:rPr>
              <a:t>la suite </a:t>
            </a:r>
            <a:r>
              <a:rPr sz="3000" dirty="0">
                <a:solidFill>
                  <a:srgbClr val="FF0000"/>
                </a:solidFill>
              </a:rPr>
              <a:t>de la </a:t>
            </a:r>
            <a:r>
              <a:rPr sz="3000" dirty="0" err="1">
                <a:solidFill>
                  <a:srgbClr val="FF0000"/>
                </a:solidFill>
              </a:rPr>
              <a:t>visite</a:t>
            </a:r>
            <a:r>
              <a:rPr sz="3000" spc="-125" dirty="0">
                <a:solidFill>
                  <a:srgbClr val="FF0000"/>
                </a:solidFill>
              </a:rPr>
              <a:t> </a:t>
            </a:r>
            <a:r>
              <a:rPr sz="3000" dirty="0">
                <a:solidFill>
                  <a:srgbClr val="FF0000"/>
                </a:solidFill>
              </a:rPr>
              <a:t>…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25094" y="2786702"/>
            <a:ext cx="4580255" cy="1532890"/>
          </a:xfrm>
          <a:prstGeom prst="rect">
            <a:avLst/>
          </a:prstGeom>
        </p:spPr>
        <p:txBody>
          <a:bodyPr vert="horz" wrap="square" lIns="0" tIns="111760" rIns="0" bIns="0">
            <a:spAutoFit/>
          </a:bodyPr>
          <a:lstStyle/>
          <a:p>
            <a:pPr marL="284480" indent="-259079">
              <a:lnSpc>
                <a:spcPct val="100000"/>
              </a:lnSpc>
              <a:spcBef>
                <a:spcPts val="880"/>
              </a:spcBef>
              <a:buSzPct val="128947"/>
              <a:buFont typeface="Times New Roman"/>
              <a:buChar char="•"/>
              <a:tabLst>
                <a:tab pos="283845" algn="l"/>
                <a:tab pos="284480" algn="l"/>
              </a:tabLst>
            </a:pPr>
            <a:r>
              <a:rPr sz="1900" spc="-5">
                <a:latin typeface="Arial"/>
                <a:cs typeface="Arial"/>
              </a:rPr>
              <a:t>Résultats de la spirométrie </a:t>
            </a:r>
            <a:r>
              <a:rPr sz="1900">
                <a:latin typeface="Arial"/>
                <a:cs typeface="Arial"/>
              </a:rPr>
              <a:t>post</a:t>
            </a:r>
            <a:r>
              <a:rPr sz="1900" spc="70">
                <a:latin typeface="Arial"/>
                <a:cs typeface="Arial"/>
              </a:rPr>
              <a:t> </a:t>
            </a:r>
            <a:r>
              <a:rPr sz="1900" spc="-5">
                <a:latin typeface="Arial"/>
                <a:cs typeface="Arial"/>
              </a:rPr>
              <a:t>bronchodilatateur :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7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10">
                <a:latin typeface="Arial"/>
                <a:cs typeface="Arial"/>
              </a:rPr>
              <a:t>CVF : 3,12 </a:t>
            </a:r>
            <a:r>
              <a:rPr sz="1400" spc="-15">
                <a:latin typeface="Arial"/>
                <a:cs typeface="Arial"/>
              </a:rPr>
              <a:t>(75 % </a:t>
            </a:r>
            <a:r>
              <a:rPr sz="1400" spc="-10">
                <a:latin typeface="Arial"/>
                <a:cs typeface="Arial"/>
              </a:rPr>
              <a:t>des</a:t>
            </a:r>
            <a:r>
              <a:rPr sz="1400" spc="85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prévisions)</a:t>
            </a:r>
            <a:r>
              <a:t> </a:t>
            </a:r>
            <a:endParaRPr sz="140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>
                <a:latin typeface="Arial"/>
                <a:cs typeface="Arial"/>
              </a:rPr>
              <a:t>VEMS</a:t>
            </a:r>
            <a:r>
              <a:rPr sz="1350" baseline="-21604">
                <a:latin typeface="Arial"/>
                <a:cs typeface="Arial"/>
              </a:rPr>
              <a:t>1</a:t>
            </a:r>
            <a:r>
              <a:rPr sz="1400">
                <a:latin typeface="Arial"/>
                <a:cs typeface="Arial"/>
              </a:rPr>
              <a:t> : </a:t>
            </a:r>
            <a:r>
              <a:rPr sz="1400" spc="-10">
                <a:latin typeface="Arial"/>
                <a:cs typeface="Arial"/>
              </a:rPr>
              <a:t>1,74 </a:t>
            </a:r>
            <a:r>
              <a:rPr sz="1400" spc="-15">
                <a:latin typeface="Arial"/>
                <a:cs typeface="Arial"/>
              </a:rPr>
              <a:t>(54 % </a:t>
            </a:r>
            <a:r>
              <a:rPr sz="1400" spc="-10">
                <a:latin typeface="Arial"/>
                <a:cs typeface="Arial"/>
              </a:rPr>
              <a:t>des</a:t>
            </a:r>
            <a:r>
              <a:rPr sz="1400" spc="7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prévisions)</a:t>
            </a:r>
            <a:r>
              <a:t> </a:t>
            </a:r>
            <a:endParaRPr sz="140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5">
                <a:latin typeface="Arial"/>
                <a:cs typeface="Arial"/>
              </a:rPr>
              <a:t>VEMS</a:t>
            </a:r>
            <a:r>
              <a:rPr sz="1350" spc="-7" baseline="-21604">
                <a:latin typeface="Arial"/>
                <a:cs typeface="Arial"/>
              </a:rPr>
              <a:t>1</a:t>
            </a:r>
            <a:r>
              <a:rPr sz="1400" spc="-5">
                <a:latin typeface="Arial"/>
                <a:cs typeface="Arial"/>
              </a:rPr>
              <a:t>/ CVF :</a:t>
            </a:r>
            <a:r>
              <a:rPr sz="1400" spc="30">
                <a:latin typeface="Arial"/>
                <a:cs typeface="Arial"/>
              </a:rPr>
              <a:t> </a:t>
            </a:r>
            <a:r>
              <a:rPr sz="1400" spc="-10">
                <a:latin typeface="Arial"/>
                <a:cs typeface="Arial"/>
              </a:rPr>
              <a:t>0,56</a:t>
            </a:r>
            <a:r>
              <a:t> </a:t>
            </a:r>
            <a:endParaRPr sz="1400">
              <a:latin typeface="Arial"/>
              <a:cs typeface="Arial"/>
            </a:endParaRPr>
          </a:p>
          <a:p>
            <a:pPr marL="552450" lvl="1" indent="-266065">
              <a:lnSpc>
                <a:spcPct val="100000"/>
              </a:lnSpc>
              <a:spcBef>
                <a:spcPts val="505"/>
              </a:spcBef>
              <a:buChar char="o"/>
              <a:tabLst>
                <a:tab pos="552450" algn="l"/>
                <a:tab pos="553085" algn="l"/>
              </a:tabLst>
            </a:pPr>
            <a:r>
              <a:rPr sz="1400" spc="-10">
                <a:latin typeface="Arial"/>
                <a:cs typeface="Arial"/>
              </a:rPr>
              <a:t>Réversibilité : </a:t>
            </a:r>
            <a:r>
              <a:rPr sz="1400" spc="-15">
                <a:latin typeface="Arial"/>
                <a:cs typeface="Arial"/>
              </a:rPr>
              <a:t>5 % (90</a:t>
            </a:r>
            <a:r>
              <a:rPr sz="1400" spc="140">
                <a:latin typeface="Arial"/>
                <a:cs typeface="Arial"/>
              </a:rPr>
              <a:t> </a:t>
            </a:r>
            <a:r>
              <a:rPr sz="1400" spc="-5">
                <a:latin typeface="Arial"/>
                <a:cs typeface="Arial"/>
              </a:rPr>
              <a:t>ml)</a:t>
            </a:r>
            <a:r>
              <a:t> 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5384" y="1213103"/>
            <a:ext cx="8168640" cy="1350645"/>
            <a:chOff x="405384" y="1213103"/>
            <a:chExt cx="8168640" cy="1350645"/>
          </a:xfrm>
        </p:grpSpPr>
        <p:sp>
          <p:nvSpPr>
            <p:cNvPr id="6" name="object 6"/>
            <p:cNvSpPr/>
            <p:nvPr/>
          </p:nvSpPr>
          <p:spPr>
            <a:xfrm>
              <a:off x="795512" y="1328275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9956" y="1217675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94686" y="424129"/>
            <a:ext cx="4791075" cy="40640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10"/>
              <a:t>Quel </a:t>
            </a:r>
            <a:r>
              <a:rPr sz="2500" spc="-5"/>
              <a:t>est le </a:t>
            </a:r>
            <a:r>
              <a:rPr sz="2500"/>
              <a:t>diagnostic </a:t>
            </a:r>
            <a:r>
              <a:rPr sz="2500" spc="-5"/>
              <a:t>le plus</a:t>
            </a:r>
            <a:r>
              <a:rPr sz="2500" spc="-45"/>
              <a:t> </a:t>
            </a:r>
            <a:r>
              <a:rPr sz="2500" spc="-5"/>
              <a:t>probable ?</a:t>
            </a:r>
            <a:r>
              <a:t> </a:t>
            </a:r>
            <a:endParaRPr sz="2500"/>
          </a:p>
        </p:txBody>
      </p:sp>
      <p:sp>
        <p:nvSpPr>
          <p:cNvPr id="4" name="object 4"/>
          <p:cNvSpPr txBox="1"/>
          <p:nvPr/>
        </p:nvSpPr>
        <p:spPr>
          <a:xfrm>
            <a:off x="437794" y="1277536"/>
            <a:ext cx="3298190" cy="181927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L'asthme</a:t>
            </a:r>
            <a:r>
              <a:rPr sz="2100" spc="5" dirty="0">
                <a:latin typeface="Arial"/>
                <a:cs typeface="Arial"/>
              </a:rPr>
              <a:t> ?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La BPCO ?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dirty="0">
                <a:latin typeface="Arial"/>
                <a:cs typeface="Arial"/>
              </a:rPr>
              <a:t>L' </a:t>
            </a:r>
            <a:r>
              <a:rPr sz="2100" spc="5" dirty="0" err="1">
                <a:latin typeface="Arial"/>
                <a:cs typeface="Arial"/>
              </a:rPr>
              <a:t>asthme</a:t>
            </a:r>
            <a:r>
              <a:rPr sz="2100" spc="5" dirty="0">
                <a:latin typeface="Arial"/>
                <a:cs typeface="Arial"/>
              </a:rPr>
              <a:t> et la</a:t>
            </a:r>
            <a:r>
              <a:rPr sz="2100" spc="-170" dirty="0">
                <a:latin typeface="Arial"/>
                <a:cs typeface="Arial"/>
              </a:rPr>
              <a:t> </a:t>
            </a:r>
            <a:r>
              <a:rPr sz="2100" spc="5" dirty="0">
                <a:latin typeface="Arial"/>
                <a:cs typeface="Arial"/>
              </a:rPr>
              <a:t>BPCO ?</a:t>
            </a:r>
            <a:r>
              <a:rPr sz="2100" dirty="0">
                <a:latin typeface="Arial"/>
                <a:cs typeface="Arial"/>
              </a:rPr>
              <a:t> </a:t>
            </a: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 err="1">
                <a:latin typeface="Arial"/>
                <a:cs typeface="Arial"/>
              </a:rPr>
              <a:t>L'insuffisance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cardiaque</a:t>
            </a:r>
            <a:r>
              <a:rPr sz="2100" spc="5" dirty="0">
                <a:latin typeface="Arial"/>
                <a:cs typeface="Arial"/>
              </a:rPr>
              <a:t>?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808976" y="73151"/>
            <a:ext cx="1115568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229348"/>
            <a:ext cx="5592953" cy="1181093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000" spc="-10" dirty="0" err="1"/>
              <a:t>Avons</a:t>
            </a:r>
            <a:r>
              <a:rPr sz="2000" spc="-10" dirty="0"/>
              <a:t>-nous </a:t>
            </a:r>
            <a:r>
              <a:rPr sz="2000" spc="-20" dirty="0" err="1"/>
              <a:t>besoin</a:t>
            </a:r>
            <a:r>
              <a:rPr sz="2000" spc="-20" dirty="0"/>
              <a:t> </a:t>
            </a:r>
            <a:r>
              <a:rPr sz="2000" spc="-10" dirty="0"/>
              <a:t>de </a:t>
            </a:r>
            <a:r>
              <a:rPr sz="2000" spc="5" dirty="0"/>
              <a:t>plus </a:t>
            </a:r>
            <a:r>
              <a:rPr sz="2000" spc="-5" dirty="0" err="1"/>
              <a:t>d’informations</a:t>
            </a:r>
            <a:r>
              <a:rPr sz="2000" spc="-5" dirty="0"/>
              <a:t> </a:t>
            </a:r>
            <a:r>
              <a:rPr sz="2000" spc="-5" dirty="0" err="1"/>
              <a:t>ou</a:t>
            </a:r>
            <a:r>
              <a:rPr sz="2000" spc="30" dirty="0"/>
              <a:t> </a:t>
            </a:r>
            <a:r>
              <a:rPr sz="2000" spc="-10" dirty="0"/>
              <a:t>de diagnostics ?</a:t>
            </a:r>
            <a:r>
              <a:rPr dirty="0"/>
              <a:t> </a:t>
            </a:r>
            <a:endParaRPr sz="2000" dirty="0"/>
          </a:p>
          <a:p>
            <a:pPr marL="1905" algn="ctr">
              <a:lnSpc>
                <a:spcPct val="100000"/>
              </a:lnSpc>
            </a:pPr>
            <a:r>
              <a:rPr sz="2000" spc="10" dirty="0"/>
              <a:t>Que </a:t>
            </a:r>
            <a:r>
              <a:rPr sz="2000" spc="-15" dirty="0" err="1"/>
              <a:t>suggérez</a:t>
            </a:r>
            <a:r>
              <a:rPr sz="2000" spc="-15" dirty="0"/>
              <a:t> </a:t>
            </a:r>
            <a:r>
              <a:rPr sz="2000" spc="-25" dirty="0" err="1"/>
              <a:t>vous</a:t>
            </a:r>
            <a:r>
              <a:rPr sz="2000" spc="55" dirty="0"/>
              <a:t> </a:t>
            </a:r>
            <a:r>
              <a:rPr sz="2000" spc="-5" dirty="0"/>
              <a:t> ?</a:t>
            </a:r>
            <a:r>
              <a:rPr dirty="0"/>
              <a:t> </a:t>
            </a:r>
            <a:endParaRPr sz="2000" dirty="0"/>
          </a:p>
        </p:txBody>
      </p:sp>
      <p:sp>
        <p:nvSpPr>
          <p:cNvPr id="4" name="object 4"/>
          <p:cNvSpPr txBox="1"/>
          <p:nvPr/>
        </p:nvSpPr>
        <p:spPr>
          <a:xfrm>
            <a:off x="457200" y="1445366"/>
            <a:ext cx="5886806" cy="2502608"/>
          </a:xfrm>
          <a:prstGeom prst="rect">
            <a:avLst/>
          </a:prstGeom>
        </p:spPr>
        <p:txBody>
          <a:bodyPr vert="horz" wrap="square" lIns="0" tIns="704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5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 err="1">
                <a:latin typeface="Arial"/>
                <a:cs typeface="Arial"/>
              </a:rPr>
              <a:t>Résultats</a:t>
            </a:r>
            <a:r>
              <a:rPr sz="1900" dirty="0">
                <a:latin typeface="Arial"/>
                <a:cs typeface="Arial"/>
              </a:rPr>
              <a:t> </a:t>
            </a:r>
            <a:r>
              <a:rPr sz="1900" spc="-5" dirty="0">
                <a:latin typeface="Arial"/>
                <a:cs typeface="Arial"/>
              </a:rPr>
              <a:t>des questionnaires (CAT </a:t>
            </a:r>
            <a:r>
              <a:rPr sz="1900" spc="-5" dirty="0" err="1">
                <a:latin typeface="Arial"/>
                <a:cs typeface="Arial"/>
              </a:rPr>
              <a:t>ou</a:t>
            </a:r>
            <a:r>
              <a:rPr sz="1900" spc="40" dirty="0">
                <a:latin typeface="Arial"/>
                <a:cs typeface="Arial"/>
              </a:rPr>
              <a:t> </a:t>
            </a:r>
            <a:r>
              <a:rPr sz="1900" spc="-10" dirty="0">
                <a:latin typeface="Arial"/>
                <a:cs typeface="Arial"/>
              </a:rPr>
              <a:t>CCQ)?</a:t>
            </a:r>
            <a:r>
              <a:rPr sz="1900" dirty="0">
                <a:latin typeface="Arial"/>
                <a:cs typeface="Arial"/>
              </a:rPr>
              <a:t> 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 err="1">
                <a:latin typeface="Arial"/>
                <a:cs typeface="Arial"/>
              </a:rPr>
              <a:t>Radiographie</a:t>
            </a:r>
            <a:r>
              <a:rPr sz="1900" spc="-10" dirty="0" err="1">
                <a:latin typeface="Arial"/>
                <a:cs typeface="Arial"/>
              </a:rPr>
              <a:t>du</a:t>
            </a:r>
            <a:r>
              <a:rPr sz="1900" spc="-10" dirty="0">
                <a:latin typeface="Arial"/>
                <a:cs typeface="Arial"/>
              </a:rPr>
              <a:t> thorax 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Scan</a:t>
            </a:r>
            <a:r>
              <a:rPr sz="1900" spc="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ner</a:t>
            </a:r>
            <a:r>
              <a:rPr sz="1900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dirty="0">
                <a:latin typeface="Arial"/>
                <a:cs typeface="Arial"/>
              </a:rPr>
              <a:t>Des tests</a:t>
            </a:r>
            <a:r>
              <a:rPr sz="1900" spc="10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d’allergie</a:t>
            </a:r>
            <a:r>
              <a:rPr sz="1900" dirty="0">
                <a:latin typeface="Arial"/>
                <a:cs typeface="Arial"/>
              </a:rPr>
              <a:t> ?</a:t>
            </a:r>
          </a:p>
          <a:p>
            <a:pPr marL="271780" indent="-259079">
              <a:lnSpc>
                <a:spcPct val="100000"/>
              </a:lnSpc>
              <a:spcBef>
                <a:spcPts val="459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Les </a:t>
            </a:r>
            <a:r>
              <a:rPr sz="1900" spc="-5" dirty="0" err="1">
                <a:latin typeface="Arial"/>
                <a:cs typeface="Arial"/>
              </a:rPr>
              <a:t>éosinophiles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sanguines</a:t>
            </a:r>
            <a:r>
              <a:rPr sz="1900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5" dirty="0">
                <a:latin typeface="Arial"/>
                <a:cs typeface="Arial"/>
              </a:rPr>
              <a:t>Une </a:t>
            </a:r>
            <a:r>
              <a:rPr sz="1900" spc="-5" dirty="0" err="1">
                <a:latin typeface="Arial"/>
                <a:cs typeface="Arial"/>
              </a:rPr>
              <a:t>mesure</a:t>
            </a:r>
            <a:r>
              <a:rPr sz="1900" spc="-10" dirty="0">
                <a:latin typeface="Arial"/>
                <a:cs typeface="Arial"/>
              </a:rPr>
              <a:t> </a:t>
            </a:r>
            <a:r>
              <a:rPr sz="1900" spc="-10" dirty="0" err="1">
                <a:latin typeface="Arial"/>
                <a:cs typeface="Arial"/>
              </a:rPr>
              <a:t>proBNP</a:t>
            </a:r>
            <a:r>
              <a:rPr sz="1900" spc="-10" dirty="0">
                <a:latin typeface="Arial"/>
                <a:cs typeface="Arial"/>
              </a:rPr>
              <a:t> ?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45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900" spc="-10" dirty="0">
                <a:latin typeface="Arial"/>
                <a:cs typeface="Arial"/>
              </a:rPr>
              <a:t>ECG ?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158" y="4747056"/>
            <a:ext cx="7035800" cy="146685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BNP :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brain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natriuretic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peptide ; </a:t>
            </a:r>
            <a:r>
              <a:rPr sz="800">
                <a:solidFill>
                  <a:srgbClr val="0C1C1D"/>
                </a:solidFill>
                <a:latin typeface="Arial"/>
                <a:cs typeface="Arial"/>
              </a:rPr>
              <a:t>CAT : </a:t>
            </a: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COPD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Assessment Test ; </a:t>
            </a: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CCQ :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Clinical </a:t>
            </a:r>
            <a:r>
              <a:rPr sz="800" spc="-5">
                <a:solidFill>
                  <a:srgbClr val="0C1C1D"/>
                </a:solidFill>
                <a:latin typeface="Arial"/>
                <a:cs typeface="Arial"/>
              </a:rPr>
              <a:t>COPD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Questionnaire ; </a:t>
            </a:r>
            <a:r>
              <a:rPr sz="800">
                <a:solidFill>
                  <a:srgbClr val="0C1C1D"/>
                </a:solidFill>
                <a:latin typeface="Arial"/>
                <a:cs typeface="Arial"/>
              </a:rPr>
              <a:t>CT :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computerized </a:t>
            </a:r>
            <a:r>
              <a:rPr sz="800" spc="-15">
                <a:solidFill>
                  <a:srgbClr val="0C1C1D"/>
                </a:solidFill>
                <a:latin typeface="Arial"/>
                <a:cs typeface="Arial"/>
              </a:rPr>
              <a:t>tomography ; </a:t>
            </a:r>
            <a:r>
              <a:rPr sz="800" spc="10">
                <a:solidFill>
                  <a:srgbClr val="0C1C1D"/>
                </a:solidFill>
                <a:latin typeface="Arial"/>
                <a:cs typeface="Arial"/>
              </a:rPr>
              <a:t>ECG :</a:t>
            </a:r>
            <a:r>
              <a:rPr sz="800" spc="-6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800" spc="-10">
                <a:solidFill>
                  <a:srgbClr val="0C1C1D"/>
                </a:solidFill>
                <a:latin typeface="Arial"/>
                <a:cs typeface="Arial"/>
              </a:rPr>
              <a:t>electrocardiogramme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1800" y="189673"/>
            <a:ext cx="3697097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 err="1"/>
              <a:t>Quelques</a:t>
            </a:r>
            <a:r>
              <a:rPr sz="3000" spc="-90" dirty="0"/>
              <a:t> </a:t>
            </a:r>
            <a:r>
              <a:rPr sz="3000" spc="5" dirty="0" err="1"/>
              <a:t>résultats</a:t>
            </a:r>
            <a:r>
              <a:rPr dirty="0"/>
              <a:t> </a:t>
            </a:r>
            <a:endParaRPr sz="3000" dirty="0"/>
          </a:p>
        </p:txBody>
      </p:sp>
      <p:sp>
        <p:nvSpPr>
          <p:cNvPr id="4" name="object 4"/>
          <p:cNvSpPr txBox="1"/>
          <p:nvPr/>
        </p:nvSpPr>
        <p:spPr>
          <a:xfrm>
            <a:off x="412394" y="1287068"/>
            <a:ext cx="6497320" cy="2520315"/>
          </a:xfrm>
          <a:prstGeom prst="rect">
            <a:avLst/>
          </a:prstGeom>
        </p:spPr>
        <p:txBody>
          <a:bodyPr vert="horz" wrap="square" lIns="0" tIns="10668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8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CAT :</a:t>
            </a:r>
            <a:r>
              <a:rPr sz="2100" spc="-45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15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5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Radiographie </a:t>
            </a:r>
            <a:r>
              <a:rPr sz="2100" spc="-5">
                <a:latin typeface="Arial"/>
                <a:cs typeface="Arial"/>
              </a:rPr>
              <a:t>du thorax : </a:t>
            </a:r>
            <a:r>
              <a:rPr sz="2100" spc="5">
                <a:latin typeface="Arial"/>
                <a:cs typeface="Arial"/>
              </a:rPr>
              <a:t>Aucune</a:t>
            </a:r>
            <a:r>
              <a:rPr sz="2100" spc="-130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anomalie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7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10">
                <a:latin typeface="Arial"/>
                <a:cs typeface="Arial"/>
              </a:rPr>
              <a:t>Scanner </a:t>
            </a:r>
            <a:r>
              <a:rPr sz="2100" spc="5">
                <a:latin typeface="Arial"/>
                <a:cs typeface="Arial"/>
              </a:rPr>
              <a:t> : n'a pas été</a:t>
            </a:r>
            <a:r>
              <a:rPr sz="2100" spc="-114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fait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4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Test </a:t>
            </a:r>
            <a:r>
              <a:rPr sz="2100">
                <a:latin typeface="Arial"/>
                <a:cs typeface="Arial"/>
              </a:rPr>
              <a:t>d'allergie : </a:t>
            </a:r>
            <a:r>
              <a:rPr sz="2100" spc="5">
                <a:latin typeface="Arial"/>
                <a:cs typeface="Arial"/>
              </a:rPr>
              <a:t>n'a pas</a:t>
            </a:r>
            <a:r>
              <a:rPr sz="2100" spc="-160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été fait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7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Eosinophiles </a:t>
            </a:r>
            <a:r>
              <a:rPr sz="2100">
                <a:latin typeface="Arial"/>
                <a:cs typeface="Arial"/>
              </a:rPr>
              <a:t>du sang : </a:t>
            </a:r>
            <a:r>
              <a:rPr sz="2100" spc="5">
                <a:latin typeface="Arial"/>
                <a:cs typeface="Arial"/>
              </a:rPr>
              <a:t>200 cellules/µL</a:t>
            </a:r>
            <a:r>
              <a:rPr sz="2100" spc="-27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(0,2x10</a:t>
            </a:r>
            <a:r>
              <a:rPr sz="2100" baseline="23809">
                <a:latin typeface="Arial"/>
                <a:cs typeface="Arial"/>
              </a:rPr>
              <a:t>9</a:t>
            </a:r>
            <a:r>
              <a:rPr sz="2100">
                <a:latin typeface="Arial"/>
                <a:cs typeface="Arial"/>
              </a:rPr>
              <a:t>/l)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745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proBNP : valeur </a:t>
            </a:r>
            <a:r>
              <a:rPr sz="2100">
                <a:latin typeface="Arial"/>
                <a:cs typeface="Arial"/>
              </a:rPr>
              <a:t>normale (pas de soupçon </a:t>
            </a:r>
            <a:r>
              <a:rPr sz="2100" spc="5">
                <a:latin typeface="Arial"/>
                <a:cs typeface="Arial"/>
              </a:rPr>
              <a:t>d’insuffisance</a:t>
            </a:r>
            <a:r>
              <a:rPr sz="2100" spc="-30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cardiaque)</a:t>
            </a:r>
            <a:r>
              <a:t> 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73473" y="424129"/>
            <a:ext cx="850265" cy="483234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15"/>
              <a:t>E</a:t>
            </a:r>
            <a:r>
              <a:rPr sz="3000"/>
              <a:t>CG</a:t>
            </a:r>
            <a:r>
              <a:t> </a:t>
            </a:r>
            <a:endParaRPr sz="3000"/>
          </a:p>
        </p:txBody>
      </p:sp>
      <p:sp>
        <p:nvSpPr>
          <p:cNvPr id="4" name="object 4"/>
          <p:cNvSpPr txBox="1"/>
          <p:nvPr/>
        </p:nvSpPr>
        <p:spPr>
          <a:xfrm>
            <a:off x="437794" y="1257949"/>
            <a:ext cx="2888615" cy="1355725"/>
          </a:xfrm>
          <a:prstGeom prst="rect">
            <a:avLst/>
          </a:prstGeom>
        </p:spPr>
        <p:txBody>
          <a:bodyPr vert="horz" wrap="square" lIns="0" tIns="15938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255"/>
              </a:spcBef>
              <a:buClr>
                <a:srgbClr val="CC030A"/>
              </a:buClr>
              <a:buSzPct val="128888"/>
              <a:buFont typeface="Times New Roman"/>
              <a:buChar char="•"/>
              <a:tabLst>
                <a:tab pos="271780" algn="l"/>
              </a:tabLst>
            </a:pPr>
            <a:r>
              <a:rPr sz="2250" spc="5">
                <a:latin typeface="Arial"/>
                <a:cs typeface="Arial"/>
              </a:rPr>
              <a:t>ECG :</a:t>
            </a:r>
            <a:endParaRPr sz="225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99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sz="1950" spc="-10">
                <a:latin typeface="Arial"/>
                <a:cs typeface="Arial"/>
              </a:rPr>
              <a:t>Rythme </a:t>
            </a:r>
            <a:r>
              <a:rPr sz="1950" spc="-5">
                <a:latin typeface="Arial"/>
                <a:cs typeface="Arial"/>
              </a:rPr>
              <a:t>sinusal</a:t>
            </a:r>
            <a:r>
              <a:rPr sz="1950" spc="1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régulier</a:t>
            </a:r>
            <a:r>
              <a:t> </a:t>
            </a:r>
            <a:endParaRPr sz="195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950"/>
              </a:spcBef>
              <a:buClr>
                <a:srgbClr val="CC030A"/>
              </a:buClr>
              <a:buChar char="o"/>
              <a:tabLst>
                <a:tab pos="539750" algn="l"/>
                <a:tab pos="540385" algn="l"/>
              </a:tabLst>
            </a:pPr>
            <a:r>
              <a:rPr sz="1950" spc="-10">
                <a:latin typeface="Arial"/>
                <a:cs typeface="Arial"/>
              </a:rPr>
              <a:t>ECG</a:t>
            </a:r>
            <a:r>
              <a:rPr sz="1950">
                <a:latin typeface="Arial"/>
                <a:cs typeface="Arial"/>
              </a:rPr>
              <a:t> </a:t>
            </a:r>
            <a:r>
              <a:rPr sz="1950" spc="-10">
                <a:latin typeface="Arial"/>
                <a:cs typeface="Arial"/>
              </a:rPr>
              <a:t>normal</a:t>
            </a:r>
            <a:r>
              <a:t> 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050791" y="1429511"/>
            <a:ext cx="3862070" cy="2935605"/>
            <a:chOff x="4050791" y="1429511"/>
            <a:chExt cx="3862070" cy="2935605"/>
          </a:xfrm>
        </p:grpSpPr>
        <p:sp>
          <p:nvSpPr>
            <p:cNvPr id="6" name="object 6"/>
            <p:cNvSpPr/>
            <p:nvPr/>
          </p:nvSpPr>
          <p:spPr>
            <a:xfrm>
              <a:off x="4059935" y="1438655"/>
              <a:ext cx="3843527" cy="29169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55363" y="1434083"/>
              <a:ext cx="3853179" cy="2926080"/>
            </a:xfrm>
            <a:custGeom>
              <a:avLst/>
              <a:gdLst/>
              <a:ahLst/>
              <a:cxnLst/>
              <a:rect l="l" t="t" r="r" b="b"/>
              <a:pathLst>
                <a:path w="3853179" h="2926079">
                  <a:moveTo>
                    <a:pt x="0" y="2926079"/>
                  </a:moveTo>
                  <a:lnTo>
                    <a:pt x="3852672" y="2926079"/>
                  </a:lnTo>
                  <a:lnTo>
                    <a:pt x="3852672" y="0"/>
                  </a:lnTo>
                  <a:lnTo>
                    <a:pt x="0" y="0"/>
                  </a:lnTo>
                  <a:lnTo>
                    <a:pt x="0" y="2926079"/>
                  </a:lnTo>
                  <a:close/>
                </a:path>
              </a:pathLst>
            </a:custGeom>
            <a:ln w="9143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0298" y="421081"/>
            <a:ext cx="4947285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10"/>
              <a:t>Quelle </a:t>
            </a:r>
            <a:r>
              <a:t>est </a:t>
            </a:r>
            <a:r>
              <a:rPr spc="-10"/>
              <a:t>votre </a:t>
            </a:r>
            <a:r>
              <a:rPr spc="5"/>
              <a:t>évaluation</a:t>
            </a:r>
            <a:r>
              <a:rPr spc="-130"/>
              <a:t> </a:t>
            </a:r>
            <a:r>
              <a:rPr spc="-10"/>
              <a:t>actuelle ?</a:t>
            </a:r>
            <a:r>
              <a:t> </a:t>
            </a:r>
          </a:p>
        </p:txBody>
      </p:sp>
      <p:sp>
        <p:nvSpPr>
          <p:cNvPr id="4" name="object 4"/>
          <p:cNvSpPr/>
          <p:nvPr/>
        </p:nvSpPr>
        <p:spPr>
          <a:xfrm>
            <a:off x="3486911" y="1395983"/>
            <a:ext cx="1978152" cy="2572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4098" y="424433"/>
            <a:ext cx="5127625" cy="69786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2045970" marR="5080" indent="-2033905">
              <a:lnSpc>
                <a:spcPct val="100000"/>
              </a:lnSpc>
              <a:spcBef>
                <a:spcPts val="105"/>
              </a:spcBef>
            </a:pPr>
            <a:r>
              <a:rPr sz="2200" spc="5"/>
              <a:t>Le </a:t>
            </a:r>
            <a:r>
              <a:rPr sz="2200"/>
              <a:t>diagnostic </a:t>
            </a:r>
            <a:r>
              <a:rPr sz="2200" spc="-10"/>
              <a:t>est </a:t>
            </a:r>
            <a:r>
              <a:rPr sz="2200" spc="5"/>
              <a:t>passé </a:t>
            </a:r>
            <a:r>
              <a:rPr sz="2200" spc="10"/>
              <a:t>de</a:t>
            </a:r>
            <a:r>
              <a:rPr sz="2200" spc="-170"/>
              <a:t> </a:t>
            </a:r>
            <a:r>
              <a:rPr sz="2200" spc="5"/>
              <a:t>l’asthme à la</a:t>
            </a:r>
            <a:r>
              <a:rPr sz="2200" spc="-25"/>
              <a:t> </a:t>
            </a:r>
            <a:r>
              <a:rPr sz="2200"/>
              <a:t>BPCO</a:t>
            </a:r>
            <a:r>
              <a:t> </a:t>
            </a:r>
            <a:endParaRPr sz="2200"/>
          </a:p>
        </p:txBody>
      </p:sp>
      <p:sp>
        <p:nvSpPr>
          <p:cNvPr id="4" name="object 4"/>
          <p:cNvSpPr txBox="1"/>
          <p:nvPr/>
        </p:nvSpPr>
        <p:spPr>
          <a:xfrm>
            <a:off x="457200" y="2600834"/>
            <a:ext cx="7606030" cy="197993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17170">
              <a:lnSpc>
                <a:spcPct val="100000"/>
              </a:lnSpc>
              <a:spcBef>
                <a:spcPts val="100"/>
              </a:spcBef>
            </a:pPr>
            <a:r>
              <a:rPr sz="1200" dirty="0" err="1">
                <a:latin typeface="Arial"/>
                <a:cs typeface="Arial"/>
              </a:rPr>
              <a:t>Abréviations</a:t>
            </a:r>
            <a:r>
              <a:rPr sz="1200" dirty="0">
                <a:latin typeface="Arial"/>
                <a:cs typeface="Arial"/>
              </a:rPr>
              <a:t> : </a:t>
            </a:r>
            <a:r>
              <a:rPr sz="1200" dirty="0" err="1">
                <a:latin typeface="Arial"/>
                <a:cs typeface="Arial"/>
              </a:rPr>
              <a:t>Enhet</a:t>
            </a:r>
            <a:r>
              <a:rPr sz="1200" dirty="0">
                <a:latin typeface="Arial"/>
                <a:cs typeface="Arial"/>
              </a:rPr>
              <a:t> = </a:t>
            </a:r>
            <a:r>
              <a:rPr sz="1200" dirty="0" err="1">
                <a:latin typeface="Arial"/>
                <a:cs typeface="Arial"/>
              </a:rPr>
              <a:t>Unité</a:t>
            </a:r>
            <a:r>
              <a:rPr sz="1200" dirty="0">
                <a:latin typeface="Arial"/>
                <a:cs typeface="Arial"/>
              </a:rPr>
              <a:t>, Pre-test = </a:t>
            </a:r>
            <a:r>
              <a:rPr sz="1200" dirty="0" err="1">
                <a:latin typeface="Arial"/>
                <a:cs typeface="Arial"/>
              </a:rPr>
              <a:t>pré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bronchodilatateur</a:t>
            </a:r>
            <a:r>
              <a:rPr sz="1200" spc="-5" dirty="0">
                <a:latin typeface="Arial"/>
                <a:cs typeface="Arial"/>
              </a:rPr>
              <a:t>, Post </a:t>
            </a:r>
            <a:r>
              <a:rPr sz="1200" dirty="0">
                <a:latin typeface="Arial"/>
                <a:cs typeface="Arial"/>
              </a:rPr>
              <a:t>test = </a:t>
            </a:r>
            <a:r>
              <a:rPr sz="1200" dirty="0" err="1">
                <a:latin typeface="Arial"/>
                <a:cs typeface="Arial"/>
              </a:rPr>
              <a:t>pré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bronchodilatateur</a:t>
            </a:r>
            <a:r>
              <a:rPr sz="1200" spc="-5" dirty="0">
                <a:latin typeface="Arial"/>
                <a:cs typeface="Arial"/>
              </a:rPr>
              <a:t>, % </a:t>
            </a:r>
            <a:r>
              <a:rPr sz="1200" spc="-5" dirty="0" err="1">
                <a:latin typeface="Arial"/>
                <a:cs typeface="Arial"/>
              </a:rPr>
              <a:t>Pred</a:t>
            </a:r>
            <a:r>
              <a:rPr sz="1200" spc="-5" dirty="0">
                <a:latin typeface="Arial"/>
                <a:cs typeface="Arial"/>
              </a:rPr>
              <a:t> = %</a:t>
            </a:r>
            <a:r>
              <a:rPr sz="1200" spc="-2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 la</a:t>
            </a:r>
          </a:p>
          <a:p>
            <a:pPr marL="217170">
              <a:lnSpc>
                <a:spcPct val="100000"/>
              </a:lnSpc>
            </a:pPr>
            <a:r>
              <a:rPr sz="1200" dirty="0" err="1">
                <a:latin typeface="Arial"/>
                <a:cs typeface="Arial"/>
              </a:rPr>
              <a:t>valeur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prédite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 %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End r= </a:t>
            </a:r>
            <a:r>
              <a:rPr sz="1200" dirty="0" err="1">
                <a:latin typeface="Arial"/>
                <a:cs typeface="Arial"/>
              </a:rPr>
              <a:t>changement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de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pourcentage</a:t>
            </a:r>
            <a:r>
              <a:rPr sz="1200" dirty="0">
                <a:latin typeface="Arial"/>
                <a:cs typeface="Arial"/>
              </a:rPr>
              <a:t> par rapport au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test </a:t>
            </a:r>
            <a:r>
              <a:rPr sz="1200" dirty="0" err="1">
                <a:latin typeface="Arial"/>
                <a:cs typeface="Arial"/>
              </a:rPr>
              <a:t>pré-bronchodilatateur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 err="1">
                <a:latin typeface="Arial"/>
                <a:cs typeface="Arial"/>
              </a:rPr>
              <a:t>Ändr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abs = </a:t>
            </a:r>
            <a:r>
              <a:rPr sz="1200" dirty="0" err="1">
                <a:latin typeface="Arial"/>
                <a:cs typeface="Arial"/>
              </a:rPr>
              <a:t>changement</a:t>
            </a:r>
            <a:r>
              <a:rPr sz="1200" spc="-40" dirty="0">
                <a:latin typeface="Arial"/>
                <a:cs typeface="Arial"/>
              </a:rPr>
              <a:t> </a:t>
            </a:r>
            <a:r>
              <a:rPr sz="1200" spc="10" dirty="0" err="1">
                <a:latin typeface="Arial"/>
                <a:cs typeface="Arial"/>
              </a:rPr>
              <a:t>en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valeur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 err="1">
                <a:latin typeface="Arial"/>
                <a:cs typeface="Arial"/>
              </a:rPr>
              <a:t>absolue</a:t>
            </a:r>
            <a:r>
              <a:rPr sz="1200" dirty="0">
                <a:latin typeface="Arial"/>
                <a:cs typeface="Arial"/>
              </a:rPr>
              <a:t>)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5"/>
              </a:spcBef>
              <a:buSzPct val="128947"/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1900" spc="-5" dirty="0" err="1">
                <a:latin typeface="Arial"/>
                <a:cs typeface="Arial"/>
              </a:rPr>
              <a:t>Résultats</a:t>
            </a:r>
            <a:r>
              <a:rPr sz="1900" spc="-5" dirty="0">
                <a:latin typeface="Arial"/>
                <a:cs typeface="Arial"/>
              </a:rPr>
              <a:t> de la </a:t>
            </a:r>
            <a:r>
              <a:rPr sz="1900" spc="-5" dirty="0" err="1">
                <a:latin typeface="Arial"/>
                <a:cs typeface="Arial"/>
              </a:rPr>
              <a:t>spirométrie</a:t>
            </a:r>
            <a:r>
              <a:rPr sz="1900" spc="-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pré</a:t>
            </a:r>
            <a:r>
              <a:rPr sz="1900" spc="55" dirty="0">
                <a:latin typeface="Arial"/>
                <a:cs typeface="Arial"/>
              </a:rPr>
              <a:t> </a:t>
            </a:r>
            <a:r>
              <a:rPr sz="1900" dirty="0" err="1">
                <a:latin typeface="Arial"/>
                <a:cs typeface="Arial"/>
              </a:rPr>
              <a:t>bronchodilatateur</a:t>
            </a:r>
            <a:r>
              <a:rPr sz="1900" dirty="0">
                <a:latin typeface="Arial"/>
                <a:cs typeface="Arial"/>
              </a:rPr>
              <a:t> :</a:t>
            </a:r>
            <a:r>
              <a:rPr dirty="0"/>
              <a:t> </a:t>
            </a:r>
            <a:endParaRPr sz="19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70"/>
              </a:spcBef>
            </a:pPr>
            <a:r>
              <a:rPr sz="1400" spc="-10" dirty="0">
                <a:latin typeface="Arial"/>
                <a:cs typeface="Arial"/>
              </a:rPr>
              <a:t>CVF : 3,12 </a:t>
            </a:r>
            <a:r>
              <a:rPr sz="1400" spc="-15" dirty="0">
                <a:latin typeface="Arial"/>
                <a:cs typeface="Arial"/>
              </a:rPr>
              <a:t>(75 % </a:t>
            </a:r>
            <a:r>
              <a:rPr sz="1400" spc="-10" dirty="0">
                <a:latin typeface="Arial"/>
                <a:cs typeface="Arial"/>
              </a:rPr>
              <a:t>des</a:t>
            </a:r>
            <a:r>
              <a:rPr sz="1400" spc="90" dirty="0">
                <a:latin typeface="Arial"/>
                <a:cs typeface="Arial"/>
              </a:rPr>
              <a:t> </a:t>
            </a:r>
            <a:r>
              <a:rPr sz="1400" spc="-10" dirty="0" err="1">
                <a:latin typeface="Arial"/>
                <a:cs typeface="Arial"/>
              </a:rPr>
              <a:t>prévisions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dirty="0">
                <a:latin typeface="Arial"/>
                <a:cs typeface="Arial"/>
              </a:rPr>
              <a:t>VEMS</a:t>
            </a:r>
            <a:r>
              <a:rPr sz="1350" baseline="-21604" dirty="0">
                <a:latin typeface="Arial"/>
                <a:cs typeface="Arial"/>
              </a:rPr>
              <a:t>1</a:t>
            </a:r>
            <a:r>
              <a:rPr sz="1400" dirty="0">
                <a:latin typeface="Arial"/>
                <a:cs typeface="Arial"/>
              </a:rPr>
              <a:t> : </a:t>
            </a:r>
            <a:r>
              <a:rPr sz="1400" spc="-10" dirty="0">
                <a:latin typeface="Arial"/>
                <a:cs typeface="Arial"/>
              </a:rPr>
              <a:t>1,74 (54 % </a:t>
            </a:r>
            <a:r>
              <a:rPr sz="1400" spc="-5" dirty="0">
                <a:latin typeface="Arial"/>
                <a:cs typeface="Arial"/>
              </a:rPr>
              <a:t>des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10" dirty="0" err="1">
                <a:latin typeface="Arial"/>
                <a:cs typeface="Arial"/>
              </a:rPr>
              <a:t>prévisions</a:t>
            </a:r>
            <a:r>
              <a:rPr sz="1400" spc="-10" dirty="0">
                <a:latin typeface="Arial"/>
                <a:cs typeface="Arial"/>
              </a:rPr>
              <a:t>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spc="-10" dirty="0">
                <a:latin typeface="Arial"/>
                <a:cs typeface="Arial"/>
              </a:rPr>
              <a:t>VEMS1/CVF :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0,56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 marL="299720">
              <a:lnSpc>
                <a:spcPct val="100000"/>
              </a:lnSpc>
              <a:spcBef>
                <a:spcPts val="505"/>
              </a:spcBef>
            </a:pPr>
            <a:r>
              <a:rPr sz="1400" spc="-5" dirty="0">
                <a:latin typeface="Arial"/>
                <a:cs typeface="Arial"/>
              </a:rPr>
              <a:t>La </a:t>
            </a:r>
            <a:r>
              <a:rPr sz="1400" spc="-10" dirty="0" err="1">
                <a:latin typeface="Arial"/>
                <a:cs typeface="Arial"/>
              </a:rPr>
              <a:t>réversibilité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0" dirty="0" err="1">
                <a:latin typeface="Arial"/>
                <a:cs typeface="Arial"/>
              </a:rPr>
              <a:t>était</a:t>
            </a:r>
            <a:r>
              <a:rPr sz="1400" spc="-20" dirty="0">
                <a:latin typeface="Arial"/>
                <a:cs typeface="Arial"/>
              </a:rPr>
              <a:t> de </a:t>
            </a:r>
            <a:r>
              <a:rPr sz="1400" spc="-15" dirty="0">
                <a:latin typeface="Arial"/>
                <a:cs typeface="Arial"/>
              </a:rPr>
              <a:t>5 % (90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ml)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487680" y="1203325"/>
            <a:ext cx="8168640" cy="1371600"/>
            <a:chOff x="518159" y="1331975"/>
            <a:chExt cx="8168640" cy="1371600"/>
          </a:xfrm>
        </p:grpSpPr>
        <p:sp>
          <p:nvSpPr>
            <p:cNvPr id="6" name="object 6"/>
            <p:cNvSpPr/>
            <p:nvPr/>
          </p:nvSpPr>
          <p:spPr>
            <a:xfrm>
              <a:off x="908288" y="1447147"/>
              <a:ext cx="7347562" cy="12259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731" y="1336547"/>
              <a:ext cx="8159750" cy="1341120"/>
            </a:xfrm>
            <a:custGeom>
              <a:avLst/>
              <a:gdLst/>
              <a:ahLst/>
              <a:cxnLst/>
              <a:rect l="l" t="t" r="r" b="b"/>
              <a:pathLst>
                <a:path w="8159750" h="1341120">
                  <a:moveTo>
                    <a:pt x="0" y="1341120"/>
                  </a:moveTo>
                  <a:lnTo>
                    <a:pt x="8159496" y="1341120"/>
                  </a:lnTo>
                  <a:lnTo>
                    <a:pt x="8159496" y="0"/>
                  </a:lnTo>
                  <a:lnTo>
                    <a:pt x="0" y="0"/>
                  </a:lnTo>
                  <a:lnTo>
                    <a:pt x="0" y="1341120"/>
                  </a:lnTo>
                  <a:close/>
                </a:path>
              </a:pathLst>
            </a:custGeom>
            <a:ln w="9144">
              <a:solidFill>
                <a:srgbClr val="074A87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17719" y="2258567"/>
              <a:ext cx="1243965" cy="433070"/>
            </a:xfrm>
            <a:custGeom>
              <a:avLst/>
              <a:gdLst/>
              <a:ahLst/>
              <a:cxnLst/>
              <a:rect l="l" t="t" r="r" b="b"/>
              <a:pathLst>
                <a:path w="1243964" h="433069">
                  <a:moveTo>
                    <a:pt x="0" y="324612"/>
                  </a:moveTo>
                  <a:lnTo>
                    <a:pt x="34741" y="269973"/>
                  </a:lnTo>
                  <a:lnTo>
                    <a:pt x="74533" y="248078"/>
                  </a:lnTo>
                  <a:lnTo>
                    <a:pt x="126040" y="231168"/>
                  </a:lnTo>
                  <a:lnTo>
                    <a:pt x="186839" y="220269"/>
                  </a:lnTo>
                  <a:lnTo>
                    <a:pt x="254507" y="216407"/>
                  </a:lnTo>
                  <a:lnTo>
                    <a:pt x="322176" y="220269"/>
                  </a:lnTo>
                  <a:lnTo>
                    <a:pt x="382975" y="231168"/>
                  </a:lnTo>
                  <a:lnTo>
                    <a:pt x="434482" y="248078"/>
                  </a:lnTo>
                  <a:lnTo>
                    <a:pt x="474274" y="269973"/>
                  </a:lnTo>
                  <a:lnTo>
                    <a:pt x="509015" y="324612"/>
                  </a:lnTo>
                  <a:lnTo>
                    <a:pt x="499926" y="353396"/>
                  </a:lnTo>
                  <a:lnTo>
                    <a:pt x="434482" y="401145"/>
                  </a:lnTo>
                  <a:lnTo>
                    <a:pt x="382975" y="418055"/>
                  </a:lnTo>
                  <a:lnTo>
                    <a:pt x="322176" y="428954"/>
                  </a:lnTo>
                  <a:lnTo>
                    <a:pt x="254507" y="432816"/>
                  </a:lnTo>
                  <a:lnTo>
                    <a:pt x="186839" y="428954"/>
                  </a:lnTo>
                  <a:lnTo>
                    <a:pt x="126040" y="418055"/>
                  </a:lnTo>
                  <a:lnTo>
                    <a:pt x="74533" y="401145"/>
                  </a:lnTo>
                  <a:lnTo>
                    <a:pt x="34741" y="379250"/>
                  </a:lnTo>
                  <a:lnTo>
                    <a:pt x="0" y="324612"/>
                  </a:lnTo>
                  <a:close/>
                </a:path>
                <a:path w="1243964" h="433069">
                  <a:moveTo>
                    <a:pt x="841247" y="108204"/>
                  </a:moveTo>
                  <a:lnTo>
                    <a:pt x="880055" y="44275"/>
                  </a:lnTo>
                  <a:lnTo>
                    <a:pt x="923598" y="20860"/>
                  </a:lnTo>
                  <a:lnTo>
                    <a:pt x="978822" y="5510"/>
                  </a:lnTo>
                  <a:lnTo>
                    <a:pt x="1042415" y="0"/>
                  </a:lnTo>
                  <a:lnTo>
                    <a:pt x="1106009" y="5510"/>
                  </a:lnTo>
                  <a:lnTo>
                    <a:pt x="1161233" y="20860"/>
                  </a:lnTo>
                  <a:lnTo>
                    <a:pt x="1204776" y="44275"/>
                  </a:lnTo>
                  <a:lnTo>
                    <a:pt x="1233330" y="73981"/>
                  </a:lnTo>
                  <a:lnTo>
                    <a:pt x="1243583" y="108204"/>
                  </a:lnTo>
                  <a:lnTo>
                    <a:pt x="1233330" y="142426"/>
                  </a:lnTo>
                  <a:lnTo>
                    <a:pt x="1204776" y="172132"/>
                  </a:lnTo>
                  <a:lnTo>
                    <a:pt x="1161233" y="195547"/>
                  </a:lnTo>
                  <a:lnTo>
                    <a:pt x="1106009" y="210897"/>
                  </a:lnTo>
                  <a:lnTo>
                    <a:pt x="1042415" y="216407"/>
                  </a:lnTo>
                  <a:lnTo>
                    <a:pt x="978822" y="210897"/>
                  </a:lnTo>
                  <a:lnTo>
                    <a:pt x="923598" y="195547"/>
                  </a:lnTo>
                  <a:lnTo>
                    <a:pt x="880055" y="172132"/>
                  </a:lnTo>
                  <a:lnTo>
                    <a:pt x="851501" y="142426"/>
                  </a:lnTo>
                  <a:lnTo>
                    <a:pt x="841247" y="108204"/>
                  </a:lnTo>
                  <a:close/>
                </a:path>
              </a:pathLst>
            </a:custGeom>
            <a:ln w="24384">
              <a:solidFill>
                <a:srgbClr val="FF0000"/>
              </a:solidFill>
            </a:ln>
          </p:spPr>
          <p:txBody>
            <a:bodyPr wrap="square" lIns="0" tIns="0" rIns="0" bIns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5138" y="424433"/>
            <a:ext cx="3705225" cy="3619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65"/>
              <a:t>Considérations </a:t>
            </a:r>
            <a:r>
              <a:rPr sz="2200" spc="-70"/>
              <a:t>cliniques</a:t>
            </a:r>
            <a:r>
              <a:rPr sz="2200" spc="-345"/>
              <a:t> </a:t>
            </a:r>
            <a:r>
              <a:rPr sz="2200" spc="-70"/>
              <a:t>importantes</a:t>
            </a:r>
            <a:r>
              <a:t> 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37794" y="1345590"/>
            <a:ext cx="7421880" cy="222123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405765" marR="5080" indent="-393700">
              <a:lnSpc>
                <a:spcPct val="120100"/>
              </a:lnSpc>
              <a:spcBef>
                <a:spcPts val="10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>
                <a:latin typeface="Arial"/>
                <a:cs typeface="Arial"/>
              </a:rPr>
              <a:t>Le </a:t>
            </a:r>
            <a:r>
              <a:rPr sz="1900" spc="-5">
                <a:latin typeface="Arial"/>
                <a:cs typeface="Arial"/>
              </a:rPr>
              <a:t>traitement médical doit-il être </a:t>
            </a:r>
            <a:r>
              <a:rPr sz="1900">
                <a:latin typeface="Arial"/>
                <a:cs typeface="Arial"/>
              </a:rPr>
              <a:t>modifié après </a:t>
            </a:r>
            <a:r>
              <a:rPr sz="1900" spc="-5">
                <a:latin typeface="Arial"/>
                <a:cs typeface="Arial"/>
              </a:rPr>
              <a:t>la révision du </a:t>
            </a:r>
            <a:r>
              <a:rPr sz="1900">
                <a:latin typeface="Arial"/>
                <a:cs typeface="Arial"/>
              </a:rPr>
              <a:t>diagnostic ?</a:t>
            </a: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-5">
                <a:latin typeface="Arial"/>
                <a:cs typeface="Arial"/>
              </a:rPr>
              <a:t>Si l’on change de thérapie, quelles </a:t>
            </a:r>
            <a:r>
              <a:rPr sz="1900" spc="-10">
                <a:latin typeface="Arial"/>
                <a:cs typeface="Arial"/>
              </a:rPr>
              <a:t>ont </a:t>
            </a:r>
            <a:r>
              <a:rPr sz="1900" spc="-5">
                <a:latin typeface="Arial"/>
                <a:cs typeface="Arial"/>
              </a:rPr>
              <a:t>encouragé</a:t>
            </a:r>
            <a:r>
              <a:rPr sz="1900" spc="175">
                <a:latin typeface="Arial"/>
                <a:cs typeface="Arial"/>
              </a:rPr>
              <a:t> </a:t>
            </a:r>
            <a:r>
              <a:rPr sz="1900" spc="-5">
                <a:latin typeface="Arial"/>
                <a:cs typeface="Arial"/>
              </a:rPr>
              <a:t>ce changement ?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405765" indent="-393700">
              <a:lnSpc>
                <a:spcPct val="100000"/>
              </a:lnSpc>
              <a:spcBef>
                <a:spcPts val="1660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10">
                <a:latin typeface="Arial"/>
                <a:cs typeface="Arial"/>
              </a:rPr>
              <a:t>Quel </a:t>
            </a:r>
            <a:r>
              <a:rPr sz="1900" spc="-10">
                <a:latin typeface="Arial"/>
                <a:cs typeface="Arial"/>
              </a:rPr>
              <a:t>traitement </a:t>
            </a:r>
            <a:r>
              <a:rPr sz="1900">
                <a:latin typeface="Arial"/>
                <a:cs typeface="Arial"/>
              </a:rPr>
              <a:t>devrait </a:t>
            </a:r>
            <a:r>
              <a:rPr sz="1900" spc="-5">
                <a:latin typeface="Arial"/>
                <a:cs typeface="Arial"/>
              </a:rPr>
              <a:t>être </a:t>
            </a:r>
            <a:r>
              <a:rPr sz="1900" spc="-10">
                <a:latin typeface="Arial"/>
                <a:cs typeface="Arial"/>
              </a:rPr>
              <a:t>recommandé </a:t>
            </a:r>
            <a:r>
              <a:rPr sz="1900">
                <a:latin typeface="Arial"/>
                <a:cs typeface="Arial"/>
              </a:rPr>
              <a:t>à </a:t>
            </a:r>
            <a:r>
              <a:rPr sz="1900" spc="-5">
                <a:latin typeface="Arial"/>
                <a:cs typeface="Arial"/>
              </a:rPr>
              <a:t>l’</a:t>
            </a:r>
            <a:r>
              <a:rPr sz="1900" spc="130">
                <a:latin typeface="Arial"/>
                <a:cs typeface="Arial"/>
              </a:rPr>
              <a:t> </a:t>
            </a:r>
            <a:r>
              <a:rPr sz="1900">
                <a:latin typeface="Arial"/>
                <a:cs typeface="Arial"/>
              </a:rPr>
              <a:t>avenir ?</a:t>
            </a:r>
            <a:r>
              <a:t> </a:t>
            </a:r>
            <a:endParaRPr sz="1900">
              <a:latin typeface="Arial"/>
              <a:cs typeface="Arial"/>
            </a:endParaRPr>
          </a:p>
          <a:p>
            <a:pPr marL="405765" indent="-393700">
              <a:lnSpc>
                <a:spcPct val="100000"/>
              </a:lnSpc>
              <a:spcBef>
                <a:spcPts val="1655"/>
              </a:spcBef>
              <a:buAutoNum type="arabicPeriod"/>
              <a:tabLst>
                <a:tab pos="405765" algn="l"/>
                <a:tab pos="406400" algn="l"/>
              </a:tabLst>
            </a:pPr>
            <a:r>
              <a:rPr sz="1900" spc="-5">
                <a:latin typeface="Arial"/>
                <a:cs typeface="Arial"/>
              </a:rPr>
              <a:t>Comment </a:t>
            </a:r>
            <a:r>
              <a:rPr sz="1900">
                <a:latin typeface="Arial"/>
                <a:cs typeface="Arial"/>
              </a:rPr>
              <a:t>et </a:t>
            </a:r>
            <a:r>
              <a:rPr sz="1900" spc="-5">
                <a:latin typeface="Arial"/>
                <a:cs typeface="Arial"/>
              </a:rPr>
              <a:t>quand </a:t>
            </a:r>
            <a:r>
              <a:rPr sz="1900">
                <a:latin typeface="Arial"/>
                <a:cs typeface="Arial"/>
              </a:rPr>
              <a:t>le </a:t>
            </a:r>
            <a:r>
              <a:rPr sz="1900" spc="-5">
                <a:latin typeface="Arial"/>
                <a:cs typeface="Arial"/>
              </a:rPr>
              <a:t>patient </a:t>
            </a:r>
            <a:r>
              <a:rPr sz="1900">
                <a:latin typeface="Arial"/>
                <a:cs typeface="Arial"/>
              </a:rPr>
              <a:t>doit-il </a:t>
            </a:r>
            <a:r>
              <a:rPr sz="1900" spc="-5">
                <a:latin typeface="Arial"/>
                <a:cs typeface="Arial"/>
              </a:rPr>
              <a:t>être </a:t>
            </a:r>
            <a:r>
              <a:rPr sz="1900">
                <a:latin typeface="Arial"/>
                <a:cs typeface="Arial"/>
              </a:rPr>
              <a:t>suivi à </a:t>
            </a:r>
            <a:r>
              <a:rPr sz="1900" spc="-5">
                <a:latin typeface="Arial"/>
                <a:cs typeface="Arial"/>
              </a:rPr>
              <a:t>l’</a:t>
            </a:r>
            <a:r>
              <a:rPr sz="1900" spc="85">
                <a:latin typeface="Arial"/>
                <a:cs typeface="Arial"/>
              </a:rPr>
              <a:t> </a:t>
            </a:r>
            <a:r>
              <a:rPr sz="1900">
                <a:latin typeface="Arial"/>
                <a:cs typeface="Arial"/>
              </a:rPr>
              <a:t>avenir ?</a:t>
            </a:r>
            <a:r>
              <a:t> </a:t>
            </a:r>
            <a:endParaRPr sz="19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8210" y="424433"/>
            <a:ext cx="4846320" cy="697865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671195" marR="5080" indent="-659130">
              <a:lnSpc>
                <a:spcPct val="100000"/>
              </a:lnSpc>
              <a:spcBef>
                <a:spcPts val="105"/>
              </a:spcBef>
            </a:pPr>
            <a:r>
              <a:rPr sz="2200" spc="-65"/>
              <a:t>Le</a:t>
            </a:r>
            <a:r>
              <a:rPr sz="2200" spc="-160"/>
              <a:t> </a:t>
            </a:r>
            <a:r>
              <a:rPr sz="2200" spc="-45"/>
              <a:t>traitement</a:t>
            </a:r>
            <a:r>
              <a:rPr sz="2200" spc="-185"/>
              <a:t> </a:t>
            </a:r>
            <a:r>
              <a:rPr sz="2200" spc="-65"/>
              <a:t>médical</a:t>
            </a:r>
            <a:r>
              <a:rPr sz="2200" spc="-170"/>
              <a:t> </a:t>
            </a:r>
            <a:r>
              <a:rPr sz="2200" spc="-65"/>
              <a:t>doit-il</a:t>
            </a:r>
            <a:r>
              <a:rPr sz="2200" spc="-245"/>
              <a:t> </a:t>
            </a:r>
            <a:r>
              <a:rPr sz="2200" spc="-40"/>
              <a:t>être</a:t>
            </a:r>
            <a:r>
              <a:rPr sz="2200" spc="-135"/>
              <a:t> </a:t>
            </a:r>
            <a:r>
              <a:rPr sz="2200" spc="-65"/>
              <a:t>modifié </a:t>
            </a:r>
            <a:r>
              <a:rPr sz="2200" spc="-50"/>
              <a:t>après</a:t>
            </a:r>
            <a:r>
              <a:rPr sz="2200" spc="-225"/>
              <a:t> </a:t>
            </a:r>
            <a:r>
              <a:rPr sz="2200" spc="-70"/>
              <a:t>la</a:t>
            </a:r>
            <a:r>
              <a:rPr sz="2200" spc="-135"/>
              <a:t> </a:t>
            </a:r>
            <a:r>
              <a:rPr sz="2200" spc="-40"/>
              <a:t>révision</a:t>
            </a:r>
            <a:r>
              <a:rPr sz="2200" spc="-175"/>
              <a:t> </a:t>
            </a:r>
            <a:r>
              <a:rPr sz="2200" spc="-45"/>
              <a:t>du</a:t>
            </a:r>
            <a:r>
              <a:rPr sz="2200" spc="-160"/>
              <a:t> </a:t>
            </a:r>
            <a:r>
              <a:rPr sz="2200" spc="-70"/>
              <a:t>diagnostic ?</a:t>
            </a:r>
            <a:r>
              <a:t> 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37794" y="1341617"/>
            <a:ext cx="7178675" cy="1512570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>
                <a:latin typeface="Arial"/>
                <a:cs typeface="Arial"/>
              </a:rPr>
              <a:t>Avant </a:t>
            </a:r>
            <a:r>
              <a:rPr sz="2100" spc="5">
                <a:latin typeface="Arial"/>
                <a:cs typeface="Arial"/>
              </a:rPr>
              <a:t>le changement </a:t>
            </a:r>
            <a:r>
              <a:rPr sz="2100">
                <a:latin typeface="Arial"/>
                <a:cs typeface="Arial"/>
              </a:rPr>
              <a:t>de diagnostic </a:t>
            </a:r>
            <a:r>
              <a:rPr sz="2100" spc="5">
                <a:latin typeface="Arial"/>
                <a:cs typeface="Arial"/>
              </a:rPr>
              <a:t>de l’asthme </a:t>
            </a:r>
            <a:r>
              <a:rPr sz="2100" spc="-5">
                <a:latin typeface="Arial"/>
                <a:cs typeface="Arial"/>
              </a:rPr>
              <a:t>à la </a:t>
            </a:r>
            <a:r>
              <a:rPr sz="2100" spc="5">
                <a:latin typeface="Arial"/>
                <a:cs typeface="Arial"/>
              </a:rPr>
              <a:t>BPCO,</a:t>
            </a:r>
            <a:r>
              <a:rPr sz="2100" spc="-365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voici</a:t>
            </a:r>
            <a:r>
              <a:rPr sz="2100">
                <a:latin typeface="Arial"/>
                <a:cs typeface="Arial"/>
              </a:rPr>
              <a:t> </a:t>
            </a: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sz="2100">
                <a:latin typeface="Arial"/>
                <a:cs typeface="Arial"/>
              </a:rPr>
              <a:t>ce qu'il prenait comme</a:t>
            </a:r>
            <a:r>
              <a:rPr sz="2100" spc="-8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médicaments :</a:t>
            </a:r>
          </a:p>
          <a:p>
            <a:pPr marL="274320">
              <a:lnSpc>
                <a:spcPct val="100000"/>
              </a:lnSpc>
              <a:spcBef>
                <a:spcPts val="905"/>
              </a:spcBef>
              <a:tabLst>
                <a:tab pos="539750" algn="l"/>
              </a:tabLst>
            </a:pPr>
            <a:r>
              <a:rPr sz="1800" spc="-5">
                <a:latin typeface="Arial"/>
                <a:cs typeface="Arial"/>
              </a:rPr>
              <a:t>o	</a:t>
            </a:r>
            <a:r>
              <a:rPr sz="1800">
                <a:latin typeface="Arial"/>
                <a:cs typeface="Arial"/>
              </a:rPr>
              <a:t>CSI (budésonide) 200 </a:t>
            </a:r>
            <a:r>
              <a:rPr sz="1800" spc="5">
                <a:latin typeface="Arial"/>
                <a:cs typeface="Arial"/>
              </a:rPr>
              <a:t>mcg </a:t>
            </a:r>
            <a:r>
              <a:rPr sz="1800">
                <a:latin typeface="Arial"/>
                <a:cs typeface="Arial"/>
              </a:rPr>
              <a:t>en combinaison </a:t>
            </a:r>
            <a:r>
              <a:rPr sz="1800" spc="-10">
                <a:latin typeface="Arial"/>
                <a:cs typeface="Arial"/>
              </a:rPr>
              <a:t>avec le </a:t>
            </a:r>
            <a:r>
              <a:rPr sz="1800">
                <a:latin typeface="Arial"/>
                <a:cs typeface="Arial"/>
              </a:rPr>
              <a:t>LABA</a:t>
            </a:r>
            <a:r>
              <a:rPr sz="1800" spc="-160">
                <a:latin typeface="Arial"/>
                <a:cs typeface="Arial"/>
              </a:rPr>
              <a:t> </a:t>
            </a:r>
            <a:r>
              <a:rPr sz="1800" spc="5">
                <a:latin typeface="Arial"/>
                <a:cs typeface="Arial"/>
              </a:rPr>
              <a:t>(formetérol)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539750">
              <a:lnSpc>
                <a:spcPct val="100000"/>
              </a:lnSpc>
              <a:spcBef>
                <a:spcPts val="430"/>
              </a:spcBef>
            </a:pPr>
            <a:r>
              <a:rPr sz="1800">
                <a:latin typeface="Arial"/>
                <a:cs typeface="Arial"/>
              </a:rPr>
              <a:t>4,5 mcg </a:t>
            </a:r>
            <a:r>
              <a:rPr sz="1800" spc="-5">
                <a:latin typeface="Arial"/>
                <a:cs typeface="Arial"/>
              </a:rPr>
              <a:t>deux fois</a:t>
            </a:r>
            <a:r>
              <a:rPr sz="1800" spc="-6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par jour</a:t>
            </a: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pc="-60"/>
              <a:t>Raisons </a:t>
            </a:r>
            <a:r>
              <a:rPr spc="-30"/>
              <a:t>de </a:t>
            </a:r>
            <a:r>
              <a:rPr spc="-55"/>
              <a:t>changement</a:t>
            </a:r>
            <a:r>
              <a:rPr spc="-490"/>
              <a:t> </a:t>
            </a:r>
            <a:r>
              <a:rPr spc="-60"/>
              <a:t>de thérapie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394" y="1277536"/>
            <a:ext cx="4720590" cy="137096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971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10">
                <a:latin typeface="Arial"/>
                <a:cs typeface="Arial"/>
              </a:rPr>
              <a:t>Aucun </a:t>
            </a:r>
            <a:r>
              <a:rPr sz="2100" spc="5">
                <a:latin typeface="Arial"/>
                <a:cs typeface="Arial"/>
              </a:rPr>
              <a:t>signe d’</a:t>
            </a:r>
            <a:r>
              <a:rPr sz="2100" spc="-140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asthme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>
                <a:latin typeface="Arial"/>
                <a:cs typeface="Arial"/>
              </a:rPr>
              <a:t>Le CSI </a:t>
            </a:r>
            <a:r>
              <a:rPr sz="2100" spc="5">
                <a:latin typeface="Arial"/>
                <a:cs typeface="Arial"/>
              </a:rPr>
              <a:t>augmente </a:t>
            </a:r>
            <a:r>
              <a:rPr sz="2100">
                <a:latin typeface="Arial"/>
                <a:cs typeface="Arial"/>
              </a:rPr>
              <a:t>le risque </a:t>
            </a:r>
            <a:r>
              <a:rPr sz="2100" spc="5">
                <a:latin typeface="Arial"/>
                <a:cs typeface="Arial"/>
              </a:rPr>
              <a:t>de</a:t>
            </a:r>
            <a:r>
              <a:rPr sz="2100" spc="-190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pneumonie</a:t>
            </a:r>
            <a:r>
              <a:rPr sz="2100" baseline="23809">
                <a:latin typeface="Arial"/>
                <a:cs typeface="Arial"/>
              </a:rPr>
              <a:t>1</a:t>
            </a:r>
            <a:r>
              <a:rPr sz="2100">
                <a:latin typeface="Arial"/>
                <a:cs typeface="Arial"/>
              </a:rPr>
              <a:t> </a:t>
            </a:r>
            <a:endParaRPr sz="2100" baseline="23809">
              <a:latin typeface="Arial"/>
              <a:cs typeface="Arial"/>
            </a:endParaRPr>
          </a:p>
          <a:p>
            <a:pPr marL="2971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96545" algn="l"/>
                <a:tab pos="297180" algn="l"/>
              </a:tabLst>
            </a:pPr>
            <a:r>
              <a:rPr sz="2100" spc="5">
                <a:latin typeface="Arial"/>
                <a:cs typeface="Arial"/>
              </a:rPr>
              <a:t>Eosinophiles à faible</a:t>
            </a:r>
            <a:r>
              <a:rPr sz="2100" spc="-110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concentration sanguine</a:t>
            </a:r>
            <a:r>
              <a:rPr sz="2100" baseline="23809">
                <a:latin typeface="Arial"/>
                <a:cs typeface="Arial"/>
              </a:rPr>
              <a:t>2</a:t>
            </a:r>
            <a:r>
              <a:t> </a:t>
            </a:r>
            <a:endParaRPr sz="2100" baseline="23809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8600" y="4251325"/>
            <a:ext cx="8177530" cy="26924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latin typeface="Arial"/>
                <a:cs typeface="Arial"/>
              </a:rPr>
              <a:t>1. </a:t>
            </a:r>
            <a:r>
              <a:rPr sz="800" spc="-15" dirty="0">
                <a:latin typeface="Arial"/>
                <a:cs typeface="Arial"/>
              </a:rPr>
              <a:t>Janson </a:t>
            </a:r>
            <a:r>
              <a:rPr sz="800" spc="-20" dirty="0">
                <a:latin typeface="Arial"/>
                <a:cs typeface="Arial"/>
              </a:rPr>
              <a:t>et al. </a:t>
            </a:r>
            <a:r>
              <a:rPr dirty="0"/>
              <a:t> </a:t>
            </a:r>
            <a:r>
              <a:rPr sz="800" spc="-10" dirty="0">
                <a:latin typeface="Arial"/>
                <a:cs typeface="Arial"/>
              </a:rPr>
              <a:t>Identifier les </a:t>
            </a:r>
            <a:r>
              <a:rPr sz="800" spc="-10" dirty="0" err="1">
                <a:latin typeface="Arial"/>
                <a:cs typeface="Arial"/>
              </a:rPr>
              <a:t>risques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10" dirty="0" err="1">
                <a:latin typeface="Arial"/>
                <a:cs typeface="Arial"/>
              </a:rPr>
              <a:t>associés</a:t>
            </a:r>
            <a:r>
              <a:rPr sz="800" spc="-1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à la </a:t>
            </a:r>
            <a:r>
              <a:rPr sz="800" spc="-10" dirty="0" err="1">
                <a:latin typeface="Arial"/>
                <a:cs typeface="Arial"/>
              </a:rPr>
              <a:t>pneumonie</a:t>
            </a:r>
            <a:r>
              <a:rPr sz="800" spc="-10" dirty="0">
                <a:latin typeface="Arial"/>
                <a:cs typeface="Arial"/>
              </a:rPr>
              <a:t> chez </a:t>
            </a:r>
            <a:r>
              <a:rPr sz="800" spc="-5" dirty="0">
                <a:latin typeface="Arial"/>
                <a:cs typeface="Arial"/>
              </a:rPr>
              <a:t>les patients </a:t>
            </a:r>
            <a:r>
              <a:rPr sz="800" spc="-5" dirty="0" err="1">
                <a:latin typeface="Arial"/>
                <a:cs typeface="Arial"/>
              </a:rPr>
              <a:t>atteints</a:t>
            </a:r>
            <a:r>
              <a:rPr sz="800" spc="-5" dirty="0">
                <a:latin typeface="Arial"/>
                <a:cs typeface="Arial"/>
              </a:rPr>
              <a:t> de </a:t>
            </a:r>
            <a:r>
              <a:rPr sz="800" spc="-15" dirty="0">
                <a:latin typeface="Arial"/>
                <a:cs typeface="Arial"/>
              </a:rPr>
              <a:t>la BPCO. Respir </a:t>
            </a:r>
            <a:r>
              <a:rPr sz="800" spc="-10" dirty="0">
                <a:latin typeface="Arial"/>
                <a:cs typeface="Arial"/>
              </a:rPr>
              <a:t>Res. </a:t>
            </a:r>
            <a:r>
              <a:rPr sz="800" spc="-5" dirty="0">
                <a:latin typeface="Arial"/>
                <a:cs typeface="Arial"/>
              </a:rPr>
              <a:t>2018;19(1):172; </a:t>
            </a:r>
            <a:r>
              <a:rPr sz="800" spc="-10" dirty="0">
                <a:latin typeface="Arial"/>
                <a:cs typeface="Arial"/>
              </a:rPr>
              <a:t>2. </a:t>
            </a:r>
            <a:r>
              <a:rPr dirty="0"/>
              <a:t> </a:t>
            </a:r>
            <a:r>
              <a:rPr sz="800" spc="-20" dirty="0">
                <a:latin typeface="Arial"/>
                <a:cs typeface="Arial"/>
              </a:rPr>
              <a:t>Global </a:t>
            </a:r>
            <a:r>
              <a:rPr sz="800" spc="-15" dirty="0">
                <a:latin typeface="Arial"/>
                <a:cs typeface="Arial"/>
              </a:rPr>
              <a:t>Initiative </a:t>
            </a:r>
            <a:r>
              <a:rPr sz="800" spc="-10" dirty="0">
                <a:latin typeface="Arial"/>
                <a:cs typeface="Arial"/>
              </a:rPr>
              <a:t>for </a:t>
            </a:r>
            <a:r>
              <a:rPr sz="800" spc="-15" dirty="0">
                <a:latin typeface="Arial"/>
                <a:cs typeface="Arial"/>
              </a:rPr>
              <a:t>Chronic </a:t>
            </a:r>
            <a:r>
              <a:rPr sz="800" spc="-10" dirty="0">
                <a:latin typeface="Arial"/>
                <a:cs typeface="Arial"/>
              </a:rPr>
              <a:t>Obstructive </a:t>
            </a:r>
            <a:r>
              <a:rPr sz="800" spc="-15" dirty="0">
                <a:latin typeface="Arial"/>
                <a:cs typeface="Arial"/>
              </a:rPr>
              <a:t>Lung Disease </a:t>
            </a:r>
            <a:r>
              <a:rPr sz="800" spc="-5" dirty="0">
                <a:latin typeface="Arial"/>
                <a:cs typeface="Arial"/>
              </a:rPr>
              <a:t>(GOLD)</a:t>
            </a:r>
            <a:r>
              <a:rPr sz="800" spc="2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2020.</a:t>
            </a:r>
            <a:r>
              <a:rPr dirty="0"/>
              <a:t> </a:t>
            </a:r>
            <a:endParaRPr sz="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8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https://goldcopd.org/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4487" y="1144269"/>
            <a:ext cx="7876540" cy="3543278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N’hésitez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utiliser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mettre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à jour et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partager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quelques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unes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toutes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diapositives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dans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vos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25" dirty="0" err="1">
                <a:solidFill>
                  <a:srgbClr val="0C1C1D"/>
                </a:solidFill>
                <a:latin typeface="Arial"/>
                <a:cs typeface="Arial"/>
              </a:rPr>
              <a:t>présentations</a:t>
            </a:r>
            <a:r>
              <a:rPr sz="1200" spc="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non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commerciales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</a:pP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destinées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aux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confrères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1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patients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Au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programme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: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introduction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générale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à la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charge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chez les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patients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de la BPCO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suivi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d’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étude</a:t>
            </a:r>
            <a:r>
              <a:rPr sz="12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diapositives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sont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fournies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sous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licence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Creative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Commons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CC</a:t>
            </a:r>
            <a:r>
              <a:rPr sz="1200" spc="19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BY-NC-ND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BY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Attribution (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l’obligation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créditer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l’auteur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et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autres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parties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désignées</a:t>
            </a:r>
            <a:r>
              <a:rPr sz="12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pour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>
              <a:lnSpc>
                <a:spcPct val="100000"/>
              </a:lnSpc>
            </a:pP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cette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attribution) ;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NC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Pas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d'utilisation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commerciale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(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l’octroi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licence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 err="1">
                <a:solidFill>
                  <a:srgbClr val="0C1C1D"/>
                </a:solidFill>
                <a:latin typeface="Arial"/>
                <a:cs typeface="Arial"/>
              </a:rPr>
              <a:t>interdit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toute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utilisation</a:t>
            </a:r>
            <a:r>
              <a:rPr sz="1200" spc="3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 err="1">
                <a:solidFill>
                  <a:srgbClr val="0C1C1D"/>
                </a:solidFill>
                <a:latin typeface="Arial"/>
                <a:cs typeface="Arial"/>
              </a:rPr>
              <a:t>commerciale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) ;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marL="539750" lvl="1" indent="-266065">
              <a:lnSpc>
                <a:spcPct val="100000"/>
              </a:lnSpc>
              <a:spcBef>
                <a:spcPts val="33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ND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implique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Pas de modification (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uniquement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les copies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conformes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exactes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du document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sont</a:t>
            </a:r>
            <a:r>
              <a:rPr sz="1200" spc="3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partagées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)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sz="20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1200" spc="5" dirty="0">
                <a:solidFill>
                  <a:srgbClr val="0C1C1D"/>
                </a:solidFill>
                <a:latin typeface="Arial"/>
                <a:cs typeface="Arial"/>
              </a:rPr>
              <a:t>Si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vous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utilisez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nos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C1C1D"/>
                </a:solidFill>
                <a:latin typeface="Arial"/>
                <a:cs typeface="Arial"/>
              </a:rPr>
              <a:t>diapositives,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veuillez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conserver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l’attribution</a:t>
            </a:r>
            <a:r>
              <a:rPr sz="1200" spc="-10" dirty="0">
                <a:solidFill>
                  <a:srgbClr val="0C1C1D"/>
                </a:solidFill>
                <a:latin typeface="Arial"/>
                <a:cs typeface="Arial"/>
              </a:rPr>
              <a:t> de la source : IPCRG </a:t>
            </a:r>
            <a:r>
              <a:rPr sz="1200" spc="-15" dirty="0">
                <a:solidFill>
                  <a:srgbClr val="0C1C1D"/>
                </a:solidFill>
                <a:latin typeface="Arial"/>
                <a:cs typeface="Arial"/>
              </a:rPr>
              <a:t>2020</a:t>
            </a:r>
            <a:r>
              <a:rPr sz="1200" spc="27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200" spc="-1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600" dirty="0"/>
              <a:t>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7479" y="216483"/>
            <a:ext cx="2745740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10"/>
              <a:t>À propos </a:t>
            </a:r>
            <a:r>
              <a:rPr sz="2600" spc="5"/>
              <a:t>de ces</a:t>
            </a:r>
            <a:r>
              <a:rPr sz="2600" spc="-65"/>
              <a:t> </a:t>
            </a:r>
            <a:r>
              <a:rPr sz="2600" spc="5"/>
              <a:t>diapositives</a:t>
            </a:r>
            <a:r>
              <a:t> </a:t>
            </a:r>
            <a:endParaRPr sz="260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7372" y="4669027"/>
            <a:ext cx="7467600" cy="132080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La firme pharmaceutique Boehringer</a:t>
            </a:r>
            <a:r>
              <a:rPr sz="700" spc="4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>
                <a:solidFill>
                  <a:srgbClr val="00050A"/>
                </a:solidFill>
                <a:latin typeface="Arial"/>
                <a:cs typeface="Arial"/>
              </a:rPr>
              <a:t>Ingelheim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a encouragé</a:t>
            </a:r>
            <a:r>
              <a:rPr sz="700" spc="5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le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développement,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la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composition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et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l'impression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de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ce</a:t>
            </a:r>
            <a:r>
              <a:rPr sz="700" spc="6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document</a:t>
            </a:r>
            <a:r>
              <a:rPr sz="700" spc="7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en nous octroyant</a:t>
            </a:r>
            <a:r>
              <a:rPr sz="700" spc="-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une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subvention éducative</a:t>
            </a:r>
            <a:r>
              <a:rPr sz="700" spc="-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illimitée.</a:t>
            </a:r>
            <a:r>
              <a:rPr sz="700" spc="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Cependant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elle</a:t>
            </a:r>
            <a:r>
              <a:rPr sz="700" spc="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>
                <a:solidFill>
                  <a:srgbClr val="00050A"/>
                </a:solidFill>
                <a:latin typeface="Arial"/>
                <a:cs typeface="Arial"/>
              </a:rPr>
              <a:t>n'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a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pas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contribué</a:t>
            </a:r>
            <a:r>
              <a:rPr sz="700" spc="3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à</a:t>
            </a:r>
            <a:r>
              <a:rPr sz="700" spc="25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son</a:t>
            </a:r>
            <a:r>
              <a:rPr sz="700" spc="2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>
                <a:solidFill>
                  <a:srgbClr val="00050A"/>
                </a:solidFill>
                <a:latin typeface="Arial"/>
                <a:cs typeface="Arial"/>
              </a:rPr>
              <a:t>contenu.</a:t>
            </a:r>
            <a:r>
              <a:t> 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626" y="424433"/>
            <a:ext cx="5036820" cy="361950"/>
          </a:xfrm>
          <a:prstGeom prst="rect">
            <a:avLst/>
          </a:prstGeom>
        </p:spPr>
        <p:txBody>
          <a:bodyPr vert="horz" wrap="square" lIns="0" tIns="13335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00" spc="-50"/>
              <a:t>Quel</a:t>
            </a:r>
            <a:r>
              <a:rPr sz="2200" spc="-235"/>
              <a:t> </a:t>
            </a:r>
            <a:r>
              <a:rPr sz="2200" spc="-60"/>
              <a:t>traitement</a:t>
            </a:r>
            <a:r>
              <a:rPr sz="2200" spc="-220"/>
              <a:t> </a:t>
            </a:r>
            <a:r>
              <a:rPr sz="2200" spc="-65"/>
              <a:t>doit</a:t>
            </a:r>
            <a:r>
              <a:rPr sz="2200" spc="-160"/>
              <a:t> </a:t>
            </a:r>
            <a:r>
              <a:rPr sz="2200" spc="-35"/>
              <a:t>être</a:t>
            </a:r>
            <a:r>
              <a:rPr sz="2200" spc="-160"/>
              <a:t> </a:t>
            </a:r>
            <a:r>
              <a:rPr sz="2200" spc="-65"/>
              <a:t>préconisé ?</a:t>
            </a:r>
            <a:r>
              <a:t> 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437794" y="1277536"/>
            <a:ext cx="7598409" cy="1306830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>
                <a:latin typeface="Arial"/>
                <a:cs typeface="Arial"/>
              </a:rPr>
              <a:t>Le </a:t>
            </a:r>
            <a:r>
              <a:rPr sz="2100">
                <a:latin typeface="Arial"/>
                <a:cs typeface="Arial"/>
              </a:rPr>
              <a:t>patient </a:t>
            </a:r>
            <a:r>
              <a:rPr sz="2100" spc="5">
                <a:latin typeface="Arial"/>
                <a:cs typeface="Arial"/>
              </a:rPr>
              <a:t>est </a:t>
            </a:r>
            <a:r>
              <a:rPr sz="2100">
                <a:latin typeface="Arial"/>
                <a:cs typeface="Arial"/>
              </a:rPr>
              <a:t>classé </a:t>
            </a:r>
            <a:r>
              <a:rPr sz="2100" spc="5">
                <a:latin typeface="Arial"/>
                <a:cs typeface="Arial"/>
              </a:rPr>
              <a:t>comme </a:t>
            </a:r>
            <a:r>
              <a:rPr sz="2100">
                <a:latin typeface="Arial"/>
                <a:cs typeface="Arial"/>
              </a:rPr>
              <a:t>GOLD</a:t>
            </a:r>
            <a:r>
              <a:rPr sz="2100" spc="-240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B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71780" marR="5080" indent="-259079">
              <a:lnSpc>
                <a:spcPct val="120100"/>
              </a:lnSpc>
              <a:spcBef>
                <a:spcPts val="5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-5">
                <a:latin typeface="Arial"/>
                <a:cs typeface="Arial"/>
              </a:rPr>
              <a:t>Dans </a:t>
            </a:r>
            <a:r>
              <a:rPr sz="2100">
                <a:latin typeface="Arial"/>
                <a:cs typeface="Arial"/>
              </a:rPr>
              <a:t>les directives actuelles, le </a:t>
            </a:r>
            <a:r>
              <a:rPr sz="2100" spc="5">
                <a:latin typeface="Arial"/>
                <a:cs typeface="Arial"/>
              </a:rPr>
              <a:t>traitement </a:t>
            </a:r>
            <a:r>
              <a:rPr sz="2100">
                <a:latin typeface="Arial"/>
                <a:cs typeface="Arial"/>
              </a:rPr>
              <a:t>préféré </a:t>
            </a:r>
            <a:r>
              <a:rPr sz="2100" spc="5">
                <a:latin typeface="Arial"/>
                <a:cs typeface="Arial"/>
              </a:rPr>
              <a:t>est LAMA, LABA</a:t>
            </a:r>
            <a:r>
              <a:rPr sz="2100" spc="-360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ou </a:t>
            </a:r>
            <a:r>
              <a:rPr sz="2100">
                <a:latin typeface="Arial"/>
                <a:cs typeface="Arial"/>
              </a:rPr>
              <a:t>LAMA+LABA</a:t>
            </a:r>
            <a:r>
              <a:t> 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14668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>
                <a:latin typeface="Arial"/>
                <a:cs typeface="Arial"/>
              </a:rPr>
              <a:t>Le </a:t>
            </a:r>
            <a:r>
              <a:rPr sz="800" spc="-20">
                <a:latin typeface="Arial"/>
                <a:cs typeface="Arial"/>
              </a:rPr>
              <a:t>Global </a:t>
            </a:r>
            <a:r>
              <a:rPr sz="800" spc="-10">
                <a:latin typeface="Arial"/>
                <a:cs typeface="Arial"/>
              </a:rPr>
              <a:t>Initiative for </a:t>
            </a:r>
            <a:r>
              <a:rPr sz="800" spc="-15">
                <a:latin typeface="Arial"/>
                <a:cs typeface="Arial"/>
              </a:rPr>
              <a:t>Chronic </a:t>
            </a:r>
            <a:r>
              <a:rPr sz="800" spc="-10">
                <a:latin typeface="Arial"/>
                <a:cs typeface="Arial"/>
              </a:rPr>
              <a:t>Obstructive </a:t>
            </a:r>
            <a:r>
              <a:rPr sz="800" spc="-15">
                <a:latin typeface="Arial"/>
                <a:cs typeface="Arial"/>
              </a:rPr>
              <a:t>Lung Disease </a:t>
            </a:r>
            <a:r>
              <a:rPr sz="800" spc="-5">
                <a:latin typeface="Arial"/>
                <a:cs typeface="Arial"/>
              </a:rPr>
              <a:t>(GOLD) </a:t>
            </a:r>
            <a:r>
              <a:rPr sz="800" spc="-15">
                <a:latin typeface="Arial"/>
                <a:cs typeface="Arial"/>
              </a:rPr>
              <a:t>2020. Informations disponibles sur </a:t>
            </a:r>
            <a:r>
              <a:rPr sz="800" spc="-20">
                <a:latin typeface="Arial"/>
                <a:cs typeface="Arial"/>
              </a:rPr>
              <a:t>le site :</a:t>
            </a:r>
            <a:r>
              <a:rPr sz="800" spc="20">
                <a:latin typeface="Arial"/>
                <a:cs typeface="Arial"/>
              </a:rPr>
              <a:t> </a:t>
            </a:r>
            <a:r>
              <a:rPr sz="800" u="sng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0298" y="424129"/>
            <a:ext cx="4956175" cy="75755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/>
              <a:t>Comment et </a:t>
            </a:r>
            <a:r>
              <a:rPr sz="2400" spc="-10"/>
              <a:t>quand </a:t>
            </a:r>
            <a:r>
              <a:rPr sz="2400"/>
              <a:t>le patient</a:t>
            </a:r>
            <a:r>
              <a:rPr sz="2400" spc="-130"/>
              <a:t> </a:t>
            </a:r>
            <a:r>
              <a:rPr sz="2400"/>
              <a:t>doit-il</a:t>
            </a:r>
          </a:p>
          <a:p>
            <a:pPr marL="5715" algn="ctr">
              <a:lnSpc>
                <a:spcPct val="100000"/>
              </a:lnSpc>
              <a:spcBef>
                <a:spcPts val="5"/>
              </a:spcBef>
            </a:pPr>
            <a:r>
              <a:rPr sz="2400" spc="-5"/>
              <a:t>être </a:t>
            </a:r>
            <a:r>
              <a:rPr sz="2400"/>
              <a:t>suivi </a:t>
            </a:r>
            <a:r>
              <a:rPr sz="2400" spc="-5"/>
              <a:t>à </a:t>
            </a:r>
            <a:r>
              <a:rPr sz="2400"/>
              <a:t>l’</a:t>
            </a:r>
            <a:r>
              <a:rPr sz="2400" spc="-45"/>
              <a:t> </a:t>
            </a:r>
            <a:r>
              <a:rPr sz="2400" spc="5"/>
              <a:t>avenir ?</a:t>
            </a:r>
            <a:r>
              <a:t> 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37794" y="1277536"/>
            <a:ext cx="7730490" cy="2800985"/>
          </a:xfrm>
          <a:prstGeom prst="rect">
            <a:avLst/>
          </a:prstGeom>
        </p:spPr>
        <p:txBody>
          <a:bodyPr vert="horz" wrap="square" lIns="0" tIns="140970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11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>
                <a:latin typeface="Arial"/>
                <a:cs typeface="Arial"/>
              </a:rPr>
              <a:t>Orientation </a:t>
            </a:r>
            <a:r>
              <a:rPr sz="2100" spc="-5">
                <a:latin typeface="Arial"/>
                <a:cs typeface="Arial"/>
              </a:rPr>
              <a:t>vers </a:t>
            </a:r>
            <a:r>
              <a:rPr sz="2100" spc="5">
                <a:latin typeface="Arial"/>
                <a:cs typeface="Arial"/>
              </a:rPr>
              <a:t>un</a:t>
            </a:r>
            <a:r>
              <a:rPr sz="2100" spc="-9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kinésithérapeute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>
                <a:latin typeface="Arial"/>
                <a:cs typeface="Arial"/>
              </a:rPr>
              <a:t>Vérifier </a:t>
            </a:r>
            <a:r>
              <a:rPr sz="2100">
                <a:latin typeface="Arial"/>
                <a:cs typeface="Arial"/>
              </a:rPr>
              <a:t>la technique</a:t>
            </a:r>
            <a:r>
              <a:rPr sz="2100" spc="-135">
                <a:latin typeface="Arial"/>
                <a:cs typeface="Arial"/>
              </a:rPr>
              <a:t> </a:t>
            </a:r>
            <a:r>
              <a:rPr sz="2100" spc="5">
                <a:latin typeface="Arial"/>
                <a:cs typeface="Arial"/>
              </a:rPr>
              <a:t>d’inhalation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>
                <a:latin typeface="Arial"/>
                <a:cs typeface="Arial"/>
              </a:rPr>
              <a:t>Un suivi </a:t>
            </a:r>
            <a:r>
              <a:rPr sz="2100" spc="-5">
                <a:latin typeface="Arial"/>
                <a:cs typeface="Arial"/>
              </a:rPr>
              <a:t>avec </a:t>
            </a:r>
            <a:r>
              <a:rPr sz="2100" spc="5">
                <a:latin typeface="Arial"/>
                <a:cs typeface="Arial"/>
              </a:rPr>
              <a:t>un nouveau CAT au </a:t>
            </a:r>
            <a:r>
              <a:rPr sz="2100">
                <a:latin typeface="Arial"/>
                <a:cs typeface="Arial"/>
              </a:rPr>
              <a:t>centre </a:t>
            </a:r>
            <a:r>
              <a:rPr sz="2100" spc="5">
                <a:latin typeface="Arial"/>
                <a:cs typeface="Arial"/>
              </a:rPr>
              <a:t>de </a:t>
            </a:r>
            <a:r>
              <a:rPr sz="2100">
                <a:latin typeface="Arial"/>
                <a:cs typeface="Arial"/>
              </a:rPr>
              <a:t>soins </a:t>
            </a:r>
            <a:r>
              <a:rPr sz="2100" spc="5">
                <a:latin typeface="Arial"/>
                <a:cs typeface="Arial"/>
              </a:rPr>
              <a:t>de santé</a:t>
            </a:r>
            <a:r>
              <a:rPr sz="2100" spc="-40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primaires</a:t>
            </a:r>
            <a:r>
              <a:t> </a:t>
            </a:r>
            <a:endParaRPr sz="210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05"/>
              </a:spcBef>
            </a:pPr>
            <a:r>
              <a:rPr sz="2100">
                <a:latin typeface="Arial"/>
                <a:cs typeface="Arial"/>
              </a:rPr>
              <a:t>au bout de 2 à 3</a:t>
            </a:r>
            <a:r>
              <a:rPr sz="2100" spc="-85">
                <a:latin typeface="Arial"/>
                <a:cs typeface="Arial"/>
              </a:rPr>
              <a:t> </a:t>
            </a:r>
            <a:r>
              <a:rPr sz="2100">
                <a:latin typeface="Arial"/>
                <a:cs typeface="Arial"/>
              </a:rPr>
              <a:t>mois</a:t>
            </a:r>
          </a:p>
          <a:p>
            <a:pPr>
              <a:lnSpc>
                <a:spcPct val="100000"/>
              </a:lnSpc>
            </a:pP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Arial"/>
              <a:cs typeface="Arial"/>
            </a:endParaRPr>
          </a:p>
          <a:p>
            <a:pPr marL="158115">
              <a:lnSpc>
                <a:spcPct val="100000"/>
              </a:lnSpc>
            </a:pPr>
            <a:r>
              <a:rPr sz="2100" b="1" i="1" spc="5">
                <a:latin typeface="Arial"/>
                <a:cs typeface="Arial"/>
              </a:rPr>
              <a:t>Quelles </a:t>
            </a:r>
            <a:r>
              <a:rPr sz="2100" b="1" i="1">
                <a:latin typeface="Arial"/>
                <a:cs typeface="Arial"/>
              </a:rPr>
              <a:t>sont les possibilités </a:t>
            </a:r>
            <a:r>
              <a:rPr sz="2100" b="1" i="1" spc="5">
                <a:latin typeface="Arial"/>
                <a:cs typeface="Arial"/>
              </a:rPr>
              <a:t>de suivi </a:t>
            </a:r>
            <a:r>
              <a:rPr sz="2100" b="1" i="1" spc="-5">
                <a:latin typeface="Arial"/>
                <a:cs typeface="Arial"/>
              </a:rPr>
              <a:t>dans </a:t>
            </a:r>
            <a:r>
              <a:rPr sz="2100" b="1" i="1" spc="5">
                <a:latin typeface="Arial"/>
                <a:cs typeface="Arial"/>
              </a:rPr>
              <a:t>votre</a:t>
            </a:r>
            <a:r>
              <a:rPr sz="2100" b="1" i="1" spc="-125">
                <a:latin typeface="Arial"/>
                <a:cs typeface="Arial"/>
              </a:rPr>
              <a:t> </a:t>
            </a:r>
            <a:r>
              <a:rPr sz="2100" b="1" i="1">
                <a:latin typeface="Arial"/>
                <a:cs typeface="Arial"/>
              </a:rPr>
              <a:t>pratique ?</a:t>
            </a:r>
            <a:r>
              <a:t> 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54935" y="421081"/>
            <a:ext cx="3923029" cy="45402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5"/>
              <a:t>Un</a:t>
            </a:r>
            <a:r>
              <a:rPr spc="-595"/>
              <a:t> </a:t>
            </a:r>
            <a:r>
              <a:rPr spc="-65"/>
              <a:t>résumé </a:t>
            </a:r>
            <a:r>
              <a:rPr spc="-50"/>
              <a:t>de </a:t>
            </a:r>
            <a:r>
              <a:rPr spc="-55"/>
              <a:t>ce </a:t>
            </a:r>
            <a:r>
              <a:rPr spc="-50"/>
              <a:t>cas</a:t>
            </a:r>
            <a:r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794" y="1341617"/>
            <a:ext cx="7350759" cy="2401298"/>
          </a:xfrm>
          <a:prstGeom prst="rect">
            <a:avLst/>
          </a:prstGeom>
        </p:spPr>
        <p:txBody>
          <a:bodyPr vert="horz" wrap="square" lIns="0" tIns="76835" rIns="0" bIns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0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Un </a:t>
            </a:r>
            <a:r>
              <a:rPr sz="2100" dirty="0">
                <a:latin typeface="Arial"/>
                <a:cs typeface="Arial"/>
              </a:rPr>
              <a:t>diagnostic </a:t>
            </a:r>
            <a:r>
              <a:rPr sz="2100" spc="5" dirty="0">
                <a:latin typeface="Arial"/>
                <a:cs typeface="Arial"/>
              </a:rPr>
              <a:t>correct </a:t>
            </a:r>
            <a:r>
              <a:rPr sz="2100" spc="5" dirty="0" err="1">
                <a:latin typeface="Arial"/>
                <a:cs typeface="Arial"/>
              </a:rPr>
              <a:t>nécessite</a:t>
            </a:r>
            <a:r>
              <a:rPr sz="2100" spc="5" dirty="0">
                <a:latin typeface="Arial"/>
                <a:cs typeface="Arial"/>
              </a:rPr>
              <a:t> un </a:t>
            </a:r>
            <a:r>
              <a:rPr sz="2100" dirty="0">
                <a:latin typeface="Arial"/>
                <a:cs typeface="Arial"/>
              </a:rPr>
              <a:t>test de </a:t>
            </a:r>
            <a:r>
              <a:rPr sz="2100" dirty="0" err="1">
                <a:latin typeface="Arial"/>
                <a:cs typeface="Arial"/>
              </a:rPr>
              <a:t>spirométrie</a:t>
            </a:r>
            <a:r>
              <a:rPr sz="2100" dirty="0">
                <a:latin typeface="Arial"/>
                <a:cs typeface="Arial"/>
              </a:rPr>
              <a:t> avec</a:t>
            </a:r>
            <a:r>
              <a:rPr sz="2100" spc="-3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test de</a:t>
            </a:r>
            <a:r>
              <a:rPr dirty="0"/>
              <a:t> </a:t>
            </a:r>
            <a:r>
              <a:rPr sz="2100" dirty="0" err="1">
                <a:latin typeface="Arial"/>
                <a:cs typeface="Arial"/>
              </a:rPr>
              <a:t>réversibilité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dirty="0" err="1">
                <a:latin typeface="Arial"/>
                <a:cs typeface="Arial"/>
              </a:rPr>
              <a:t>Évaluer</a:t>
            </a:r>
            <a:r>
              <a:rPr sz="2100" spc="-6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les </a:t>
            </a:r>
            <a:r>
              <a:rPr sz="2100" dirty="0" err="1">
                <a:latin typeface="Arial"/>
                <a:cs typeface="Arial"/>
              </a:rPr>
              <a:t>comorbidités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5" dirty="0">
                <a:latin typeface="Arial"/>
                <a:cs typeface="Arial"/>
              </a:rPr>
              <a:t>Examiner les </a:t>
            </a:r>
            <a:r>
              <a:rPr sz="2100" spc="5" dirty="0" err="1">
                <a:latin typeface="Arial"/>
                <a:cs typeface="Arial"/>
              </a:rPr>
              <a:t>risques</a:t>
            </a:r>
            <a:r>
              <a:rPr sz="2100" spc="5" dirty="0">
                <a:latin typeface="Arial"/>
                <a:cs typeface="Arial"/>
              </a:rPr>
              <a:t> et les </a:t>
            </a:r>
            <a:r>
              <a:rPr sz="2100" spc="5" dirty="0" err="1">
                <a:latin typeface="Arial"/>
                <a:cs typeface="Arial"/>
              </a:rPr>
              <a:t>avantages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d’un </a:t>
            </a:r>
            <a:r>
              <a:rPr sz="2100" dirty="0" err="1">
                <a:latin typeface="Arial"/>
                <a:cs typeface="Arial"/>
              </a:rPr>
              <a:t>traitement</a:t>
            </a:r>
            <a:r>
              <a:rPr sz="2100" spc="-340" dirty="0">
                <a:latin typeface="Arial"/>
                <a:cs typeface="Arial"/>
              </a:rPr>
              <a:t> </a:t>
            </a:r>
            <a:r>
              <a:rPr sz="2100" spc="-5" dirty="0" err="1">
                <a:latin typeface="Arial"/>
                <a:cs typeface="Arial"/>
              </a:rPr>
              <a:t>pharmacologique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  <a:p>
            <a:pPr marL="271780" indent="-259079">
              <a:lnSpc>
                <a:spcPct val="100000"/>
              </a:lnSpc>
              <a:spcBef>
                <a:spcPts val="1010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100" spc="10" dirty="0" err="1">
                <a:latin typeface="Arial"/>
                <a:cs typeface="Arial"/>
              </a:rPr>
              <a:t>N’</a:t>
            </a:r>
            <a:r>
              <a:rPr sz="2100" spc="5" dirty="0" err="1">
                <a:latin typeface="Arial"/>
                <a:cs typeface="Arial"/>
              </a:rPr>
              <a:t>oubliez</a:t>
            </a:r>
            <a:r>
              <a:rPr sz="2100" spc="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pas </a:t>
            </a:r>
            <a:r>
              <a:rPr sz="2100" spc="5" dirty="0">
                <a:latin typeface="Arial"/>
                <a:cs typeface="Arial"/>
              </a:rPr>
              <a:t>le</a:t>
            </a:r>
            <a:r>
              <a:rPr sz="2100" spc="-210" dirty="0">
                <a:latin typeface="Arial"/>
                <a:cs typeface="Arial"/>
              </a:rPr>
              <a:t> </a:t>
            </a:r>
            <a:r>
              <a:rPr sz="2100" spc="5" dirty="0" err="1">
                <a:latin typeface="Arial"/>
                <a:cs typeface="Arial"/>
              </a:rPr>
              <a:t>suivi</a:t>
            </a:r>
            <a:r>
              <a:rPr dirty="0"/>
              <a:t> </a:t>
            </a:r>
            <a:endParaRPr sz="21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0617" y="1754885"/>
            <a:ext cx="6993890" cy="48260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60">
                <a:latin typeface="Arial"/>
                <a:cs typeface="Arial"/>
              </a:rPr>
              <a:t>Quelle </a:t>
            </a:r>
            <a:r>
              <a:rPr sz="3000" b="1" spc="-40">
                <a:latin typeface="Arial"/>
                <a:cs typeface="Arial"/>
              </a:rPr>
              <a:t>est </a:t>
            </a:r>
            <a:r>
              <a:rPr sz="3000" b="1" spc="-90">
                <a:latin typeface="Arial"/>
                <a:cs typeface="Arial"/>
              </a:rPr>
              <a:t>votre </a:t>
            </a:r>
            <a:r>
              <a:rPr sz="3000" b="1" spc="-70">
                <a:latin typeface="Arial"/>
                <a:cs typeface="Arial"/>
              </a:rPr>
              <a:t>conclusion </a:t>
            </a:r>
            <a:r>
              <a:rPr sz="3000" b="1" spc="-55">
                <a:latin typeface="Arial"/>
                <a:cs typeface="Arial"/>
              </a:rPr>
              <a:t>sur </a:t>
            </a:r>
            <a:r>
              <a:rPr sz="3000" b="1" spc="-60">
                <a:latin typeface="Arial"/>
                <a:cs typeface="Arial"/>
              </a:rPr>
              <a:t>ce</a:t>
            </a:r>
            <a:r>
              <a:rPr sz="3000" b="1" spc="-565">
                <a:latin typeface="Arial"/>
                <a:cs typeface="Arial"/>
              </a:rPr>
              <a:t> </a:t>
            </a:r>
            <a:r>
              <a:rPr sz="3000" b="1" spc="-55">
                <a:latin typeface="Arial"/>
                <a:cs typeface="Arial"/>
              </a:rPr>
              <a:t>cas ?</a:t>
            </a:r>
            <a:r>
              <a:t> 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2800" y="2041525"/>
            <a:ext cx="2539365" cy="636905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4000" spc="5" dirty="0">
                <a:solidFill>
                  <a:srgbClr val="000000"/>
                </a:solidFill>
              </a:rPr>
              <a:t>Merci</a:t>
            </a:r>
            <a:r>
              <a:rPr lang="en-US" sz="4000" spc="-125" dirty="0">
                <a:solidFill>
                  <a:srgbClr val="000000"/>
                </a:solidFill>
              </a:rPr>
              <a:t> </a:t>
            </a:r>
            <a:r>
              <a:rPr lang="en-US" sz="4000" dirty="0">
                <a:solidFill>
                  <a:srgbClr val="000000"/>
                </a:solidFill>
              </a:rPr>
              <a:t> </a:t>
            </a:r>
            <a:r>
              <a:rPr sz="4000" dirty="0">
                <a:solidFill>
                  <a:srgbClr val="000000"/>
                </a:solidFill>
              </a:rPr>
              <a:t>!</a:t>
            </a:r>
            <a:r>
              <a:rPr dirty="0"/>
              <a:t> </a:t>
            </a:r>
            <a:endParaRPr sz="4000" dirty="0"/>
          </a:p>
        </p:txBody>
      </p:sp>
      <p:sp>
        <p:nvSpPr>
          <p:cNvPr id="3" name="object 3"/>
          <p:cNvSpPr/>
          <p:nvPr/>
        </p:nvSpPr>
        <p:spPr>
          <a:xfrm>
            <a:off x="7680959" y="73151"/>
            <a:ext cx="1118616" cy="716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5767" y="424129"/>
            <a:ext cx="2820035" cy="424815"/>
          </a:xfrm>
          <a:prstGeom prst="rect">
            <a:avLst/>
          </a:prstGeom>
        </p:spPr>
        <p:txBody>
          <a:bodyPr vert="horz" wrap="square" lIns="0" tIns="14604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600" spc="30"/>
              <a:t>Ce </a:t>
            </a:r>
            <a:r>
              <a:rPr sz="2600" spc="-5"/>
              <a:t>que </a:t>
            </a:r>
            <a:r>
              <a:rPr sz="2600" spc="-10"/>
              <a:t>vous</a:t>
            </a:r>
            <a:r>
              <a:rPr sz="2600" spc="-55"/>
              <a:t> </a:t>
            </a:r>
            <a:r>
              <a:rPr sz="2600" spc="5"/>
              <a:t>apprendrez</a:t>
            </a:r>
            <a:r>
              <a:t> 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415848" y="1356948"/>
            <a:ext cx="7294880" cy="1828800"/>
          </a:xfrm>
          <a:prstGeom prst="rect">
            <a:avLst/>
          </a:prstGeom>
        </p:spPr>
        <p:txBody>
          <a:bodyPr vert="horz" wrap="square" lIns="0" tIns="45720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20">
                <a:solidFill>
                  <a:srgbClr val="0C1C1D"/>
                </a:solidFill>
                <a:latin typeface="Arial"/>
                <a:cs typeface="Arial"/>
              </a:rPr>
              <a:t>Les raisons pour lesquelles </a:t>
            </a:r>
            <a:r>
              <a:rPr sz="1800" spc="-15">
                <a:solidFill>
                  <a:srgbClr val="0C1C1D"/>
                </a:solidFill>
                <a:latin typeface="Arial"/>
                <a:cs typeface="Arial"/>
              </a:rPr>
              <a:t>nous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mettons l'accent sur</a:t>
            </a:r>
            <a:r>
              <a:rPr sz="1800" spc="-1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multimorbidité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70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15">
                <a:solidFill>
                  <a:srgbClr val="0C1C1D"/>
                </a:solidFill>
                <a:latin typeface="Arial"/>
                <a:cs typeface="Arial"/>
              </a:rPr>
              <a:t>Les conséquences de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multimorbidité chez les personnes </a:t>
            </a:r>
            <a:r>
              <a:rPr sz="1800" spc="-10">
                <a:solidFill>
                  <a:srgbClr val="0C1C1D"/>
                </a:solidFill>
                <a:latin typeface="Arial"/>
                <a:cs typeface="Arial"/>
              </a:rPr>
              <a:t>atteintes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de maladies respiratoires</a:t>
            </a:r>
            <a:r>
              <a:rPr sz="1800" spc="-26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 spc="5">
                <a:solidFill>
                  <a:srgbClr val="0C1C1D"/>
                </a:solidFill>
                <a:latin typeface="Arial"/>
                <a:cs typeface="Arial"/>
              </a:rPr>
              <a:t>chroniques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 spc="-5">
                <a:solidFill>
                  <a:srgbClr val="0C1C1D"/>
                </a:solidFill>
                <a:latin typeface="Arial"/>
                <a:cs typeface="Arial"/>
              </a:rPr>
              <a:t>Comment </a:t>
            </a:r>
            <a:r>
              <a:rPr sz="1800" spc="-20">
                <a:solidFill>
                  <a:srgbClr val="0C1C1D"/>
                </a:solidFill>
                <a:latin typeface="Arial"/>
                <a:cs typeface="Arial"/>
              </a:rPr>
              <a:t>mieux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prendre en charge le patient </a:t>
            </a:r>
            <a:r>
              <a:rPr sz="1800" spc="-10">
                <a:solidFill>
                  <a:srgbClr val="0C1C1D"/>
                </a:solidFill>
                <a:latin typeface="Arial"/>
                <a:cs typeface="Arial"/>
              </a:rPr>
              <a:t>souffrant de</a:t>
            </a:r>
            <a:r>
              <a:rPr sz="1800" spc="-5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maladie</a:t>
            </a:r>
            <a:r>
              <a:t> </a:t>
            </a:r>
            <a:endParaRPr sz="180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430"/>
              </a:spcBef>
            </a:pP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respiratoires chroniques et de comorbidités</a:t>
            </a:r>
            <a:r>
              <a:rPr sz="1800" spc="-2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multiples</a:t>
            </a:r>
            <a:endParaRPr sz="18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spcBef>
                <a:spcPts val="865"/>
              </a:spcBef>
              <a:buClr>
                <a:srgbClr val="000000"/>
              </a:buClr>
              <a:buSzPct val="127777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La contribution que </a:t>
            </a:r>
            <a:r>
              <a:rPr sz="1800" spc="-5">
                <a:solidFill>
                  <a:srgbClr val="0C1C1D"/>
                </a:solidFill>
                <a:latin typeface="Arial"/>
                <a:cs typeface="Arial"/>
              </a:rPr>
              <a:t>vous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pouvez</a:t>
            </a:r>
            <a:r>
              <a:rPr sz="1800" spc="-114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800">
                <a:solidFill>
                  <a:srgbClr val="0C1C1D"/>
                </a:solidFill>
                <a:latin typeface="Arial"/>
                <a:cs typeface="Arial"/>
              </a:rPr>
              <a:t>apporter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1117" y="424129"/>
            <a:ext cx="356616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/>
              <a:t>La multimorbidité </a:t>
            </a:r>
            <a:r>
              <a:rPr sz="2400"/>
              <a:t>des BPCO</a:t>
            </a:r>
            <a:r>
              <a:rPr sz="2400" spc="-35"/>
              <a:t> </a:t>
            </a:r>
            <a:r>
              <a:rPr sz="2400" spc="-5"/>
              <a:t>(I)</a:t>
            </a:r>
            <a:r>
              <a:t> 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15848" y="1368932"/>
            <a:ext cx="7527290" cy="3002104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271780" marR="438150" indent="-259715">
              <a:lnSpc>
                <a:spcPct val="100000"/>
              </a:lnSpc>
              <a:spcBef>
                <a:spcPts val="90"/>
              </a:spcBef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Généralement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les patients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la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présentent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aussi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plusieurs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qui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peuvent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nécessiter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charge sur le long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terme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parallèlement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avec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leur</a:t>
            </a:r>
            <a:r>
              <a:rPr sz="1400" spc="1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175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Ce qui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présente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un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défi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supplémentaire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possibilité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ne pas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détecter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parce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que</a:t>
            </a:r>
            <a:r>
              <a:rPr sz="1400" spc="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les</a:t>
            </a:r>
            <a:r>
              <a:rPr dirty="0"/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se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confondent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avec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ceux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229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 dirty="0">
              <a:latin typeface="Arial"/>
              <a:cs typeface="Arial"/>
            </a:endParaRPr>
          </a:p>
          <a:p>
            <a:pPr marL="271780" marR="60706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Prenant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compte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pertinente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clinique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,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jusqu’à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80 % des patients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de la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présenteront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au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moins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comorbidité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significative et la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moitié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d’entre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eux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auront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trois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ou</a:t>
            </a:r>
            <a:r>
              <a:rPr sz="1400" spc="2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plus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Char char="•"/>
            </a:pPr>
            <a:endParaRPr sz="2000" dirty="0">
              <a:latin typeface="Arial"/>
              <a:cs typeface="Arial"/>
            </a:endParaRPr>
          </a:p>
          <a:p>
            <a:pPr marL="271780" marR="54610" indent="-259715">
              <a:lnSpc>
                <a:spcPct val="100000"/>
              </a:lnSpc>
              <a:buClr>
                <a:srgbClr val="000000"/>
              </a:buClr>
              <a:buSzPct val="128571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Les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comorbidités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sont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plus </a:t>
            </a:r>
            <a:r>
              <a:rPr sz="1400" spc="-15" dirty="0" err="1">
                <a:solidFill>
                  <a:srgbClr val="0C1C1D"/>
                </a:solidFill>
                <a:latin typeface="Arial"/>
                <a:cs typeface="Arial"/>
              </a:rPr>
              <a:t>fréquentes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chez les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femmes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que chez les 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hommes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leur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prévalence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 err="1">
                <a:solidFill>
                  <a:srgbClr val="0C1C1D"/>
                </a:solidFill>
                <a:latin typeface="Arial"/>
                <a:cs typeface="Arial"/>
              </a:rPr>
              <a:t>augmente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5" dirty="0">
                <a:solidFill>
                  <a:srgbClr val="0C1C1D"/>
                </a:solidFill>
                <a:latin typeface="Arial"/>
                <a:cs typeface="Arial"/>
              </a:rPr>
              <a:t>avec </a:t>
            </a:r>
            <a:r>
              <a:rPr sz="1400" spc="-5" dirty="0" err="1">
                <a:solidFill>
                  <a:srgbClr val="0C1C1D"/>
                </a:solidFill>
                <a:latin typeface="Arial"/>
                <a:cs typeface="Arial"/>
              </a:rPr>
              <a:t>l’aggravation</a:t>
            </a:r>
            <a:r>
              <a:rPr sz="1400" spc="-5" dirty="0">
                <a:solidFill>
                  <a:srgbClr val="0C1C1D"/>
                </a:solidFill>
                <a:latin typeface="Arial"/>
                <a:cs typeface="Arial"/>
              </a:rPr>
              <a:t> de la</a:t>
            </a:r>
            <a:r>
              <a:rPr sz="1400" spc="8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r>
              <a:rPr dirty="0"/>
              <a:t> 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8063" y="4309580"/>
            <a:ext cx="8632267" cy="75020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5" dirty="0">
                <a:solidFill>
                  <a:srgbClr val="0C1C1D"/>
                </a:solidFill>
                <a:latin typeface="Arial"/>
                <a:cs typeface="Arial"/>
              </a:rPr>
              <a:t>BPCO : </a:t>
            </a:r>
            <a:r>
              <a:rPr sz="700" spc="-15" dirty="0">
                <a:solidFill>
                  <a:srgbClr val="0C1C1D"/>
                </a:solidFill>
                <a:latin typeface="Arial"/>
                <a:cs typeface="Arial"/>
              </a:rPr>
              <a:t>broncho- </a:t>
            </a:r>
            <a:r>
              <a:rPr sz="700" spc="-10" dirty="0" err="1">
                <a:solidFill>
                  <a:srgbClr val="0C1C1D"/>
                </a:solidFill>
                <a:latin typeface="Arial"/>
                <a:cs typeface="Arial"/>
              </a:rPr>
              <a:t>pneumopathie</a:t>
            </a:r>
            <a:r>
              <a:rPr sz="7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700" spc="-15" dirty="0" err="1">
                <a:solidFill>
                  <a:srgbClr val="0C1C1D"/>
                </a:solidFill>
                <a:latin typeface="Arial"/>
                <a:cs typeface="Arial"/>
              </a:rPr>
              <a:t>chronique</a:t>
            </a:r>
            <a:r>
              <a:rPr sz="700" spc="-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700" spc="-15" dirty="0">
                <a:solidFill>
                  <a:srgbClr val="0C1C1D"/>
                </a:solidFill>
                <a:latin typeface="Arial"/>
                <a:cs typeface="Arial"/>
              </a:rPr>
              <a:t>obstructive</a:t>
            </a:r>
            <a:r>
              <a:rPr sz="1600" dirty="0"/>
              <a:t> </a:t>
            </a:r>
            <a:endParaRPr sz="7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700" spc="-5" dirty="0">
                <a:solidFill>
                  <a:srgbClr val="0C1C1D"/>
                </a:solidFill>
                <a:latin typeface="Arial"/>
                <a:cs typeface="Arial"/>
              </a:rPr>
              <a:t>IPCRG. 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Assistant de bureau n° 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10. </a:t>
            </a:r>
            <a:r>
              <a:rPr sz="700" spc="-15" dirty="0" err="1">
                <a:solidFill>
                  <a:srgbClr val="00050A"/>
                </a:solidFill>
                <a:latin typeface="Arial"/>
                <a:cs typeface="Arial"/>
              </a:rPr>
              <a:t>Utilisation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5" dirty="0" err="1">
                <a:solidFill>
                  <a:srgbClr val="00050A"/>
                </a:solidFill>
                <a:latin typeface="Arial"/>
                <a:cs typeface="Arial"/>
              </a:rPr>
              <a:t>rationnelle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25" dirty="0">
                <a:solidFill>
                  <a:srgbClr val="00050A"/>
                </a:solidFill>
                <a:latin typeface="Arial"/>
                <a:cs typeface="Arial"/>
              </a:rPr>
              <a:t>des </a:t>
            </a:r>
            <a:r>
              <a:rPr sz="700" spc="-20" dirty="0" err="1">
                <a:solidFill>
                  <a:srgbClr val="00050A"/>
                </a:solidFill>
                <a:latin typeface="Arial"/>
                <a:cs typeface="Arial"/>
              </a:rPr>
              <a:t>médicaments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5" dirty="0" err="1">
                <a:solidFill>
                  <a:srgbClr val="00050A"/>
                </a:solidFill>
                <a:latin typeface="Arial"/>
                <a:cs typeface="Arial"/>
              </a:rPr>
              <a:t>inhalés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pour le 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patient </a:t>
            </a:r>
            <a:r>
              <a:rPr sz="700" spc="-15" dirty="0" err="1">
                <a:solidFill>
                  <a:srgbClr val="00050A"/>
                </a:solidFill>
                <a:latin typeface="Arial"/>
                <a:cs typeface="Arial"/>
              </a:rPr>
              <a:t>atteint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 de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BPCO 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et 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de multiples affections </a:t>
            </a:r>
            <a:r>
              <a:rPr sz="700" spc="-15" dirty="0" err="1">
                <a:solidFill>
                  <a:srgbClr val="00050A"/>
                </a:solidFill>
                <a:latin typeface="Arial"/>
                <a:cs typeface="Arial"/>
              </a:rPr>
              <a:t>comorbides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 : </a:t>
            </a:r>
            <a:r>
              <a:rPr sz="700" spc="-5" dirty="0">
                <a:solidFill>
                  <a:srgbClr val="00050A"/>
                </a:solidFill>
                <a:latin typeface="Arial"/>
                <a:cs typeface="Arial"/>
              </a:rPr>
              <a:t>Orientations 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pour 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les </a:t>
            </a:r>
            <a:r>
              <a:rPr sz="700" spc="-15" dirty="0" err="1">
                <a:solidFill>
                  <a:srgbClr val="00050A"/>
                </a:solidFill>
                <a:latin typeface="Arial"/>
                <a:cs typeface="Arial"/>
              </a:rPr>
              <a:t>soins</a:t>
            </a:r>
            <a:r>
              <a:rPr sz="700" spc="-15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25" dirty="0" err="1">
                <a:solidFill>
                  <a:srgbClr val="00050A"/>
                </a:solidFill>
                <a:latin typeface="Arial"/>
                <a:cs typeface="Arial"/>
              </a:rPr>
              <a:t>primaires</a:t>
            </a:r>
            <a:r>
              <a:rPr sz="700" spc="-25" dirty="0">
                <a:solidFill>
                  <a:srgbClr val="00050A"/>
                </a:solidFill>
                <a:latin typeface="Arial"/>
                <a:cs typeface="Arial"/>
              </a:rPr>
              <a:t>. </a:t>
            </a:r>
            <a:r>
              <a:rPr sz="1600" dirty="0"/>
              <a:t> </a:t>
            </a:r>
            <a:r>
              <a:rPr sz="700" spc="-10" dirty="0" err="1">
                <a:solidFill>
                  <a:srgbClr val="00050A"/>
                </a:solidFill>
                <a:latin typeface="Arial"/>
                <a:cs typeface="Arial"/>
              </a:rPr>
              <a:t>Informations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 </a:t>
            </a:r>
            <a:r>
              <a:rPr sz="700" spc="-10" dirty="0" err="1">
                <a:solidFill>
                  <a:srgbClr val="00050A"/>
                </a:solidFill>
                <a:latin typeface="Arial"/>
                <a:cs typeface="Arial"/>
              </a:rPr>
              <a:t>disponibles</a:t>
            </a:r>
            <a:r>
              <a:rPr sz="700" spc="-10" dirty="0">
                <a:solidFill>
                  <a:srgbClr val="00050A"/>
                </a:solidFill>
                <a:latin typeface="Arial"/>
                <a:cs typeface="Arial"/>
              </a:rPr>
              <a:t> sur </a:t>
            </a:r>
            <a:r>
              <a:rPr sz="700" spc="-20" dirty="0" err="1">
                <a:solidFill>
                  <a:srgbClr val="00050A"/>
                </a:solidFill>
                <a:latin typeface="Arial"/>
                <a:cs typeface="Arial"/>
              </a:rPr>
              <a:t>sur</a:t>
            </a:r>
            <a:r>
              <a:rPr sz="700" spc="-20" dirty="0">
                <a:solidFill>
                  <a:srgbClr val="00050A"/>
                </a:solidFill>
                <a:latin typeface="Arial"/>
                <a:cs typeface="Arial"/>
              </a:rPr>
              <a:t> le site : </a:t>
            </a:r>
            <a:r>
              <a:rPr sz="7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2"/>
              </a:rPr>
              <a:t>https://www.ipcrg.org/dth10</a:t>
            </a:r>
            <a:r>
              <a:rPr sz="1600" dirty="0"/>
              <a:t> 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38350" y="424129"/>
            <a:ext cx="5353050" cy="391795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La </a:t>
            </a:r>
            <a:r>
              <a:rPr sz="2400" dirty="0" err="1"/>
              <a:t>multimorbidité</a:t>
            </a:r>
            <a:r>
              <a:rPr sz="2400" dirty="0"/>
              <a:t> dans la BPCO</a:t>
            </a:r>
            <a:r>
              <a:rPr sz="2400" spc="-60" dirty="0"/>
              <a:t> </a:t>
            </a:r>
            <a:r>
              <a:rPr sz="2400" dirty="0"/>
              <a:t>(II)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070090" cy="148717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comorbidités apparaissent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souvent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en grappes,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ce qui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suggère </a:t>
            </a:r>
            <a:r>
              <a:rPr sz="1600" spc="10">
                <a:solidFill>
                  <a:srgbClr val="0C1C1D"/>
                </a:solidFill>
                <a:latin typeface="Arial"/>
                <a:cs typeface="Arial"/>
              </a:rPr>
              <a:t>des facteurs de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600" spc="-26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communs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(tabagisme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ou inactivité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p. ex.),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des mécanismes pathobiologiques sous-jacents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partagés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(vieillissement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accéléré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p. ex.) 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des effets secondaires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du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600" spc="-13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 la BPCO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Times New Roman"/>
              <a:buChar char="•"/>
            </a:pPr>
            <a:endParaRPr sz="220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 comorbidités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couramment rencontrées chez les patients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atteints de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la BPCO</a:t>
            </a:r>
            <a:r>
              <a:rPr sz="1600" spc="-22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incluent :</a:t>
            </a:r>
            <a: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022478"/>
              </p:ext>
            </p:extLst>
          </p:nvPr>
        </p:nvGraphicFramePr>
        <p:xfrm>
          <a:off x="2362200" y="3184525"/>
          <a:ext cx="6248400" cy="167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79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4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0828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Maladies</a:t>
                      </a:r>
                      <a:r>
                        <a:rPr sz="1350" spc="50" dirty="0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350" spc="-5" dirty="0" err="1">
                          <a:solidFill>
                            <a:srgbClr val="074A87"/>
                          </a:solidFill>
                          <a:latin typeface="Arial"/>
                          <a:cs typeface="Arial"/>
                        </a:rPr>
                        <a:t>cardiovasculaires</a:t>
                      </a:r>
                      <a:r>
                        <a:rPr dirty="0"/>
                        <a:t> </a:t>
                      </a:r>
                      <a:endParaRPr sz="135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syndrome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métabolique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9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La faiblesse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musculaire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diabète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276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L'ostéoporose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marR="15367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reflux gastro-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œsophagien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61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L'anxiété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et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dépression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La dilatation des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bronches</a:t>
                      </a:r>
                      <a:endParaRPr sz="1350" spc="-10" dirty="0">
                        <a:solidFill>
                          <a:srgbClr val="074A87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816">
                <a:tc>
                  <a:txBody>
                    <a:bodyPr/>
                    <a:lstStyle/>
                    <a:p>
                      <a:pPr marL="12700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Le cancer du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poumon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tc>
                  <a:txBody>
                    <a:bodyPr/>
                    <a:lstStyle/>
                    <a:p>
                      <a:pPr marL="127000" marR="119380" algn="l">
                        <a:lnSpc>
                          <a:spcPts val="1485"/>
                        </a:lnSpc>
                        <a:spcBef>
                          <a:spcPts val="575"/>
                        </a:spcBef>
                      </a:pP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L'apnée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obstructive du </a:t>
                      </a:r>
                      <a:r>
                        <a:rPr sz="1350" spc="-10" dirty="0" err="1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sommeil</a:t>
                      </a:r>
                      <a:r>
                        <a:rPr sz="1350" spc="-10" dirty="0">
                          <a:solidFill>
                            <a:srgbClr val="074A87"/>
                          </a:solidFill>
                          <a:latin typeface="Arial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0" marR="0" marT="730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184722"/>
            <a:ext cx="5592953" cy="880744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74650" marR="5080" indent="-36639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du</a:t>
            </a:r>
            <a:r>
              <a:rPr spc="-55" dirty="0"/>
              <a:t> </a:t>
            </a:r>
            <a:r>
              <a:rPr dirty="0"/>
              <a:t>patient </a:t>
            </a:r>
            <a:r>
              <a:rPr dirty="0" err="1"/>
              <a:t>multimorbide</a:t>
            </a:r>
            <a:r>
              <a:rPr dirty="0"/>
              <a:t> </a:t>
            </a:r>
            <a:r>
              <a:rPr spc="-5" dirty="0" err="1"/>
              <a:t>atteint</a:t>
            </a:r>
            <a:r>
              <a:rPr spc="-5" dirty="0"/>
              <a:t> de </a:t>
            </a:r>
            <a:r>
              <a:rPr dirty="0"/>
              <a:t>BPCO</a:t>
            </a:r>
            <a:r>
              <a:rPr spc="-50" dirty="0"/>
              <a:t> </a:t>
            </a:r>
            <a:r>
              <a:rPr spc="5" dirty="0"/>
              <a:t>(I)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68933"/>
            <a:ext cx="7863205" cy="3664401"/>
          </a:xfrm>
          <a:prstGeom prst="rect">
            <a:avLst/>
          </a:prstGeom>
        </p:spPr>
        <p:txBody>
          <a:bodyPr vert="horz" wrap="square" lIns="0" tIns="1206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prise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charge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individuelle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des patients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la BPCO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de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multimorbidités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5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100" spc="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souvent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complexe</a:t>
            </a:r>
            <a:r>
              <a:rPr sz="1100" spc="2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nécessite</a:t>
            </a:r>
            <a:r>
              <a:rPr sz="1400" dirty="0"/>
              <a:t>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l’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application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simultanée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plusieurs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directives de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spécifiques</a:t>
            </a:r>
            <a:r>
              <a:rPr sz="1100" spc="14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maladie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/>
              <a:cs typeface="Arial"/>
            </a:endParaRPr>
          </a:p>
          <a:p>
            <a:pPr marL="271780" indent="-259715">
              <a:lnSpc>
                <a:spcPct val="100000"/>
              </a:lnSpc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0" dirty="0" err="1">
                <a:latin typeface="Arial"/>
                <a:cs typeface="Arial"/>
              </a:rPr>
              <a:t>Favoriser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0" dirty="0" err="1">
                <a:latin typeface="Arial"/>
                <a:cs typeface="Arial"/>
              </a:rPr>
              <a:t>une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0" dirty="0" err="1">
                <a:latin typeface="Arial"/>
                <a:cs typeface="Arial"/>
              </a:rPr>
              <a:t>approche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 err="1">
                <a:latin typeface="Arial"/>
                <a:cs typeface="Arial"/>
              </a:rPr>
              <a:t>holistique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qui </a:t>
            </a:r>
            <a:r>
              <a:rPr sz="1100" dirty="0" err="1">
                <a:latin typeface="Arial"/>
                <a:cs typeface="Arial"/>
              </a:rPr>
              <a:t>est</a:t>
            </a:r>
            <a:r>
              <a:rPr sz="1100" dirty="0">
                <a:latin typeface="Arial"/>
                <a:cs typeface="Arial"/>
              </a:rPr>
              <a:t> </a:t>
            </a:r>
            <a:r>
              <a:rPr sz="1100" spc="-5" dirty="0" err="1">
                <a:latin typeface="Arial"/>
                <a:cs typeface="Arial"/>
              </a:rPr>
              <a:t>d'une</a:t>
            </a:r>
            <a:r>
              <a:rPr sz="1100" spc="-5" dirty="0">
                <a:latin typeface="Arial"/>
                <a:cs typeface="Arial"/>
              </a:rPr>
              <a:t> importance </a:t>
            </a:r>
            <a:r>
              <a:rPr sz="1100" spc="-5" dirty="0" err="1">
                <a:latin typeface="Arial"/>
                <a:cs typeface="Arial"/>
              </a:rPr>
              <a:t>capitale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pour les </a:t>
            </a:r>
            <a:r>
              <a:rPr sz="1100" spc="5" dirty="0">
                <a:latin typeface="Arial"/>
                <a:cs typeface="Arial"/>
              </a:rPr>
              <a:t>patients </a:t>
            </a:r>
            <a:r>
              <a:rPr sz="1100" spc="-15" dirty="0" err="1">
                <a:latin typeface="Arial"/>
                <a:cs typeface="Arial"/>
              </a:rPr>
              <a:t>atteints</a:t>
            </a:r>
            <a:r>
              <a:rPr sz="1100" spc="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Arial"/>
                <a:cs typeface="Arial"/>
              </a:rPr>
              <a:t>la BPCO, </a:t>
            </a:r>
            <a:r>
              <a:rPr sz="1100" dirty="0">
                <a:latin typeface="Arial"/>
                <a:cs typeface="Arial"/>
              </a:rPr>
              <a:t>car </a:t>
            </a:r>
            <a:r>
              <a:rPr sz="1100" spc="-5" dirty="0">
                <a:latin typeface="Arial"/>
                <a:cs typeface="Arial"/>
              </a:rPr>
              <a:t>les </a:t>
            </a:r>
            <a:r>
              <a:rPr sz="1100" dirty="0" err="1">
                <a:latin typeface="Arial"/>
                <a:cs typeface="Arial"/>
              </a:rPr>
              <a:t>lignes</a:t>
            </a:r>
            <a:r>
              <a:rPr sz="1100" dirty="0">
                <a:latin typeface="Arial"/>
                <a:cs typeface="Arial"/>
              </a:rPr>
              <a:t> directrices </a:t>
            </a:r>
            <a:r>
              <a:rPr sz="1100" spc="-5" dirty="0" err="1">
                <a:latin typeface="Arial"/>
                <a:cs typeface="Arial"/>
              </a:rPr>
              <a:t>concernant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le </a:t>
            </a:r>
            <a:r>
              <a:rPr sz="1100" spc="5" dirty="0" err="1">
                <a:latin typeface="Arial"/>
                <a:cs typeface="Arial"/>
              </a:rPr>
              <a:t>traitement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des </a:t>
            </a:r>
            <a:r>
              <a:rPr sz="1100" spc="-5" dirty="0" err="1">
                <a:latin typeface="Arial"/>
                <a:cs typeface="Arial"/>
              </a:rPr>
              <a:t>commorbidités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ne </a:t>
            </a:r>
            <a:r>
              <a:rPr sz="1100" dirty="0" err="1">
                <a:latin typeface="Arial"/>
                <a:cs typeface="Arial"/>
              </a:rPr>
              <a:t>sont</a:t>
            </a:r>
            <a:r>
              <a:rPr sz="1100" dirty="0">
                <a:latin typeface="Arial"/>
                <a:cs typeface="Arial"/>
              </a:rPr>
              <a:t> pas </a:t>
            </a:r>
            <a:r>
              <a:rPr sz="1100" dirty="0" err="1">
                <a:latin typeface="Arial"/>
                <a:cs typeface="Arial"/>
              </a:rPr>
              <a:t>toujours</a:t>
            </a:r>
            <a:r>
              <a:rPr sz="1100" spc="18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bien </a:t>
            </a:r>
            <a:r>
              <a:rPr sz="1100" spc="-5" dirty="0" err="1">
                <a:latin typeface="Arial"/>
                <a:cs typeface="Arial"/>
              </a:rPr>
              <a:t>alignées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 marL="274955">
              <a:lnSpc>
                <a:spcPct val="100000"/>
              </a:lnSpc>
              <a:spcBef>
                <a:spcPts val="270"/>
              </a:spcBef>
              <a:tabLst>
                <a:tab pos="539750" algn="l"/>
              </a:tabLst>
            </a:pPr>
            <a:r>
              <a:rPr sz="1000" dirty="0" err="1">
                <a:latin typeface="Arial"/>
                <a:cs typeface="Arial"/>
              </a:rPr>
              <a:t>o⇥</a:t>
            </a:r>
            <a:r>
              <a:rPr sz="1000" spc="-5" dirty="0" err="1">
                <a:latin typeface="Arial"/>
                <a:cs typeface="Arial"/>
              </a:rPr>
              <a:t>Les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médecins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de </a:t>
            </a:r>
            <a:r>
              <a:rPr sz="1000" dirty="0" err="1">
                <a:latin typeface="Arial"/>
                <a:cs typeface="Arial"/>
              </a:rPr>
              <a:t>soins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primaires</a:t>
            </a:r>
            <a:r>
              <a:rPr sz="100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devraient</a:t>
            </a:r>
            <a:r>
              <a:rPr sz="100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procéder</a:t>
            </a:r>
            <a:r>
              <a:rPr sz="1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à</a:t>
            </a:r>
            <a:r>
              <a:rPr sz="1000" spc="-8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une</a:t>
            </a:r>
            <a:r>
              <a:rPr sz="1000" spc="-4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réévaluation</a:t>
            </a:r>
            <a:r>
              <a:rPr sz="10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5" dirty="0" err="1">
                <a:solidFill>
                  <a:srgbClr val="0C1C1D"/>
                </a:solidFill>
                <a:latin typeface="Arial"/>
                <a:cs typeface="Arial"/>
              </a:rPr>
              <a:t>médicale</a:t>
            </a:r>
            <a:r>
              <a:rPr sz="1000" spc="-7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annuelle</a:t>
            </a:r>
            <a:r>
              <a:rPr sz="1000" spc="-6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0C1C1D"/>
                </a:solidFill>
                <a:latin typeface="Arial"/>
                <a:cs typeface="Arial"/>
              </a:rPr>
              <a:t>et</a:t>
            </a:r>
            <a:r>
              <a:rPr sz="1000" spc="-3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ajuster</a:t>
            </a:r>
            <a:r>
              <a:rPr sz="1000" spc="-8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le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000" spc="-6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000" dirty="0">
                <a:latin typeface="Arial"/>
                <a:cs typeface="Arial"/>
              </a:rPr>
              <a:t> </a:t>
            </a:r>
          </a:p>
          <a:p>
            <a:pPr marL="539750">
              <a:lnSpc>
                <a:spcPct val="100000"/>
              </a:lnSpc>
            </a:pP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patients </a:t>
            </a:r>
            <a:r>
              <a:rPr sz="1000" dirty="0" err="1">
                <a:solidFill>
                  <a:srgbClr val="0C1C1D"/>
                </a:solidFill>
                <a:latin typeface="Arial"/>
                <a:cs typeface="Arial"/>
              </a:rPr>
              <a:t>atteints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0C1C1D"/>
                </a:solidFill>
                <a:latin typeface="Arial"/>
                <a:cs typeface="Arial"/>
              </a:rPr>
              <a:t>de la</a:t>
            </a:r>
            <a:r>
              <a:rPr sz="1000" spc="-9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0C1C1D"/>
                </a:solidFill>
                <a:latin typeface="Arial"/>
                <a:cs typeface="Arial"/>
              </a:rPr>
              <a:t>BPCO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 dirty="0">
              <a:latin typeface="Arial"/>
              <a:cs typeface="Arial"/>
            </a:endParaRPr>
          </a:p>
          <a:p>
            <a:pPr marL="271780" marR="260985" indent="-259715">
              <a:lnSpc>
                <a:spcPct val="100000"/>
              </a:lnSpc>
              <a:spcBef>
                <a:spcPts val="800"/>
              </a:spcBef>
              <a:buClr>
                <a:srgbClr val="000000"/>
              </a:buClr>
              <a:buSzPct val="126923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L’émergence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multimorbidité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doit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être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considérée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comme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un signal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appel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l’action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pour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entreprendre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examen 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du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traitement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de la BPCO </a:t>
            </a:r>
            <a:r>
              <a:rPr sz="110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mettant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l'accent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sur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le rapport 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entre les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comorbidité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5" dirty="0">
                <a:solidFill>
                  <a:srgbClr val="0C1C1D"/>
                </a:solidFill>
                <a:latin typeface="Arial"/>
                <a:cs typeface="Arial"/>
              </a:rPr>
              <a:t>et les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effets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secondaires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0C1C1D"/>
                </a:solidFill>
                <a:latin typeface="Arial"/>
                <a:cs typeface="Arial"/>
              </a:rPr>
              <a:t>des</a:t>
            </a:r>
            <a:r>
              <a:rPr sz="11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5" dirty="0" err="1">
                <a:solidFill>
                  <a:srgbClr val="0C1C1D"/>
                </a:solidFill>
                <a:latin typeface="Arial"/>
                <a:cs typeface="Arial"/>
              </a:rPr>
              <a:t>médicaments</a:t>
            </a:r>
            <a:r>
              <a:rPr sz="1400" dirty="0"/>
              <a:t> 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dirty="0">
              <a:latin typeface="Arial"/>
              <a:cs typeface="Arial"/>
            </a:endParaRPr>
          </a:p>
          <a:p>
            <a:pPr marL="271780" marR="5080" indent="-259715">
              <a:lnSpc>
                <a:spcPct val="110000"/>
              </a:lnSpc>
              <a:buSzPct val="131818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Dans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cette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série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de diapositives, nous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nous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concentrons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sur la BPCO et la situation du patient dans son ensemble. Il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important de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discuter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avec le patient de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qui (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symptômes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/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maladie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) le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préoccupe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tout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particulièrement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, c.-à-d. qui l’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inquiète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et le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gêne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le plus au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quotidien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, la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façon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dont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ils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perçoivent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leurs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maladies et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qui a le plus important pour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eux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.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tant que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médecins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généralistes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, nous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prenons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charge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tous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les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cas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et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devons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établir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les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priorités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fonction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du patient.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Ceci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étant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nous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réitérons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que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ces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diapositives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concernent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en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général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la BPCO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mais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il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est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important de ne pas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perdre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de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vue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le </a:t>
            </a:r>
            <a:r>
              <a:rPr sz="1100" spc="-10" dirty="0" err="1">
                <a:solidFill>
                  <a:srgbClr val="0C1C1D"/>
                </a:solidFill>
                <a:latin typeface="Arial"/>
                <a:cs typeface="Arial"/>
              </a:rPr>
              <a:t>contexte</a:t>
            </a:r>
            <a:r>
              <a:rPr sz="1100" spc="-10" dirty="0">
                <a:solidFill>
                  <a:srgbClr val="0C1C1D"/>
                </a:solidFill>
                <a:latin typeface="Arial"/>
                <a:cs typeface="Arial"/>
              </a:rPr>
              <a:t> patient dans son ensemble. </a:t>
            </a: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12725"/>
            <a:ext cx="6035040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329565" marR="5080" indent="-317500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des </a:t>
            </a:r>
            <a:r>
              <a:rPr dirty="0"/>
              <a:t>patients </a:t>
            </a:r>
            <a:r>
              <a:rPr dirty="0" err="1"/>
              <a:t>multimorbides</a:t>
            </a:r>
            <a:r>
              <a:rPr dirty="0"/>
              <a:t> </a:t>
            </a:r>
            <a:r>
              <a:rPr spc="-5" dirty="0" err="1"/>
              <a:t>atteints</a:t>
            </a:r>
            <a:r>
              <a:rPr spc="-5" dirty="0"/>
              <a:t> de </a:t>
            </a:r>
            <a:r>
              <a:rPr dirty="0"/>
              <a:t>BPCO</a:t>
            </a:r>
            <a:r>
              <a:rPr spc="-50" dirty="0"/>
              <a:t> </a:t>
            </a:r>
            <a:r>
              <a:rPr spc="5" dirty="0"/>
              <a:t>(II)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2555" rIns="0" bIns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965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dirty="0"/>
              <a:t>Chez les patients </a:t>
            </a:r>
            <a:r>
              <a:rPr spc="-5" dirty="0" err="1"/>
              <a:t>atteints</a:t>
            </a:r>
            <a:r>
              <a:rPr spc="-5" dirty="0"/>
              <a:t> de BPCO, </a:t>
            </a:r>
            <a:r>
              <a:rPr dirty="0"/>
              <a:t>la </a:t>
            </a:r>
            <a:r>
              <a:rPr dirty="0" err="1"/>
              <a:t>multimorbidité</a:t>
            </a:r>
            <a:r>
              <a:rPr dirty="0"/>
              <a:t> </a:t>
            </a:r>
            <a:r>
              <a:rPr dirty="0" err="1"/>
              <a:t>est</a:t>
            </a:r>
            <a:r>
              <a:rPr dirty="0"/>
              <a:t> </a:t>
            </a:r>
            <a:r>
              <a:rPr dirty="0" err="1"/>
              <a:t>associée</a:t>
            </a:r>
            <a:r>
              <a:rPr spc="-180" dirty="0"/>
              <a:t> </a:t>
            </a:r>
            <a:r>
              <a:rPr spc="-5" dirty="0"/>
              <a:t>à :</a:t>
            </a:r>
            <a:r>
              <a:rPr dirty="0"/>
              <a:t> </a:t>
            </a:r>
          </a:p>
          <a:p>
            <a:pPr marL="539750" lvl="1" indent="-265430">
              <a:lnSpc>
                <a:spcPct val="100000"/>
              </a:lnSpc>
              <a:spcBef>
                <a:spcPts val="68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degré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élevé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polypharmacie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1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d’effets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10" dirty="0" err="1">
                <a:solidFill>
                  <a:srgbClr val="0C1C1D"/>
                </a:solidFill>
                <a:latin typeface="Arial"/>
                <a:cs typeface="Arial"/>
              </a:rPr>
              <a:t>indésirables</a:t>
            </a:r>
            <a:r>
              <a:rPr sz="1300" spc="-1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300" spc="-15" dirty="0" err="1">
                <a:solidFill>
                  <a:srgbClr val="0C1C1D"/>
                </a:solidFill>
                <a:latin typeface="Arial"/>
                <a:cs typeface="Arial"/>
              </a:rPr>
              <a:t>d’interactions</a:t>
            </a:r>
            <a:r>
              <a:rPr sz="1300" spc="5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médicamenteuses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d’</a:t>
            </a:r>
            <a:r>
              <a:rPr sz="1300" spc="2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hospitalisation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marL="539750" lvl="1" indent="-265430">
              <a:lnSpc>
                <a:spcPct val="100000"/>
              </a:lnSpc>
              <a:spcBef>
                <a:spcPts val="625"/>
              </a:spcBef>
              <a:buClr>
                <a:srgbClr val="000000"/>
              </a:buClr>
              <a:buChar char="o"/>
              <a:tabLst>
                <a:tab pos="539750" algn="l"/>
                <a:tab pos="540385" algn="l"/>
              </a:tabLst>
            </a:pP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Un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risque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dirty="0" err="1">
                <a:solidFill>
                  <a:srgbClr val="0C1C1D"/>
                </a:solidFill>
                <a:latin typeface="Arial"/>
                <a:cs typeface="Arial"/>
              </a:rPr>
              <a:t>accru</a:t>
            </a:r>
            <a:r>
              <a:rPr sz="1300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300" spc="-10" dirty="0" err="1">
                <a:solidFill>
                  <a:srgbClr val="0C1C1D"/>
                </a:solidFill>
                <a:latin typeface="Arial"/>
                <a:cs typeface="Arial"/>
              </a:rPr>
              <a:t>décès</a:t>
            </a:r>
            <a:r>
              <a:rPr sz="1300" spc="105" dirty="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300" spc="-5" dirty="0" err="1">
                <a:solidFill>
                  <a:srgbClr val="0C1C1D"/>
                </a:solidFill>
                <a:latin typeface="Arial"/>
                <a:cs typeface="Arial"/>
              </a:rPr>
              <a:t>prématuré</a:t>
            </a:r>
            <a:r>
              <a:rPr dirty="0"/>
              <a:t> </a:t>
            </a:r>
            <a:endParaRPr sz="13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o"/>
            </a:pPr>
            <a:endParaRPr sz="1400" dirty="0"/>
          </a:p>
          <a:p>
            <a:pPr lvl="1">
              <a:lnSpc>
                <a:spcPct val="100000"/>
              </a:lnSpc>
              <a:spcBef>
                <a:spcPts val="25"/>
              </a:spcBef>
              <a:buFont typeface="Arial"/>
              <a:buChar char="o"/>
            </a:pPr>
            <a:endParaRPr sz="1200" dirty="0"/>
          </a:p>
          <a:p>
            <a:pPr marL="271780" marR="318135" indent="-259715">
              <a:lnSpc>
                <a:spcPct val="120100"/>
              </a:lnSpc>
              <a:buSzPct val="131250"/>
              <a:buFont typeface="Times New Roman"/>
              <a:buChar char="•"/>
              <a:tabLst>
                <a:tab pos="329565" algn="l"/>
                <a:tab pos="330200" algn="l"/>
              </a:tabLst>
            </a:pPr>
            <a:r>
              <a:rPr dirty="0">
                <a:solidFill>
                  <a:srgbClr val="000000"/>
                </a:solidFill>
              </a:rPr>
              <a:t>	</a:t>
            </a:r>
            <a:r>
              <a:rPr dirty="0"/>
              <a:t>La </a:t>
            </a:r>
            <a:r>
              <a:rPr dirty="0" err="1"/>
              <a:t>polypharmacie</a:t>
            </a:r>
            <a:r>
              <a:rPr dirty="0"/>
              <a:t> </a:t>
            </a:r>
            <a:r>
              <a:rPr spc="-5" dirty="0" err="1"/>
              <a:t>est</a:t>
            </a:r>
            <a:r>
              <a:rPr spc="-5" dirty="0"/>
              <a:t> </a:t>
            </a:r>
            <a:r>
              <a:rPr dirty="0" err="1"/>
              <a:t>particulièrement</a:t>
            </a:r>
            <a:r>
              <a:rPr dirty="0"/>
              <a:t> </a:t>
            </a:r>
            <a:r>
              <a:rPr spc="-5" dirty="0" err="1"/>
              <a:t>préoccupante</a:t>
            </a:r>
            <a:r>
              <a:rPr spc="-5" dirty="0"/>
              <a:t> </a:t>
            </a:r>
            <a:r>
              <a:rPr spc="-10" dirty="0" err="1"/>
              <a:t>lorsque</a:t>
            </a:r>
            <a:r>
              <a:rPr spc="-10" dirty="0"/>
              <a:t> </a:t>
            </a:r>
            <a:r>
              <a:rPr spc="-5" dirty="0"/>
              <a:t>des </a:t>
            </a:r>
            <a:r>
              <a:rPr spc="-5" dirty="0" err="1"/>
              <a:t>médicaments</a:t>
            </a:r>
            <a:r>
              <a:rPr spc="-5" dirty="0"/>
              <a:t> </a:t>
            </a:r>
            <a:r>
              <a:rPr spc="-5" dirty="0" err="1"/>
              <a:t>susceptibles</a:t>
            </a:r>
            <a:r>
              <a:rPr spc="-5" dirty="0"/>
              <a:t> </a:t>
            </a:r>
            <a:r>
              <a:rPr dirty="0" err="1"/>
              <a:t>d’avoir</a:t>
            </a:r>
            <a:r>
              <a:rPr dirty="0"/>
              <a:t> des </a:t>
            </a:r>
            <a:r>
              <a:rPr spc="5" dirty="0" err="1"/>
              <a:t>effets</a:t>
            </a:r>
            <a:r>
              <a:rPr spc="5" dirty="0"/>
              <a:t> </a:t>
            </a:r>
            <a:r>
              <a:rPr spc="-5" dirty="0" err="1"/>
              <a:t>indésirables</a:t>
            </a:r>
            <a:r>
              <a:rPr spc="-5" dirty="0"/>
              <a:t> </a:t>
            </a:r>
            <a:r>
              <a:rPr dirty="0" err="1"/>
              <a:t>similaires</a:t>
            </a:r>
            <a:r>
              <a:rPr dirty="0"/>
              <a:t> </a:t>
            </a:r>
            <a:r>
              <a:rPr spc="-5" dirty="0" err="1"/>
              <a:t>sont</a:t>
            </a:r>
            <a:r>
              <a:rPr spc="-5" dirty="0"/>
              <a:t> </a:t>
            </a:r>
            <a:r>
              <a:rPr dirty="0" err="1"/>
              <a:t>associés</a:t>
            </a:r>
            <a:r>
              <a:rPr dirty="0"/>
              <a:t> </a:t>
            </a:r>
            <a:r>
              <a:rPr spc="-5" dirty="0"/>
              <a:t>et </a:t>
            </a:r>
            <a:r>
              <a:rPr spc="-10" dirty="0" err="1"/>
              <a:t>lorsque</a:t>
            </a:r>
            <a:r>
              <a:rPr spc="-10" dirty="0"/>
              <a:t> les </a:t>
            </a:r>
            <a:r>
              <a:rPr dirty="0"/>
              <a:t>affections </a:t>
            </a:r>
            <a:r>
              <a:rPr dirty="0" err="1"/>
              <a:t>comorbides</a:t>
            </a:r>
            <a:r>
              <a:rPr dirty="0"/>
              <a:t> </a:t>
            </a:r>
            <a:r>
              <a:rPr spc="-5" dirty="0"/>
              <a:t>et les </a:t>
            </a:r>
            <a:r>
              <a:rPr spc="-5" dirty="0" err="1"/>
              <a:t>effets</a:t>
            </a:r>
            <a:r>
              <a:rPr spc="-5" dirty="0"/>
              <a:t> </a:t>
            </a:r>
            <a:r>
              <a:rPr dirty="0" err="1"/>
              <a:t>indésirables</a:t>
            </a:r>
            <a:r>
              <a:rPr dirty="0"/>
              <a:t> </a:t>
            </a:r>
            <a:r>
              <a:rPr spc="5" dirty="0"/>
              <a:t>du </a:t>
            </a:r>
            <a:r>
              <a:rPr dirty="0" err="1"/>
              <a:t>traitement</a:t>
            </a:r>
            <a:r>
              <a:rPr dirty="0"/>
              <a:t> se</a:t>
            </a:r>
            <a:r>
              <a:rPr spc="-105" dirty="0"/>
              <a:t> </a:t>
            </a:r>
            <a:r>
              <a:rPr dirty="0" err="1"/>
              <a:t>confondent</a:t>
            </a:r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76400" y="212725"/>
            <a:ext cx="6172199" cy="875881"/>
          </a:xfrm>
          <a:prstGeom prst="rect">
            <a:avLst/>
          </a:prstGeom>
        </p:spPr>
        <p:txBody>
          <a:bodyPr vert="horz" wrap="square" lIns="0" tIns="13970" rIns="0" bIns="0">
            <a:spAutoFit/>
          </a:bodyPr>
          <a:lstStyle/>
          <a:p>
            <a:pPr marL="280670" marR="5080" indent="-268605" algn="ctr">
              <a:lnSpc>
                <a:spcPct val="100000"/>
              </a:lnSpc>
              <a:spcBef>
                <a:spcPts val="110"/>
              </a:spcBef>
            </a:pPr>
            <a:r>
              <a:rPr dirty="0" err="1"/>
              <a:t>Prise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charge </a:t>
            </a:r>
            <a:r>
              <a:rPr spc="5" dirty="0"/>
              <a:t>du </a:t>
            </a:r>
            <a:r>
              <a:rPr dirty="0"/>
              <a:t>patient </a:t>
            </a:r>
            <a:r>
              <a:rPr dirty="0" err="1"/>
              <a:t>multimorbide</a:t>
            </a:r>
            <a:r>
              <a:rPr lang="en-GB" dirty="0"/>
              <a:t> </a:t>
            </a:r>
            <a:r>
              <a:rPr dirty="0" err="1"/>
              <a:t>atteint</a:t>
            </a:r>
            <a:r>
              <a:rPr dirty="0"/>
              <a:t> </a:t>
            </a:r>
            <a:r>
              <a:rPr spc="-5" dirty="0"/>
              <a:t>de </a:t>
            </a:r>
            <a:r>
              <a:rPr dirty="0"/>
              <a:t>la BPCO</a:t>
            </a:r>
            <a:r>
              <a:rPr spc="-50" dirty="0"/>
              <a:t> </a:t>
            </a:r>
            <a:r>
              <a:rPr spc="5" dirty="0"/>
              <a:t>(III)</a:t>
            </a:r>
            <a:r>
              <a:rPr dirty="0"/>
              <a:t> 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5848" y="1338976"/>
            <a:ext cx="7208520" cy="1539240"/>
          </a:xfrm>
          <a:prstGeom prst="rect">
            <a:avLst/>
          </a:prstGeom>
        </p:spPr>
        <p:txBody>
          <a:bodyPr vert="horz" wrap="square" lIns="0" tIns="12700" rIns="0" bIns="0">
            <a:spAutoFit/>
          </a:bodyPr>
          <a:lstStyle/>
          <a:p>
            <a:pPr marL="271780" marR="5080" indent="-259715">
              <a:lnSpc>
                <a:spcPct val="120100"/>
              </a:lnSpc>
              <a:spcBef>
                <a:spcPts val="100"/>
              </a:spcBef>
              <a:buClr>
                <a:srgbClr val="000000"/>
              </a:buClr>
              <a:buSzPct val="131250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Selon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 recommandations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GOLD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2020 et en règle générale,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la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multimorbidité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ne devrait pas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retarder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 traitement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 la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BPCO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les comorbidités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devraient être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prises en charge selon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les</a:t>
            </a:r>
            <a:r>
              <a:rPr sz="1600" spc="-180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normes habituelles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  <a:p>
            <a:pPr marL="271780" marR="223520" indent="-259715">
              <a:lnSpc>
                <a:spcPct val="120100"/>
              </a:lnSpc>
              <a:spcBef>
                <a:spcPts val="385"/>
              </a:spcBef>
              <a:buClr>
                <a:srgbClr val="000000"/>
              </a:buClr>
              <a:buSzPct val="128125"/>
              <a:buFont typeface="Times New Roman"/>
              <a:buChar char="•"/>
              <a:tabLst>
                <a:tab pos="271780" algn="l"/>
                <a:tab pos="272415" algn="l"/>
              </a:tabLst>
            </a:pP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Il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convient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de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veiller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à 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la simplicité du traitement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et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à</a:t>
            </a:r>
            <a:r>
              <a:rPr sz="1600" spc="-175">
                <a:solidFill>
                  <a:srgbClr val="0C1C1D"/>
                </a:solidFill>
                <a:latin typeface="Arial"/>
                <a:cs typeface="Arial"/>
              </a:rPr>
              <a:t> </a:t>
            </a:r>
            <a:r>
              <a:rPr sz="1600" spc="5">
                <a:solidFill>
                  <a:srgbClr val="0C1C1D"/>
                </a:solidFill>
                <a:latin typeface="Arial"/>
                <a:cs typeface="Arial"/>
              </a:rPr>
              <a:t>réduire le plus possible la </a:t>
            </a:r>
            <a:r>
              <a:rPr sz="1600" spc="-5">
                <a:solidFill>
                  <a:srgbClr val="0C1C1D"/>
                </a:solidFill>
                <a:latin typeface="Arial"/>
                <a:cs typeface="Arial"/>
              </a:rPr>
              <a:t>polypharmacie</a:t>
            </a:r>
            <a:r>
              <a:rPr sz="1600">
                <a:solidFill>
                  <a:srgbClr val="0C1C1D"/>
                </a:solid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016240" y="91439"/>
            <a:ext cx="1045463" cy="6705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2158" y="4650130"/>
            <a:ext cx="4855210" cy="146685"/>
          </a:xfrm>
          <a:prstGeom prst="rect">
            <a:avLst/>
          </a:prstGeom>
        </p:spPr>
        <p:txBody>
          <a:bodyPr vert="horz" wrap="square" lIns="0" tIns="11430" rIns="0" bIns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5">
                <a:latin typeface="Arial"/>
                <a:cs typeface="Arial"/>
              </a:rPr>
              <a:t>Le </a:t>
            </a:r>
            <a:r>
              <a:rPr sz="800" spc="-20">
                <a:latin typeface="Arial"/>
                <a:cs typeface="Arial"/>
              </a:rPr>
              <a:t>Global </a:t>
            </a:r>
            <a:r>
              <a:rPr sz="800" spc="-10">
                <a:latin typeface="Arial"/>
                <a:cs typeface="Arial"/>
              </a:rPr>
              <a:t>Initiative for </a:t>
            </a:r>
            <a:r>
              <a:rPr sz="800" spc="-15">
                <a:latin typeface="Arial"/>
                <a:cs typeface="Arial"/>
              </a:rPr>
              <a:t>Chronic </a:t>
            </a:r>
            <a:r>
              <a:rPr sz="800" spc="-10">
                <a:latin typeface="Arial"/>
                <a:cs typeface="Arial"/>
              </a:rPr>
              <a:t>Obstructive </a:t>
            </a:r>
            <a:r>
              <a:rPr sz="800" spc="-15">
                <a:latin typeface="Arial"/>
                <a:cs typeface="Arial"/>
              </a:rPr>
              <a:t>Lung Disease </a:t>
            </a:r>
            <a:r>
              <a:rPr sz="800" spc="-5">
                <a:latin typeface="Arial"/>
                <a:cs typeface="Arial"/>
              </a:rPr>
              <a:t>(GOLD) </a:t>
            </a:r>
            <a:r>
              <a:rPr sz="800" spc="-15">
                <a:latin typeface="Arial"/>
                <a:cs typeface="Arial"/>
              </a:rPr>
              <a:t>2020. Informations disponibles sur </a:t>
            </a:r>
            <a:r>
              <a:rPr sz="800" spc="-20">
                <a:latin typeface="Arial"/>
                <a:cs typeface="Arial"/>
              </a:rPr>
              <a:t>le site :</a:t>
            </a:r>
            <a:r>
              <a:rPr sz="800" spc="20">
                <a:latin typeface="Arial"/>
                <a:cs typeface="Arial"/>
              </a:rPr>
              <a:t> </a:t>
            </a:r>
            <a:r>
              <a:rPr sz="800" u="sng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  <a:hlinkClick r:id="rId3"/>
              </a:rPr>
              <a:t>https://goldcopd.org/</a:t>
            </a:r>
            <a:r>
              <a:t> 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2641</Words>
  <Application>Microsoft Office PowerPoint</Application>
  <PresentationFormat>Custom</PresentationFormat>
  <Paragraphs>223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Office Theme</vt:lpstr>
      <vt:lpstr>Multimorbidité</vt:lpstr>
      <vt:lpstr>Études de cas sur la multimorbidité, la BPCO et le diagnostic différentiel</vt:lpstr>
      <vt:lpstr>À propos de ces diapositives </vt:lpstr>
      <vt:lpstr>Ce que vous apprendrez </vt:lpstr>
      <vt:lpstr>La multimorbidité des BPCO (I) </vt:lpstr>
      <vt:lpstr>La multimorbidité dans la BPCO (II)</vt:lpstr>
      <vt:lpstr>Prise en charge du patient multimorbide atteint de BPCO (I) </vt:lpstr>
      <vt:lpstr>Prise en charge des patients multimorbides atteints de BPCO (II) </vt:lpstr>
      <vt:lpstr>Prise en charge du patient multimorbide atteint de la BPCO (III) </vt:lpstr>
      <vt:lpstr>Comment améliorer la prise en charge de la multimorbidité  Patients atteints de la BPCO en soins primaires </vt:lpstr>
      <vt:lpstr>Autres mesures essentielles </vt:lpstr>
      <vt:lpstr>Notre objectif </vt:lpstr>
      <vt:lpstr>Le patient </vt:lpstr>
      <vt:lpstr>Antécédents médicaux généraux</vt:lpstr>
      <vt:lpstr>Antécédents d'insuffisance respiratoire I</vt:lpstr>
      <vt:lpstr>Antécédents d'insuffisance respiratoire II</vt:lpstr>
      <vt:lpstr>Lors de la visite au centre médical</vt:lpstr>
      <vt:lpstr>Lors de la visite… </vt:lpstr>
      <vt:lpstr>Lors de la suite de la visite… </vt:lpstr>
      <vt:lpstr>Lors de la suite de la visite …</vt:lpstr>
      <vt:lpstr>Quel est le diagnostic le plus probable ? </vt:lpstr>
      <vt:lpstr>Avons-nous besoin de plus d’informations ou de diagnostics ?  Que suggérez vous  ? </vt:lpstr>
      <vt:lpstr>Quelques résultats </vt:lpstr>
      <vt:lpstr>ECG </vt:lpstr>
      <vt:lpstr>Quelle est votre évaluation actuelle ? </vt:lpstr>
      <vt:lpstr>Le diagnostic est passé de l’asthme à la BPCO </vt:lpstr>
      <vt:lpstr>Considérations cliniques importantes </vt:lpstr>
      <vt:lpstr>Le traitement médical doit-il être modifié après la révision du diagnostic ? </vt:lpstr>
      <vt:lpstr>Raisons de changement de thérapie </vt:lpstr>
      <vt:lpstr>Quel traitement doit être préconisé ? </vt:lpstr>
      <vt:lpstr>Comment et quand le patient doit-il être suivi à l’ avenir ? </vt:lpstr>
      <vt:lpstr>Un résumé de ce cas </vt:lpstr>
      <vt:lpstr>Quelle est votre conclusion sur ce cas ? </vt:lpstr>
      <vt:lpstr>Merci 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Multimorbidity</dc:title>
  <cp:lastModifiedBy>Nicola Connor</cp:lastModifiedBy>
  <cp:revision>5</cp:revision>
  <dcterms:created xsi:type="dcterms:W3CDTF">2020-11-03T09:23:08Z</dcterms:created>
  <dcterms:modified xsi:type="dcterms:W3CDTF">2021-02-03T16:06:48Z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2020-11-03T00:00:00Z</vt:filetime>
  </property>
</Properties>
</file>