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8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5149850"/>
  <p:notesSz cx="9144000" cy="5149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6453"/>
            <a:ext cx="7772400" cy="1081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3916"/>
            <a:ext cx="6400800" cy="1287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814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0C1C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0963" y="128233"/>
            <a:ext cx="1720060" cy="6609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484817" y="1189692"/>
            <a:ext cx="2050387" cy="28228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99540" y="1515821"/>
            <a:ext cx="6344919" cy="16725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C1C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3916"/>
            <a:ext cx="6400800" cy="1287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1931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0C1C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817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9575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824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0963" y="128233"/>
            <a:ext cx="1720060" cy="6609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43352" y="421081"/>
            <a:ext cx="4257294" cy="8807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848" y="1278198"/>
            <a:ext cx="7463155" cy="2480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0C1C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9360"/>
            <a:ext cx="292608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0963" y="128233"/>
            <a:ext cx="1720060" cy="6609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60447" y="421081"/>
            <a:ext cx="4131945" cy="8807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848" y="1278198"/>
            <a:ext cx="7463155" cy="2480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0C1C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9360"/>
            <a:ext cx="292608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846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oldcopd.org/" TargetMode="External"/><Relationship Id="rId2" Type="http://schemas.openxmlformats.org/officeDocument/2006/relationships/hyperlink" Target="https://www.ipcrg.org/dth1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ccq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oldcopd.org/" TargetMode="External"/><Relationship Id="rId4" Type="http://schemas.openxmlformats.org/officeDocument/2006/relationships/image" Target="../media/image2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mdcalc.com/cha2ds2-vasc-score-atrial-fibrillation-stroke-ris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ipcrg.org/dth1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oldcopd.org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54176" y="3774440"/>
            <a:ext cx="7922895" cy="98232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588770" marR="5080" indent="-1576705" algn="ctr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La </a:t>
            </a:r>
            <a:r>
              <a:rPr sz="1200" dirty="0" err="1">
                <a:latin typeface="Arial"/>
                <a:cs typeface="Arial"/>
              </a:rPr>
              <a:t>firme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pharmaceutique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Boehringer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Ingelheim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 </a:t>
            </a:r>
            <a:r>
              <a:rPr sz="1200" spc="-5" dirty="0" err="1">
                <a:latin typeface="Arial"/>
                <a:cs typeface="Arial"/>
              </a:rPr>
              <a:t>encouragé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le </a:t>
            </a:r>
            <a:r>
              <a:rPr sz="1200" dirty="0" err="1">
                <a:latin typeface="Arial"/>
                <a:cs typeface="Arial"/>
              </a:rPr>
              <a:t>développement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la composition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l’impression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ce</a:t>
            </a:r>
            <a:r>
              <a:rPr lang="en-GB" sz="1200" spc="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document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en</a:t>
            </a:r>
            <a:r>
              <a:rPr sz="1200" dirty="0">
                <a:latin typeface="Arial"/>
                <a:cs typeface="Arial"/>
              </a:rPr>
              <a:t> nous </a:t>
            </a:r>
            <a:r>
              <a:rPr sz="1200" dirty="0" err="1">
                <a:latin typeface="Arial"/>
                <a:cs typeface="Arial"/>
              </a:rPr>
              <a:t>octroyant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une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subvention </a:t>
            </a:r>
            <a:r>
              <a:rPr sz="1200" dirty="0" err="1">
                <a:latin typeface="Arial"/>
                <a:cs typeface="Arial"/>
              </a:rPr>
              <a:t>éducative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illimitée</a:t>
            </a:r>
            <a:r>
              <a:rPr sz="1200" dirty="0">
                <a:latin typeface="Arial"/>
                <a:cs typeface="Arial"/>
              </a:rPr>
              <a:t>. </a:t>
            </a:r>
            <a:r>
              <a:rPr sz="1200" spc="-5" dirty="0" err="1">
                <a:latin typeface="Arial"/>
                <a:cs typeface="Arial"/>
              </a:rPr>
              <a:t>Cependant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 err="1">
                <a:latin typeface="Arial"/>
                <a:cs typeface="Arial"/>
              </a:rPr>
              <a:t>elle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n'</a:t>
            </a:r>
            <a:r>
              <a:rPr sz="1200" dirty="0" err="1">
                <a:latin typeface="Arial"/>
                <a:cs typeface="Arial"/>
              </a:rPr>
              <a:t>a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pas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contribué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à </a:t>
            </a:r>
            <a:r>
              <a:rPr sz="1200" spc="5" dirty="0">
                <a:latin typeface="Arial"/>
                <a:cs typeface="Arial"/>
              </a:rPr>
              <a:t>son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contenu</a:t>
            </a:r>
            <a:r>
              <a:rPr sz="1200" spc="-5" dirty="0">
                <a:latin typeface="Arial"/>
                <a:cs typeface="Arial"/>
              </a:rPr>
              <a:t>.</a:t>
            </a:r>
            <a:r>
              <a:rPr sz="1200" dirty="0">
                <a:latin typeface="Arial"/>
                <a:cs typeface="Arial"/>
              </a:rPr>
              <a:t> 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 dirty="0">
              <a:latin typeface="Arial"/>
              <a:cs typeface="Arial"/>
            </a:endParaRPr>
          </a:p>
          <a:p>
            <a:pPr marL="290195" algn="ctr">
              <a:lnSpc>
                <a:spcPct val="100000"/>
              </a:lnSpc>
            </a:pP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Respirer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et 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se </a:t>
            </a: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sentir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 bien 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grâce à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l'accès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universel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spc="5" dirty="0">
                <a:solidFill>
                  <a:srgbClr val="074A87"/>
                </a:solidFill>
                <a:latin typeface="Arial"/>
                <a:cs typeface="Arial"/>
              </a:rPr>
              <a:t>aux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soins</a:t>
            </a:r>
            <a:r>
              <a:rPr sz="1600" i="1" spc="-19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appropriés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86812" y="974725"/>
            <a:ext cx="5609388" cy="941069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000" spc="105" dirty="0" err="1">
                <a:solidFill>
                  <a:srgbClr val="00050A"/>
                </a:solidFill>
              </a:rPr>
              <a:t>Multimorbidité</a:t>
            </a:r>
            <a:endParaRPr sz="6000" dirty="0"/>
          </a:p>
        </p:txBody>
      </p:sp>
      <p:sp>
        <p:nvSpPr>
          <p:cNvPr id="5" name="object 5"/>
          <p:cNvSpPr txBox="1"/>
          <p:nvPr/>
        </p:nvSpPr>
        <p:spPr>
          <a:xfrm>
            <a:off x="2654935" y="2368372"/>
            <a:ext cx="3792220" cy="57531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>
                <a:solidFill>
                  <a:srgbClr val="00050A"/>
                </a:solidFill>
                <a:latin typeface="Arial"/>
                <a:cs typeface="Arial"/>
              </a:rPr>
              <a:t>Une </a:t>
            </a:r>
            <a:r>
              <a:rPr sz="1800" spc="-5">
                <a:solidFill>
                  <a:srgbClr val="00050A"/>
                </a:solidFill>
                <a:latin typeface="Arial"/>
                <a:cs typeface="Arial"/>
              </a:rPr>
              <a:t>initiative</a:t>
            </a:r>
            <a:r>
              <a:rPr sz="1800" spc="-1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0050A"/>
                </a:solidFill>
                <a:latin typeface="Arial"/>
                <a:cs typeface="Arial"/>
              </a:rPr>
              <a:t>de l’IPCRG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800">
                <a:solidFill>
                  <a:srgbClr val="00050A"/>
                </a:solidFill>
                <a:latin typeface="Arial"/>
                <a:cs typeface="Arial"/>
              </a:rPr>
              <a:t>Prise en charge de la </a:t>
            </a:r>
            <a:r>
              <a:rPr sz="1800" spc="5">
                <a:solidFill>
                  <a:srgbClr val="00050A"/>
                </a:solidFill>
                <a:latin typeface="Arial"/>
                <a:cs typeface="Arial"/>
              </a:rPr>
              <a:t>multimorbidité </a:t>
            </a:r>
            <a:r>
              <a:rPr sz="1800">
                <a:solidFill>
                  <a:srgbClr val="00050A"/>
                </a:solidFill>
                <a:latin typeface="Arial"/>
                <a:cs typeface="Arial"/>
              </a:rPr>
              <a:t>chez</a:t>
            </a:r>
            <a:r>
              <a:rPr sz="1800" spc="-21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1800" spc="-5">
                <a:solidFill>
                  <a:srgbClr val="00050A"/>
                </a:solidFill>
                <a:latin typeface="Arial"/>
                <a:cs typeface="Arial"/>
              </a:rPr>
              <a:t>les patients atteints de la BPCO</a:t>
            </a:r>
            <a:r>
              <a:rPr sz="1800">
                <a:solidFill>
                  <a:srgbClr val="00050A"/>
                </a:solidFill>
                <a:latin typeface="Arial"/>
                <a:cs typeface="Arial"/>
              </a:rPr>
              <a:t> 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115905"/>
            <a:ext cx="6019800" cy="1181093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2000" spc="-5" dirty="0"/>
              <a:t>Comment </a:t>
            </a:r>
            <a:r>
              <a:rPr sz="2000" spc="-5" dirty="0" err="1"/>
              <a:t>améliorer</a:t>
            </a:r>
            <a:r>
              <a:rPr sz="2000" spc="-5" dirty="0"/>
              <a:t> la </a:t>
            </a:r>
            <a:r>
              <a:rPr sz="2000" spc="-5" dirty="0" err="1"/>
              <a:t>prise</a:t>
            </a:r>
            <a:r>
              <a:rPr sz="2000" spc="-5" dirty="0"/>
              <a:t> </a:t>
            </a:r>
            <a:r>
              <a:rPr sz="2000" spc="-5" dirty="0" err="1"/>
              <a:t>en</a:t>
            </a:r>
            <a:r>
              <a:rPr sz="2000" spc="-5" dirty="0"/>
              <a:t> charge de la</a:t>
            </a:r>
            <a:r>
              <a:rPr sz="2000" dirty="0"/>
              <a:t> </a:t>
            </a:r>
            <a:r>
              <a:rPr sz="2000" spc="-5" dirty="0" err="1"/>
              <a:t>multimorbidité</a:t>
            </a:r>
            <a:r>
              <a:rPr dirty="0"/>
              <a:t> </a:t>
            </a:r>
            <a:endParaRPr sz="2000" dirty="0"/>
          </a:p>
          <a:p>
            <a:pPr algn="ctr">
              <a:lnSpc>
                <a:spcPct val="100000"/>
              </a:lnSpc>
            </a:pPr>
            <a:r>
              <a:rPr sz="2000" spc="-10" dirty="0"/>
              <a:t>Patients </a:t>
            </a:r>
            <a:r>
              <a:rPr sz="2000" spc="-10" dirty="0" err="1"/>
              <a:t>atteints</a:t>
            </a:r>
            <a:r>
              <a:rPr sz="2000" spc="-10" dirty="0"/>
              <a:t> de la BPCO </a:t>
            </a:r>
            <a:r>
              <a:rPr sz="2000" spc="-10" dirty="0" err="1"/>
              <a:t>en</a:t>
            </a:r>
            <a:r>
              <a:rPr sz="2000" spc="-10" dirty="0"/>
              <a:t> </a:t>
            </a:r>
            <a:r>
              <a:rPr sz="2000" dirty="0" err="1"/>
              <a:t>soins</a:t>
            </a:r>
            <a:r>
              <a:rPr sz="2000" spc="50" dirty="0"/>
              <a:t> </a:t>
            </a:r>
            <a:r>
              <a:rPr sz="2000" spc="-5" dirty="0" err="1"/>
              <a:t>primaires</a:t>
            </a:r>
            <a:r>
              <a:rPr dirty="0"/>
              <a:t> </a:t>
            </a:r>
            <a:endParaRPr sz="2000" dirty="0"/>
          </a:p>
        </p:txBody>
      </p:sp>
      <p:sp>
        <p:nvSpPr>
          <p:cNvPr id="3" name="object 3"/>
          <p:cNvSpPr txBox="1"/>
          <p:nvPr/>
        </p:nvSpPr>
        <p:spPr>
          <a:xfrm>
            <a:off x="380402" y="1284003"/>
            <a:ext cx="7640320" cy="266192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322580" indent="-259079">
              <a:lnSpc>
                <a:spcPct val="100000"/>
              </a:lnSpc>
              <a:spcBef>
                <a:spcPts val="105"/>
              </a:spcBef>
              <a:buClr>
                <a:srgbClr val="000000"/>
              </a:buClr>
              <a:buSzPct val="128125"/>
              <a:buFont typeface="Times New Roman"/>
              <a:buChar char="•"/>
              <a:tabLst>
                <a:tab pos="321945" algn="l"/>
                <a:tab pos="322580" algn="l"/>
              </a:tabLst>
            </a:pPr>
            <a:r>
              <a:rPr sz="1600" spc="5" dirty="0" err="1">
                <a:solidFill>
                  <a:srgbClr val="0C1C1D"/>
                </a:solidFill>
                <a:latin typeface="Arial"/>
                <a:cs typeface="Arial"/>
              </a:rPr>
              <a:t>Optimiser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le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schémas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traitement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selon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classification GOLD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(GOLD</a:t>
            </a:r>
            <a:r>
              <a:rPr sz="1600" spc="-22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2020)</a:t>
            </a:r>
            <a:r>
              <a:rPr dirty="0"/>
              <a:t> </a:t>
            </a:r>
            <a:endParaRPr sz="1600" dirty="0">
              <a:latin typeface="Arial"/>
              <a:cs typeface="Arial"/>
            </a:endParaRPr>
          </a:p>
          <a:p>
            <a:pPr marL="322580">
              <a:lnSpc>
                <a:spcPct val="100000"/>
              </a:lnSpc>
            </a:pP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évaluer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traiter</a:t>
            </a:r>
            <a:r>
              <a:rPr sz="1600" spc="-5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les comorbidités</a:t>
            </a:r>
            <a:r>
              <a:rPr sz="1575" baseline="26455" dirty="0">
                <a:solidFill>
                  <a:srgbClr val="0C1C1D"/>
                </a:solidFill>
                <a:latin typeface="Arial"/>
                <a:cs typeface="Arial"/>
              </a:rPr>
              <a:t>1.2</a:t>
            </a:r>
            <a:r>
              <a:rPr dirty="0"/>
              <a:t> </a:t>
            </a:r>
            <a:endParaRPr sz="1575" baseline="26455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 dirty="0">
              <a:latin typeface="Arial"/>
              <a:cs typeface="Arial"/>
            </a:endParaRPr>
          </a:p>
          <a:p>
            <a:pPr marL="322580" marR="202565" indent="-259079" algn="just">
              <a:lnSpc>
                <a:spcPct val="100000"/>
              </a:lnSpc>
              <a:buClr>
                <a:srgbClr val="000000"/>
              </a:buClr>
              <a:buSzPct val="131250"/>
              <a:buFont typeface="Times New Roman"/>
              <a:buChar char="•"/>
              <a:tabLst>
                <a:tab pos="322580" algn="l"/>
              </a:tabLst>
            </a:pP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Les patients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présentant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des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multimorbidités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devraient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effectuer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5" dirty="0" err="1">
                <a:solidFill>
                  <a:srgbClr val="0C1C1D"/>
                </a:solidFill>
                <a:latin typeface="Arial"/>
                <a:cs typeface="Arial"/>
              </a:rPr>
              <a:t>une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révision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du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traitement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de la BPCO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se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focalisant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sur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le rapport </a:t>
            </a:r>
            <a:r>
              <a:rPr sz="1600" spc="-10" dirty="0">
                <a:solidFill>
                  <a:srgbClr val="0C1C1D"/>
                </a:solidFill>
                <a:latin typeface="Arial"/>
                <a:cs typeface="Arial"/>
              </a:rPr>
              <a:t>entre 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les </a:t>
            </a:r>
            <a:r>
              <a:rPr sz="1600" spc="5" dirty="0" err="1">
                <a:solidFill>
                  <a:srgbClr val="0C1C1D"/>
                </a:solidFill>
                <a:latin typeface="Arial"/>
                <a:cs typeface="Arial"/>
              </a:rPr>
              <a:t>symptômes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de la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maladie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comorbide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les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effets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secondaires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des</a:t>
            </a:r>
            <a:r>
              <a:rPr sz="16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médicaments</a:t>
            </a:r>
            <a:r>
              <a:rPr sz="1575" spc="7" baseline="26455" dirty="0">
                <a:solidFill>
                  <a:srgbClr val="0C1C1D"/>
                </a:solidFill>
                <a:latin typeface="Arial"/>
                <a:cs typeface="Arial"/>
              </a:rPr>
              <a:t>1</a:t>
            </a:r>
            <a:r>
              <a:rPr dirty="0"/>
              <a:t> </a:t>
            </a:r>
            <a:endParaRPr sz="1575" baseline="26455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har char="•"/>
            </a:pPr>
            <a:endParaRPr sz="2300" dirty="0">
              <a:latin typeface="Arial"/>
              <a:cs typeface="Arial"/>
            </a:endParaRPr>
          </a:p>
          <a:p>
            <a:pPr marL="322580" marR="55880" indent="-259079">
              <a:lnSpc>
                <a:spcPct val="100000"/>
              </a:lnSpc>
              <a:buClr>
                <a:srgbClr val="000000"/>
              </a:buClr>
              <a:buSzPct val="131250"/>
              <a:buFont typeface="Times New Roman"/>
              <a:buChar char="•"/>
              <a:tabLst>
                <a:tab pos="321945" algn="l"/>
                <a:tab pos="322580" algn="l"/>
              </a:tabLst>
            </a:pPr>
            <a:r>
              <a:rPr sz="1600" spc="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outre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bien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penser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aux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indications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thérapeutiques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des CSI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avant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de les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prescrire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.  Se conformer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aux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lignes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directrices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aux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dernières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recommandations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l’IPCRG</a:t>
            </a:r>
            <a:r>
              <a:rPr sz="1600" spc="-2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quant à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l’utilisation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appropriée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des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CSI,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ainsi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que les directives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relatives au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sevrage</a:t>
            </a:r>
            <a:r>
              <a:rPr sz="1600" spc="-8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des CSI</a:t>
            </a:r>
            <a:r>
              <a:rPr sz="1575" spc="-7" baseline="26455" dirty="0">
                <a:solidFill>
                  <a:srgbClr val="0C1C1D"/>
                </a:solidFill>
                <a:latin typeface="Arial"/>
                <a:cs typeface="Arial"/>
              </a:rPr>
              <a:t>1</a:t>
            </a:r>
            <a:r>
              <a:rPr dirty="0"/>
              <a:t> </a:t>
            </a:r>
            <a:endParaRPr sz="1575" baseline="26455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2774" y="4327525"/>
            <a:ext cx="7775575" cy="657872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00" spc="-10" dirty="0">
                <a:solidFill>
                  <a:srgbClr val="0C1C1D"/>
                </a:solidFill>
                <a:latin typeface="Arial"/>
                <a:cs typeface="Arial"/>
              </a:rPr>
              <a:t>CSI : </a:t>
            </a:r>
            <a:r>
              <a:rPr sz="600" spc="-15" dirty="0" err="1">
                <a:solidFill>
                  <a:srgbClr val="0C1C1D"/>
                </a:solidFill>
                <a:latin typeface="Arial"/>
                <a:cs typeface="Arial"/>
              </a:rPr>
              <a:t>corticostéroïdes</a:t>
            </a:r>
            <a:r>
              <a:rPr sz="600" spc="114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600" spc="-10" dirty="0" err="1">
                <a:solidFill>
                  <a:srgbClr val="0C1C1D"/>
                </a:solidFill>
                <a:latin typeface="Arial"/>
                <a:cs typeface="Arial"/>
              </a:rPr>
              <a:t>inhalés</a:t>
            </a:r>
            <a:r>
              <a:rPr sz="1400" dirty="0"/>
              <a:t> </a:t>
            </a:r>
            <a:endParaRPr sz="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spc="-10" dirty="0">
                <a:solidFill>
                  <a:srgbClr val="0C1C1D"/>
                </a:solidFill>
                <a:latin typeface="Arial"/>
                <a:cs typeface="Arial"/>
              </a:rPr>
              <a:t>1. </a:t>
            </a:r>
            <a:r>
              <a:rPr sz="600" spc="-5" dirty="0">
                <a:solidFill>
                  <a:srgbClr val="0C1C1D"/>
                </a:solidFill>
                <a:latin typeface="Arial"/>
                <a:cs typeface="Arial"/>
              </a:rPr>
              <a:t>IPCRG. </a:t>
            </a:r>
            <a:r>
              <a:rPr sz="1400" dirty="0"/>
              <a:t> </a:t>
            </a:r>
            <a:r>
              <a:rPr sz="600" spc="-20" dirty="0">
                <a:solidFill>
                  <a:srgbClr val="00050A"/>
                </a:solidFill>
                <a:latin typeface="Arial"/>
                <a:cs typeface="Arial"/>
              </a:rPr>
              <a:t>Desktop Helper N° 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10. </a:t>
            </a:r>
            <a:r>
              <a:rPr sz="600" spc="-15" dirty="0" err="1">
                <a:solidFill>
                  <a:srgbClr val="00050A"/>
                </a:solidFill>
                <a:latin typeface="Arial"/>
                <a:cs typeface="Arial"/>
              </a:rPr>
              <a:t>Utilisation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600" spc="-5" dirty="0" err="1">
                <a:solidFill>
                  <a:srgbClr val="00050A"/>
                </a:solidFill>
                <a:latin typeface="Arial"/>
                <a:cs typeface="Arial"/>
              </a:rPr>
              <a:t>rationnelle</a:t>
            </a:r>
            <a:r>
              <a:rPr sz="600" spc="-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00050A"/>
                </a:solidFill>
                <a:latin typeface="Arial"/>
                <a:cs typeface="Arial"/>
              </a:rPr>
              <a:t>des </a:t>
            </a:r>
            <a:r>
              <a:rPr sz="600" spc="-20" dirty="0" err="1">
                <a:solidFill>
                  <a:srgbClr val="00050A"/>
                </a:solidFill>
                <a:latin typeface="Arial"/>
                <a:cs typeface="Arial"/>
              </a:rPr>
              <a:t>médicaments</a:t>
            </a:r>
            <a:r>
              <a:rPr sz="600" spc="-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600" spc="-15" dirty="0" err="1">
                <a:solidFill>
                  <a:srgbClr val="00050A"/>
                </a:solidFill>
                <a:latin typeface="Arial"/>
                <a:cs typeface="Arial"/>
              </a:rPr>
              <a:t>inhalés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600" spc="-10" dirty="0">
                <a:solidFill>
                  <a:srgbClr val="00050A"/>
                </a:solidFill>
                <a:latin typeface="Arial"/>
                <a:cs typeface="Arial"/>
              </a:rPr>
              <a:t>pour le 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patient </a:t>
            </a:r>
            <a:r>
              <a:rPr sz="600" spc="-15" dirty="0" err="1">
                <a:solidFill>
                  <a:srgbClr val="00050A"/>
                </a:solidFill>
                <a:latin typeface="Arial"/>
                <a:cs typeface="Arial"/>
              </a:rPr>
              <a:t>atteint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 de </a:t>
            </a:r>
            <a:r>
              <a:rPr sz="600" spc="-5" dirty="0">
                <a:solidFill>
                  <a:srgbClr val="00050A"/>
                </a:solidFill>
                <a:latin typeface="Arial"/>
                <a:cs typeface="Arial"/>
              </a:rPr>
              <a:t>la BPCO </a:t>
            </a:r>
            <a:r>
              <a:rPr sz="600" spc="-20" dirty="0">
                <a:solidFill>
                  <a:srgbClr val="00050A"/>
                </a:solidFill>
                <a:latin typeface="Arial"/>
                <a:cs typeface="Arial"/>
              </a:rPr>
              <a:t>et 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de </a:t>
            </a:r>
            <a:r>
              <a:rPr sz="600" spc="-20" dirty="0" err="1">
                <a:solidFill>
                  <a:srgbClr val="00050A"/>
                </a:solidFill>
                <a:latin typeface="Arial"/>
                <a:cs typeface="Arial"/>
              </a:rPr>
              <a:t>comorbidités</a:t>
            </a:r>
            <a:r>
              <a:rPr sz="600" spc="-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600" spc="-10" dirty="0">
                <a:solidFill>
                  <a:srgbClr val="00050A"/>
                </a:solidFill>
                <a:latin typeface="Arial"/>
                <a:cs typeface="Arial"/>
              </a:rPr>
              <a:t>multiples : Orientations pour les </a:t>
            </a:r>
            <a:r>
              <a:rPr sz="600" spc="-15" dirty="0" err="1">
                <a:solidFill>
                  <a:srgbClr val="00050A"/>
                </a:solidFill>
                <a:latin typeface="Arial"/>
                <a:cs typeface="Arial"/>
              </a:rPr>
              <a:t>soins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600" spc="-5" dirty="0" err="1">
                <a:solidFill>
                  <a:srgbClr val="00050A"/>
                </a:solidFill>
                <a:latin typeface="Arial"/>
                <a:cs typeface="Arial"/>
              </a:rPr>
              <a:t>primaires</a:t>
            </a:r>
            <a:r>
              <a:rPr sz="600" spc="-5" dirty="0">
                <a:solidFill>
                  <a:srgbClr val="00050A"/>
                </a:solidFill>
                <a:latin typeface="Arial"/>
                <a:cs typeface="Arial"/>
              </a:rPr>
              <a:t>. </a:t>
            </a:r>
            <a:r>
              <a:rPr sz="1400" dirty="0"/>
              <a:t> </a:t>
            </a:r>
            <a:r>
              <a:rPr sz="600" spc="-15" dirty="0" err="1">
                <a:solidFill>
                  <a:srgbClr val="00050A"/>
                </a:solidFill>
                <a:latin typeface="Arial"/>
                <a:cs typeface="Arial"/>
              </a:rPr>
              <a:t>Informations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600" spc="-15" dirty="0" err="1">
                <a:solidFill>
                  <a:srgbClr val="00050A"/>
                </a:solidFill>
                <a:latin typeface="Arial"/>
                <a:cs typeface="Arial"/>
              </a:rPr>
              <a:t>disponibles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 sur</a:t>
            </a:r>
            <a:r>
              <a:rPr sz="600" spc="5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600" spc="-20" dirty="0">
                <a:solidFill>
                  <a:srgbClr val="00050A"/>
                </a:solidFill>
                <a:latin typeface="Arial"/>
                <a:cs typeface="Arial"/>
              </a:rPr>
              <a:t>le site :</a:t>
            </a:r>
            <a:r>
              <a:rPr sz="1400" dirty="0"/>
              <a:t> </a:t>
            </a:r>
            <a:endParaRPr sz="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2"/>
              </a:rPr>
              <a:t>https://www.ipcrg.org/dth10</a:t>
            </a:r>
            <a:r>
              <a:rPr sz="600" spc="-5" dirty="0">
                <a:solidFill>
                  <a:srgbClr val="00050A"/>
                </a:solidFill>
                <a:latin typeface="Arial"/>
                <a:cs typeface="Arial"/>
              </a:rPr>
              <a:t> ; </a:t>
            </a:r>
            <a:r>
              <a:rPr sz="600" spc="-10" dirty="0">
                <a:solidFill>
                  <a:srgbClr val="00050A"/>
                </a:solidFill>
                <a:latin typeface="Arial"/>
                <a:cs typeface="Arial"/>
              </a:rPr>
              <a:t>2. </a:t>
            </a:r>
            <a:r>
              <a:rPr sz="1400" dirty="0"/>
              <a:t> </a:t>
            </a:r>
            <a:r>
              <a:rPr sz="600" spc="-5" dirty="0">
                <a:latin typeface="Arial"/>
                <a:cs typeface="Arial"/>
              </a:rPr>
              <a:t>Le </a:t>
            </a:r>
            <a:r>
              <a:rPr sz="600" spc="-20" dirty="0">
                <a:latin typeface="Arial"/>
                <a:cs typeface="Arial"/>
              </a:rPr>
              <a:t>Global </a:t>
            </a:r>
            <a:r>
              <a:rPr sz="600" spc="-15" dirty="0">
                <a:latin typeface="Arial"/>
                <a:cs typeface="Arial"/>
              </a:rPr>
              <a:t>Initiative </a:t>
            </a:r>
            <a:r>
              <a:rPr sz="600" spc="-10" dirty="0">
                <a:latin typeface="Arial"/>
                <a:cs typeface="Arial"/>
              </a:rPr>
              <a:t>for </a:t>
            </a:r>
            <a:r>
              <a:rPr sz="600" spc="-15" dirty="0">
                <a:latin typeface="Arial"/>
                <a:cs typeface="Arial"/>
              </a:rPr>
              <a:t>Chronic </a:t>
            </a:r>
            <a:r>
              <a:rPr sz="600" spc="-10" dirty="0">
                <a:latin typeface="Arial"/>
                <a:cs typeface="Arial"/>
              </a:rPr>
              <a:t>Obstructive </a:t>
            </a:r>
            <a:r>
              <a:rPr sz="600" spc="-15" dirty="0">
                <a:latin typeface="Arial"/>
                <a:cs typeface="Arial"/>
              </a:rPr>
              <a:t>Lung Disease </a:t>
            </a:r>
            <a:r>
              <a:rPr sz="600" spc="-5" dirty="0">
                <a:latin typeface="Arial"/>
                <a:cs typeface="Arial"/>
              </a:rPr>
              <a:t>(GOLD) </a:t>
            </a:r>
            <a:r>
              <a:rPr sz="600" spc="-15" dirty="0">
                <a:latin typeface="Arial"/>
                <a:cs typeface="Arial"/>
              </a:rPr>
              <a:t>2020. </a:t>
            </a:r>
            <a:r>
              <a:rPr sz="600" spc="-15" dirty="0" err="1">
                <a:latin typeface="Arial"/>
                <a:cs typeface="Arial"/>
              </a:rPr>
              <a:t>Informations</a:t>
            </a:r>
            <a:r>
              <a:rPr sz="600" spc="-15" dirty="0">
                <a:latin typeface="Arial"/>
                <a:cs typeface="Arial"/>
              </a:rPr>
              <a:t> </a:t>
            </a:r>
            <a:r>
              <a:rPr sz="600" spc="-15" dirty="0" err="1">
                <a:latin typeface="Arial"/>
                <a:cs typeface="Arial"/>
              </a:rPr>
              <a:t>disponibles</a:t>
            </a:r>
            <a:r>
              <a:rPr sz="600" spc="-15" dirty="0">
                <a:latin typeface="Arial"/>
                <a:cs typeface="Arial"/>
              </a:rPr>
              <a:t> sur </a:t>
            </a:r>
            <a:r>
              <a:rPr sz="600" spc="-20" dirty="0">
                <a:latin typeface="Arial"/>
                <a:cs typeface="Arial"/>
              </a:rPr>
              <a:t>le site :</a:t>
            </a:r>
            <a:r>
              <a:rPr sz="600" spc="130" dirty="0">
                <a:latin typeface="Arial"/>
                <a:cs typeface="Arial"/>
              </a:rPr>
              <a:t> </a:t>
            </a:r>
            <a:r>
              <a:rPr sz="6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3"/>
              </a:rPr>
              <a:t>https://goldcopd.org/</a:t>
            </a:r>
            <a:r>
              <a:rPr sz="600" spc="-5" dirty="0">
                <a:latin typeface="Arial"/>
                <a:cs typeface="Arial"/>
              </a:rPr>
              <a:t>.</a:t>
            </a:r>
            <a:r>
              <a:rPr sz="1400" dirty="0"/>
              <a:t> 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4211" y="22727"/>
            <a:ext cx="4149725" cy="88074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597660" marR="5080" indent="-1585595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Autres</a:t>
            </a:r>
            <a:r>
              <a:rPr dirty="0"/>
              <a:t> </a:t>
            </a:r>
            <a:r>
              <a:rPr spc="5" dirty="0" err="1"/>
              <a:t>mesures</a:t>
            </a:r>
            <a:r>
              <a:rPr spc="-90" dirty="0"/>
              <a:t> </a:t>
            </a:r>
            <a:r>
              <a:rPr spc="5" dirty="0" err="1"/>
              <a:t>essentielles</a:t>
            </a:r>
            <a:r>
              <a:rPr spc="5" dirty="0"/>
              <a:t> 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35013" y="903471"/>
            <a:ext cx="4703445" cy="3592773"/>
            <a:chOff x="222440" y="1389824"/>
            <a:chExt cx="4703445" cy="3106420"/>
          </a:xfrm>
        </p:grpSpPr>
        <p:sp>
          <p:nvSpPr>
            <p:cNvPr id="4" name="object 4"/>
            <p:cNvSpPr/>
            <p:nvPr/>
          </p:nvSpPr>
          <p:spPr>
            <a:xfrm>
              <a:off x="224027" y="1391411"/>
              <a:ext cx="4700270" cy="3103245"/>
            </a:xfrm>
            <a:custGeom>
              <a:avLst/>
              <a:gdLst/>
              <a:ahLst/>
              <a:cxnLst/>
              <a:rect l="l" t="t" r="r" b="b"/>
              <a:pathLst>
                <a:path w="4700270" h="3103245">
                  <a:moveTo>
                    <a:pt x="4700016" y="0"/>
                  </a:moveTo>
                  <a:lnTo>
                    <a:pt x="0" y="0"/>
                  </a:lnTo>
                  <a:lnTo>
                    <a:pt x="0" y="3102864"/>
                  </a:lnTo>
                  <a:lnTo>
                    <a:pt x="4700016" y="3102864"/>
                  </a:lnTo>
                  <a:lnTo>
                    <a:pt x="4700016" y="0"/>
                  </a:lnTo>
                  <a:close/>
                </a:path>
              </a:pathLst>
            </a:custGeom>
            <a:solidFill>
              <a:srgbClr val="FDD1D2"/>
            </a:solidFill>
          </p:spPr>
          <p:txBody>
            <a:bodyPr wrap="square" lIns="0" tIns="0" rIns="0" bIns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224027" y="1391411"/>
              <a:ext cx="4700270" cy="3103245"/>
            </a:xfrm>
            <a:custGeom>
              <a:avLst/>
              <a:gdLst/>
              <a:ahLst/>
              <a:cxnLst/>
              <a:rect l="l" t="t" r="r" b="b"/>
              <a:pathLst>
                <a:path w="4700270" h="3103245">
                  <a:moveTo>
                    <a:pt x="0" y="3102864"/>
                  </a:moveTo>
                  <a:lnTo>
                    <a:pt x="4700016" y="3102864"/>
                  </a:lnTo>
                  <a:lnTo>
                    <a:pt x="4700016" y="0"/>
                  </a:lnTo>
                  <a:lnTo>
                    <a:pt x="0" y="0"/>
                  </a:lnTo>
                  <a:lnTo>
                    <a:pt x="0" y="3102864"/>
                  </a:lnTo>
                  <a:close/>
                </a:path>
              </a:pathLst>
            </a:custGeom>
            <a:ln w="3175">
              <a:solidFill>
                <a:srgbClr val="074A87"/>
              </a:solidFill>
            </a:ln>
          </p:spPr>
          <p:txBody>
            <a:bodyPr wrap="square" lIns="0" tIns="0" rIns="0" bIns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09415" y="1653510"/>
            <a:ext cx="4535507" cy="57531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5080" lvl="0" indent="-259079" algn="l" defTabSz="914400" rtl="0" eaLnBrk="1" fontAlgn="auto" latinLnBrk="0" hangingPunct="1">
              <a:lnSpc>
                <a:spcPct val="1201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1145" algn="l"/>
              </a:tabLst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2.⇥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Procéder</a:t>
            </a:r>
            <a:r>
              <a:rPr kumimoji="0" sz="1000" b="0" i="0" u="none" strike="noStrike" kern="1200" cap="none" spc="-3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au</a:t>
            </a:r>
            <a:r>
              <a:rPr kumimoji="0" sz="1000" b="0" i="0" u="none" strike="noStrike" kern="1200" cap="none" spc="-1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moins</a:t>
            </a: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à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une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réévaluation</a:t>
            </a:r>
            <a:r>
              <a:rPr kumimoji="0" sz="1000" b="0" i="0" u="none" strike="noStrike" kern="1200" cap="none" spc="-6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annuelle</a:t>
            </a: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du patient</a:t>
            </a:r>
            <a:r>
              <a:rPr kumimoji="0" sz="1000" b="0" i="0" u="none" strike="noStrike" kern="1200" cap="none" spc="-6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et</a:t>
            </a:r>
            <a:r>
              <a:rPr kumimoji="0" sz="1000" b="0" i="0" u="none" strike="noStrike" kern="1200" cap="none" spc="-1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à un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ajustement</a:t>
            </a:r>
            <a:r>
              <a:rPr kumimoji="0" sz="1000" b="0" i="0" u="none" strike="noStrike" kern="1200" cap="none" spc="-6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thérapeutique</a:t>
            </a:r>
            <a:r>
              <a:rPr kumimoji="0" sz="1000" b="0" i="0" u="none" strike="noStrike" kern="1200" cap="none" spc="-3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au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niveau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des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soins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primaires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notamment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-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l’arrêt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des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médicaments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inadaptés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  </a:t>
            </a:r>
            <a:r>
              <a:rPr kumimoji="0" sz="1000" b="0" i="0" u="none" strike="noStrike" kern="1200" cap="none" spc="-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C'est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-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aussi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le </a:t>
            </a:r>
            <a:r>
              <a:rPr kumimoji="0" sz="1000" b="0" i="0" u="none" strike="noStrike" kern="1200" cap="none" spc="-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cas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pour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 cancer</a:t>
            </a:r>
            <a:r>
              <a:rPr kumimoji="0" sz="1000" b="0" i="0" u="none" strike="noStrike" kern="1200" cap="none" spc="-8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du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poumon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8829" y="2265609"/>
            <a:ext cx="4595468" cy="290464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>
                <a:tab pos="271145" algn="l"/>
              </a:tabLst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3.⇥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Vérifier</a:t>
            </a:r>
            <a:r>
              <a:rPr kumimoji="0" sz="1000" b="0" i="0" u="none" strike="noStrike" kern="1200" cap="none" spc="-6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 technique</a:t>
            </a:r>
            <a:r>
              <a:rPr kumimoji="0" sz="1000" b="0" i="0" u="none" strike="noStrike" kern="1200" cap="none" spc="-6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d’inhalation</a:t>
            </a:r>
            <a:r>
              <a:rPr kumimoji="0" sz="1000" b="0" i="0" u="none" strike="noStrike" kern="1200" cap="none" spc="-4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et</a:t>
            </a: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l’observance</a:t>
            </a:r>
            <a:r>
              <a:rPr kumimoji="0" sz="1000" b="0" i="0" u="none" strike="noStrike" kern="1200" cap="none" spc="-5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du</a:t>
            </a:r>
            <a:r>
              <a:rPr kumimoji="0" sz="1000" b="0" i="0" u="none" strike="noStrike" kern="1200" cap="none" spc="-2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traitement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9502" y="2588261"/>
            <a:ext cx="4558205" cy="553870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lvl="0" indent="-259079" algn="l" defTabSz="914400" rtl="0" eaLnBrk="1" fontAlgn="auto" latinLnBrk="0" hangingPunct="1">
              <a:lnSpc>
                <a:spcPct val="1201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>
                <a:tab pos="271145" algn="l"/>
              </a:tabLst>
              <a:defRPr/>
            </a:pP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4.⇥Autonomiser les patients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multimorbides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atteints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de la BPCO et le personnel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soignant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afin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de les aider à faire face à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l'anxiété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et des questions et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informations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préoccupantes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associées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à la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maladie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02158" y="3156702"/>
            <a:ext cx="4498442" cy="290464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>
                <a:tab pos="271145" algn="l"/>
              </a:tabLst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5.⇥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Évaluer</a:t>
            </a:r>
            <a:r>
              <a:rPr kumimoji="0" sz="1000" b="0" i="0" u="none" strike="noStrike" kern="1200" cap="none" spc="-5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façon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efficace</a:t>
            </a:r>
            <a:r>
              <a:rPr kumimoji="0" sz="1000" b="0" i="0" u="none" strike="noStrike" kern="1200" cap="none" spc="-2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les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indications</a:t>
            </a:r>
            <a:r>
              <a:rPr kumimoji="0" sz="1000" b="0" i="0" u="none" strike="noStrike" kern="1200" cap="none" spc="-8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avant</a:t>
            </a:r>
            <a:r>
              <a:rPr kumimoji="0" sz="1000" b="0" i="0" u="none" strike="noStrike" kern="1200" cap="none" spc="-2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prescrire</a:t>
            </a:r>
            <a:r>
              <a:rPr kumimoji="0" sz="1000" b="0" i="0" u="none" strike="noStrike" kern="1200" cap="none" spc="-7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traitement</a:t>
            </a:r>
            <a:r>
              <a:rPr kumimoji="0" sz="1000" b="0" i="0" u="none" strike="noStrike" kern="1200" cap="none" spc="2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par CSI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2158" y="3537196"/>
            <a:ext cx="4422242" cy="369204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lvl="0" indent="-259079" algn="l" defTabSz="914400" rtl="0" eaLnBrk="1" fontAlgn="auto" latinLnBrk="0" hangingPunct="1">
              <a:lnSpc>
                <a:spcPct val="12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>
                <a:tab pos="271145" algn="l"/>
              </a:tabLst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6.⇥Initier le </a:t>
            </a:r>
            <a:r>
              <a:rPr kumimoji="0" sz="1000" b="0" i="0" u="none" strike="noStrike" kern="1200" cap="none" spc="-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traitement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par LABA et </a:t>
            </a:r>
            <a:r>
              <a:rPr kumimoji="0" sz="1000" b="0" i="0" u="none" strike="noStrike" kern="1200" cap="none" spc="-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surveiller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de </a:t>
            </a:r>
            <a:r>
              <a:rPr kumimoji="0" sz="1000" b="0" i="0" u="none" strike="noStrike" kern="1200" cap="none" spc="-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près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les troubles du </a:t>
            </a:r>
            <a:r>
              <a:rPr kumimoji="0" sz="1000" b="0" i="0" u="none" strike="noStrike" kern="1200" cap="none" spc="-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rythme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-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cardiaque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-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ainsi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que la fibrillation </a:t>
            </a:r>
            <a:r>
              <a:rPr kumimoji="0" sz="1000" b="0" i="0" u="none" strike="noStrike" kern="1200" cap="none" spc="-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auriculaire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86846" y="3940537"/>
            <a:ext cx="4422242" cy="553870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lvl="0" indent="-259079" algn="l" defTabSz="914400" rtl="0" eaLnBrk="1" fontAlgn="auto" latinLnBrk="0" hangingPunct="1">
              <a:lnSpc>
                <a:spcPct val="12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>
                <a:tab pos="271145" algn="l"/>
              </a:tabLst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7.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⇥Surveiller l’ apparition de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symptômes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d'infections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urinaires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précoce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chez les patients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atteints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d’une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maladie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de la prostate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ou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d’une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insuffisance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rénale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chronique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quand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vous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initiez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le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traitement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par LAMA </a:t>
            </a:r>
          </a:p>
        </p:txBody>
      </p:sp>
      <p:sp>
        <p:nvSpPr>
          <p:cNvPr id="12" name="object 12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090159" y="903471"/>
            <a:ext cx="3804285" cy="3589101"/>
          </a:xfrm>
          <a:custGeom>
            <a:avLst/>
            <a:gdLst/>
            <a:ahLst/>
            <a:cxnLst/>
            <a:rect l="l" t="t" r="r" b="b"/>
            <a:pathLst>
              <a:path w="3804284" h="2350135">
                <a:moveTo>
                  <a:pt x="3803903" y="0"/>
                </a:moveTo>
                <a:lnTo>
                  <a:pt x="0" y="0"/>
                </a:lnTo>
                <a:lnTo>
                  <a:pt x="0" y="2350008"/>
                </a:lnTo>
                <a:lnTo>
                  <a:pt x="3803903" y="2350008"/>
                </a:lnTo>
                <a:lnTo>
                  <a:pt x="3803903" y="0"/>
                </a:lnTo>
                <a:close/>
              </a:path>
            </a:pathLst>
          </a:custGeom>
          <a:solidFill>
            <a:srgbClr val="FDD1D2"/>
          </a:solidFill>
        </p:spPr>
        <p:txBody>
          <a:bodyPr wrap="square"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6258" y="981708"/>
            <a:ext cx="4435906" cy="553870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lvl="0" indent="-259079" algn="l" defTabSz="914400" rtl="0" eaLnBrk="1" fontAlgn="auto" latinLnBrk="0" hangingPunct="1">
              <a:lnSpc>
                <a:spcPct val="12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>
                <a:tab pos="304800" algn="l"/>
                <a:tab pos="4879975" algn="l"/>
              </a:tabLst>
              <a:defRPr/>
            </a:pP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1.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Sensibiliser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davantage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à la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multimorbidité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de la BPCO et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procéder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au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dépistage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et au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suivi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Cibler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les patients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ayant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concerne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le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traitement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continu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par CSI, de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comorbidités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courantes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pour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ce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qui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est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du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traitement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par CSI 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386389" y="980079"/>
            <a:ext cx="3293110" cy="2827056"/>
          </a:xfrm>
          <a:prstGeom prst="rect">
            <a:avLst/>
          </a:prstGeom>
        </p:spPr>
        <p:txBody>
          <a:bodyPr vert="horz" wrap="square" lIns="0" tIns="75565" rIns="0" bIns="0">
            <a:spAutoFit/>
          </a:bodyPr>
          <a:lstStyle/>
          <a:p>
            <a:pPr marL="182880" marR="0" lvl="0" indent="-170815" algn="l" defTabSz="914400" rtl="0" eaLnBrk="1" fontAlgn="auto" latinLnBrk="0" hangingPunct="1">
              <a:lnSpc>
                <a:spcPct val="100000"/>
              </a:lnSpc>
              <a:spcBef>
                <a:spcPts val="59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83515" algn="l"/>
              </a:tabLst>
              <a:defRPr/>
            </a:pPr>
            <a:r>
              <a:rPr kumimoji="0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L'asthme</a:t>
            </a:r>
            <a:r>
              <a:rPr kumimoji="0" sz="1000" b="1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: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traitement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par CSI ne doit pas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être</a:t>
            </a:r>
            <a:r>
              <a:rPr kumimoji="0" sz="1000" b="0" i="0" u="none" strike="noStrike" kern="1200" cap="none" spc="-13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interrompu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82880" marR="19685" lvl="0" indent="-170815" algn="l" defTabSz="914400" rtl="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83515" algn="l"/>
              </a:tabLst>
              <a:defRPr/>
            </a:pPr>
            <a:r>
              <a:rPr kumimoji="0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Diabète</a:t>
            </a:r>
            <a:r>
              <a:rPr kumimoji="0" sz="1000" b="1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: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déterminer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si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traitement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par CSI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est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nécessité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;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s'il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est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maintenu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suivi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étroit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une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surveillance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</a:t>
            </a:r>
            <a:r>
              <a:rPr kumimoji="0" sz="1000" b="0" i="0" u="none" strike="noStrike" kern="1200" cap="none" spc="-5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glycémie</a:t>
            </a:r>
            <a:r>
              <a:rPr kumimoji="0" sz="1000" b="0" i="0" u="none" strike="noStrike" kern="1200" cap="none" spc="-3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et</a:t>
            </a:r>
            <a:r>
              <a:rPr kumimoji="0" sz="1000" b="0" i="0" u="none" strike="noStrike" kern="1200" cap="none" spc="-3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</a:t>
            </a:r>
            <a:r>
              <a:rPr kumimoji="0" sz="1000" b="0" i="0" u="none" strike="noStrike" kern="1200" cap="none" spc="-2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titrage</a:t>
            </a:r>
            <a:r>
              <a:rPr kumimoji="0" sz="1000" b="0" i="0" u="none" strike="noStrike" kern="1200" cap="none" spc="-3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du</a:t>
            </a:r>
            <a:r>
              <a:rPr kumimoji="0" sz="1000" b="0" i="0" u="none" strike="noStrike" kern="1200" cap="none" spc="-8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traitement</a:t>
            </a: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antidiabétique</a:t>
            </a:r>
            <a:r>
              <a:rPr kumimoji="0" sz="1000" b="0" i="0" u="none" strike="noStrike" kern="1200" cap="none" spc="-14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sont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nécessaires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82880" marR="5080" lvl="0" indent="-170815" algn="l" defTabSz="914400" rtl="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83515" algn="l"/>
              </a:tabLst>
              <a:defRPr/>
            </a:pPr>
            <a:r>
              <a:rPr kumimoji="0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L'ostéoporose</a:t>
            </a:r>
            <a:r>
              <a:rPr kumimoji="0" sz="1000" b="1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:</a:t>
            </a:r>
            <a:r>
              <a:rPr kumimoji="0" sz="1000" b="1" i="0" u="none" strike="noStrike" kern="1200" cap="none" spc="-6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déterminer</a:t>
            </a:r>
            <a:r>
              <a:rPr kumimoji="0" sz="1000" b="0" i="0" u="none" strike="noStrike" kern="1200" cap="none" spc="-5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si</a:t>
            </a:r>
            <a:r>
              <a:rPr kumimoji="0" sz="1000" b="0" i="0" u="none" strike="noStrike" kern="1200" cap="none" spc="-3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traitement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par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CSI</a:t>
            </a:r>
            <a:r>
              <a:rPr kumimoji="0" sz="1000" b="0" i="0" u="none" strike="noStrike" kern="1200" cap="none" spc="-4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est</a:t>
            </a:r>
            <a:r>
              <a:rPr kumimoji="0" sz="1000" b="0" i="0" u="none" strike="noStrike" kern="1200" cap="none" spc="-4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nécessaire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;</a:t>
            </a:r>
            <a:r>
              <a:rPr kumimoji="0" sz="1000" b="0" i="0" u="none" strike="noStrike" kern="1200" cap="none" spc="-2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s'</a:t>
            </a:r>
            <a:r>
              <a:rPr kumimoji="0" sz="1000" b="0" i="0" u="none" strike="noStrike" kern="1200" cap="none" spc="-3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il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est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maintenu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,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surveiller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de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près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la </a:t>
            </a:r>
            <a:r>
              <a:rPr kumimoji="0" sz="1000" b="0" i="0" u="none" strike="noStrike" kern="1200" cap="none" spc="-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perte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densité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-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minérale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osseuse</a:t>
            </a:r>
            <a:r>
              <a:rPr kumimoji="0" sz="1000" b="0" i="0" u="none" strike="noStrike" kern="1200" cap="none" spc="-1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et</a:t>
            </a:r>
            <a:r>
              <a:rPr kumimoji="0" sz="1000" b="0" i="0" u="none" strike="noStrike" kern="1200" cap="none" spc="-4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les</a:t>
            </a:r>
            <a:r>
              <a:rPr kumimoji="0" sz="1000" b="0" i="0" u="none" strike="noStrike" kern="1200" cap="none" spc="-1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risques</a:t>
            </a:r>
            <a:r>
              <a:rPr kumimoji="0" sz="1000" b="0" i="0" u="none" strike="noStrike" kern="1200" cap="none" spc="-7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</a:t>
            </a:r>
            <a:r>
              <a:rPr kumimoji="0" sz="1000" b="0" i="0" u="none" strike="noStrike" kern="1200" cap="none" spc="-2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fracture.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-5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dépistage</a:t>
            </a:r>
            <a:r>
              <a:rPr kumimoji="0" sz="1000" b="0" i="0" u="none" strike="noStrike" kern="1200" cap="none" spc="-6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l’ostéopénie</a:t>
            </a:r>
            <a:r>
              <a:rPr kumimoji="0" sz="1000" b="0" i="0" u="none" strike="noStrike" kern="1200" cap="none" spc="-4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ou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de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l’ostéoporose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est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recommandé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chez les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patients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recevant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une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dose </a:t>
            </a:r>
            <a:r>
              <a:rPr kumimoji="0" sz="1000" b="0" i="0" u="none" strike="noStrike" kern="1200" cap="none" spc="-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élevée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 CSI à 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dose </a:t>
            </a:r>
            <a:r>
              <a:rPr kumimoji="0" sz="1000" b="0" i="0" u="none" strike="noStrike" kern="1200" cap="none" spc="-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faible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-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ou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-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moyenne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avec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une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utilisation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fréquente</a:t>
            </a:r>
            <a:r>
              <a:rPr kumimoji="0" sz="1000" b="0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-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corticostéroïdes</a:t>
            </a:r>
            <a:r>
              <a:rPr kumimoji="0" sz="1000" b="0" i="0" u="none" strike="noStrike" kern="1200" cap="none" spc="-4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oraux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82880" marR="551180" lvl="0" indent="-170815" algn="l" defTabSz="914400" rtl="0" eaLnBrk="1" fontAlgn="auto" latinLnBrk="0" hangingPunct="1">
              <a:lnSpc>
                <a:spcPct val="102200"/>
              </a:lnSpc>
              <a:spcBef>
                <a:spcPts val="459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83515" algn="l"/>
              </a:tabLst>
              <a:defRPr/>
            </a:pPr>
            <a:r>
              <a:rPr kumimoji="0" sz="1000" b="1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Infections</a:t>
            </a:r>
            <a:r>
              <a:rPr kumimoji="0" sz="1000" b="1" i="0" u="none" strike="noStrike" kern="1200" cap="none" spc="-7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1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</a:t>
            </a:r>
            <a:r>
              <a:rPr kumimoji="0" sz="1000" b="1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pneumonie</a:t>
            </a:r>
            <a:r>
              <a:rPr kumimoji="0" sz="1000" b="1" i="0" u="none" strike="noStrike" kern="1200" cap="none" spc="-7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1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ou</a:t>
            </a:r>
            <a:r>
              <a:rPr kumimoji="0" sz="1000" b="1" i="0" u="none" strike="noStrike" kern="1200" cap="none" spc="-2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tuberculose</a:t>
            </a:r>
            <a:r>
              <a:rPr kumimoji="0" sz="1000" b="1" i="0" u="none" strike="noStrike" kern="1200" cap="none" spc="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) :</a:t>
            </a:r>
            <a:r>
              <a:rPr kumimoji="0" sz="1000" b="1" i="0" u="none" strike="noStrike" kern="1200" cap="none" spc="-50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envisager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l’arrêt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du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traitement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par CSI et</a:t>
            </a:r>
            <a:r>
              <a:rPr kumimoji="0" lang="en-GB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000" b="0" i="0" u="none" strike="noStrike" kern="1200" cap="none" spc="5" normalizeH="0" baseline="0" noProof="0" dirty="0" err="1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optimiser</a:t>
            </a:r>
            <a:r>
              <a:rPr kumimoji="0" sz="1000" b="0" i="0" u="none" strike="noStrike" kern="1200" cap="none" spc="5" normalizeH="0" baseline="0" noProof="0" dirty="0">
                <a:ln>
                  <a:noFill/>
                </a:ln>
                <a:solidFill>
                  <a:srgbClr val="221F1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la bronchodilatation </a:t>
            </a:r>
          </a:p>
        </p:txBody>
      </p:sp>
      <p:sp>
        <p:nvSpPr>
          <p:cNvPr id="16" name="object 16"/>
          <p:cNvSpPr/>
          <p:nvPr/>
        </p:nvSpPr>
        <p:spPr>
          <a:xfrm>
            <a:off x="4226242" y="2927628"/>
            <a:ext cx="1148715" cy="598170"/>
          </a:xfrm>
          <a:custGeom>
            <a:avLst/>
            <a:gdLst/>
            <a:ahLst/>
            <a:cxnLst/>
            <a:rect l="l" t="t" r="r" b="b"/>
            <a:pathLst>
              <a:path w="1148714" h="598170">
                <a:moveTo>
                  <a:pt x="554354" y="558419"/>
                </a:moveTo>
                <a:lnTo>
                  <a:pt x="0" y="558419"/>
                </a:lnTo>
                <a:lnTo>
                  <a:pt x="0" y="598043"/>
                </a:lnTo>
                <a:lnTo>
                  <a:pt x="574166" y="598043"/>
                </a:lnTo>
                <a:lnTo>
                  <a:pt x="581870" y="596483"/>
                </a:lnTo>
                <a:lnTo>
                  <a:pt x="588168" y="592232"/>
                </a:lnTo>
                <a:lnTo>
                  <a:pt x="592419" y="585934"/>
                </a:lnTo>
                <a:lnTo>
                  <a:pt x="593978" y="578231"/>
                </a:lnTo>
                <a:lnTo>
                  <a:pt x="554354" y="578231"/>
                </a:lnTo>
                <a:lnTo>
                  <a:pt x="554354" y="558419"/>
                </a:lnTo>
                <a:close/>
              </a:path>
              <a:path w="1148714" h="598170">
                <a:moveTo>
                  <a:pt x="1029461" y="39624"/>
                </a:moveTo>
                <a:lnTo>
                  <a:pt x="574166" y="39624"/>
                </a:lnTo>
                <a:lnTo>
                  <a:pt x="566463" y="41183"/>
                </a:lnTo>
                <a:lnTo>
                  <a:pt x="560165" y="45434"/>
                </a:lnTo>
                <a:lnTo>
                  <a:pt x="555914" y="51732"/>
                </a:lnTo>
                <a:lnTo>
                  <a:pt x="554354" y="59436"/>
                </a:lnTo>
                <a:lnTo>
                  <a:pt x="554354" y="578231"/>
                </a:lnTo>
                <a:lnTo>
                  <a:pt x="574166" y="558419"/>
                </a:lnTo>
                <a:lnTo>
                  <a:pt x="593978" y="558419"/>
                </a:lnTo>
                <a:lnTo>
                  <a:pt x="593978" y="79248"/>
                </a:lnTo>
                <a:lnTo>
                  <a:pt x="574166" y="79248"/>
                </a:lnTo>
                <a:lnTo>
                  <a:pt x="593978" y="59436"/>
                </a:lnTo>
                <a:lnTo>
                  <a:pt x="1029461" y="59436"/>
                </a:lnTo>
                <a:lnTo>
                  <a:pt x="1029461" y="39624"/>
                </a:lnTo>
                <a:close/>
              </a:path>
              <a:path w="1148714" h="598170">
                <a:moveTo>
                  <a:pt x="593978" y="558419"/>
                </a:moveTo>
                <a:lnTo>
                  <a:pt x="574166" y="558419"/>
                </a:lnTo>
                <a:lnTo>
                  <a:pt x="554354" y="578231"/>
                </a:lnTo>
                <a:lnTo>
                  <a:pt x="593978" y="578231"/>
                </a:lnTo>
                <a:lnTo>
                  <a:pt x="593978" y="558419"/>
                </a:lnTo>
                <a:close/>
              </a:path>
              <a:path w="1148714" h="598170">
                <a:moveTo>
                  <a:pt x="1029461" y="0"/>
                </a:moveTo>
                <a:lnTo>
                  <a:pt x="1029461" y="118871"/>
                </a:lnTo>
                <a:lnTo>
                  <a:pt x="1108709" y="79248"/>
                </a:lnTo>
                <a:lnTo>
                  <a:pt x="1049273" y="79248"/>
                </a:lnTo>
                <a:lnTo>
                  <a:pt x="1049273" y="39624"/>
                </a:lnTo>
                <a:lnTo>
                  <a:pt x="1108709" y="39624"/>
                </a:lnTo>
                <a:lnTo>
                  <a:pt x="1029461" y="0"/>
                </a:lnTo>
                <a:close/>
              </a:path>
              <a:path w="1148714" h="598170">
                <a:moveTo>
                  <a:pt x="593978" y="59436"/>
                </a:moveTo>
                <a:lnTo>
                  <a:pt x="574166" y="79248"/>
                </a:lnTo>
                <a:lnTo>
                  <a:pt x="593978" y="79248"/>
                </a:lnTo>
                <a:lnTo>
                  <a:pt x="593978" y="59436"/>
                </a:lnTo>
                <a:close/>
              </a:path>
              <a:path w="1148714" h="598170">
                <a:moveTo>
                  <a:pt x="1029461" y="59436"/>
                </a:moveTo>
                <a:lnTo>
                  <a:pt x="593978" y="59436"/>
                </a:lnTo>
                <a:lnTo>
                  <a:pt x="593978" y="79248"/>
                </a:lnTo>
                <a:lnTo>
                  <a:pt x="1029461" y="79248"/>
                </a:lnTo>
                <a:lnTo>
                  <a:pt x="1029461" y="59436"/>
                </a:lnTo>
                <a:close/>
              </a:path>
              <a:path w="1148714" h="598170">
                <a:moveTo>
                  <a:pt x="1108709" y="39624"/>
                </a:moveTo>
                <a:lnTo>
                  <a:pt x="1049273" y="39624"/>
                </a:lnTo>
                <a:lnTo>
                  <a:pt x="1049273" y="79248"/>
                </a:lnTo>
                <a:lnTo>
                  <a:pt x="1108709" y="79248"/>
                </a:lnTo>
                <a:lnTo>
                  <a:pt x="1148333" y="59436"/>
                </a:lnTo>
                <a:lnTo>
                  <a:pt x="1108709" y="3962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6846" y="4705088"/>
            <a:ext cx="3327400" cy="146685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800" b="0" i="0" u="none" strike="noStrike" kern="1200" cap="none" spc="-10" normalizeH="0" baseline="0" noProof="0" dirty="0">
                <a:ln>
                  <a:noFill/>
                </a:ln>
                <a:solidFill>
                  <a:srgbClr val="0C1C1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LABA : </a:t>
            </a:r>
            <a:r>
              <a:rPr kumimoji="0" sz="800" b="0" i="0" u="none" strike="noStrike" kern="1200" cap="none" spc="-10" normalizeH="0" baseline="0" noProof="0" dirty="0" err="1">
                <a:ln>
                  <a:noFill/>
                </a:ln>
                <a:solidFill>
                  <a:srgbClr val="0C1C1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bêta-agoniste</a:t>
            </a:r>
            <a:r>
              <a:rPr kumimoji="0" sz="800" b="0" i="0" u="none" strike="noStrike" kern="1200" cap="none" spc="-10" normalizeH="0" baseline="0" noProof="0" dirty="0">
                <a:ln>
                  <a:noFill/>
                </a:ln>
                <a:solidFill>
                  <a:srgbClr val="0C1C1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800" b="0" i="0" u="none" strike="noStrike" kern="1200" cap="none" spc="-20" normalizeH="0" baseline="0" noProof="0" dirty="0">
                <a:ln>
                  <a:noFill/>
                </a:ln>
                <a:solidFill>
                  <a:srgbClr val="0C1C1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à longue durée </a:t>
            </a:r>
            <a:r>
              <a:rPr kumimoji="0" sz="800" b="0" i="0" u="none" strike="noStrike" kern="1200" cap="none" spc="-15" normalizeH="0" baseline="0" noProof="0" dirty="0" err="1">
                <a:ln>
                  <a:noFill/>
                </a:ln>
                <a:solidFill>
                  <a:srgbClr val="0C1C1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d’action</a:t>
            </a:r>
            <a:r>
              <a:rPr kumimoji="0" sz="800" b="0" i="0" u="none" strike="noStrike" kern="1200" cap="none" spc="-15" normalizeH="0" baseline="0" noProof="0" dirty="0">
                <a:ln>
                  <a:noFill/>
                </a:ln>
                <a:solidFill>
                  <a:srgbClr val="0C1C1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; </a:t>
            </a:r>
            <a:r>
              <a:rPr kumimoji="0" sz="800" b="0" i="0" u="none" strike="noStrike" kern="1200" cap="none" spc="-10" normalizeH="0" baseline="0" noProof="0" dirty="0">
                <a:ln>
                  <a:noFill/>
                </a:ln>
                <a:solidFill>
                  <a:srgbClr val="0C1C1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LAMA : </a:t>
            </a:r>
            <a:r>
              <a:rPr kumimoji="0" sz="800" b="0" i="0" u="none" strike="noStrike" kern="1200" cap="none" spc="-10" normalizeH="0" baseline="0" noProof="0" dirty="0" err="1">
                <a:ln>
                  <a:noFill/>
                </a:ln>
                <a:solidFill>
                  <a:srgbClr val="0C1C1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antagoniste</a:t>
            </a:r>
            <a:r>
              <a:rPr kumimoji="0" sz="800" b="0" i="0" u="none" strike="noStrike" kern="1200" cap="none" spc="-10" normalizeH="0" baseline="0" noProof="0" dirty="0">
                <a:ln>
                  <a:noFill/>
                </a:ln>
                <a:solidFill>
                  <a:srgbClr val="0C1C1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800" b="0" i="0" u="none" strike="noStrike" kern="1200" cap="none" spc="-10" normalizeH="0" baseline="0" noProof="0" dirty="0" err="1">
                <a:ln>
                  <a:noFill/>
                </a:ln>
                <a:solidFill>
                  <a:srgbClr val="0C1C1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muscarinique</a:t>
            </a:r>
            <a:r>
              <a:rPr kumimoji="0" sz="800" b="0" i="0" u="none" strike="noStrike" kern="1200" cap="none" spc="40" normalizeH="0" baseline="0" noProof="0" dirty="0">
                <a:ln>
                  <a:noFill/>
                </a:ln>
                <a:solidFill>
                  <a:srgbClr val="0C1C1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800" b="0" i="0" u="none" strike="noStrike" kern="1200" cap="none" spc="-10" normalizeH="0" baseline="0" noProof="0" dirty="0">
                <a:ln>
                  <a:noFill/>
                </a:ln>
                <a:solidFill>
                  <a:srgbClr val="0C1C1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à longue durée </a:t>
            </a:r>
            <a:r>
              <a:rPr kumimoji="0" sz="800" b="0" i="0" u="none" strike="noStrike" kern="1200" cap="none" spc="-10" normalizeH="0" baseline="0" noProof="0" dirty="0" err="1">
                <a:ln>
                  <a:noFill/>
                </a:ln>
                <a:solidFill>
                  <a:srgbClr val="0C1C1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d’action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78402" y="421081"/>
            <a:ext cx="2727198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Notre</a:t>
            </a:r>
            <a:r>
              <a:rPr spc="-105" dirty="0"/>
              <a:t> </a:t>
            </a:r>
            <a:r>
              <a:rPr spc="5" dirty="0" err="1"/>
              <a:t>objectif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757665"/>
            <a:ext cx="7118984" cy="998350"/>
          </a:xfrm>
          <a:prstGeom prst="rect">
            <a:avLst/>
          </a:prstGeom>
        </p:spPr>
        <p:txBody>
          <a:bodyPr vert="horz" wrap="square" lIns="0" tIns="74295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585"/>
              </a:spcBef>
              <a:buClr>
                <a:srgbClr val="000000"/>
              </a:buClr>
              <a:buSzPct val="13000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2000" spc="5" dirty="0" err="1">
                <a:solidFill>
                  <a:srgbClr val="0C1C1D"/>
                </a:solidFill>
                <a:latin typeface="Arial"/>
                <a:cs typeface="Arial"/>
              </a:rPr>
              <a:t>Recourir</a:t>
            </a:r>
            <a:r>
              <a:rPr sz="2000" spc="5" dirty="0">
                <a:solidFill>
                  <a:srgbClr val="0C1C1D"/>
                </a:solidFill>
                <a:latin typeface="Arial"/>
                <a:cs typeface="Arial"/>
              </a:rPr>
              <a:t> à </a:t>
            </a:r>
            <a:r>
              <a:rPr sz="2000" spc="-5" dirty="0" err="1">
                <a:solidFill>
                  <a:srgbClr val="0C1C1D"/>
                </a:solidFill>
                <a:latin typeface="Arial"/>
                <a:cs typeface="Arial"/>
              </a:rPr>
              <a:t>une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 étude de </a:t>
            </a:r>
            <a:r>
              <a:rPr sz="2000" spc="-5" dirty="0" err="1">
                <a:solidFill>
                  <a:srgbClr val="0C1C1D"/>
                </a:solidFill>
                <a:latin typeface="Arial"/>
                <a:cs typeface="Arial"/>
              </a:rPr>
              <a:t>cas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 pour </a:t>
            </a:r>
            <a:r>
              <a:rPr sz="2000" spc="-5" dirty="0" err="1">
                <a:solidFill>
                  <a:srgbClr val="0C1C1D"/>
                </a:solidFill>
                <a:latin typeface="Arial"/>
                <a:cs typeface="Arial"/>
              </a:rPr>
              <a:t>montrer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comment 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identifier 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prendre </a:t>
            </a:r>
            <a:r>
              <a:rPr sz="2000" spc="-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 charge</a:t>
            </a:r>
            <a:r>
              <a:rPr sz="2000" spc="9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la</a:t>
            </a:r>
            <a:r>
              <a:rPr dirty="0"/>
              <a:t> </a:t>
            </a:r>
            <a:r>
              <a:rPr sz="2000" spc="-5" dirty="0" err="1">
                <a:solidFill>
                  <a:srgbClr val="0C1C1D"/>
                </a:solidFill>
                <a:latin typeface="Arial"/>
                <a:cs typeface="Arial"/>
              </a:rPr>
              <a:t>multimorbidité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 chez les </a:t>
            </a:r>
            <a:r>
              <a:rPr sz="2000" spc="-10" dirty="0" err="1">
                <a:solidFill>
                  <a:srgbClr val="0C1C1D"/>
                </a:solidFill>
                <a:latin typeface="Arial"/>
                <a:cs typeface="Arial"/>
              </a:rPr>
              <a:t>personnes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15" dirty="0" err="1">
                <a:solidFill>
                  <a:srgbClr val="0C1C1D"/>
                </a:solidFill>
                <a:latin typeface="Arial"/>
                <a:cs typeface="Arial"/>
              </a:rPr>
              <a:t>atteintes</a:t>
            </a:r>
            <a:r>
              <a:rPr sz="2000" spc="-15" dirty="0">
                <a:solidFill>
                  <a:srgbClr val="0C1C1D"/>
                </a:solidFill>
                <a:latin typeface="Arial"/>
                <a:cs typeface="Arial"/>
              </a:rPr>
              <a:t> de la</a:t>
            </a:r>
            <a:r>
              <a:rPr sz="2000" spc="9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BPCO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4458" y="421081"/>
            <a:ext cx="1810385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t>Le</a:t>
            </a:r>
            <a:r>
              <a:rPr spc="-90"/>
              <a:t> </a:t>
            </a:r>
            <a:r>
              <a:rPr spc="5"/>
              <a:t>patient</a:t>
            </a:r>
            <a:r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368097"/>
            <a:ext cx="5701665" cy="2843727"/>
          </a:xfrm>
          <a:prstGeom prst="rect">
            <a:avLst/>
          </a:prstGeom>
        </p:spPr>
        <p:txBody>
          <a:bodyPr vert="horz" wrap="square" lIns="0" tIns="4762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375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 dirty="0">
                <a:latin typeface="Arial"/>
                <a:cs typeface="Arial"/>
              </a:rPr>
              <a:t>60 </a:t>
            </a:r>
            <a:r>
              <a:rPr sz="2000" spc="-20" dirty="0" err="1">
                <a:latin typeface="Arial"/>
                <a:cs typeface="Arial"/>
              </a:rPr>
              <a:t>an</a:t>
            </a:r>
            <a:r>
              <a:rPr sz="2000" spc="-10" dirty="0" err="1">
                <a:latin typeface="Arial"/>
                <a:cs typeface="Arial"/>
              </a:rPr>
              <a:t>s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5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 dirty="0" err="1">
                <a:latin typeface="Arial"/>
                <a:cs typeface="Arial"/>
              </a:rPr>
              <a:t>Marié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 dirty="0">
                <a:latin typeface="Arial"/>
                <a:cs typeface="Arial"/>
              </a:rPr>
              <a:t>École de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commerce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 dirty="0" err="1">
                <a:latin typeface="Arial"/>
                <a:cs typeface="Arial"/>
              </a:rPr>
              <a:t>Comptable</a:t>
            </a:r>
            <a:r>
              <a:rPr sz="2000" spc="-10" dirty="0">
                <a:latin typeface="Arial"/>
                <a:cs typeface="Arial"/>
              </a:rPr>
              <a:t> dans </a:t>
            </a:r>
            <a:r>
              <a:rPr sz="2000" spc="-5" dirty="0" err="1">
                <a:latin typeface="Arial"/>
                <a:cs typeface="Arial"/>
              </a:rPr>
              <a:t>une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petite</a:t>
            </a:r>
            <a:r>
              <a:rPr sz="2000" spc="65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entreprise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5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5" dirty="0">
                <a:latin typeface="Arial"/>
                <a:cs typeface="Arial"/>
              </a:rPr>
              <a:t>Il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spc="5" dirty="0" err="1">
                <a:latin typeface="Arial"/>
                <a:cs typeface="Arial"/>
              </a:rPr>
              <a:t>commencé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à </a:t>
            </a:r>
            <a:r>
              <a:rPr sz="2000" dirty="0" err="1">
                <a:latin typeface="Arial"/>
                <a:cs typeface="Arial"/>
              </a:rPr>
              <a:t>fumer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à </a:t>
            </a:r>
            <a:r>
              <a:rPr sz="2000" spc="-10" dirty="0" err="1">
                <a:latin typeface="Arial"/>
                <a:cs typeface="Arial"/>
              </a:rPr>
              <a:t>l’âge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 </a:t>
            </a:r>
            <a:r>
              <a:rPr sz="2000" spc="-10" dirty="0">
                <a:latin typeface="Arial"/>
                <a:cs typeface="Arial"/>
              </a:rPr>
              <a:t>16 </a:t>
            </a:r>
            <a:r>
              <a:rPr sz="2000" spc="-20" dirty="0" err="1">
                <a:latin typeface="Arial"/>
                <a:cs typeface="Arial"/>
              </a:rPr>
              <a:t>ans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et a </a:t>
            </a:r>
            <a:r>
              <a:rPr sz="2000" spc="-5" dirty="0" err="1">
                <a:latin typeface="Arial"/>
                <a:cs typeface="Arial"/>
              </a:rPr>
              <a:t>arrêté</a:t>
            </a:r>
            <a:r>
              <a:rPr sz="2000" spc="-5" dirty="0">
                <a:latin typeface="Arial"/>
                <a:cs typeface="Arial"/>
              </a:rPr>
              <a:t> à </a:t>
            </a:r>
            <a:r>
              <a:rPr sz="2000" spc="-10" dirty="0">
                <a:latin typeface="Arial"/>
                <a:cs typeface="Arial"/>
              </a:rPr>
              <a:t>45</a:t>
            </a:r>
            <a:r>
              <a:rPr sz="2000" spc="65" dirty="0">
                <a:latin typeface="Arial"/>
                <a:cs typeface="Arial"/>
              </a:rPr>
              <a:t> </a:t>
            </a:r>
            <a:r>
              <a:rPr sz="2000" spc="-20" dirty="0" err="1">
                <a:latin typeface="Arial"/>
                <a:cs typeface="Arial"/>
              </a:rPr>
              <a:t>ans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5" dirty="0">
                <a:latin typeface="Arial"/>
                <a:cs typeface="Arial"/>
              </a:rPr>
              <a:t>Il </a:t>
            </a:r>
            <a:r>
              <a:rPr sz="2000" spc="-10" dirty="0">
                <a:latin typeface="Arial"/>
                <a:cs typeface="Arial"/>
              </a:rPr>
              <a:t>ne fait pas </a:t>
            </a:r>
            <a:r>
              <a:rPr sz="2000" spc="-5" dirty="0" err="1">
                <a:latin typeface="Arial"/>
                <a:cs typeface="Arial"/>
              </a:rPr>
              <a:t>régulièrement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 </a:t>
            </a:r>
            <a:r>
              <a:rPr sz="2000" spc="-10" dirty="0" err="1">
                <a:latin typeface="Arial"/>
                <a:cs typeface="Arial"/>
              </a:rPr>
              <a:t>l’exercice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1936" y="4264788"/>
            <a:ext cx="630526" cy="5961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6270" y="421081"/>
            <a:ext cx="3772535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t>Antécédents médicaux</a:t>
            </a:r>
            <a:r>
              <a:rPr spc="-55"/>
              <a:t> </a:t>
            </a:r>
            <a:r>
              <a:rPr spc="5"/>
              <a:t>généraux</a:t>
            </a:r>
            <a:r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277930"/>
            <a:ext cx="7285355" cy="2136140"/>
          </a:xfrm>
          <a:prstGeom prst="rect">
            <a:avLst/>
          </a:prstGeom>
        </p:spPr>
        <p:txBody>
          <a:bodyPr vert="horz" wrap="square" lIns="0" tIns="13779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085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>
                <a:latin typeface="Arial"/>
                <a:cs typeface="Arial"/>
              </a:rPr>
              <a:t>À </a:t>
            </a:r>
            <a:r>
              <a:rPr sz="2000" spc="-5">
                <a:latin typeface="Arial"/>
                <a:cs typeface="Arial"/>
              </a:rPr>
              <a:t>l' </a:t>
            </a:r>
            <a:r>
              <a:rPr sz="2000" spc="-10">
                <a:latin typeface="Arial"/>
                <a:cs typeface="Arial"/>
              </a:rPr>
              <a:t>âge </a:t>
            </a:r>
            <a:r>
              <a:rPr sz="2000" spc="-5">
                <a:latin typeface="Arial"/>
                <a:cs typeface="Arial"/>
              </a:rPr>
              <a:t>de </a:t>
            </a:r>
            <a:r>
              <a:rPr sz="2000" spc="-10">
                <a:latin typeface="Arial"/>
                <a:cs typeface="Arial"/>
              </a:rPr>
              <a:t>50 </a:t>
            </a:r>
            <a:r>
              <a:rPr sz="2000" spc="-20">
                <a:latin typeface="Arial"/>
                <a:cs typeface="Arial"/>
              </a:rPr>
              <a:t>ans </a:t>
            </a:r>
            <a:r>
              <a:rPr sz="2000" spc="-10">
                <a:latin typeface="Arial"/>
                <a:cs typeface="Arial"/>
              </a:rPr>
              <a:t>il </a:t>
            </a:r>
            <a:r>
              <a:rPr sz="2000" spc="-5">
                <a:latin typeface="Arial"/>
                <a:cs typeface="Arial"/>
              </a:rPr>
              <a:t>présentait </a:t>
            </a:r>
            <a:r>
              <a:rPr sz="2000" spc="-15">
                <a:latin typeface="Arial"/>
                <a:cs typeface="Arial"/>
              </a:rPr>
              <a:t>3 </a:t>
            </a:r>
            <a:r>
              <a:rPr sz="2000" spc="-5">
                <a:latin typeface="Arial"/>
                <a:cs typeface="Arial"/>
              </a:rPr>
              <a:t>infections </a:t>
            </a:r>
            <a:r>
              <a:rPr sz="2000" spc="-10">
                <a:latin typeface="Arial"/>
                <a:cs typeface="Arial"/>
              </a:rPr>
              <a:t>des</a:t>
            </a:r>
            <a:r>
              <a:rPr sz="2000" spc="290">
                <a:latin typeface="Arial"/>
                <a:cs typeface="Arial"/>
              </a:rPr>
              <a:t> </a:t>
            </a:r>
            <a:r>
              <a:rPr sz="2000" spc="-5">
                <a:latin typeface="Arial"/>
                <a:cs typeface="Arial"/>
              </a:rPr>
              <a:t>poumons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274320">
              <a:lnSpc>
                <a:spcPct val="100000"/>
              </a:lnSpc>
              <a:spcBef>
                <a:spcPts val="900"/>
              </a:spcBef>
              <a:tabLst>
                <a:tab pos="539750" algn="l"/>
              </a:tabLst>
            </a:pPr>
            <a:r>
              <a:rPr sz="1800" spc="-5">
                <a:latin typeface="Arial"/>
                <a:cs typeface="Arial"/>
              </a:rPr>
              <a:t>o	Il a été soigné </a:t>
            </a:r>
            <a:r>
              <a:rPr sz="1800">
                <a:latin typeface="Arial"/>
                <a:cs typeface="Arial"/>
              </a:rPr>
              <a:t>une fois par son médecin de famille et </a:t>
            </a:r>
            <a:r>
              <a:rPr sz="1800" spc="-5">
                <a:latin typeface="Arial"/>
                <a:cs typeface="Arial"/>
              </a:rPr>
              <a:t>deux fois </a:t>
            </a:r>
            <a:r>
              <a:rPr sz="1800">
                <a:latin typeface="Arial"/>
                <a:cs typeface="Arial"/>
              </a:rPr>
              <a:t>aux</a:t>
            </a:r>
            <a:r>
              <a:rPr sz="1800" spc="-114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urgences</a:t>
            </a:r>
            <a:r>
              <a:t> </a:t>
            </a:r>
            <a:endParaRPr sz="18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3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>
                <a:latin typeface="Arial"/>
                <a:cs typeface="Arial"/>
              </a:rPr>
              <a:t>En bonne santé</a:t>
            </a:r>
            <a:r>
              <a:rPr sz="2000" spc="30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sinon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>
                <a:latin typeface="Arial"/>
                <a:cs typeface="Arial"/>
              </a:rPr>
              <a:t>Quand </a:t>
            </a:r>
            <a:r>
              <a:rPr sz="2000" spc="-5">
                <a:latin typeface="Arial"/>
                <a:cs typeface="Arial"/>
              </a:rPr>
              <a:t>il était </a:t>
            </a:r>
            <a:r>
              <a:rPr sz="2000" spc="-10">
                <a:latin typeface="Arial"/>
                <a:cs typeface="Arial"/>
              </a:rPr>
              <a:t>enfant, </a:t>
            </a:r>
            <a:r>
              <a:rPr sz="2000" spc="-5">
                <a:latin typeface="Arial"/>
                <a:cs typeface="Arial"/>
              </a:rPr>
              <a:t>il </a:t>
            </a:r>
            <a:r>
              <a:rPr sz="2000" spc="-10">
                <a:latin typeface="Arial"/>
                <a:cs typeface="Arial"/>
              </a:rPr>
              <a:t>a eu une </a:t>
            </a:r>
            <a:r>
              <a:rPr sz="2000" spc="-5">
                <a:latin typeface="Arial"/>
                <a:cs typeface="Arial"/>
              </a:rPr>
              <a:t>« bronchite », </a:t>
            </a:r>
            <a:r>
              <a:rPr sz="2000" spc="-10">
                <a:latin typeface="Arial"/>
                <a:cs typeface="Arial"/>
              </a:rPr>
              <a:t>mais il n’en a plus connu </a:t>
            </a:r>
            <a:r>
              <a:rPr sz="2000" spc="-5">
                <a:latin typeface="Arial"/>
                <a:cs typeface="Arial"/>
              </a:rPr>
              <a:t>depuis </a:t>
            </a:r>
            <a:r>
              <a:rPr sz="2000" spc="-10">
                <a:latin typeface="Arial"/>
                <a:cs typeface="Arial"/>
              </a:rPr>
              <a:t>ses 12</a:t>
            </a:r>
            <a:r>
              <a:rPr sz="2000" spc="215">
                <a:latin typeface="Arial"/>
                <a:cs typeface="Arial"/>
              </a:rPr>
              <a:t> </a:t>
            </a:r>
            <a:r>
              <a:rPr sz="2000" spc="-10">
                <a:latin typeface="Arial"/>
                <a:cs typeface="Arial"/>
              </a:rPr>
              <a:t>ans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5">
                <a:latin typeface="Arial"/>
                <a:cs typeface="Arial"/>
              </a:rPr>
              <a:t>La </a:t>
            </a:r>
            <a:r>
              <a:rPr sz="2000" spc="-10">
                <a:latin typeface="Arial"/>
                <a:cs typeface="Arial"/>
              </a:rPr>
              <a:t>famille </a:t>
            </a:r>
            <a:r>
              <a:rPr sz="2000" spc="-5">
                <a:latin typeface="Arial"/>
                <a:cs typeface="Arial"/>
              </a:rPr>
              <a:t>n'a aucune </a:t>
            </a:r>
            <a:r>
              <a:rPr sz="2000" spc="-10">
                <a:latin typeface="Arial"/>
                <a:cs typeface="Arial"/>
              </a:rPr>
              <a:t>maladie</a:t>
            </a:r>
            <a:r>
              <a:rPr sz="2000" spc="11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génétique</a:t>
            </a:r>
            <a:r>
              <a:t> 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8888" y="4232261"/>
            <a:ext cx="630526" cy="627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0" y="324058"/>
            <a:ext cx="4654550" cy="875881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Antécédents</a:t>
            </a:r>
            <a:r>
              <a:rPr spc="-70" dirty="0"/>
              <a:t> </a:t>
            </a:r>
            <a:r>
              <a:rPr spc="5" dirty="0" err="1"/>
              <a:t>d'insuffisance</a:t>
            </a:r>
            <a:r>
              <a:rPr spc="5" dirty="0"/>
              <a:t> </a:t>
            </a:r>
            <a:r>
              <a:rPr spc="5" dirty="0" err="1"/>
              <a:t>respiratoires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341932"/>
            <a:ext cx="5133340" cy="2079625"/>
          </a:xfrm>
          <a:prstGeom prst="rect">
            <a:avLst/>
          </a:prstGeom>
        </p:spPr>
        <p:txBody>
          <a:bodyPr vert="horz" wrap="square" lIns="0" tIns="73660" rIns="0" bIns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580"/>
              </a:spcBef>
              <a:buFont typeface="Times New Roman"/>
              <a:buChar char="•"/>
              <a:tabLst>
                <a:tab pos="240665" algn="l"/>
                <a:tab pos="241300" algn="l"/>
              </a:tabLst>
            </a:pPr>
            <a:r>
              <a:rPr sz="2000" spc="-10">
                <a:latin typeface="Arial"/>
                <a:cs typeface="Arial"/>
              </a:rPr>
              <a:t>Consultation </a:t>
            </a:r>
            <a:r>
              <a:rPr sz="2000" spc="-5">
                <a:latin typeface="Arial"/>
                <a:cs typeface="Arial"/>
              </a:rPr>
              <a:t>au cabinet </a:t>
            </a:r>
            <a:r>
              <a:rPr sz="2000">
                <a:latin typeface="Arial"/>
                <a:cs typeface="Arial"/>
              </a:rPr>
              <a:t>de son médecin </a:t>
            </a:r>
            <a:r>
              <a:rPr sz="2000" spc="-10">
                <a:latin typeface="Arial"/>
                <a:cs typeface="Arial"/>
              </a:rPr>
              <a:t>il y a </a:t>
            </a:r>
            <a:r>
              <a:rPr sz="2000" spc="-25">
                <a:latin typeface="Arial"/>
                <a:cs typeface="Arial"/>
              </a:rPr>
              <a:t>un</a:t>
            </a:r>
            <a:r>
              <a:rPr sz="2000" spc="100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an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484"/>
              </a:spcBef>
              <a:buFont typeface="Times New Roman"/>
              <a:buChar char="•"/>
              <a:tabLst>
                <a:tab pos="240665" algn="l"/>
                <a:tab pos="241300" algn="l"/>
              </a:tabLst>
            </a:pPr>
            <a:r>
              <a:rPr sz="2000" spc="-10">
                <a:latin typeface="Arial"/>
                <a:cs typeface="Arial"/>
              </a:rPr>
              <a:t>Examen</a:t>
            </a:r>
            <a:r>
              <a:rPr sz="2000" spc="70">
                <a:latin typeface="Arial"/>
                <a:cs typeface="Arial"/>
              </a:rPr>
              <a:t> </a:t>
            </a:r>
            <a:r>
              <a:rPr sz="2000" spc="-5">
                <a:latin typeface="Arial"/>
                <a:cs typeface="Arial"/>
              </a:rPr>
              <a:t>clinique :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646430" lvl="1" indent="-345440">
              <a:lnSpc>
                <a:spcPct val="100000"/>
              </a:lnSpc>
              <a:spcBef>
                <a:spcPts val="464"/>
              </a:spcBef>
              <a:buFont typeface="Courier New"/>
              <a:buChar char="o"/>
              <a:tabLst>
                <a:tab pos="646430" algn="l"/>
                <a:tab pos="647065" algn="l"/>
              </a:tabLst>
            </a:pPr>
            <a:r>
              <a:rPr sz="1800">
                <a:latin typeface="Arial"/>
                <a:cs typeface="Arial"/>
              </a:rPr>
              <a:t>Résultats normaux concernant</a:t>
            </a:r>
            <a:r>
              <a:rPr sz="1800" spc="-10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les poumons</a:t>
            </a:r>
          </a:p>
          <a:p>
            <a:pPr marL="646430" lvl="1" indent="-345440">
              <a:lnSpc>
                <a:spcPct val="100000"/>
              </a:lnSpc>
              <a:spcBef>
                <a:spcPts val="430"/>
              </a:spcBef>
              <a:buFont typeface="Courier New"/>
              <a:buChar char="o"/>
              <a:tabLst>
                <a:tab pos="646430" algn="l"/>
                <a:tab pos="647065" algn="l"/>
              </a:tabLst>
            </a:pPr>
            <a:r>
              <a:rPr sz="1800">
                <a:latin typeface="Arial"/>
                <a:cs typeface="Arial"/>
              </a:rPr>
              <a:t>Rythme cardiaque</a:t>
            </a:r>
            <a:r>
              <a:rPr sz="1800" spc="-2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normal</a:t>
            </a:r>
          </a:p>
          <a:p>
            <a:pPr marL="646430" lvl="1" indent="-345440">
              <a:lnSpc>
                <a:spcPct val="100000"/>
              </a:lnSpc>
              <a:spcBef>
                <a:spcPts val="434"/>
              </a:spcBef>
              <a:buFont typeface="Courier New"/>
              <a:buChar char="o"/>
              <a:tabLst>
                <a:tab pos="646430" algn="l"/>
                <a:tab pos="647065" algn="l"/>
              </a:tabLst>
            </a:pPr>
            <a:r>
              <a:rPr sz="1800">
                <a:latin typeface="Arial"/>
                <a:cs typeface="Arial"/>
              </a:rPr>
              <a:t>Pression artérielle : 155/85</a:t>
            </a:r>
            <a:r>
              <a:rPr sz="1800" spc="-12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mmHg</a:t>
            </a:r>
          </a:p>
          <a:p>
            <a:pPr marL="646430" lvl="1" indent="-345440">
              <a:lnSpc>
                <a:spcPct val="100000"/>
              </a:lnSpc>
              <a:spcBef>
                <a:spcPts val="434"/>
              </a:spcBef>
              <a:buFont typeface="Courier New"/>
              <a:buChar char="o"/>
              <a:tabLst>
                <a:tab pos="646430" algn="l"/>
                <a:tab pos="647065" algn="l"/>
              </a:tabLst>
            </a:pPr>
            <a:r>
              <a:rPr sz="1800" spc="10">
                <a:latin typeface="Arial"/>
                <a:cs typeface="Arial"/>
              </a:rPr>
              <a:t>Poids : </a:t>
            </a:r>
            <a:r>
              <a:rPr sz="1800">
                <a:latin typeface="Arial"/>
                <a:cs typeface="Arial"/>
              </a:rPr>
              <a:t>79</a:t>
            </a:r>
            <a:r>
              <a:rPr sz="1800" spc="-12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kg</a:t>
            </a:r>
            <a:r>
              <a:t> 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5192" y="4232261"/>
            <a:ext cx="630526" cy="627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0" y="222821"/>
            <a:ext cx="4773423" cy="875881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Antécédents</a:t>
            </a:r>
            <a:r>
              <a:rPr spc="-70" dirty="0"/>
              <a:t> </a:t>
            </a:r>
            <a:r>
              <a:rPr spc="5" dirty="0" err="1"/>
              <a:t>d'insuffisance</a:t>
            </a:r>
            <a:r>
              <a:rPr spc="5" dirty="0"/>
              <a:t> </a:t>
            </a:r>
            <a:r>
              <a:rPr spc="5" dirty="0" err="1"/>
              <a:t>respiratoires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394" y="1334943"/>
            <a:ext cx="7140575" cy="2063750"/>
          </a:xfrm>
          <a:prstGeom prst="rect">
            <a:avLst/>
          </a:prstGeom>
        </p:spPr>
        <p:txBody>
          <a:bodyPr vert="horz" wrap="square" lIns="0" tIns="80645" rIns="0" bIns="0">
            <a:spAutoFit/>
          </a:bodyPr>
          <a:lstStyle/>
          <a:p>
            <a:pPr marL="251460" indent="-213360">
              <a:lnSpc>
                <a:spcPct val="100000"/>
              </a:lnSpc>
              <a:spcBef>
                <a:spcPts val="635"/>
              </a:spcBef>
              <a:buChar char="•"/>
              <a:tabLst>
                <a:tab pos="251460" algn="l"/>
              </a:tabLst>
            </a:pPr>
            <a:r>
              <a:rPr sz="2000" spc="-5">
                <a:latin typeface="Arial"/>
                <a:cs typeface="Arial"/>
              </a:rPr>
              <a:t>Spirométrie </a:t>
            </a:r>
            <a:r>
              <a:rPr sz="2000">
                <a:latin typeface="Arial"/>
                <a:cs typeface="Arial"/>
              </a:rPr>
              <a:t>réalisée </a:t>
            </a:r>
            <a:r>
              <a:rPr sz="2000" spc="-5">
                <a:latin typeface="Arial"/>
                <a:cs typeface="Arial"/>
              </a:rPr>
              <a:t>au cabinet </a:t>
            </a:r>
            <a:r>
              <a:rPr sz="2000">
                <a:latin typeface="Arial"/>
                <a:cs typeface="Arial"/>
              </a:rPr>
              <a:t>du médecin : </a:t>
            </a:r>
            <a:r>
              <a:rPr sz="2000" spc="-10">
                <a:solidFill>
                  <a:srgbClr val="CC030A"/>
                </a:solidFill>
                <a:latin typeface="Arial"/>
                <a:cs typeface="Arial"/>
              </a:rPr>
              <a:t>obstruction</a:t>
            </a:r>
            <a:r>
              <a:rPr sz="2000" spc="-2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2000" spc="-5">
                <a:solidFill>
                  <a:srgbClr val="CC030A"/>
                </a:solidFill>
                <a:latin typeface="Arial"/>
                <a:cs typeface="Arial"/>
              </a:rPr>
              <a:t>modérée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516255" lvl="1" indent="-210820">
              <a:lnSpc>
                <a:spcPct val="100000"/>
              </a:lnSpc>
              <a:spcBef>
                <a:spcPts val="470"/>
              </a:spcBef>
              <a:buChar char="•"/>
              <a:tabLst>
                <a:tab pos="516255" algn="l"/>
                <a:tab pos="516890" algn="l"/>
              </a:tabLst>
            </a:pPr>
            <a:r>
              <a:rPr sz="1700">
                <a:latin typeface="Arial"/>
                <a:cs typeface="Arial"/>
              </a:rPr>
              <a:t>Pré-bronchodilatateur : </a:t>
            </a:r>
            <a:r>
              <a:rPr sz="1700" spc="-5">
                <a:latin typeface="Arial"/>
                <a:cs typeface="Arial"/>
              </a:rPr>
              <a:t>rapport</a:t>
            </a:r>
            <a:r>
              <a:rPr sz="1650" spc="-7" baseline="-20202">
                <a:latin typeface="Arial"/>
                <a:cs typeface="Arial"/>
              </a:rPr>
              <a:t>VEMS</a:t>
            </a:r>
            <a:r>
              <a:rPr sz="1700" spc="-5">
                <a:latin typeface="Arial"/>
                <a:cs typeface="Arial"/>
              </a:rPr>
              <a:t>1 </a:t>
            </a:r>
            <a:r>
              <a:rPr sz="1700">
                <a:latin typeface="Arial"/>
                <a:cs typeface="Arial"/>
              </a:rPr>
              <a:t>/CFV </a:t>
            </a:r>
            <a:r>
              <a:rPr sz="1700" spc="-5">
                <a:latin typeface="Arial"/>
                <a:cs typeface="Arial"/>
              </a:rPr>
              <a:t>(0,61) CFV</a:t>
            </a:r>
            <a:r>
              <a:rPr sz="1650" spc="-7" baseline="-20202">
                <a:latin typeface="Arial"/>
                <a:cs typeface="Arial"/>
              </a:rPr>
              <a:t>1 </a:t>
            </a:r>
            <a:r>
              <a:rPr sz="1700" spc="-10">
                <a:latin typeface="Arial"/>
                <a:cs typeface="Arial"/>
              </a:rPr>
              <a:t>2,17L </a:t>
            </a:r>
            <a:r>
              <a:rPr sz="1700" spc="-5">
                <a:latin typeface="Arial"/>
                <a:cs typeface="Arial"/>
              </a:rPr>
              <a:t>(60 % </a:t>
            </a:r>
            <a:r>
              <a:rPr sz="1700" spc="-15">
                <a:latin typeface="Arial"/>
                <a:cs typeface="Arial"/>
              </a:rPr>
              <a:t>exp).</a:t>
            </a:r>
            <a:r>
              <a:t> </a:t>
            </a:r>
            <a:r>
              <a:rPr sz="1700" spc="75">
                <a:latin typeface="Arial"/>
                <a:cs typeface="Arial"/>
              </a:rPr>
              <a:t> </a:t>
            </a:r>
            <a:r>
              <a:rPr sz="1700">
                <a:solidFill>
                  <a:srgbClr val="CC030A"/>
                </a:solidFill>
                <a:latin typeface="Arial"/>
                <a:cs typeface="Arial"/>
              </a:rPr>
              <a:t>Obstructif</a:t>
            </a:r>
            <a:endParaRPr sz="1700">
              <a:latin typeface="Arial"/>
              <a:cs typeface="Arial"/>
            </a:endParaRPr>
          </a:p>
          <a:p>
            <a:pPr marL="516255" lvl="1" indent="-210820">
              <a:lnSpc>
                <a:spcPct val="100000"/>
              </a:lnSpc>
              <a:spcBef>
                <a:spcPts val="409"/>
              </a:spcBef>
              <a:buChar char="•"/>
              <a:tabLst>
                <a:tab pos="516255" algn="l"/>
                <a:tab pos="516890" algn="l"/>
              </a:tabLst>
            </a:pPr>
            <a:r>
              <a:rPr sz="1700" spc="-5">
                <a:latin typeface="Arial"/>
                <a:cs typeface="Arial"/>
              </a:rPr>
              <a:t>Post </a:t>
            </a:r>
            <a:r>
              <a:rPr sz="1700">
                <a:latin typeface="Arial"/>
                <a:cs typeface="Arial"/>
              </a:rPr>
              <a:t>bronchodilatateur : </a:t>
            </a:r>
            <a:r>
              <a:rPr sz="1700" spc="-5">
                <a:latin typeface="Arial"/>
                <a:cs typeface="Arial"/>
              </a:rPr>
              <a:t>rapport</a:t>
            </a:r>
            <a:r>
              <a:rPr sz="1650" spc="-7" baseline="-20202">
                <a:latin typeface="Arial"/>
                <a:cs typeface="Arial"/>
              </a:rPr>
              <a:t>VEMS</a:t>
            </a:r>
            <a:r>
              <a:rPr sz="1700" spc="-5">
                <a:latin typeface="Arial"/>
                <a:cs typeface="Arial"/>
              </a:rPr>
              <a:t>1 </a:t>
            </a:r>
            <a:r>
              <a:rPr sz="1700">
                <a:latin typeface="Arial"/>
                <a:cs typeface="Arial"/>
              </a:rPr>
              <a:t>/CFV </a:t>
            </a:r>
            <a:r>
              <a:rPr sz="1700" spc="-5">
                <a:latin typeface="Arial"/>
                <a:cs typeface="Arial"/>
              </a:rPr>
              <a:t>(0,64) FEV</a:t>
            </a:r>
            <a:r>
              <a:rPr sz="1650" spc="-7" baseline="-20202">
                <a:latin typeface="Arial"/>
                <a:cs typeface="Arial"/>
              </a:rPr>
              <a:t>1 </a:t>
            </a:r>
            <a:r>
              <a:rPr sz="1700" spc="-10">
                <a:latin typeface="Arial"/>
                <a:cs typeface="Arial"/>
              </a:rPr>
              <a:t>2,28L </a:t>
            </a:r>
            <a:r>
              <a:rPr sz="1700" spc="-5">
                <a:latin typeface="Arial"/>
                <a:cs typeface="Arial"/>
              </a:rPr>
              <a:t>(65 % </a:t>
            </a:r>
            <a:r>
              <a:rPr sz="1700" spc="-15">
                <a:latin typeface="Arial"/>
                <a:cs typeface="Arial"/>
              </a:rPr>
              <a:t>exp) </a:t>
            </a:r>
            <a:r>
              <a:rPr sz="1700" spc="-10">
                <a:latin typeface="Arial"/>
                <a:cs typeface="Arial"/>
              </a:rPr>
              <a:t>Variation</a:t>
            </a:r>
            <a:r>
              <a:rPr sz="1700" spc="155">
                <a:latin typeface="Arial"/>
                <a:cs typeface="Arial"/>
              </a:rPr>
              <a:t> </a:t>
            </a:r>
            <a:r>
              <a:rPr sz="1700" spc="-5">
                <a:latin typeface="Arial"/>
                <a:cs typeface="Arial"/>
              </a:rPr>
              <a:t>8 % ;</a:t>
            </a:r>
            <a:r>
              <a:t> </a:t>
            </a:r>
            <a:endParaRPr sz="1700">
              <a:latin typeface="Arial"/>
              <a:cs typeface="Arial"/>
            </a:endParaRPr>
          </a:p>
          <a:p>
            <a:pPr marL="516255">
              <a:lnSpc>
                <a:spcPct val="100000"/>
              </a:lnSpc>
              <a:spcBef>
                <a:spcPts val="409"/>
              </a:spcBef>
            </a:pPr>
            <a:r>
              <a:rPr sz="1700" spc="-5">
                <a:solidFill>
                  <a:srgbClr val="CC030A"/>
                </a:solidFill>
                <a:latin typeface="Arial"/>
                <a:cs typeface="Arial"/>
              </a:rPr>
              <a:t>Test de </a:t>
            </a:r>
            <a:r>
              <a:rPr sz="1700">
                <a:solidFill>
                  <a:srgbClr val="CC030A"/>
                </a:solidFill>
                <a:latin typeface="Arial"/>
                <a:cs typeface="Arial"/>
              </a:rPr>
              <a:t>réversibilité</a:t>
            </a:r>
            <a:r>
              <a:rPr sz="1700" spc="-25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700" spc="-10">
                <a:solidFill>
                  <a:srgbClr val="CC030A"/>
                </a:solidFill>
                <a:latin typeface="Arial"/>
                <a:cs typeface="Arial"/>
              </a:rPr>
              <a:t>négatif</a:t>
            </a:r>
            <a:r>
              <a:t> </a:t>
            </a:r>
            <a:endParaRPr sz="1700">
              <a:latin typeface="Arial"/>
              <a:cs typeface="Arial"/>
            </a:endParaRPr>
          </a:p>
          <a:p>
            <a:pPr marL="250825" marR="285750" indent="-213360">
              <a:lnSpc>
                <a:spcPts val="2880"/>
              </a:lnSpc>
              <a:spcBef>
                <a:spcPts val="114"/>
              </a:spcBef>
              <a:buChar char="•"/>
              <a:tabLst>
                <a:tab pos="251460" algn="l"/>
              </a:tabLst>
            </a:pPr>
            <a:r>
              <a:rPr sz="2000" spc="-5">
                <a:latin typeface="Arial"/>
                <a:cs typeface="Arial"/>
              </a:rPr>
              <a:t>Score au CCQ : </a:t>
            </a:r>
            <a:r>
              <a:rPr sz="2000">
                <a:latin typeface="Arial"/>
                <a:cs typeface="Arial"/>
              </a:rPr>
              <a:t>score </a:t>
            </a:r>
            <a:r>
              <a:rPr sz="2000" spc="-5">
                <a:latin typeface="Arial"/>
                <a:cs typeface="Arial"/>
              </a:rPr>
              <a:t>total </a:t>
            </a:r>
            <a:r>
              <a:rPr sz="2000" spc="-10">
                <a:latin typeface="Arial"/>
                <a:cs typeface="Arial"/>
              </a:rPr>
              <a:t>1,8 ; </a:t>
            </a:r>
            <a:r>
              <a:rPr sz="2000" spc="-5">
                <a:latin typeface="Arial"/>
                <a:cs typeface="Arial"/>
              </a:rPr>
              <a:t>symptômes </a:t>
            </a:r>
            <a:r>
              <a:rPr sz="2000" spc="-10">
                <a:latin typeface="Arial"/>
                <a:cs typeface="Arial"/>
              </a:rPr>
              <a:t>1,8 ; </a:t>
            </a:r>
            <a:r>
              <a:rPr sz="2000">
                <a:latin typeface="Arial"/>
                <a:cs typeface="Arial"/>
              </a:rPr>
              <a:t>état </a:t>
            </a:r>
            <a:r>
              <a:rPr sz="2000" spc="-5">
                <a:latin typeface="Arial"/>
                <a:cs typeface="Arial"/>
              </a:rPr>
              <a:t>mental 0 ; état fonctionnel</a:t>
            </a:r>
            <a:r>
              <a:rPr sz="2000" spc="20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1,75</a:t>
            </a:r>
            <a:r>
              <a:t> 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86600" y="4022725"/>
            <a:ext cx="630526" cy="6247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4800" y="4335122"/>
            <a:ext cx="4897755" cy="146685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CCQ : 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Clinical </a:t>
            </a: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COPD 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Questionnaire (questionnaire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clinique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sur la BPCO) ; </a:t>
            </a: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VEMS</a:t>
            </a:r>
            <a:r>
              <a:rPr sz="750" spc="-7" baseline="-16666" dirty="0">
                <a:solidFill>
                  <a:srgbClr val="0C1C1D"/>
                </a:solidFill>
                <a:latin typeface="Arial"/>
                <a:cs typeface="Arial"/>
              </a:rPr>
              <a:t>1</a:t>
            </a:r>
            <a:r>
              <a:rPr dirty="0"/>
              <a:t> </a:t>
            </a: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 : 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volume </a:t>
            </a:r>
            <a:r>
              <a:rPr sz="800" spc="-20" dirty="0" err="1">
                <a:solidFill>
                  <a:srgbClr val="0C1C1D"/>
                </a:solidFill>
                <a:latin typeface="Arial"/>
                <a:cs typeface="Arial"/>
              </a:rPr>
              <a:t>expiratoire</a:t>
            </a:r>
            <a:r>
              <a:rPr sz="800" spc="-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maximal </a:t>
            </a: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par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seconde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 ; 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CVF :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capacité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20" dirty="0" err="1">
                <a:solidFill>
                  <a:srgbClr val="0C1C1D"/>
                </a:solidFill>
                <a:latin typeface="Arial"/>
                <a:cs typeface="Arial"/>
              </a:rPr>
              <a:t>vitale</a:t>
            </a:r>
            <a:r>
              <a:rPr sz="8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forcée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9400" y="248858"/>
            <a:ext cx="3825114" cy="445634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00" b="1" spc="5" dirty="0">
                <a:latin typeface="Arial"/>
                <a:cs typeface="Arial"/>
              </a:rPr>
              <a:t>Le questionnaire</a:t>
            </a:r>
            <a:r>
              <a:rPr sz="2600" b="1" spc="-85" dirty="0">
                <a:latin typeface="Arial"/>
                <a:cs typeface="Arial"/>
              </a:rPr>
              <a:t> </a:t>
            </a:r>
            <a:r>
              <a:rPr sz="2600" b="1" spc="15" dirty="0">
                <a:latin typeface="Arial"/>
                <a:cs typeface="Arial"/>
              </a:rPr>
              <a:t>CCQ</a:t>
            </a:r>
            <a:r>
              <a:rPr dirty="0"/>
              <a:t> 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67200" y="898525"/>
            <a:ext cx="3310254" cy="3027045"/>
          </a:xfrm>
          <a:prstGeom prst="rect">
            <a:avLst/>
          </a:prstGeom>
        </p:spPr>
        <p:txBody>
          <a:bodyPr vert="horz" wrap="square" lIns="0" tIns="64769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509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700" spc="-5" dirty="0" err="1">
                <a:latin typeface="Arial"/>
                <a:cs typeface="Arial"/>
              </a:rPr>
              <a:t>Lignes</a:t>
            </a:r>
            <a:r>
              <a:rPr sz="1700" spc="-5" dirty="0">
                <a:latin typeface="Arial"/>
                <a:cs typeface="Arial"/>
              </a:rPr>
              <a:t> directives </a:t>
            </a:r>
            <a:r>
              <a:rPr sz="1700" spc="-5" dirty="0" err="1">
                <a:latin typeface="Arial"/>
                <a:cs typeface="Arial"/>
              </a:rPr>
              <a:t>recommandée</a:t>
            </a:r>
            <a:r>
              <a:rPr sz="1700" spc="-5" dirty="0">
                <a:latin typeface="Arial"/>
                <a:cs typeface="Arial"/>
              </a:rPr>
              <a:t> par</a:t>
            </a:r>
            <a:r>
              <a:rPr sz="1700" spc="2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GOLD</a:t>
            </a:r>
            <a:r>
              <a:rPr dirty="0"/>
              <a:t> </a:t>
            </a:r>
            <a:endParaRPr sz="170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409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700" spc="-5" dirty="0">
                <a:latin typeface="Arial"/>
                <a:cs typeface="Arial"/>
              </a:rPr>
              <a:t>10</a:t>
            </a:r>
            <a:r>
              <a:rPr sz="1700" spc="10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questions</a:t>
            </a:r>
            <a:r>
              <a:rPr dirty="0"/>
              <a:t> </a:t>
            </a:r>
            <a:endParaRPr sz="170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409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700" dirty="0">
                <a:latin typeface="Arial"/>
                <a:cs typeface="Arial"/>
              </a:rPr>
              <a:t>Temps de </a:t>
            </a:r>
            <a:r>
              <a:rPr sz="1700" spc="-5" dirty="0" err="1">
                <a:latin typeface="Arial"/>
                <a:cs typeface="Arial"/>
              </a:rPr>
              <a:t>remplissage</a:t>
            </a:r>
            <a:r>
              <a:rPr sz="1700" spc="-5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2</a:t>
            </a:r>
            <a:r>
              <a:rPr sz="1700" spc="30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minutes</a:t>
            </a:r>
            <a:r>
              <a:rPr sz="1700" dirty="0">
                <a:latin typeface="Arial"/>
                <a:cs typeface="Arial"/>
              </a:rPr>
              <a:t> </a:t>
            </a:r>
          </a:p>
          <a:p>
            <a:pPr marL="271780" indent="-259715">
              <a:lnSpc>
                <a:spcPct val="100000"/>
              </a:lnSpc>
              <a:spcBef>
                <a:spcPts val="405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700" spc="-10" dirty="0" err="1">
                <a:latin typeface="Arial"/>
                <a:cs typeface="Arial"/>
              </a:rPr>
              <a:t>Domaines</a:t>
            </a:r>
            <a:endParaRPr sz="1700" dirty="0">
              <a:latin typeface="Arial"/>
              <a:cs typeface="Arial"/>
            </a:endParaRPr>
          </a:p>
          <a:p>
            <a:pPr marL="540385" lvl="1" indent="-265430">
              <a:lnSpc>
                <a:spcPct val="100000"/>
              </a:lnSpc>
              <a:spcBef>
                <a:spcPts val="375"/>
              </a:spcBef>
              <a:buSzPct val="90000"/>
              <a:buChar char="o"/>
              <a:tabLst>
                <a:tab pos="539750" algn="l"/>
                <a:tab pos="540385" algn="l"/>
              </a:tabLst>
            </a:pPr>
            <a:r>
              <a:rPr sz="1500" spc="5" dirty="0" err="1">
                <a:latin typeface="Arial"/>
                <a:cs typeface="Arial"/>
              </a:rPr>
              <a:t>Symptômes</a:t>
            </a:r>
            <a:endParaRPr sz="1500" dirty="0">
              <a:latin typeface="Arial"/>
              <a:cs typeface="Arial"/>
            </a:endParaRPr>
          </a:p>
          <a:p>
            <a:pPr marL="540385" lvl="1" indent="-265430">
              <a:lnSpc>
                <a:spcPct val="100000"/>
              </a:lnSpc>
              <a:spcBef>
                <a:spcPts val="359"/>
              </a:spcBef>
              <a:buSzPct val="90000"/>
              <a:buChar char="o"/>
              <a:tabLst>
                <a:tab pos="539750" algn="l"/>
                <a:tab pos="540385" algn="l"/>
              </a:tabLst>
            </a:pPr>
            <a:r>
              <a:rPr sz="1500" spc="5" dirty="0">
                <a:latin typeface="Arial"/>
                <a:cs typeface="Arial"/>
              </a:rPr>
              <a:t>État</a:t>
            </a:r>
            <a:r>
              <a:rPr sz="1500" spc="-60" dirty="0">
                <a:latin typeface="Arial"/>
                <a:cs typeface="Arial"/>
              </a:rPr>
              <a:t> </a:t>
            </a:r>
            <a:r>
              <a:rPr sz="1500" spc="5" dirty="0">
                <a:latin typeface="Arial"/>
                <a:cs typeface="Arial"/>
              </a:rPr>
              <a:t>mental</a:t>
            </a:r>
            <a:r>
              <a:rPr dirty="0"/>
              <a:t> </a:t>
            </a:r>
            <a:endParaRPr sz="1500" dirty="0">
              <a:latin typeface="Arial"/>
              <a:cs typeface="Arial"/>
            </a:endParaRPr>
          </a:p>
          <a:p>
            <a:pPr marL="540385" lvl="1" indent="-265430">
              <a:lnSpc>
                <a:spcPct val="100000"/>
              </a:lnSpc>
              <a:spcBef>
                <a:spcPts val="360"/>
              </a:spcBef>
              <a:buSzPct val="90000"/>
              <a:buChar char="o"/>
              <a:tabLst>
                <a:tab pos="539750" algn="l"/>
                <a:tab pos="540385" algn="l"/>
              </a:tabLst>
            </a:pPr>
            <a:r>
              <a:rPr sz="1500" spc="5" dirty="0">
                <a:latin typeface="Arial"/>
                <a:cs typeface="Arial"/>
              </a:rPr>
              <a:t>État</a:t>
            </a:r>
            <a:r>
              <a:rPr sz="1500" spc="-60" dirty="0">
                <a:latin typeface="Arial"/>
                <a:cs typeface="Arial"/>
              </a:rPr>
              <a:t> </a:t>
            </a:r>
            <a:r>
              <a:rPr sz="1500" spc="5" dirty="0" err="1">
                <a:latin typeface="Arial"/>
                <a:cs typeface="Arial"/>
              </a:rPr>
              <a:t>fonctionnel</a:t>
            </a:r>
            <a:r>
              <a:rPr dirty="0"/>
              <a:t> </a:t>
            </a:r>
            <a:endParaRPr sz="150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400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700" spc="-5" dirty="0">
                <a:latin typeface="Arial"/>
                <a:cs typeface="Arial"/>
              </a:rPr>
              <a:t>DMCI : 0,4</a:t>
            </a:r>
            <a:endParaRPr sz="170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409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700" spc="-10" dirty="0">
                <a:latin typeface="Arial"/>
                <a:cs typeface="Arial"/>
              </a:rPr>
              <a:t>&gt; 80</a:t>
            </a:r>
            <a:r>
              <a:rPr sz="1700" spc="15" dirty="0">
                <a:latin typeface="Arial"/>
                <a:cs typeface="Arial"/>
              </a:rPr>
              <a:t> </a:t>
            </a:r>
            <a:r>
              <a:rPr sz="1700" spc="-15" dirty="0" err="1">
                <a:latin typeface="Arial"/>
                <a:cs typeface="Arial"/>
              </a:rPr>
              <a:t>langues</a:t>
            </a:r>
            <a:r>
              <a:rPr dirty="0"/>
              <a:t> </a:t>
            </a:r>
            <a:endParaRPr sz="170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409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700" spc="-5" dirty="0">
                <a:latin typeface="Arial"/>
                <a:cs typeface="Arial"/>
                <a:hlinkClick r:id="rId2"/>
              </a:rPr>
              <a:t>www.ccq.nl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08303" y="941831"/>
            <a:ext cx="3087624" cy="37033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1579" y="4584311"/>
            <a:ext cx="7851242" cy="565539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latin typeface="Arial"/>
                <a:cs typeface="Arial"/>
              </a:rPr>
              <a:t>DMCI : </a:t>
            </a:r>
            <a:r>
              <a:rPr sz="800" spc="-15" dirty="0" err="1">
                <a:latin typeface="Arial"/>
                <a:cs typeface="Arial"/>
              </a:rPr>
              <a:t>différence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15" dirty="0" err="1">
                <a:latin typeface="Arial"/>
                <a:cs typeface="Arial"/>
              </a:rPr>
              <a:t>minimale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15" dirty="0" err="1">
                <a:latin typeface="Arial"/>
                <a:cs typeface="Arial"/>
              </a:rPr>
              <a:t>cliniquement</a:t>
            </a:r>
            <a:r>
              <a:rPr sz="800" spc="-85" dirty="0">
                <a:latin typeface="Arial"/>
                <a:cs typeface="Arial"/>
              </a:rPr>
              <a:t> </a:t>
            </a:r>
            <a:r>
              <a:rPr sz="800" spc="-10" dirty="0" err="1">
                <a:latin typeface="Arial"/>
                <a:cs typeface="Arial"/>
              </a:rPr>
              <a:t>importante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Le </a:t>
            </a:r>
            <a:r>
              <a:rPr sz="800" spc="-20" dirty="0">
                <a:latin typeface="Arial"/>
                <a:cs typeface="Arial"/>
              </a:rPr>
              <a:t>Global </a:t>
            </a:r>
            <a:r>
              <a:rPr sz="800" spc="-10" dirty="0">
                <a:latin typeface="Arial"/>
                <a:cs typeface="Arial"/>
              </a:rPr>
              <a:t>Initiative for </a:t>
            </a:r>
            <a:r>
              <a:rPr sz="800" spc="-15" dirty="0">
                <a:latin typeface="Arial"/>
                <a:cs typeface="Arial"/>
              </a:rPr>
              <a:t>Chronic </a:t>
            </a:r>
            <a:r>
              <a:rPr sz="800" spc="-10" dirty="0">
                <a:latin typeface="Arial"/>
                <a:cs typeface="Arial"/>
              </a:rPr>
              <a:t>Obstructive </a:t>
            </a:r>
            <a:r>
              <a:rPr sz="800" spc="-15" dirty="0">
                <a:latin typeface="Arial"/>
                <a:cs typeface="Arial"/>
              </a:rPr>
              <a:t>Lung Disease </a:t>
            </a:r>
            <a:r>
              <a:rPr sz="800" spc="-5" dirty="0">
                <a:latin typeface="Arial"/>
                <a:cs typeface="Arial"/>
              </a:rPr>
              <a:t>(GOLD) </a:t>
            </a:r>
            <a:r>
              <a:rPr sz="800" spc="-15" dirty="0">
                <a:latin typeface="Arial"/>
                <a:cs typeface="Arial"/>
              </a:rPr>
              <a:t>2020. </a:t>
            </a:r>
            <a:r>
              <a:rPr sz="800" spc="-15" dirty="0" err="1">
                <a:latin typeface="Arial"/>
                <a:cs typeface="Arial"/>
              </a:rPr>
              <a:t>Informations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15" dirty="0" err="1">
                <a:latin typeface="Arial"/>
                <a:cs typeface="Arial"/>
              </a:rPr>
              <a:t>disponibles</a:t>
            </a:r>
            <a:r>
              <a:rPr sz="800" spc="-15" dirty="0">
                <a:latin typeface="Arial"/>
                <a:cs typeface="Arial"/>
              </a:rPr>
              <a:t> sur </a:t>
            </a:r>
            <a:r>
              <a:rPr sz="800" spc="-20" dirty="0">
                <a:latin typeface="Arial"/>
                <a:cs typeface="Arial"/>
              </a:rPr>
              <a:t>le site :</a:t>
            </a:r>
            <a:r>
              <a:rPr sz="800" spc="20" dirty="0">
                <a:latin typeface="Arial"/>
                <a:cs typeface="Arial"/>
              </a:rPr>
              <a:t> </a:t>
            </a:r>
            <a:r>
              <a:rPr sz="8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5"/>
              </a:rPr>
              <a:t>https://goldcopd.org/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1800" y="316365"/>
            <a:ext cx="3734054" cy="445634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00" b="1" spc="5" dirty="0" err="1">
                <a:latin typeface="Arial"/>
                <a:cs typeface="Arial"/>
              </a:rPr>
              <a:t>Traitement</a:t>
            </a:r>
            <a:r>
              <a:rPr sz="2600" b="1" spc="-70" dirty="0">
                <a:latin typeface="Arial"/>
                <a:cs typeface="Arial"/>
              </a:rPr>
              <a:t> </a:t>
            </a:r>
            <a:r>
              <a:rPr sz="2600" b="1" spc="10" dirty="0">
                <a:latin typeface="Arial"/>
                <a:cs typeface="Arial"/>
              </a:rPr>
              <a:t>initial</a:t>
            </a:r>
            <a:r>
              <a:rPr dirty="0"/>
              <a:t> 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7794" y="1341932"/>
            <a:ext cx="7298055" cy="2221230"/>
          </a:xfrm>
          <a:prstGeom prst="rect">
            <a:avLst/>
          </a:prstGeom>
        </p:spPr>
        <p:txBody>
          <a:bodyPr vert="horz" wrap="square" lIns="0" tIns="73660" rIns="0" bIns="0">
            <a:spAutoFit/>
          </a:bodyPr>
          <a:lstStyle/>
          <a:p>
            <a:pPr marL="226060" indent="-213360">
              <a:lnSpc>
                <a:spcPct val="100000"/>
              </a:lnSpc>
              <a:spcBef>
                <a:spcPts val="580"/>
              </a:spcBef>
              <a:buChar char="•"/>
              <a:tabLst>
                <a:tab pos="226060" algn="l"/>
              </a:tabLst>
            </a:pPr>
            <a:r>
              <a:rPr sz="2000" spc="-10">
                <a:latin typeface="Arial"/>
                <a:cs typeface="Arial"/>
              </a:rPr>
              <a:t>A commencé une combinaison fixe de </a:t>
            </a:r>
            <a:r>
              <a:rPr sz="2000" spc="-5">
                <a:latin typeface="Arial"/>
                <a:cs typeface="Arial"/>
              </a:rPr>
              <a:t>CSI/LABA </a:t>
            </a:r>
            <a:r>
              <a:rPr sz="2000" spc="-10">
                <a:latin typeface="Arial"/>
                <a:cs typeface="Arial"/>
              </a:rPr>
              <a:t>en deux prises</a:t>
            </a:r>
            <a:r>
              <a:rPr sz="2000" spc="150">
                <a:latin typeface="Arial"/>
                <a:cs typeface="Arial"/>
              </a:rPr>
              <a:t> </a:t>
            </a:r>
            <a:r>
              <a:rPr sz="2000" spc="-20">
                <a:latin typeface="Arial"/>
                <a:cs typeface="Arial"/>
              </a:rPr>
              <a:t>par jour.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226060" indent="-213360">
              <a:lnSpc>
                <a:spcPct val="100000"/>
              </a:lnSpc>
              <a:spcBef>
                <a:spcPts val="484"/>
              </a:spcBef>
              <a:buChar char="•"/>
              <a:tabLst>
                <a:tab pos="226060" algn="l"/>
              </a:tabLst>
            </a:pPr>
            <a:r>
              <a:rPr sz="2000" spc="-15">
                <a:latin typeface="Arial"/>
                <a:cs typeface="Arial"/>
              </a:rPr>
              <a:t>BACA </a:t>
            </a:r>
            <a:r>
              <a:rPr sz="2000" spc="-5">
                <a:latin typeface="Arial"/>
                <a:cs typeface="Arial"/>
              </a:rPr>
              <a:t>si</a:t>
            </a:r>
            <a:r>
              <a:rPr sz="2000" spc="65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nécessaire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225425" marR="5080" indent="-213360">
              <a:lnSpc>
                <a:spcPts val="2880"/>
              </a:lnSpc>
              <a:spcBef>
                <a:spcPts val="175"/>
              </a:spcBef>
              <a:buChar char="•"/>
              <a:tabLst>
                <a:tab pos="226060" algn="l"/>
              </a:tabLst>
            </a:pPr>
            <a:r>
              <a:rPr sz="2000" spc="-10">
                <a:latin typeface="Arial"/>
                <a:cs typeface="Arial"/>
              </a:rPr>
              <a:t>A commencé </a:t>
            </a:r>
            <a:r>
              <a:rPr sz="2000" spc="-5">
                <a:latin typeface="Arial"/>
                <a:cs typeface="Arial"/>
              </a:rPr>
              <a:t>à faire de l’exercice </a:t>
            </a:r>
            <a:r>
              <a:rPr sz="2000" spc="-15">
                <a:latin typeface="Arial"/>
                <a:cs typeface="Arial"/>
              </a:rPr>
              <a:t>avec </a:t>
            </a:r>
            <a:r>
              <a:rPr sz="2000">
                <a:latin typeface="Arial"/>
                <a:cs typeface="Arial"/>
              </a:rPr>
              <a:t>pour objectif </a:t>
            </a:r>
            <a:r>
              <a:rPr sz="2000" spc="-5">
                <a:latin typeface="Arial"/>
                <a:cs typeface="Arial"/>
              </a:rPr>
              <a:t>de courir </a:t>
            </a:r>
            <a:r>
              <a:rPr sz="2000" spc="-10">
                <a:latin typeface="Arial"/>
                <a:cs typeface="Arial"/>
              </a:rPr>
              <a:t>un </a:t>
            </a:r>
            <a:r>
              <a:rPr sz="2000" spc="-5">
                <a:latin typeface="Arial"/>
                <a:cs typeface="Arial"/>
              </a:rPr>
              <a:t>semi-</a:t>
            </a:r>
            <a:r>
              <a:rPr sz="2000" spc="-10">
                <a:latin typeface="Arial"/>
                <a:cs typeface="Arial"/>
              </a:rPr>
              <a:t>marathon </a:t>
            </a:r>
            <a:r>
              <a:rPr sz="2000" spc="-5">
                <a:latin typeface="Arial"/>
                <a:cs typeface="Arial"/>
              </a:rPr>
              <a:t>et </a:t>
            </a:r>
            <a:r>
              <a:rPr sz="2000" spc="-10">
                <a:latin typeface="Arial"/>
                <a:cs typeface="Arial"/>
              </a:rPr>
              <a:t>a</a:t>
            </a:r>
            <a:r>
              <a:rPr sz="2000" spc="10">
                <a:latin typeface="Arial"/>
                <a:cs typeface="Arial"/>
              </a:rPr>
              <a:t>perdu </a:t>
            </a:r>
            <a:r>
              <a:rPr sz="2000" spc="-5">
                <a:latin typeface="Arial"/>
                <a:cs typeface="Arial"/>
              </a:rPr>
              <a:t>10</a:t>
            </a:r>
            <a:r>
              <a:rPr sz="2000" spc="-40">
                <a:latin typeface="Arial"/>
                <a:cs typeface="Arial"/>
              </a:rPr>
              <a:t> </a:t>
            </a:r>
            <a:r>
              <a:rPr sz="2000" spc="-15">
                <a:latin typeface="Arial"/>
                <a:cs typeface="Arial"/>
              </a:rPr>
              <a:t>kg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226060" indent="-213360">
              <a:lnSpc>
                <a:spcPct val="100000"/>
              </a:lnSpc>
              <a:spcBef>
                <a:spcPts val="310"/>
              </a:spcBef>
              <a:buChar char="•"/>
              <a:tabLst>
                <a:tab pos="226060" algn="l"/>
              </a:tabLst>
            </a:pPr>
            <a:r>
              <a:rPr sz="2000" spc="-10">
                <a:latin typeface="Arial"/>
                <a:cs typeface="Arial"/>
              </a:rPr>
              <a:t>Très</a:t>
            </a:r>
            <a:r>
              <a:rPr sz="2000" spc="45">
                <a:latin typeface="Arial"/>
                <a:cs typeface="Arial"/>
              </a:rPr>
              <a:t> </a:t>
            </a:r>
            <a:r>
              <a:rPr sz="2000" spc="-5">
                <a:latin typeface="Arial"/>
                <a:cs typeface="Arial"/>
              </a:rPr>
              <a:t>motivé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226060" indent="-213360">
              <a:lnSpc>
                <a:spcPct val="100000"/>
              </a:lnSpc>
              <a:spcBef>
                <a:spcPts val="480"/>
              </a:spcBef>
              <a:buChar char="•"/>
              <a:tabLst>
                <a:tab pos="226060" algn="l"/>
              </a:tabLst>
            </a:pPr>
            <a:r>
              <a:rPr sz="2000" spc="-10">
                <a:latin typeface="Arial"/>
                <a:cs typeface="Arial"/>
              </a:rPr>
              <a:t>N'est pas </a:t>
            </a:r>
            <a:r>
              <a:rPr sz="2000" spc="-5">
                <a:latin typeface="Arial"/>
                <a:cs typeface="Arial"/>
              </a:rPr>
              <a:t>retourné </a:t>
            </a:r>
            <a:r>
              <a:rPr sz="2000">
                <a:latin typeface="Arial"/>
                <a:cs typeface="Arial"/>
              </a:rPr>
              <a:t>pour </a:t>
            </a:r>
            <a:r>
              <a:rPr sz="2000" spc="-10">
                <a:latin typeface="Arial"/>
                <a:cs typeface="Arial"/>
              </a:rPr>
              <a:t>le suivi</a:t>
            </a:r>
            <a:r>
              <a:rPr sz="2000" spc="80">
                <a:latin typeface="Arial"/>
                <a:cs typeface="Arial"/>
              </a:rPr>
              <a:t> </a:t>
            </a:r>
            <a:r>
              <a:rPr sz="2000" spc="-5">
                <a:latin typeface="Arial"/>
                <a:cs typeface="Arial"/>
              </a:rPr>
              <a:t>programmé</a:t>
            </a:r>
            <a:r>
              <a:t> 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0328" y="4067578"/>
            <a:ext cx="630526" cy="6247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2158" y="4747056"/>
            <a:ext cx="1462405" cy="146685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>
                <a:solidFill>
                  <a:srgbClr val="0C1C1D"/>
                </a:solidFill>
                <a:latin typeface="Arial"/>
                <a:cs typeface="Arial"/>
              </a:rPr>
              <a:t>BACA : bêta-agoniste </a:t>
            </a:r>
            <a:r>
              <a:rPr sz="800" spc="-20">
                <a:solidFill>
                  <a:srgbClr val="0C1C1D"/>
                </a:solidFill>
                <a:latin typeface="Arial"/>
                <a:cs typeface="Arial"/>
              </a:rPr>
              <a:t>à courte durée</a:t>
            </a:r>
            <a:r>
              <a:rPr sz="800" spc="4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20">
                <a:solidFill>
                  <a:srgbClr val="0C1C1D"/>
                </a:solidFill>
                <a:latin typeface="Arial"/>
                <a:cs typeface="Arial"/>
              </a:rPr>
              <a:t>d’action</a:t>
            </a:r>
            <a:r>
              <a:t> 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0" y="115905"/>
            <a:ext cx="4703470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Considérations</a:t>
            </a:r>
            <a:r>
              <a:rPr spc="-50" dirty="0"/>
              <a:t> </a:t>
            </a:r>
            <a:r>
              <a:rPr spc="5" dirty="0" err="1"/>
              <a:t>cliniques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6455" y="822325"/>
            <a:ext cx="7103109" cy="381386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26060" indent="-213360">
              <a:lnSpc>
                <a:spcPct val="100000"/>
              </a:lnSpc>
              <a:spcBef>
                <a:spcPts val="100"/>
              </a:spcBef>
              <a:buSzPct val="144444"/>
              <a:buChar char="•"/>
              <a:tabLst>
                <a:tab pos="226060" algn="l"/>
              </a:tabLst>
            </a:pPr>
            <a:r>
              <a:rPr sz="1600" spc="-5" dirty="0">
                <a:latin typeface="Arial"/>
                <a:cs typeface="Arial"/>
              </a:rPr>
              <a:t>Un an </a:t>
            </a:r>
            <a:r>
              <a:rPr sz="1600" dirty="0">
                <a:latin typeface="Arial"/>
                <a:cs typeface="Arial"/>
              </a:rPr>
              <a:t>plus </a:t>
            </a:r>
            <a:r>
              <a:rPr sz="1600" spc="5" dirty="0">
                <a:latin typeface="Arial"/>
                <a:cs typeface="Arial"/>
              </a:rPr>
              <a:t>tard, </a:t>
            </a:r>
            <a:r>
              <a:rPr sz="1600" dirty="0">
                <a:latin typeface="Arial"/>
                <a:cs typeface="Arial"/>
              </a:rPr>
              <a:t>il </a:t>
            </a:r>
            <a:r>
              <a:rPr sz="1600" dirty="0" err="1">
                <a:latin typeface="Arial"/>
                <a:cs typeface="Arial"/>
              </a:rPr>
              <a:t>contacte</a:t>
            </a:r>
            <a:r>
              <a:rPr sz="1600" dirty="0">
                <a:latin typeface="Arial"/>
                <a:cs typeface="Arial"/>
              </a:rPr>
              <a:t> le cabinet </a:t>
            </a:r>
            <a:r>
              <a:rPr sz="1600" spc="-10" dirty="0" err="1">
                <a:latin typeface="Arial"/>
                <a:cs typeface="Arial"/>
              </a:rPr>
              <a:t>en</a:t>
            </a:r>
            <a:r>
              <a:rPr sz="1600" spc="-10" dirty="0">
                <a:latin typeface="Arial"/>
                <a:cs typeface="Arial"/>
              </a:rPr>
              <a:t> raison </a:t>
            </a:r>
            <a:r>
              <a:rPr sz="1600" spc="-10" dirty="0" err="1">
                <a:latin typeface="Arial"/>
                <a:cs typeface="Arial"/>
              </a:rPr>
              <a:t>d’une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5" dirty="0" err="1">
                <a:latin typeface="Arial"/>
                <a:cs typeface="Arial"/>
              </a:rPr>
              <a:t>dyspnée</a:t>
            </a:r>
            <a:r>
              <a:rPr sz="1600" spc="-145" dirty="0">
                <a:latin typeface="Arial"/>
                <a:cs typeface="Arial"/>
              </a:rPr>
              <a:t> </a:t>
            </a:r>
            <a:r>
              <a:rPr sz="1600" dirty="0" err="1">
                <a:latin typeface="Arial"/>
                <a:cs typeface="Arial"/>
              </a:rPr>
              <a:t>aiguë</a:t>
            </a:r>
            <a:r>
              <a:rPr sz="1600" dirty="0"/>
              <a:t> </a:t>
            </a:r>
            <a:endParaRPr sz="1600" dirty="0">
              <a:latin typeface="Arial"/>
              <a:cs typeface="Arial"/>
            </a:endParaRPr>
          </a:p>
          <a:p>
            <a:pPr marL="226060" indent="-213360">
              <a:lnSpc>
                <a:spcPts val="2045"/>
              </a:lnSpc>
              <a:spcBef>
                <a:spcPts val="434"/>
              </a:spcBef>
              <a:buSzPct val="144444"/>
              <a:buChar char="•"/>
              <a:tabLst>
                <a:tab pos="226060" algn="l"/>
              </a:tabLst>
            </a:pPr>
            <a:r>
              <a:rPr sz="1600" spc="-5" dirty="0">
                <a:latin typeface="Arial"/>
                <a:cs typeface="Arial"/>
              </a:rPr>
              <a:t>A </a:t>
            </a:r>
            <a:r>
              <a:rPr sz="1600" dirty="0" err="1">
                <a:latin typeface="Arial"/>
                <a:cs typeface="Arial"/>
              </a:rPr>
              <a:t>eu</a:t>
            </a:r>
            <a:r>
              <a:rPr sz="1600" dirty="0">
                <a:latin typeface="Arial"/>
                <a:cs typeface="Arial"/>
              </a:rPr>
              <a:t> des </a:t>
            </a:r>
            <a:r>
              <a:rPr sz="1600" dirty="0" err="1">
                <a:latin typeface="Arial"/>
                <a:cs typeface="Arial"/>
              </a:rPr>
              <a:t>soucis</a:t>
            </a:r>
            <a:r>
              <a:rPr sz="1600" dirty="0">
                <a:latin typeface="Arial"/>
                <a:cs typeface="Arial"/>
              </a:rPr>
              <a:t> de </a:t>
            </a:r>
            <a:r>
              <a:rPr sz="1600" dirty="0" err="1">
                <a:latin typeface="Arial"/>
                <a:cs typeface="Arial"/>
              </a:rPr>
              <a:t>santé</a:t>
            </a:r>
            <a:r>
              <a:rPr sz="1600" dirty="0">
                <a:latin typeface="Arial"/>
                <a:cs typeface="Arial"/>
              </a:rPr>
              <a:t> de plus </a:t>
            </a:r>
            <a:r>
              <a:rPr sz="1600" dirty="0" err="1">
                <a:latin typeface="Arial"/>
                <a:cs typeface="Arial"/>
              </a:rPr>
              <a:t>en</a:t>
            </a:r>
            <a:r>
              <a:rPr sz="1600" dirty="0">
                <a:latin typeface="Arial"/>
                <a:cs typeface="Arial"/>
              </a:rPr>
              <a:t> plus </a:t>
            </a:r>
            <a:r>
              <a:rPr sz="1600" dirty="0" err="1">
                <a:latin typeface="Arial"/>
                <a:cs typeface="Arial"/>
              </a:rPr>
              <a:t>gênants</a:t>
            </a:r>
            <a:r>
              <a:rPr sz="1600" dirty="0">
                <a:latin typeface="Arial"/>
                <a:cs typeface="Arial"/>
              </a:rPr>
              <a:t> pendant </a:t>
            </a:r>
            <a:r>
              <a:rPr sz="1600" dirty="0" err="1">
                <a:latin typeface="Arial"/>
                <a:cs typeface="Arial"/>
              </a:rPr>
              <a:t>l’entraînement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dirty="0" err="1">
                <a:latin typeface="Arial"/>
                <a:cs typeface="Arial"/>
              </a:rPr>
              <a:t>durant</a:t>
            </a:r>
            <a:r>
              <a:rPr sz="1600" dirty="0">
                <a:latin typeface="Arial"/>
                <a:cs typeface="Arial"/>
              </a:rPr>
              <a:t> les 3 </a:t>
            </a:r>
            <a:r>
              <a:rPr sz="1600" dirty="0" err="1">
                <a:latin typeface="Arial"/>
                <a:cs typeface="Arial"/>
              </a:rPr>
              <a:t>ou</a:t>
            </a:r>
            <a:r>
              <a:rPr sz="1600" dirty="0">
                <a:latin typeface="Arial"/>
                <a:cs typeface="Arial"/>
              </a:rPr>
              <a:t> 4</a:t>
            </a:r>
            <a:r>
              <a:rPr sz="1600" spc="-135" dirty="0">
                <a:latin typeface="Arial"/>
                <a:cs typeface="Arial"/>
              </a:rPr>
              <a:t> </a:t>
            </a:r>
            <a:r>
              <a:rPr sz="1600" dirty="0" err="1">
                <a:latin typeface="Arial"/>
                <a:cs typeface="Arial"/>
              </a:rPr>
              <a:t>derniers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dirty="0" err="1">
                <a:latin typeface="Arial"/>
                <a:cs typeface="Arial"/>
              </a:rPr>
              <a:t>mois</a:t>
            </a:r>
            <a:r>
              <a:rPr sz="1600" dirty="0"/>
              <a:t> </a:t>
            </a:r>
            <a:endParaRPr sz="1600" dirty="0">
              <a:latin typeface="Arial"/>
              <a:cs typeface="Arial"/>
            </a:endParaRPr>
          </a:p>
          <a:p>
            <a:pPr marL="490855" lvl="1" indent="-210820">
              <a:lnSpc>
                <a:spcPts val="2255"/>
              </a:lnSpc>
              <a:buSzPct val="143333"/>
              <a:buChar char="o"/>
              <a:tabLst>
                <a:tab pos="491490" algn="l"/>
              </a:tabLst>
            </a:pPr>
            <a:r>
              <a:rPr sz="1400" dirty="0">
                <a:latin typeface="Arial"/>
                <a:cs typeface="Arial"/>
              </a:rPr>
              <a:t>A </a:t>
            </a:r>
            <a:r>
              <a:rPr sz="1400" dirty="0" err="1">
                <a:latin typeface="Arial"/>
                <a:cs typeface="Arial"/>
              </a:rPr>
              <a:t>l’impression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de ne </a:t>
            </a:r>
            <a:r>
              <a:rPr sz="1400" spc="5" dirty="0" err="1">
                <a:latin typeface="Arial"/>
                <a:cs typeface="Arial"/>
              </a:rPr>
              <a:t>ressentir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aucun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bénéfice</a:t>
            </a:r>
            <a:r>
              <a:rPr sz="1400" spc="-31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de son </a:t>
            </a:r>
            <a:r>
              <a:rPr sz="1400" spc="5" dirty="0" err="1">
                <a:latin typeface="Arial"/>
                <a:cs typeface="Arial"/>
              </a:rPr>
              <a:t>entraînement</a:t>
            </a:r>
            <a:r>
              <a:rPr sz="1400" spc="5" dirty="0">
                <a:latin typeface="Arial"/>
                <a:cs typeface="Arial"/>
              </a:rPr>
              <a:t> pour le marathon</a:t>
            </a:r>
            <a:r>
              <a:rPr sz="1400" dirty="0">
                <a:latin typeface="Arial"/>
                <a:cs typeface="Arial"/>
              </a:rPr>
              <a:t> </a:t>
            </a:r>
          </a:p>
          <a:p>
            <a:pPr marL="490855" lvl="1" indent="-210820">
              <a:lnSpc>
                <a:spcPts val="2210"/>
              </a:lnSpc>
              <a:buSzPct val="143333"/>
              <a:buChar char="o"/>
              <a:tabLst>
                <a:tab pos="491490" algn="l"/>
              </a:tabLst>
            </a:pPr>
            <a:r>
              <a:rPr sz="1400" dirty="0">
                <a:latin typeface="Arial"/>
                <a:cs typeface="Arial"/>
              </a:rPr>
              <a:t>Fatigue</a:t>
            </a:r>
          </a:p>
          <a:p>
            <a:pPr marL="490855" lvl="1" indent="-210820">
              <a:lnSpc>
                <a:spcPts val="2235"/>
              </a:lnSpc>
              <a:buSzPct val="143333"/>
              <a:buChar char="o"/>
              <a:tabLst>
                <a:tab pos="491490" algn="l"/>
              </a:tabLst>
            </a:pPr>
            <a:r>
              <a:rPr sz="1400" spc="5" dirty="0" err="1">
                <a:latin typeface="Arial"/>
                <a:cs typeface="Arial"/>
              </a:rPr>
              <a:t>Prise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accrue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du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BACA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jusqu’à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4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–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6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fois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par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jour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sans</a:t>
            </a:r>
            <a:r>
              <a:rPr sz="1400" spc="35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aucun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effet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du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tout</a:t>
            </a:r>
            <a:r>
              <a:rPr sz="1600" dirty="0"/>
              <a:t> </a:t>
            </a:r>
            <a:endParaRPr sz="1400" dirty="0">
              <a:latin typeface="Arial"/>
              <a:cs typeface="Arial"/>
            </a:endParaRPr>
          </a:p>
          <a:p>
            <a:pPr marL="490855" lvl="1" indent="-210820">
              <a:lnSpc>
                <a:spcPts val="2185"/>
              </a:lnSpc>
              <a:buSzPct val="143333"/>
              <a:buChar char="o"/>
              <a:tabLst>
                <a:tab pos="491490" algn="l"/>
              </a:tabLst>
            </a:pPr>
            <a:r>
              <a:rPr sz="1400" spc="5" dirty="0">
                <a:latin typeface="Arial"/>
                <a:cs typeface="Arial"/>
              </a:rPr>
              <a:t>Se sent </a:t>
            </a:r>
            <a:r>
              <a:rPr sz="1400" spc="5" dirty="0" err="1">
                <a:latin typeface="Arial"/>
                <a:cs typeface="Arial"/>
              </a:rPr>
              <a:t>parfois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encore </a:t>
            </a:r>
            <a:r>
              <a:rPr sz="1400" spc="-5" dirty="0" err="1">
                <a:latin typeface="Arial"/>
                <a:cs typeface="Arial"/>
              </a:rPr>
              <a:t>moins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bien </a:t>
            </a:r>
            <a:r>
              <a:rPr sz="1400" spc="5" dirty="0" err="1">
                <a:latin typeface="Arial"/>
                <a:cs typeface="Arial"/>
              </a:rPr>
              <a:t>lorsqu’il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prend</a:t>
            </a:r>
            <a:r>
              <a:rPr sz="1400" spc="5" dirty="0">
                <a:latin typeface="Arial"/>
                <a:cs typeface="Arial"/>
              </a:rPr>
              <a:t> le</a:t>
            </a:r>
            <a:r>
              <a:rPr sz="1400" spc="-140" dirty="0">
                <a:latin typeface="Arial"/>
                <a:cs typeface="Arial"/>
              </a:rPr>
              <a:t> </a:t>
            </a:r>
            <a:r>
              <a:rPr sz="1400" spc="10" dirty="0">
                <a:latin typeface="Arial"/>
                <a:cs typeface="Arial"/>
              </a:rPr>
              <a:t>BACA</a:t>
            </a:r>
            <a:r>
              <a:rPr sz="1600" dirty="0"/>
              <a:t> </a:t>
            </a:r>
            <a:endParaRPr sz="1400" dirty="0">
              <a:latin typeface="Arial"/>
              <a:cs typeface="Arial"/>
            </a:endParaRPr>
          </a:p>
          <a:p>
            <a:pPr marL="490855" lvl="1" indent="-210820">
              <a:lnSpc>
                <a:spcPts val="2370"/>
              </a:lnSpc>
              <a:buSzPct val="143333"/>
              <a:buChar char="o"/>
              <a:tabLst>
                <a:tab pos="491490" algn="l"/>
              </a:tabLst>
            </a:pPr>
            <a:r>
              <a:rPr sz="1400" spc="5" dirty="0">
                <a:latin typeface="Arial"/>
                <a:cs typeface="Arial"/>
              </a:rPr>
              <a:t>Il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sent que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10" dirty="0">
                <a:latin typeface="Arial"/>
                <a:cs typeface="Arial"/>
              </a:rPr>
              <a:t>son </a:t>
            </a:r>
            <a:r>
              <a:rPr sz="1400" spc="10" dirty="0" err="1">
                <a:latin typeface="Arial"/>
                <a:cs typeface="Arial"/>
              </a:rPr>
              <a:t>cœur</a:t>
            </a:r>
            <a:r>
              <a:rPr sz="1400" spc="10" dirty="0">
                <a:latin typeface="Arial"/>
                <a:cs typeface="Arial"/>
              </a:rPr>
              <a:t> commence à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battre</a:t>
            </a:r>
            <a:r>
              <a:rPr sz="1400" spc="5" dirty="0">
                <a:latin typeface="Arial"/>
                <a:cs typeface="Arial"/>
              </a:rPr>
              <a:t> fort,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mais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pense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que </a:t>
            </a:r>
            <a:r>
              <a:rPr sz="1400" dirty="0" err="1">
                <a:latin typeface="Arial"/>
                <a:cs typeface="Arial"/>
              </a:rPr>
              <a:t>cela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est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dû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à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une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utilisation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accrue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du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BACA</a:t>
            </a:r>
            <a:r>
              <a:rPr sz="1600" dirty="0"/>
              <a:t> </a:t>
            </a:r>
            <a:endParaRPr sz="1400" dirty="0">
              <a:latin typeface="Arial"/>
              <a:cs typeface="Arial"/>
            </a:endParaRPr>
          </a:p>
          <a:p>
            <a:pPr marL="277495" indent="-265430">
              <a:lnSpc>
                <a:spcPct val="100000"/>
              </a:lnSpc>
              <a:spcBef>
                <a:spcPts val="240"/>
              </a:spcBef>
              <a:buSzPct val="144444"/>
              <a:buChar char="•"/>
              <a:tabLst>
                <a:tab pos="277495" algn="l"/>
                <a:tab pos="278130" algn="l"/>
              </a:tabLst>
            </a:pPr>
            <a:r>
              <a:rPr sz="1600" dirty="0">
                <a:latin typeface="Arial"/>
                <a:cs typeface="Arial"/>
              </a:rPr>
              <a:t>Le dossier du patient </a:t>
            </a:r>
            <a:r>
              <a:rPr sz="1600" dirty="0" err="1">
                <a:latin typeface="Arial"/>
                <a:cs typeface="Arial"/>
              </a:rPr>
              <a:t>révèle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deux </a:t>
            </a:r>
            <a:r>
              <a:rPr sz="1600" spc="-5" dirty="0">
                <a:latin typeface="Arial"/>
                <a:cs typeface="Arial"/>
              </a:rPr>
              <a:t>passages </a:t>
            </a:r>
            <a:r>
              <a:rPr sz="1600" dirty="0">
                <a:latin typeface="Arial"/>
                <a:cs typeface="Arial"/>
              </a:rPr>
              <a:t>aux urgences </a:t>
            </a:r>
            <a:r>
              <a:rPr sz="1600" spc="-10" dirty="0" err="1">
                <a:latin typeface="Arial"/>
                <a:cs typeface="Arial"/>
              </a:rPr>
              <a:t>impliquant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 err="1">
                <a:latin typeface="Arial"/>
                <a:cs typeface="Arial"/>
              </a:rPr>
              <a:t>une</a:t>
            </a:r>
            <a:r>
              <a:rPr sz="1600" dirty="0">
                <a:latin typeface="Arial"/>
                <a:cs typeface="Arial"/>
              </a:rPr>
              <a:t> cure </a:t>
            </a:r>
            <a:r>
              <a:rPr sz="1600" dirty="0" err="1">
                <a:latin typeface="Arial"/>
                <a:cs typeface="Arial"/>
              </a:rPr>
              <a:t>d’antibiotiques</a:t>
            </a:r>
            <a:r>
              <a:rPr sz="1600" spc="-1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pour</a:t>
            </a:r>
          </a:p>
          <a:p>
            <a:pPr marL="277495">
              <a:lnSpc>
                <a:spcPct val="100000"/>
              </a:lnSpc>
              <a:spcBef>
                <a:spcPts val="434"/>
              </a:spcBef>
            </a:pPr>
            <a:r>
              <a:rPr sz="1600" dirty="0" err="1">
                <a:latin typeface="Arial"/>
                <a:cs typeface="Arial"/>
              </a:rPr>
              <a:t>une</a:t>
            </a:r>
            <a:r>
              <a:rPr sz="1600" dirty="0">
                <a:latin typeface="Arial"/>
                <a:cs typeface="Arial"/>
              </a:rPr>
              <a:t> « </a:t>
            </a:r>
            <a:r>
              <a:rPr sz="1600" dirty="0" err="1">
                <a:latin typeface="Arial"/>
                <a:cs typeface="Arial"/>
              </a:rPr>
              <a:t>bronchite</a:t>
            </a:r>
            <a:r>
              <a:rPr sz="1600" dirty="0">
                <a:latin typeface="Arial"/>
                <a:cs typeface="Arial"/>
              </a:rPr>
              <a:t> » </a:t>
            </a:r>
            <a:r>
              <a:rPr sz="1600" dirty="0" err="1">
                <a:latin typeface="Arial"/>
                <a:cs typeface="Arial"/>
              </a:rPr>
              <a:t>lors</a:t>
            </a:r>
            <a:r>
              <a:rPr sz="1600" dirty="0">
                <a:latin typeface="Arial"/>
                <a:cs typeface="Arial"/>
              </a:rPr>
              <a:t> des 12 </a:t>
            </a:r>
            <a:r>
              <a:rPr sz="1600" dirty="0" err="1">
                <a:latin typeface="Arial"/>
                <a:cs typeface="Arial"/>
              </a:rPr>
              <a:t>derniers</a:t>
            </a:r>
            <a:r>
              <a:rPr sz="1600" spc="-130" dirty="0">
                <a:latin typeface="Arial"/>
                <a:cs typeface="Arial"/>
              </a:rPr>
              <a:t> </a:t>
            </a:r>
            <a:r>
              <a:rPr sz="1600" dirty="0" err="1">
                <a:latin typeface="Arial"/>
                <a:cs typeface="Arial"/>
              </a:rPr>
              <a:t>mois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2158" y="4747056"/>
            <a:ext cx="3050642" cy="289182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SAU : 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service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d'accueil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 des</a:t>
            </a:r>
            <a:r>
              <a:rPr sz="800" spc="8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rgbClr val="0C1C1D"/>
                </a:solidFill>
                <a:latin typeface="Arial"/>
                <a:cs typeface="Arial"/>
              </a:rPr>
              <a:t>urgences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1600" y="4593969"/>
            <a:ext cx="6808852" cy="259686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Respirer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et 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se </a:t>
            </a: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sentir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 bien 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grâce à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l'accès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universel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spc="5" dirty="0">
                <a:solidFill>
                  <a:srgbClr val="074A87"/>
                </a:solidFill>
                <a:latin typeface="Arial"/>
                <a:cs typeface="Arial"/>
              </a:rPr>
              <a:t>aux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soins</a:t>
            </a:r>
            <a:r>
              <a:rPr sz="1600" i="1" spc="-16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appropriés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-198830" y="976686"/>
            <a:ext cx="7463155" cy="1919761"/>
          </a:xfrm>
          <a:prstGeom prst="rect">
            <a:avLst/>
          </a:prstGeom>
        </p:spPr>
        <p:txBody>
          <a:bodyPr vert="horz" wrap="square" lIns="0" tIns="255275" rIns="0" bIns="0">
            <a:spAutoFit/>
          </a:bodyPr>
          <a:lstStyle/>
          <a:p>
            <a:pPr marL="1762760" marR="5080" indent="-594360" algn="ctr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CC030A"/>
                </a:solidFill>
                <a:latin typeface="Arial"/>
                <a:cs typeface="Arial"/>
              </a:rPr>
              <a:t>Études de </a:t>
            </a:r>
            <a:r>
              <a:rPr sz="3600" b="1" spc="-10" dirty="0" err="1">
                <a:solidFill>
                  <a:srgbClr val="CC030A"/>
                </a:solidFill>
                <a:latin typeface="Arial"/>
                <a:cs typeface="Arial"/>
              </a:rPr>
              <a:t>cas</a:t>
            </a:r>
            <a:r>
              <a:rPr sz="3600" b="1" spc="-85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CC030A"/>
                </a:solidFill>
                <a:latin typeface="Arial"/>
                <a:cs typeface="Arial"/>
              </a:rPr>
              <a:t>sur la </a:t>
            </a:r>
            <a:r>
              <a:rPr sz="3600" b="1" dirty="0" err="1">
                <a:solidFill>
                  <a:srgbClr val="CC030A"/>
                </a:solidFill>
                <a:latin typeface="Arial"/>
                <a:cs typeface="Arial"/>
              </a:rPr>
              <a:t>multimorbidité</a:t>
            </a:r>
            <a:r>
              <a:rPr sz="3600" b="1" dirty="0">
                <a:solidFill>
                  <a:srgbClr val="CC030A"/>
                </a:solidFill>
                <a:latin typeface="Arial"/>
                <a:cs typeface="Arial"/>
              </a:rPr>
              <a:t>, </a:t>
            </a:r>
            <a:r>
              <a:rPr sz="3600" b="1" dirty="0">
                <a:latin typeface="Arial"/>
                <a:cs typeface="Arial"/>
              </a:rPr>
              <a:t>la BPCO et</a:t>
            </a:r>
            <a:r>
              <a:rPr sz="3600" b="1" spc="-3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les palpitations</a:t>
            </a:r>
            <a:r>
              <a:rPr dirty="0"/>
              <a:t> 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3000" y="3320883"/>
            <a:ext cx="6130290" cy="546100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algn="ctr">
              <a:lnSpc>
                <a:spcPts val="2050"/>
              </a:lnSpc>
              <a:spcBef>
                <a:spcPts val="95"/>
              </a:spcBef>
            </a:pPr>
            <a:r>
              <a:rPr sz="1700" spc="-5" dirty="0">
                <a:solidFill>
                  <a:srgbClr val="0C1C1D"/>
                </a:solidFill>
                <a:latin typeface="Arial"/>
                <a:cs typeface="Arial"/>
              </a:rPr>
              <a:t>Auteurs : </a:t>
            </a:r>
            <a:r>
              <a:rPr sz="1900" dirty="0">
                <a:latin typeface="Arial"/>
                <a:cs typeface="Arial"/>
              </a:rPr>
              <a:t>Janwillem Kocks, </a:t>
            </a:r>
            <a:r>
              <a:rPr sz="1900" spc="-5" dirty="0">
                <a:latin typeface="Arial"/>
                <a:cs typeface="Arial"/>
              </a:rPr>
              <a:t>Kristian </a:t>
            </a:r>
            <a:r>
              <a:rPr sz="1900" dirty="0" err="1">
                <a:latin typeface="Arial"/>
                <a:cs typeface="Arial"/>
              </a:rPr>
              <a:t>Hoines</a:t>
            </a:r>
            <a:r>
              <a:rPr sz="1900" dirty="0">
                <a:latin typeface="Arial"/>
                <a:cs typeface="Arial"/>
              </a:rPr>
              <a:t>,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algn="ctr">
              <a:lnSpc>
                <a:spcPts val="2050"/>
              </a:lnSpc>
            </a:pPr>
            <a:r>
              <a:rPr sz="1900" spc="-5" dirty="0">
                <a:latin typeface="Arial"/>
                <a:cs typeface="Arial"/>
              </a:rPr>
              <a:t>Rudi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Peche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88480" y="91439"/>
            <a:ext cx="2185416" cy="1402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0" y="199706"/>
            <a:ext cx="4602099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Considérations</a:t>
            </a:r>
            <a:r>
              <a:rPr spc="-85" dirty="0"/>
              <a:t> </a:t>
            </a:r>
            <a:r>
              <a:rPr spc="5" dirty="0" err="1"/>
              <a:t>cliniques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280972"/>
            <a:ext cx="7410806" cy="2763705"/>
          </a:xfrm>
          <a:prstGeom prst="rect">
            <a:avLst/>
          </a:prstGeom>
        </p:spPr>
        <p:txBody>
          <a:bodyPr vert="horz" wrap="square" lIns="0" tIns="13462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060"/>
              </a:spcBef>
              <a:buSzPct val="130000"/>
              <a:buFont typeface="MS PGothic"/>
              <a:buChar char="▪"/>
              <a:tabLst>
                <a:tab pos="271145" algn="l"/>
                <a:tab pos="271780" algn="l"/>
              </a:tabLst>
            </a:pPr>
            <a:r>
              <a:rPr sz="2000" spc="-10" dirty="0">
                <a:latin typeface="Arial"/>
                <a:cs typeface="Arial"/>
              </a:rPr>
              <a:t>Questions </a:t>
            </a:r>
            <a:r>
              <a:rPr sz="2000" spc="-5" dirty="0">
                <a:latin typeface="Arial"/>
                <a:cs typeface="Arial"/>
              </a:rPr>
              <a:t>à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envisager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622300" lvl="1" indent="-262255">
              <a:lnSpc>
                <a:spcPct val="100000"/>
              </a:lnSpc>
              <a:spcBef>
                <a:spcPts val="965"/>
              </a:spcBef>
              <a:buFont typeface="MS PGothic"/>
              <a:buChar char="▪"/>
              <a:tabLst>
                <a:tab pos="621665" algn="l"/>
                <a:tab pos="622300" algn="l"/>
              </a:tabLst>
            </a:pPr>
            <a:r>
              <a:rPr sz="2000" spc="-10" dirty="0" err="1">
                <a:latin typeface="Arial"/>
                <a:cs typeface="Arial"/>
              </a:rPr>
              <a:t>Avons</a:t>
            </a:r>
            <a:r>
              <a:rPr sz="2000" spc="-10" dirty="0">
                <a:latin typeface="Arial"/>
                <a:cs typeface="Arial"/>
              </a:rPr>
              <a:t>-nous </a:t>
            </a:r>
            <a:r>
              <a:rPr sz="2000" spc="-20" dirty="0" err="1">
                <a:latin typeface="Arial"/>
                <a:cs typeface="Arial"/>
              </a:rPr>
              <a:t>besoin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 </a:t>
            </a:r>
            <a:r>
              <a:rPr sz="2000" spc="-5" dirty="0" err="1">
                <a:latin typeface="Arial"/>
                <a:cs typeface="Arial"/>
              </a:rPr>
              <a:t>réaliser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des</a:t>
            </a:r>
            <a:r>
              <a:rPr sz="2000" spc="7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examens </a:t>
            </a:r>
            <a:r>
              <a:rPr sz="2000" spc="-5" dirty="0" err="1">
                <a:latin typeface="Arial"/>
                <a:cs typeface="Arial"/>
              </a:rPr>
              <a:t>supplémentaires</a:t>
            </a:r>
            <a:r>
              <a:rPr sz="2000" spc="-5" dirty="0">
                <a:latin typeface="Arial"/>
                <a:cs typeface="Arial"/>
              </a:rPr>
              <a:t> ?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622300" lvl="1" indent="-262255">
              <a:lnSpc>
                <a:spcPct val="100000"/>
              </a:lnSpc>
              <a:spcBef>
                <a:spcPts val="960"/>
              </a:spcBef>
              <a:buFont typeface="MS PGothic"/>
              <a:buChar char="▪"/>
              <a:tabLst>
                <a:tab pos="621665" algn="l"/>
                <a:tab pos="622300" algn="l"/>
              </a:tabLst>
            </a:pPr>
            <a:r>
              <a:rPr sz="2000" spc="15" dirty="0" err="1">
                <a:latin typeface="Arial"/>
                <a:cs typeface="Arial"/>
              </a:rPr>
              <a:t>Quelles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sont</a:t>
            </a:r>
            <a:r>
              <a:rPr sz="2000" spc="-5" dirty="0">
                <a:latin typeface="Arial"/>
                <a:cs typeface="Arial"/>
              </a:rPr>
              <a:t> les raisons </a:t>
            </a:r>
            <a:r>
              <a:rPr sz="2000" dirty="0">
                <a:latin typeface="Arial"/>
                <a:cs typeface="Arial"/>
              </a:rPr>
              <a:t>qui </a:t>
            </a:r>
            <a:r>
              <a:rPr sz="2000" dirty="0" err="1">
                <a:latin typeface="Arial"/>
                <a:cs typeface="Arial"/>
              </a:rPr>
              <a:t>expliquent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la </a:t>
            </a:r>
            <a:r>
              <a:rPr sz="2000" spc="-5" dirty="0" err="1">
                <a:latin typeface="Arial"/>
                <a:cs typeface="Arial"/>
              </a:rPr>
              <a:t>dyspnée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15" dirty="0" err="1">
                <a:latin typeface="Arial"/>
                <a:cs typeface="Arial"/>
              </a:rPr>
              <a:t>aiguë</a:t>
            </a:r>
            <a:r>
              <a:rPr sz="2000" spc="-15" dirty="0">
                <a:latin typeface="Arial"/>
                <a:cs typeface="Arial"/>
              </a:rPr>
              <a:t> ?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621665" marR="5080" lvl="1" indent="-262255">
              <a:lnSpc>
                <a:spcPct val="120100"/>
              </a:lnSpc>
              <a:spcBef>
                <a:spcPts val="480"/>
              </a:spcBef>
              <a:buFont typeface="MS PGothic"/>
              <a:buChar char="▪"/>
              <a:tabLst>
                <a:tab pos="621665" algn="l"/>
                <a:tab pos="622300" algn="l"/>
              </a:tabLst>
            </a:pPr>
            <a:r>
              <a:rPr sz="2000" spc="-5" dirty="0">
                <a:latin typeface="Arial"/>
                <a:cs typeface="Arial"/>
              </a:rPr>
              <a:t>Le </a:t>
            </a:r>
            <a:r>
              <a:rPr sz="2000" spc="-10" dirty="0" err="1">
                <a:latin typeface="Arial"/>
                <a:cs typeface="Arial"/>
              </a:rPr>
              <a:t>traitement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appliqué </a:t>
            </a:r>
            <a:r>
              <a:rPr sz="2000" dirty="0" err="1">
                <a:latin typeface="Arial"/>
                <a:cs typeface="Arial"/>
              </a:rPr>
              <a:t>est</a:t>
            </a:r>
            <a:r>
              <a:rPr sz="2000" dirty="0">
                <a:latin typeface="Arial"/>
                <a:cs typeface="Arial"/>
              </a:rPr>
              <a:t>-il </a:t>
            </a:r>
            <a:r>
              <a:rPr sz="2000" dirty="0" err="1">
                <a:latin typeface="Arial"/>
                <a:cs typeface="Arial"/>
              </a:rPr>
              <a:t>adapté</a:t>
            </a:r>
            <a:r>
              <a:rPr sz="2000" dirty="0">
                <a:latin typeface="Arial"/>
                <a:cs typeface="Arial"/>
              </a:rPr>
              <a:t> ? </a:t>
            </a:r>
            <a:r>
              <a:rPr sz="2000" spc="-10" dirty="0" err="1">
                <a:latin typeface="Arial"/>
                <a:cs typeface="Arial"/>
              </a:rPr>
              <a:t>Utilise</a:t>
            </a:r>
            <a:r>
              <a:rPr sz="2000" spc="-10" dirty="0">
                <a:latin typeface="Arial"/>
                <a:cs typeface="Arial"/>
              </a:rPr>
              <a:t>-t-il </a:t>
            </a:r>
            <a:r>
              <a:rPr sz="2000" spc="-5" dirty="0">
                <a:latin typeface="Arial"/>
                <a:cs typeface="Arial"/>
              </a:rPr>
              <a:t>l’ </a:t>
            </a:r>
            <a:r>
              <a:rPr sz="2000" spc="-10" dirty="0" err="1">
                <a:latin typeface="Arial"/>
                <a:cs typeface="Arial"/>
              </a:rPr>
              <a:t>inhalateur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 manière </a:t>
            </a:r>
            <a:r>
              <a:rPr sz="2000" spc="-5" dirty="0" err="1">
                <a:latin typeface="Arial"/>
                <a:cs typeface="Arial"/>
              </a:rPr>
              <a:t>appropriée</a:t>
            </a:r>
            <a:r>
              <a:rPr sz="2000" spc="-5" dirty="0">
                <a:latin typeface="Arial"/>
                <a:cs typeface="Arial"/>
              </a:rPr>
              <a:t> ? </a:t>
            </a:r>
            <a:r>
              <a:rPr sz="2000" spc="-10" dirty="0">
                <a:latin typeface="Arial"/>
                <a:cs typeface="Arial"/>
              </a:rPr>
              <a:t>Quelle </a:t>
            </a:r>
            <a:r>
              <a:rPr sz="2000" spc="-10" dirty="0" err="1">
                <a:latin typeface="Arial"/>
                <a:cs typeface="Arial"/>
              </a:rPr>
              <a:t>est</a:t>
            </a:r>
            <a:r>
              <a:rPr sz="2000" spc="-10" dirty="0">
                <a:latin typeface="Arial"/>
                <a:cs typeface="Arial"/>
              </a:rPr>
              <a:t> son</a:t>
            </a:r>
            <a:r>
              <a:rPr sz="2000" spc="7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observance du </a:t>
            </a:r>
            <a:r>
              <a:rPr sz="2000" spc="-5" dirty="0" err="1">
                <a:latin typeface="Arial"/>
                <a:cs typeface="Arial"/>
              </a:rPr>
              <a:t>traitement</a:t>
            </a:r>
            <a:r>
              <a:rPr sz="2000" spc="-5" dirty="0">
                <a:latin typeface="Arial"/>
                <a:cs typeface="Arial"/>
              </a:rPr>
              <a:t> ?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307974"/>
            <a:ext cx="4876800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Considérations</a:t>
            </a:r>
            <a:r>
              <a:rPr spc="-80" dirty="0"/>
              <a:t> </a:t>
            </a:r>
            <a:r>
              <a:rPr spc="5" dirty="0" err="1"/>
              <a:t>cliniques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368097"/>
            <a:ext cx="7185025" cy="1234440"/>
          </a:xfrm>
          <a:prstGeom prst="rect">
            <a:avLst/>
          </a:prstGeom>
        </p:spPr>
        <p:txBody>
          <a:bodyPr vert="horz" wrap="square" lIns="0" tIns="4762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375"/>
              </a:spcBef>
              <a:buSzPct val="130000"/>
              <a:buFont typeface="MS PGothic"/>
              <a:buChar char="▪"/>
              <a:tabLst>
                <a:tab pos="271145" algn="l"/>
                <a:tab pos="271780" algn="l"/>
              </a:tabLst>
            </a:pPr>
            <a:r>
              <a:rPr sz="2000" spc="-5">
                <a:latin typeface="Arial"/>
                <a:cs typeface="Arial"/>
              </a:rPr>
              <a:t>Vérifier </a:t>
            </a:r>
            <a:r>
              <a:rPr sz="2000" spc="-10">
                <a:latin typeface="Arial"/>
                <a:cs typeface="Arial"/>
              </a:rPr>
              <a:t>que </a:t>
            </a:r>
            <a:r>
              <a:rPr sz="2000" spc="-5">
                <a:latin typeface="Arial"/>
                <a:cs typeface="Arial"/>
              </a:rPr>
              <a:t>le </a:t>
            </a:r>
            <a:r>
              <a:rPr sz="2000" spc="-10">
                <a:latin typeface="Arial"/>
                <a:cs typeface="Arial"/>
              </a:rPr>
              <a:t>patient </a:t>
            </a:r>
            <a:r>
              <a:rPr sz="2000" spc="-5">
                <a:latin typeface="Arial"/>
                <a:cs typeface="Arial"/>
              </a:rPr>
              <a:t>se </a:t>
            </a:r>
            <a:r>
              <a:rPr sz="2000" spc="-10">
                <a:latin typeface="Arial"/>
                <a:cs typeface="Arial"/>
              </a:rPr>
              <a:t>soigne</a:t>
            </a:r>
            <a:r>
              <a:rPr sz="2000" spc="204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de manière appropriée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5"/>
              </a:spcBef>
              <a:buSzPct val="130000"/>
              <a:buFont typeface="MS PGothic"/>
              <a:buChar char="▪"/>
              <a:tabLst>
                <a:tab pos="271145" algn="l"/>
                <a:tab pos="271780" algn="l"/>
              </a:tabLst>
            </a:pPr>
            <a:r>
              <a:rPr sz="2000" spc="-10">
                <a:latin typeface="Arial"/>
                <a:cs typeface="Arial"/>
              </a:rPr>
              <a:t>Le patient abuse </a:t>
            </a:r>
            <a:r>
              <a:rPr sz="2000" spc="-5">
                <a:latin typeface="Arial"/>
                <a:cs typeface="Arial"/>
              </a:rPr>
              <a:t>peut-être </a:t>
            </a:r>
            <a:r>
              <a:rPr sz="2000" spc="-10">
                <a:latin typeface="Arial"/>
                <a:cs typeface="Arial"/>
              </a:rPr>
              <a:t>du</a:t>
            </a:r>
            <a:r>
              <a:rPr sz="2000" spc="135">
                <a:latin typeface="Arial"/>
                <a:cs typeface="Arial"/>
              </a:rPr>
              <a:t> </a:t>
            </a:r>
            <a:r>
              <a:rPr sz="2000" spc="-15">
                <a:latin typeface="Arial"/>
                <a:cs typeface="Arial"/>
              </a:rPr>
              <a:t>BACA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SzPct val="130000"/>
              <a:buFont typeface="MS PGothic"/>
              <a:buChar char="▪"/>
              <a:tabLst>
                <a:tab pos="271145" algn="l"/>
                <a:tab pos="271780" algn="l"/>
              </a:tabLst>
            </a:pPr>
            <a:r>
              <a:rPr sz="2000" spc="-5">
                <a:latin typeface="Arial"/>
                <a:cs typeface="Arial"/>
              </a:rPr>
              <a:t>Il </a:t>
            </a:r>
            <a:r>
              <a:rPr sz="2000" spc="-15">
                <a:latin typeface="Arial"/>
                <a:cs typeface="Arial"/>
              </a:rPr>
              <a:t>est </a:t>
            </a:r>
            <a:r>
              <a:rPr sz="2000" spc="-10">
                <a:latin typeface="Arial"/>
                <a:cs typeface="Arial"/>
              </a:rPr>
              <a:t>difficile de savoir si </a:t>
            </a:r>
            <a:r>
              <a:rPr sz="2000" spc="-5">
                <a:latin typeface="Arial"/>
                <a:cs typeface="Arial"/>
              </a:rPr>
              <a:t>le patient </a:t>
            </a:r>
            <a:r>
              <a:rPr sz="2000" spc="-10">
                <a:latin typeface="Arial"/>
                <a:cs typeface="Arial"/>
              </a:rPr>
              <a:t>suit </a:t>
            </a:r>
            <a:r>
              <a:rPr sz="2000" spc="-5">
                <a:latin typeface="Arial"/>
                <a:cs typeface="Arial"/>
              </a:rPr>
              <a:t>toujours </a:t>
            </a:r>
            <a:r>
              <a:rPr sz="2000" spc="-15">
                <a:latin typeface="Arial"/>
                <a:cs typeface="Arial"/>
              </a:rPr>
              <a:t>son </a:t>
            </a:r>
            <a:r>
              <a:rPr sz="2000" spc="-10">
                <a:latin typeface="Arial"/>
                <a:cs typeface="Arial"/>
              </a:rPr>
              <a:t>traitement</a:t>
            </a:r>
            <a:r>
              <a:rPr sz="2000" spc="210">
                <a:latin typeface="Arial"/>
                <a:cs typeface="Arial"/>
              </a:rPr>
              <a:t> </a:t>
            </a:r>
            <a:r>
              <a:rPr sz="2000" spc="-5">
                <a:latin typeface="Arial"/>
                <a:cs typeface="Arial"/>
              </a:rPr>
              <a:t>d'entretien</a:t>
            </a:r>
            <a:r>
              <a:t> 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6577" y="421081"/>
            <a:ext cx="3415665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t>Évaluations </a:t>
            </a:r>
            <a:r>
              <a:rPr spc="5"/>
              <a:t>et</a:t>
            </a:r>
            <a:r>
              <a:rPr spc="-75"/>
              <a:t> </a:t>
            </a:r>
            <a:r>
              <a:rPr spc="5"/>
              <a:t>tests</a:t>
            </a:r>
            <a:r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394" y="1286132"/>
            <a:ext cx="6301105" cy="2937510"/>
          </a:xfrm>
          <a:prstGeom prst="rect">
            <a:avLst/>
          </a:prstGeom>
        </p:spPr>
        <p:txBody>
          <a:bodyPr vert="horz" wrap="square" lIns="0" tIns="102235" rIns="0" bIns="0">
            <a:spAutoFit/>
          </a:bodyPr>
          <a:lstStyle/>
          <a:p>
            <a:pPr marL="297180" indent="-259079">
              <a:lnSpc>
                <a:spcPct val="100000"/>
              </a:lnSpc>
              <a:spcBef>
                <a:spcPts val="805"/>
              </a:spcBef>
              <a:buSzPct val="90000"/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000" spc="-5">
                <a:latin typeface="Arial"/>
                <a:cs typeface="Arial"/>
              </a:rPr>
              <a:t>Les résultats spirométriques se sont améliorés depuis la dernière consultation il y a </a:t>
            </a:r>
            <a:r>
              <a:rPr sz="2000" spc="-10">
                <a:latin typeface="Arial"/>
                <a:cs typeface="Arial"/>
              </a:rPr>
              <a:t>2 </a:t>
            </a:r>
            <a:r>
              <a:rPr sz="2000" spc="-15">
                <a:latin typeface="Arial"/>
                <a:cs typeface="Arial"/>
              </a:rPr>
              <a:t>ans</a:t>
            </a:r>
            <a:r>
              <a:rPr sz="2000" spc="125">
                <a:latin typeface="Arial"/>
                <a:cs typeface="Arial"/>
              </a:rPr>
              <a:t> </a:t>
            </a:r>
            <a:r>
              <a:rPr sz="2000" spc="-5">
                <a:latin typeface="Arial"/>
                <a:cs typeface="Arial"/>
              </a:rPr>
              <a:t>et demi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565150" lvl="1" indent="-266065">
              <a:lnSpc>
                <a:spcPct val="100000"/>
              </a:lnSpc>
              <a:spcBef>
                <a:spcPts val="615"/>
              </a:spcBef>
              <a:buSzPct val="88235"/>
              <a:buChar char="o"/>
              <a:tabLst>
                <a:tab pos="565150" algn="l"/>
                <a:tab pos="565785" algn="l"/>
              </a:tabLst>
            </a:pPr>
            <a:r>
              <a:rPr sz="1700" spc="-5">
                <a:latin typeface="Arial"/>
                <a:cs typeface="Arial"/>
              </a:rPr>
              <a:t>VEMS</a:t>
            </a:r>
            <a:r>
              <a:rPr sz="1650" spc="-7" baseline="-20202">
                <a:latin typeface="Arial"/>
                <a:cs typeface="Arial"/>
              </a:rPr>
              <a:t>1 </a:t>
            </a:r>
            <a:r>
              <a:rPr sz="1700" spc="-10">
                <a:latin typeface="Arial"/>
                <a:cs typeface="Arial"/>
              </a:rPr>
              <a:t>de 74 % </a:t>
            </a:r>
            <a:r>
              <a:rPr sz="1700" spc="-5">
                <a:latin typeface="Arial"/>
                <a:cs typeface="Arial"/>
              </a:rPr>
              <a:t>prédit (contre</a:t>
            </a:r>
            <a:r>
              <a:rPr sz="1700" spc="-40">
                <a:latin typeface="Arial"/>
                <a:cs typeface="Arial"/>
              </a:rPr>
              <a:t> </a:t>
            </a:r>
            <a:r>
              <a:rPr sz="1700" spc="-10">
                <a:latin typeface="Arial"/>
                <a:cs typeface="Arial"/>
              </a:rPr>
              <a:t>65 % auparavant)</a:t>
            </a:r>
            <a:r>
              <a:t> </a:t>
            </a:r>
            <a:endParaRPr sz="1700">
              <a:latin typeface="Arial"/>
              <a:cs typeface="Arial"/>
            </a:endParaRPr>
          </a:p>
          <a:p>
            <a:pPr marL="297180" indent="-259079">
              <a:lnSpc>
                <a:spcPct val="100000"/>
              </a:lnSpc>
              <a:spcBef>
                <a:spcPts val="585"/>
              </a:spcBef>
              <a:buSzPct val="90000"/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000" spc="-10">
                <a:latin typeface="Arial"/>
                <a:cs typeface="Arial"/>
              </a:rPr>
              <a:t>L’ECG révèle une</a:t>
            </a:r>
            <a:r>
              <a:rPr sz="2000" spc="65">
                <a:latin typeface="Arial"/>
                <a:cs typeface="Arial"/>
              </a:rPr>
              <a:t> </a:t>
            </a:r>
            <a:r>
              <a:rPr sz="2000" spc="-20">
                <a:latin typeface="Arial"/>
                <a:cs typeface="Arial"/>
              </a:rPr>
              <a:t>FA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565150" lvl="1" indent="-266065">
              <a:lnSpc>
                <a:spcPct val="100000"/>
              </a:lnSpc>
              <a:spcBef>
                <a:spcPts val="610"/>
              </a:spcBef>
              <a:buSzPct val="88888"/>
              <a:buChar char="o"/>
              <a:tabLst>
                <a:tab pos="565150" algn="l"/>
                <a:tab pos="565785" algn="l"/>
              </a:tabLst>
            </a:pPr>
            <a:r>
              <a:rPr sz="1800">
                <a:latin typeface="Arial"/>
                <a:cs typeface="Arial"/>
              </a:rPr>
              <a:t>Fréquence cardiaque :</a:t>
            </a:r>
            <a:r>
              <a:rPr sz="1800" spc="-3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80/minute</a:t>
            </a:r>
          </a:p>
          <a:p>
            <a:pPr marL="565150" lvl="1" indent="-266065">
              <a:lnSpc>
                <a:spcPct val="100000"/>
              </a:lnSpc>
              <a:spcBef>
                <a:spcPts val="605"/>
              </a:spcBef>
              <a:buSzPct val="88888"/>
              <a:buChar char="o"/>
              <a:tabLst>
                <a:tab pos="565150" algn="l"/>
                <a:tab pos="565785" algn="l"/>
              </a:tabLst>
            </a:pPr>
            <a:r>
              <a:rPr sz="1800">
                <a:latin typeface="Arial"/>
                <a:cs typeface="Arial"/>
              </a:rPr>
              <a:t>Pression artérielle : 145/70</a:t>
            </a:r>
            <a:r>
              <a:rPr sz="1800" spc="-10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mmHg</a:t>
            </a:r>
          </a:p>
          <a:p>
            <a:pPr marL="297180" indent="-259079">
              <a:lnSpc>
                <a:spcPct val="100000"/>
              </a:lnSpc>
              <a:spcBef>
                <a:spcPts val="590"/>
              </a:spcBef>
              <a:buSzPct val="90476"/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>
                <a:latin typeface="Arial"/>
                <a:cs typeface="Arial"/>
              </a:rPr>
              <a:t>Laboratoire :</a:t>
            </a:r>
          </a:p>
          <a:p>
            <a:pPr marL="565150" lvl="1" indent="-266065">
              <a:lnSpc>
                <a:spcPct val="100000"/>
              </a:lnSpc>
              <a:spcBef>
                <a:spcPts val="610"/>
              </a:spcBef>
              <a:buSzPct val="88888"/>
              <a:buChar char="o"/>
              <a:tabLst>
                <a:tab pos="565150" algn="l"/>
                <a:tab pos="565785" algn="l"/>
              </a:tabLst>
            </a:pPr>
            <a:r>
              <a:rPr sz="1800">
                <a:latin typeface="Arial"/>
                <a:cs typeface="Arial"/>
              </a:rPr>
              <a:t>Hémoglobine :</a:t>
            </a:r>
            <a:r>
              <a:rPr sz="1800" spc="-9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8,9</a:t>
            </a:r>
          </a:p>
          <a:p>
            <a:pPr marL="565150" lvl="1" indent="-266065">
              <a:lnSpc>
                <a:spcPct val="100000"/>
              </a:lnSpc>
              <a:spcBef>
                <a:spcPts val="605"/>
              </a:spcBef>
              <a:buSzPct val="88888"/>
              <a:buChar char="o"/>
              <a:tabLst>
                <a:tab pos="565150" algn="l"/>
                <a:tab pos="565785" algn="l"/>
              </a:tabLst>
            </a:pPr>
            <a:r>
              <a:rPr sz="1800">
                <a:latin typeface="Arial"/>
                <a:cs typeface="Arial"/>
              </a:rPr>
              <a:t>Taux sanguin d’éosinophiles : 0,3</a:t>
            </a:r>
            <a:r>
              <a:rPr sz="1800" spc="-110">
                <a:latin typeface="Arial"/>
                <a:cs typeface="Arial"/>
              </a:rPr>
              <a:t> </a:t>
            </a:r>
            <a:r>
              <a:rPr sz="1800">
                <a:solidFill>
                  <a:srgbClr val="333333"/>
                </a:solidFill>
                <a:latin typeface="Arial"/>
                <a:cs typeface="Arial"/>
              </a:rPr>
              <a:t>10</a:t>
            </a:r>
            <a:r>
              <a:rPr sz="1800" baseline="25462">
                <a:solidFill>
                  <a:srgbClr val="333333"/>
                </a:solidFill>
                <a:latin typeface="Arial"/>
                <a:cs typeface="Arial"/>
              </a:rPr>
              <a:t>9</a:t>
            </a:r>
            <a:r>
              <a:rPr sz="1800">
                <a:solidFill>
                  <a:srgbClr val="333333"/>
                </a:solidFill>
                <a:latin typeface="Arial"/>
                <a:cs typeface="Arial"/>
              </a:rPr>
              <a:t>/L</a:t>
            </a:r>
            <a:r>
              <a:rPr sz="1800">
                <a:latin typeface="Arial"/>
                <a:cs typeface="Arial"/>
              </a:rPr>
              <a:t> </a:t>
            </a: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2158" y="4747056"/>
            <a:ext cx="3812642" cy="289182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FA : </a:t>
            </a:r>
            <a:r>
              <a:rPr sz="800" spc="-20" dirty="0">
                <a:solidFill>
                  <a:srgbClr val="0C1C1D"/>
                </a:solidFill>
                <a:latin typeface="Arial"/>
                <a:cs typeface="Arial"/>
              </a:rPr>
              <a:t>fibrillation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auriculaire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; </a:t>
            </a: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ECG :</a:t>
            </a:r>
            <a:r>
              <a:rPr sz="800" spc="-1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électrocardiogramme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77567" y="424129"/>
            <a:ext cx="4450080" cy="39179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/>
              <a:t>Autres mesures</a:t>
            </a:r>
            <a:r>
              <a:rPr sz="2400" spc="-130"/>
              <a:t> </a:t>
            </a:r>
            <a:r>
              <a:rPr sz="2400"/>
              <a:t>essentielles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341932"/>
            <a:ext cx="7532370" cy="155067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389890" indent="-259079">
              <a:lnSpc>
                <a:spcPct val="120100"/>
              </a:lnSpc>
              <a:spcBef>
                <a:spcPts val="10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>
                <a:latin typeface="Arial"/>
                <a:cs typeface="Arial"/>
              </a:rPr>
              <a:t>Toutes les mesures </a:t>
            </a:r>
            <a:r>
              <a:rPr sz="2000" spc="-5">
                <a:latin typeface="Arial"/>
                <a:cs typeface="Arial"/>
              </a:rPr>
              <a:t>sont importantes, </a:t>
            </a:r>
            <a:r>
              <a:rPr sz="2000" spc="-10">
                <a:latin typeface="Arial"/>
                <a:cs typeface="Arial"/>
              </a:rPr>
              <a:t>mais la mesure numéro </a:t>
            </a:r>
            <a:r>
              <a:rPr sz="2000" spc="-5">
                <a:latin typeface="Arial"/>
                <a:cs typeface="Arial"/>
              </a:rPr>
              <a:t>6 </a:t>
            </a:r>
            <a:r>
              <a:rPr sz="2000" spc="-10">
                <a:latin typeface="Arial"/>
                <a:cs typeface="Arial"/>
              </a:rPr>
              <a:t>doit </a:t>
            </a:r>
            <a:r>
              <a:rPr sz="2000" spc="-5">
                <a:latin typeface="Arial"/>
                <a:cs typeface="Arial"/>
              </a:rPr>
              <a:t>tout particulièrement </a:t>
            </a:r>
            <a:r>
              <a:rPr sz="2000" spc="-10">
                <a:latin typeface="Arial"/>
                <a:cs typeface="Arial"/>
              </a:rPr>
              <a:t>être </a:t>
            </a:r>
            <a:r>
              <a:rPr sz="2000" spc="-5">
                <a:latin typeface="Arial"/>
                <a:cs typeface="Arial"/>
              </a:rPr>
              <a:t>prise en considération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271780" marR="5080" indent="-259079">
              <a:lnSpc>
                <a:spcPct val="120100"/>
              </a:lnSpc>
              <a:spcBef>
                <a:spcPts val="475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>
                <a:latin typeface="Arial"/>
                <a:cs typeface="Arial"/>
              </a:rPr>
              <a:t>Surveiller </a:t>
            </a:r>
            <a:r>
              <a:rPr sz="2000" spc="-5">
                <a:latin typeface="Arial"/>
                <a:cs typeface="Arial"/>
              </a:rPr>
              <a:t>de près </a:t>
            </a:r>
            <a:r>
              <a:rPr sz="2000">
                <a:latin typeface="Arial"/>
                <a:cs typeface="Arial"/>
              </a:rPr>
              <a:t>les </a:t>
            </a:r>
            <a:r>
              <a:rPr sz="2000" spc="-5">
                <a:latin typeface="Arial"/>
                <a:cs typeface="Arial"/>
              </a:rPr>
              <a:t>troubles du </a:t>
            </a:r>
            <a:r>
              <a:rPr sz="2000" spc="-20">
                <a:latin typeface="Arial"/>
                <a:cs typeface="Arial"/>
              </a:rPr>
              <a:t>rythme </a:t>
            </a:r>
            <a:r>
              <a:rPr sz="2000" spc="-5">
                <a:latin typeface="Arial"/>
                <a:cs typeface="Arial"/>
              </a:rPr>
              <a:t>cardiaque, </a:t>
            </a:r>
            <a:r>
              <a:rPr sz="2000" spc="-10">
                <a:latin typeface="Arial"/>
                <a:cs typeface="Arial"/>
              </a:rPr>
              <a:t>notamment la FA, </a:t>
            </a:r>
            <a:r>
              <a:rPr sz="2000" spc="-15">
                <a:latin typeface="Arial"/>
                <a:cs typeface="Arial"/>
              </a:rPr>
              <a:t>lorsque </a:t>
            </a:r>
            <a:r>
              <a:rPr sz="2000" spc="-10">
                <a:latin typeface="Arial"/>
                <a:cs typeface="Arial"/>
              </a:rPr>
              <a:t>vous prescrivez </a:t>
            </a:r>
            <a:r>
              <a:rPr sz="2000" spc="-5">
                <a:latin typeface="Arial"/>
                <a:cs typeface="Arial"/>
              </a:rPr>
              <a:t>un LABA</a:t>
            </a:r>
            <a:r>
              <a:rPr sz="2000" spc="140">
                <a:latin typeface="Arial"/>
                <a:cs typeface="Arial"/>
              </a:rPr>
              <a:t> </a:t>
            </a:r>
            <a:r>
              <a:rPr sz="2000" spc="-15">
                <a:latin typeface="Arial"/>
                <a:cs typeface="Arial"/>
              </a:rPr>
              <a:t>aux patients</a:t>
            </a:r>
            <a:r>
              <a:t> 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8639" y="325717"/>
            <a:ext cx="5681346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 err="1"/>
              <a:t>Indicateurs</a:t>
            </a:r>
            <a:r>
              <a:rPr spc="5" dirty="0"/>
              <a:t> pour la</a:t>
            </a:r>
            <a:r>
              <a:rPr spc="-120" dirty="0"/>
              <a:t> </a:t>
            </a:r>
            <a:r>
              <a:rPr dirty="0" err="1"/>
              <a:t>multimorbidité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57200" y="1660525"/>
            <a:ext cx="3749675" cy="163322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7495" marR="104139" indent="-265430">
              <a:lnSpc>
                <a:spcPct val="100000"/>
              </a:lnSpc>
              <a:spcBef>
                <a:spcPts val="100"/>
              </a:spcBef>
              <a:buSzPct val="111111"/>
              <a:buChar char="•"/>
              <a:tabLst>
                <a:tab pos="277495" algn="l"/>
                <a:tab pos="278130" algn="l"/>
              </a:tabLst>
            </a:pPr>
            <a:r>
              <a:rPr sz="1800" dirty="0">
                <a:latin typeface="Arial"/>
                <a:cs typeface="Arial"/>
              </a:rPr>
              <a:t>Le patient </a:t>
            </a:r>
            <a:r>
              <a:rPr sz="1800" dirty="0" err="1">
                <a:latin typeface="Arial"/>
                <a:cs typeface="Arial"/>
              </a:rPr>
              <a:t>est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dirty="0" err="1">
                <a:latin typeface="Arial"/>
                <a:cs typeface="Arial"/>
              </a:rPr>
              <a:t>orienté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dirty="0" err="1">
                <a:latin typeface="Arial"/>
                <a:cs typeface="Arial"/>
              </a:rPr>
              <a:t>vers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dirty="0" err="1">
                <a:latin typeface="Arial"/>
                <a:cs typeface="Arial"/>
              </a:rPr>
              <a:t>l’hôpital</a:t>
            </a:r>
            <a:r>
              <a:rPr sz="1800" dirty="0">
                <a:latin typeface="Arial"/>
                <a:cs typeface="Arial"/>
              </a:rPr>
              <a:t> pour le </a:t>
            </a:r>
            <a:r>
              <a:rPr sz="1800" dirty="0" err="1">
                <a:latin typeface="Arial"/>
                <a:cs typeface="Arial"/>
              </a:rPr>
              <a:t>traitement</a:t>
            </a:r>
            <a:r>
              <a:rPr sz="1800" dirty="0">
                <a:latin typeface="Arial"/>
                <a:cs typeface="Arial"/>
              </a:rPr>
              <a:t> de la FA qui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dirty="0" err="1">
                <a:latin typeface="Arial"/>
                <a:cs typeface="Arial"/>
              </a:rPr>
              <a:t>revient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dirty="0" err="1">
                <a:latin typeface="Arial"/>
                <a:cs typeface="Arial"/>
              </a:rPr>
              <a:t>spontanément</a:t>
            </a:r>
            <a:r>
              <a:rPr sz="1800" dirty="0">
                <a:latin typeface="Arial"/>
                <a:cs typeface="Arial"/>
              </a:rPr>
              <a:t> à un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5" dirty="0" err="1">
                <a:latin typeface="Arial"/>
                <a:cs typeface="Arial"/>
              </a:rPr>
              <a:t>rythme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5" dirty="0" err="1">
                <a:latin typeface="Arial"/>
                <a:cs typeface="Arial"/>
              </a:rPr>
              <a:t>régulier</a:t>
            </a:r>
            <a:r>
              <a:rPr sz="1800" dirty="0">
                <a:latin typeface="Arial"/>
                <a:cs typeface="Arial"/>
              </a:rPr>
              <a:t> </a:t>
            </a: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1850" dirty="0">
              <a:latin typeface="Arial"/>
              <a:cs typeface="Arial"/>
            </a:endParaRPr>
          </a:p>
          <a:p>
            <a:pPr marL="277495" indent="-265430">
              <a:lnSpc>
                <a:spcPts val="2090"/>
              </a:lnSpc>
              <a:buSzPct val="111111"/>
              <a:buChar char="•"/>
              <a:tabLst>
                <a:tab pos="277495" algn="l"/>
                <a:tab pos="278130" algn="l"/>
              </a:tabLst>
            </a:pPr>
            <a:r>
              <a:rPr sz="1800" dirty="0">
                <a:latin typeface="Arial"/>
                <a:cs typeface="Arial"/>
              </a:rPr>
              <a:t>Score </a:t>
            </a:r>
            <a:r>
              <a:rPr sz="1800" spc="-5" dirty="0">
                <a:latin typeface="Arial"/>
                <a:cs typeface="Arial"/>
              </a:rPr>
              <a:t>CHADSVASC </a:t>
            </a:r>
            <a:r>
              <a:rPr sz="1800" dirty="0" err="1">
                <a:latin typeface="Arial"/>
                <a:cs typeface="Arial"/>
              </a:rPr>
              <a:t>faible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(1)</a:t>
            </a:r>
            <a:r>
              <a:rPr sz="1800" dirty="0">
                <a:latin typeface="Arial"/>
                <a:cs typeface="Arial"/>
              </a:rPr>
              <a:t> </a:t>
            </a:r>
          </a:p>
          <a:p>
            <a:pPr marL="280670">
              <a:lnSpc>
                <a:spcPts val="1910"/>
              </a:lnSpc>
              <a:tabLst>
                <a:tab pos="542925" algn="l"/>
              </a:tabLst>
            </a:pPr>
            <a:r>
              <a:rPr sz="1650" spc="15" dirty="0">
                <a:latin typeface="Arial"/>
                <a:cs typeface="Arial"/>
              </a:rPr>
              <a:t>o	</a:t>
            </a:r>
            <a:r>
              <a:rPr sz="1500" spc="-5" dirty="0">
                <a:latin typeface="Arial"/>
                <a:cs typeface="Arial"/>
              </a:rPr>
              <a:t>Pas </a:t>
            </a:r>
            <a:r>
              <a:rPr sz="1500" spc="5" dirty="0" err="1">
                <a:latin typeface="Arial"/>
                <a:cs typeface="Arial"/>
              </a:rPr>
              <a:t>besoin</a:t>
            </a:r>
            <a:r>
              <a:rPr sz="1500" spc="5" dirty="0">
                <a:latin typeface="Arial"/>
                <a:cs typeface="Arial"/>
              </a:rPr>
              <a:t> de </a:t>
            </a:r>
            <a:r>
              <a:rPr sz="1500" spc="5" dirty="0" err="1">
                <a:latin typeface="Arial"/>
                <a:cs typeface="Arial"/>
              </a:rPr>
              <a:t>traitement</a:t>
            </a:r>
            <a:r>
              <a:rPr sz="1500" spc="-150" dirty="0">
                <a:latin typeface="Arial"/>
                <a:cs typeface="Arial"/>
              </a:rPr>
              <a:t> </a:t>
            </a:r>
            <a:r>
              <a:rPr sz="1500" spc="5" dirty="0" err="1">
                <a:latin typeface="Arial"/>
                <a:cs typeface="Arial"/>
              </a:rPr>
              <a:t>antithrombotique</a:t>
            </a:r>
            <a:r>
              <a:rPr sz="1500" spc="5" dirty="0">
                <a:latin typeface="Arial"/>
                <a:cs typeface="Arial"/>
              </a:rPr>
              <a:t>*</a:t>
            </a:r>
            <a:r>
              <a:rPr dirty="0"/>
              <a:t> 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2579" y="4625746"/>
            <a:ext cx="3270885" cy="269240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>
                <a:latin typeface="Arial"/>
                <a:cs typeface="Arial"/>
              </a:rPr>
              <a:t>* Il </a:t>
            </a:r>
            <a:r>
              <a:rPr sz="800" spc="-15">
                <a:latin typeface="Arial"/>
                <a:cs typeface="Arial"/>
              </a:rPr>
              <a:t>se </a:t>
            </a:r>
            <a:r>
              <a:rPr sz="800" spc="-10">
                <a:latin typeface="Arial"/>
                <a:cs typeface="Arial"/>
              </a:rPr>
              <a:t>peut </a:t>
            </a:r>
            <a:r>
              <a:rPr sz="800" spc="-15">
                <a:latin typeface="Arial"/>
                <a:cs typeface="Arial"/>
              </a:rPr>
              <a:t>que </a:t>
            </a:r>
            <a:r>
              <a:rPr sz="800" spc="-10">
                <a:latin typeface="Arial"/>
                <a:cs typeface="Arial"/>
              </a:rPr>
              <a:t>cela </a:t>
            </a:r>
            <a:r>
              <a:rPr sz="800" spc="-25">
                <a:latin typeface="Arial"/>
                <a:cs typeface="Arial"/>
              </a:rPr>
              <a:t>dépende </a:t>
            </a:r>
            <a:r>
              <a:rPr sz="800" spc="-20">
                <a:latin typeface="Arial"/>
                <a:cs typeface="Arial"/>
              </a:rPr>
              <a:t>de</a:t>
            </a:r>
            <a:r>
              <a:rPr sz="800" spc="-114">
                <a:latin typeface="Arial"/>
                <a:cs typeface="Arial"/>
              </a:rPr>
              <a:t> </a:t>
            </a:r>
            <a:r>
              <a:rPr sz="800" spc="-15">
                <a:latin typeface="Arial"/>
                <a:cs typeface="Arial"/>
              </a:rPr>
              <a:t>l’endroit où vous êtes</a:t>
            </a:r>
            <a:r>
              <a:t> 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00" spc="-5">
                <a:latin typeface="Arial"/>
                <a:cs typeface="Arial"/>
              </a:rPr>
              <a:t>https://</a:t>
            </a:r>
            <a:r>
              <a:rPr sz="800" spc="-5">
                <a:latin typeface="Arial"/>
                <a:cs typeface="Arial"/>
                <a:hlinkClick r:id="rId2"/>
              </a:rPr>
              <a:t>www.mdcalc.com/cha2ds2-vasc-score-atrial-fibrillation-stroke-risk</a:t>
            </a:r>
            <a:r>
              <a:rPr sz="800" spc="-5">
                <a:latin typeface="Arial"/>
                <a:cs typeface="Arial"/>
              </a:rPr>
              <a:t> 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85473" y="1308564"/>
            <a:ext cx="2050387" cy="28228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0" y="199706"/>
            <a:ext cx="3306699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Un nouveau</a:t>
            </a:r>
            <a:r>
              <a:rPr spc="-100" dirty="0"/>
              <a:t> </a:t>
            </a:r>
            <a:r>
              <a:rPr dirty="0"/>
              <a:t>plan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127125"/>
            <a:ext cx="7313930" cy="2817438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204470" indent="-192405">
              <a:lnSpc>
                <a:spcPct val="100000"/>
              </a:lnSpc>
              <a:spcBef>
                <a:spcPts val="90"/>
              </a:spcBef>
              <a:buSzPct val="130000"/>
              <a:buFont typeface="Times New Roman"/>
              <a:buChar char="•"/>
              <a:tabLst>
                <a:tab pos="205104" algn="l"/>
              </a:tabLst>
            </a:pPr>
            <a:r>
              <a:rPr spc="-5" dirty="0">
                <a:latin typeface="Arial"/>
                <a:cs typeface="Arial"/>
              </a:rPr>
              <a:t>Plan de</a:t>
            </a:r>
            <a:r>
              <a:rPr spc="20" dirty="0">
                <a:latin typeface="Arial"/>
                <a:cs typeface="Arial"/>
              </a:rPr>
              <a:t> </a:t>
            </a:r>
            <a:r>
              <a:rPr spc="-10" dirty="0" err="1">
                <a:latin typeface="Arial"/>
                <a:cs typeface="Arial"/>
              </a:rPr>
              <a:t>prise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10" dirty="0" err="1">
                <a:latin typeface="Arial"/>
                <a:cs typeface="Arial"/>
              </a:rPr>
              <a:t>en</a:t>
            </a:r>
            <a:r>
              <a:rPr spc="-10" dirty="0">
                <a:latin typeface="Arial"/>
                <a:cs typeface="Arial"/>
              </a:rPr>
              <a:t> charge</a:t>
            </a:r>
            <a:r>
              <a:rPr sz="1600" dirty="0"/>
              <a:t> </a:t>
            </a:r>
            <a:endParaRPr dirty="0">
              <a:latin typeface="Arial"/>
              <a:cs typeface="Arial"/>
            </a:endParaRPr>
          </a:p>
          <a:p>
            <a:pPr marL="204470" indent="-192405">
              <a:lnSpc>
                <a:spcPct val="100000"/>
              </a:lnSpc>
              <a:spcBef>
                <a:spcPts val="5"/>
              </a:spcBef>
              <a:buSzPct val="130000"/>
              <a:buFont typeface="Times New Roman"/>
              <a:buChar char="•"/>
              <a:tabLst>
                <a:tab pos="205104" algn="l"/>
              </a:tabLst>
            </a:pPr>
            <a:r>
              <a:rPr spc="-5" dirty="0">
                <a:latin typeface="Arial"/>
                <a:cs typeface="Arial"/>
              </a:rPr>
              <a:t>Ce </a:t>
            </a:r>
            <a:r>
              <a:rPr spc="-10" dirty="0">
                <a:latin typeface="Arial"/>
                <a:cs typeface="Arial"/>
              </a:rPr>
              <a:t>patient a </a:t>
            </a:r>
            <a:r>
              <a:rPr spc="-10" dirty="0" err="1">
                <a:latin typeface="Arial"/>
                <a:cs typeface="Arial"/>
              </a:rPr>
              <a:t>affiché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un diagnostic initial </a:t>
            </a:r>
            <a:r>
              <a:rPr spc="-10" dirty="0">
                <a:latin typeface="Arial"/>
                <a:cs typeface="Arial"/>
              </a:rPr>
              <a:t>difficile </a:t>
            </a:r>
            <a:r>
              <a:rPr spc="-15" dirty="0" err="1">
                <a:latin typeface="Arial"/>
                <a:cs typeface="Arial"/>
              </a:rPr>
              <a:t>suspecté</a:t>
            </a:r>
            <a:r>
              <a:rPr spc="-1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de</a:t>
            </a:r>
            <a:r>
              <a:rPr spc="395" dirty="0">
                <a:latin typeface="Arial"/>
                <a:cs typeface="Arial"/>
              </a:rPr>
              <a:t> </a:t>
            </a:r>
            <a:r>
              <a:rPr spc="-10" dirty="0" err="1">
                <a:latin typeface="Arial"/>
                <a:cs typeface="Arial"/>
              </a:rPr>
              <a:t>révéler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10" dirty="0" err="1">
                <a:latin typeface="Arial"/>
                <a:cs typeface="Arial"/>
              </a:rPr>
              <a:t>une</a:t>
            </a:r>
            <a:r>
              <a:rPr sz="1600" dirty="0"/>
              <a:t> </a:t>
            </a:r>
            <a:r>
              <a:rPr spc="-5" dirty="0">
                <a:latin typeface="Arial"/>
                <a:cs typeface="Arial"/>
              </a:rPr>
              <a:t>BPCO, </a:t>
            </a:r>
            <a:r>
              <a:rPr spc="-10" dirty="0">
                <a:latin typeface="Arial"/>
                <a:cs typeface="Arial"/>
              </a:rPr>
              <a:t>et qui </a:t>
            </a:r>
            <a:r>
              <a:rPr spc="-5" dirty="0" err="1">
                <a:latin typeface="Arial"/>
                <a:cs typeface="Arial"/>
              </a:rPr>
              <a:t>s’est</a:t>
            </a:r>
            <a:r>
              <a:rPr spc="-5" dirty="0">
                <a:latin typeface="Arial"/>
                <a:cs typeface="Arial"/>
              </a:rPr>
              <a:t> </a:t>
            </a:r>
            <a:r>
              <a:rPr spc="-5" dirty="0" err="1">
                <a:latin typeface="Arial"/>
                <a:cs typeface="Arial"/>
              </a:rPr>
              <a:t>avéré</a:t>
            </a:r>
            <a:r>
              <a:rPr spc="-5" dirty="0">
                <a:latin typeface="Arial"/>
                <a:cs typeface="Arial"/>
              </a:rPr>
              <a:t> plus tard </a:t>
            </a:r>
            <a:r>
              <a:rPr spc="-5" dirty="0" err="1">
                <a:latin typeface="Arial"/>
                <a:cs typeface="Arial"/>
              </a:rPr>
              <a:t>révéler</a:t>
            </a:r>
            <a:r>
              <a:rPr spc="-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à la </a:t>
            </a:r>
            <a:r>
              <a:rPr spc="-10" dirty="0" err="1">
                <a:latin typeface="Arial"/>
                <a:cs typeface="Arial"/>
              </a:rPr>
              <a:t>fois</a:t>
            </a:r>
            <a:r>
              <a:rPr spc="-10" dirty="0">
                <a:latin typeface="Arial"/>
                <a:cs typeface="Arial"/>
              </a:rPr>
              <a:t> de l’ </a:t>
            </a:r>
            <a:r>
              <a:rPr dirty="0" err="1">
                <a:latin typeface="Arial"/>
                <a:cs typeface="Arial"/>
              </a:rPr>
              <a:t>asthme</a:t>
            </a:r>
            <a:r>
              <a:rPr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et</a:t>
            </a:r>
            <a:r>
              <a:rPr spc="75" dirty="0">
                <a:latin typeface="Arial"/>
                <a:cs typeface="Arial"/>
              </a:rPr>
              <a:t> </a:t>
            </a:r>
            <a:r>
              <a:rPr spc="-5" dirty="0" err="1">
                <a:latin typeface="Arial"/>
                <a:cs typeface="Arial"/>
              </a:rPr>
              <a:t>une</a:t>
            </a:r>
            <a:r>
              <a:rPr spc="-5" dirty="0">
                <a:latin typeface="Arial"/>
                <a:cs typeface="Arial"/>
              </a:rPr>
              <a:t> BPCO</a:t>
            </a:r>
            <a:r>
              <a:rPr sz="1600" dirty="0"/>
              <a:t> </a:t>
            </a:r>
            <a:endParaRPr dirty="0">
              <a:latin typeface="Arial"/>
              <a:cs typeface="Arial"/>
            </a:endParaRPr>
          </a:p>
          <a:p>
            <a:pPr marL="469900" lvl="1" indent="-189230">
              <a:lnSpc>
                <a:spcPts val="2155"/>
              </a:lnSpc>
              <a:spcBef>
                <a:spcPts val="5"/>
              </a:spcBef>
              <a:buChar char="o"/>
              <a:tabLst>
                <a:tab pos="469900" algn="l"/>
              </a:tabLst>
            </a:pPr>
            <a:r>
              <a:rPr sz="1600" dirty="0">
                <a:latin typeface="Arial"/>
                <a:cs typeface="Arial"/>
              </a:rPr>
              <a:t>FA </a:t>
            </a:r>
            <a:r>
              <a:rPr sz="1600" spc="5" dirty="0" err="1">
                <a:latin typeface="Arial"/>
                <a:cs typeface="Arial"/>
              </a:rPr>
              <a:t>considérée</a:t>
            </a:r>
            <a:r>
              <a:rPr sz="1600" spc="5" dirty="0">
                <a:latin typeface="Arial"/>
                <a:cs typeface="Arial"/>
              </a:rPr>
              <a:t> à tort </a:t>
            </a:r>
            <a:r>
              <a:rPr sz="1600" dirty="0" err="1">
                <a:latin typeface="Arial"/>
                <a:cs typeface="Arial"/>
              </a:rPr>
              <a:t>comme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dirty="0" err="1">
                <a:latin typeface="Arial"/>
                <a:cs typeface="Arial"/>
              </a:rPr>
              <a:t>aggravant</a:t>
            </a:r>
            <a:r>
              <a:rPr sz="1600" dirty="0">
                <a:latin typeface="Arial"/>
                <a:cs typeface="Arial"/>
              </a:rPr>
              <a:t> la </a:t>
            </a:r>
            <a:r>
              <a:rPr sz="1600" dirty="0" err="1">
                <a:latin typeface="Arial"/>
                <a:cs typeface="Arial"/>
              </a:rPr>
              <a:t>maladie</a:t>
            </a:r>
            <a:r>
              <a:rPr sz="1600" spc="-135" dirty="0">
                <a:latin typeface="Arial"/>
                <a:cs typeface="Arial"/>
              </a:rPr>
              <a:t> </a:t>
            </a:r>
            <a:r>
              <a:rPr sz="1600" spc="5" dirty="0" err="1">
                <a:latin typeface="Arial"/>
                <a:cs typeface="Arial"/>
              </a:rPr>
              <a:t>respiratoire</a:t>
            </a:r>
            <a:r>
              <a:rPr sz="1600" dirty="0">
                <a:latin typeface="Arial"/>
                <a:cs typeface="Arial"/>
              </a:rPr>
              <a:t> </a:t>
            </a:r>
          </a:p>
          <a:p>
            <a:pPr marL="204470" indent="-192405">
              <a:lnSpc>
                <a:spcPts val="2395"/>
              </a:lnSpc>
              <a:buSzPct val="130000"/>
              <a:buFont typeface="Times New Roman"/>
              <a:buChar char="•"/>
              <a:tabLst>
                <a:tab pos="205104" algn="l"/>
              </a:tabLst>
            </a:pPr>
            <a:r>
              <a:rPr spc="-10" dirty="0" err="1">
                <a:latin typeface="Arial"/>
                <a:cs typeface="Arial"/>
              </a:rPr>
              <a:t>Traitement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5" dirty="0" err="1">
                <a:latin typeface="Arial"/>
                <a:cs typeface="Arial"/>
              </a:rPr>
              <a:t>contre</a:t>
            </a:r>
            <a:r>
              <a:rPr spc="-5" dirty="0">
                <a:latin typeface="Arial"/>
                <a:cs typeface="Arial"/>
              </a:rPr>
              <a:t> </a:t>
            </a:r>
            <a:r>
              <a:rPr spc="-5" dirty="0" err="1">
                <a:latin typeface="Arial"/>
                <a:cs typeface="Arial"/>
              </a:rPr>
              <a:t>l’hypertension</a:t>
            </a:r>
            <a:r>
              <a:rPr spc="-5" dirty="0">
                <a:latin typeface="Arial"/>
                <a:cs typeface="Arial"/>
              </a:rPr>
              <a:t>, </a:t>
            </a:r>
            <a:r>
              <a:rPr spc="-10" dirty="0" err="1">
                <a:latin typeface="Arial"/>
                <a:cs typeface="Arial"/>
              </a:rPr>
              <a:t>éviter</a:t>
            </a:r>
            <a:r>
              <a:rPr spc="-10" dirty="0">
                <a:latin typeface="Arial"/>
                <a:cs typeface="Arial"/>
              </a:rPr>
              <a:t> tout </a:t>
            </a:r>
            <a:r>
              <a:rPr spc="-10" dirty="0" err="1">
                <a:latin typeface="Arial"/>
                <a:cs typeface="Arial"/>
              </a:rPr>
              <a:t>traitement</a:t>
            </a:r>
            <a:r>
              <a:rPr spc="-10" dirty="0">
                <a:latin typeface="Arial"/>
                <a:cs typeface="Arial"/>
              </a:rPr>
              <a:t> par</a:t>
            </a:r>
            <a:r>
              <a:rPr spc="305" dirty="0">
                <a:latin typeface="Arial"/>
                <a:cs typeface="Arial"/>
              </a:rPr>
              <a:t> </a:t>
            </a:r>
            <a:r>
              <a:rPr spc="-5" dirty="0" err="1">
                <a:latin typeface="Arial"/>
                <a:cs typeface="Arial"/>
              </a:rPr>
              <a:t>bêtabloquant</a:t>
            </a:r>
            <a:r>
              <a:rPr sz="1600" dirty="0"/>
              <a:t> </a:t>
            </a:r>
            <a:r>
              <a:rPr spc="-5" dirty="0">
                <a:latin typeface="Arial"/>
                <a:cs typeface="Arial"/>
              </a:rPr>
              <a:t>non </a:t>
            </a:r>
            <a:r>
              <a:rPr spc="-5" dirty="0" err="1">
                <a:latin typeface="Arial"/>
                <a:cs typeface="Arial"/>
              </a:rPr>
              <a:t>sélectif</a:t>
            </a:r>
            <a:r>
              <a:rPr spc="-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chez </a:t>
            </a:r>
            <a:r>
              <a:rPr spc="-10" dirty="0" err="1">
                <a:latin typeface="Arial"/>
                <a:cs typeface="Arial"/>
              </a:rPr>
              <a:t>ce</a:t>
            </a:r>
            <a:r>
              <a:rPr spc="5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patient</a:t>
            </a:r>
            <a:r>
              <a:rPr sz="1600" dirty="0"/>
              <a:t> </a:t>
            </a:r>
            <a:endParaRPr dirty="0">
              <a:latin typeface="Arial"/>
              <a:cs typeface="Arial"/>
            </a:endParaRPr>
          </a:p>
          <a:p>
            <a:pPr marL="204470" indent="-192405">
              <a:lnSpc>
                <a:spcPct val="100000"/>
              </a:lnSpc>
              <a:buSzPct val="130000"/>
              <a:buFont typeface="Times New Roman"/>
              <a:buChar char="•"/>
              <a:tabLst>
                <a:tab pos="205104" algn="l"/>
              </a:tabLst>
            </a:pPr>
            <a:r>
              <a:rPr spc="-5" dirty="0" err="1">
                <a:latin typeface="Arial"/>
                <a:cs typeface="Arial"/>
              </a:rPr>
              <a:t>Prescrire</a:t>
            </a:r>
            <a:r>
              <a:rPr spc="-5" dirty="0">
                <a:latin typeface="Arial"/>
                <a:cs typeface="Arial"/>
              </a:rPr>
              <a:t> un </a:t>
            </a:r>
            <a:r>
              <a:rPr spc="-10" dirty="0" err="1">
                <a:latin typeface="Arial"/>
                <a:cs typeface="Arial"/>
              </a:rPr>
              <a:t>traitement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par inhalation pour </a:t>
            </a:r>
            <a:r>
              <a:rPr spc="-10" dirty="0" err="1">
                <a:latin typeface="Arial"/>
                <a:cs typeface="Arial"/>
              </a:rPr>
              <a:t>éviter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10" dirty="0" err="1">
                <a:latin typeface="Arial"/>
                <a:cs typeface="Arial"/>
              </a:rPr>
              <a:t>toute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10" dirty="0" err="1">
                <a:latin typeface="Arial"/>
                <a:cs typeface="Arial"/>
              </a:rPr>
              <a:t>rechute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de la </a:t>
            </a:r>
            <a:r>
              <a:rPr spc="-10" dirty="0">
                <a:latin typeface="Arial"/>
                <a:cs typeface="Arial"/>
              </a:rPr>
              <a:t>FA,</a:t>
            </a:r>
            <a:r>
              <a:rPr spc="21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CSI+LAMA</a:t>
            </a:r>
            <a:r>
              <a:rPr sz="1600" dirty="0"/>
              <a:t> </a:t>
            </a:r>
            <a:endParaRPr dirty="0">
              <a:latin typeface="Arial"/>
              <a:cs typeface="Arial"/>
            </a:endParaRPr>
          </a:p>
          <a:p>
            <a:pPr marL="469900" lvl="1" indent="-189230">
              <a:lnSpc>
                <a:spcPct val="100000"/>
              </a:lnSpc>
              <a:spcBef>
                <a:spcPts val="10"/>
              </a:spcBef>
              <a:buChar char="o"/>
              <a:tabLst>
                <a:tab pos="469900" algn="l"/>
              </a:tabLst>
            </a:pPr>
            <a:r>
              <a:rPr sz="1600" spc="-5" dirty="0" err="1">
                <a:latin typeface="Arial"/>
                <a:cs typeface="Arial"/>
              </a:rPr>
              <a:t>Éviter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la prescription d’un SABA </a:t>
            </a:r>
            <a:r>
              <a:rPr sz="1600" dirty="0" err="1">
                <a:latin typeface="Arial"/>
                <a:cs typeface="Arial"/>
              </a:rPr>
              <a:t>en</a:t>
            </a:r>
            <a:r>
              <a:rPr sz="1600" dirty="0">
                <a:latin typeface="Arial"/>
                <a:cs typeface="Arial"/>
              </a:rPr>
              <a:t> tant que </a:t>
            </a:r>
            <a:r>
              <a:rPr sz="1600" dirty="0" err="1">
                <a:latin typeface="Arial"/>
                <a:cs typeface="Arial"/>
              </a:rPr>
              <a:t>médicament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de secours</a:t>
            </a:r>
            <a:r>
              <a:rPr sz="1600" dirty="0"/>
              <a:t> 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0" y="203902"/>
            <a:ext cx="4639311" cy="445634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00" spc="10" dirty="0"/>
              <a:t>Un nouveau plan de</a:t>
            </a:r>
            <a:r>
              <a:rPr sz="2600" spc="-40" dirty="0"/>
              <a:t> </a:t>
            </a:r>
            <a:r>
              <a:rPr sz="2600" spc="5" dirty="0" err="1"/>
              <a:t>traitement</a:t>
            </a:r>
            <a:r>
              <a:rPr dirty="0"/>
              <a:t> </a:t>
            </a:r>
            <a:endParaRPr sz="2600" dirty="0"/>
          </a:p>
        </p:txBody>
      </p:sp>
      <p:sp>
        <p:nvSpPr>
          <p:cNvPr id="3" name="object 3"/>
          <p:cNvSpPr txBox="1"/>
          <p:nvPr/>
        </p:nvSpPr>
        <p:spPr>
          <a:xfrm>
            <a:off x="457200" y="898525"/>
            <a:ext cx="7509509" cy="3522758"/>
          </a:xfrm>
          <a:prstGeom prst="rect">
            <a:avLst/>
          </a:prstGeom>
        </p:spPr>
        <p:txBody>
          <a:bodyPr vert="horz" wrap="square" lIns="0" tIns="52069" rIns="0" bIns="0">
            <a:spAutoFit/>
          </a:bodyPr>
          <a:lstStyle/>
          <a:p>
            <a:pPr marL="204470" indent="-192405">
              <a:lnSpc>
                <a:spcPct val="100000"/>
              </a:lnSpc>
              <a:spcBef>
                <a:spcPts val="409"/>
              </a:spcBef>
              <a:buSzPct val="126923"/>
              <a:buFont typeface="Times New Roman"/>
              <a:buChar char="•"/>
              <a:tabLst>
                <a:tab pos="205104" algn="l"/>
              </a:tabLst>
            </a:pPr>
            <a:r>
              <a:rPr sz="1200" dirty="0" err="1">
                <a:latin typeface="Arial"/>
                <a:cs typeface="Arial"/>
              </a:rPr>
              <a:t>Étant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donné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l’ </a:t>
            </a:r>
            <a:r>
              <a:rPr sz="1200" spc="-5" dirty="0" err="1">
                <a:latin typeface="Arial"/>
                <a:cs typeface="Arial"/>
              </a:rPr>
              <a:t>amélioration</a:t>
            </a:r>
            <a:r>
              <a:rPr sz="1200" spc="-5" dirty="0">
                <a:latin typeface="Arial"/>
                <a:cs typeface="Arial"/>
              </a:rPr>
              <a:t> de </a:t>
            </a:r>
            <a:r>
              <a:rPr sz="1200" spc="-10" dirty="0">
                <a:latin typeface="Arial"/>
                <a:cs typeface="Arial"/>
              </a:rPr>
              <a:t>la </a:t>
            </a:r>
            <a:r>
              <a:rPr sz="1200" spc="-10" dirty="0" err="1">
                <a:latin typeface="Arial"/>
                <a:cs typeface="Arial"/>
              </a:rPr>
              <a:t>fonction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0" dirty="0" err="1">
                <a:latin typeface="Arial"/>
                <a:cs typeface="Arial"/>
              </a:rPr>
              <a:t>pulmonaire</a:t>
            </a:r>
            <a:r>
              <a:rPr sz="1200" spc="-10" dirty="0">
                <a:latin typeface="Arial"/>
                <a:cs typeface="Arial"/>
              </a:rPr>
              <a:t> avec le </a:t>
            </a:r>
            <a:r>
              <a:rPr sz="1200" spc="-10" dirty="0" err="1">
                <a:latin typeface="Arial"/>
                <a:cs typeface="Arial"/>
              </a:rPr>
              <a:t>traitement</a:t>
            </a:r>
            <a:r>
              <a:rPr sz="1200" spc="-10" dirty="0">
                <a:latin typeface="Arial"/>
                <a:cs typeface="Arial"/>
              </a:rPr>
              <a:t> par </a:t>
            </a:r>
            <a:r>
              <a:rPr sz="1200" spc="-5" dirty="0">
                <a:latin typeface="Arial"/>
                <a:cs typeface="Arial"/>
              </a:rPr>
              <a:t>CSI/LABA, </a:t>
            </a:r>
            <a:r>
              <a:rPr sz="1200" spc="-15" dirty="0">
                <a:latin typeface="Arial"/>
                <a:cs typeface="Arial"/>
              </a:rPr>
              <a:t>du </a:t>
            </a:r>
            <a:r>
              <a:rPr sz="1200" dirty="0" err="1">
                <a:latin typeface="Arial"/>
                <a:cs typeface="Arial"/>
              </a:rPr>
              <a:t>taux</a:t>
            </a:r>
            <a:r>
              <a:rPr sz="1200" spc="125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d’éosinophiles</a:t>
            </a:r>
            <a:r>
              <a:rPr sz="1200" spc="-5" dirty="0">
                <a:latin typeface="Arial"/>
                <a:cs typeface="Arial"/>
              </a:rPr>
              <a:t> dans le sang </a:t>
            </a:r>
            <a:r>
              <a:rPr sz="1200" spc="-10" dirty="0">
                <a:latin typeface="Arial"/>
                <a:cs typeface="Arial"/>
              </a:rPr>
              <a:t>(0,3) </a:t>
            </a:r>
            <a:r>
              <a:rPr sz="1200" spc="-15" dirty="0">
                <a:latin typeface="Arial"/>
                <a:cs typeface="Arial"/>
              </a:rPr>
              <a:t>et des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« </a:t>
            </a:r>
            <a:r>
              <a:rPr sz="1200" spc="-5" dirty="0" err="1">
                <a:latin typeface="Arial"/>
                <a:cs typeface="Arial"/>
              </a:rPr>
              <a:t>bronchites</a:t>
            </a:r>
            <a:r>
              <a:rPr sz="1200" spc="-5" dirty="0">
                <a:latin typeface="Arial"/>
                <a:cs typeface="Arial"/>
              </a:rPr>
              <a:t> », le CSI </a:t>
            </a:r>
            <a:r>
              <a:rPr sz="1200" spc="5" dirty="0" err="1">
                <a:latin typeface="Arial"/>
                <a:cs typeface="Arial"/>
              </a:rPr>
              <a:t>va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10" dirty="0" err="1">
                <a:latin typeface="Arial"/>
                <a:cs typeface="Arial"/>
              </a:rPr>
              <a:t>probablement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se </a:t>
            </a:r>
            <a:r>
              <a:rPr sz="1200" spc="-10" dirty="0" err="1">
                <a:latin typeface="Arial"/>
                <a:cs typeface="Arial"/>
              </a:rPr>
              <a:t>révéler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efficace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chez </a:t>
            </a:r>
            <a:r>
              <a:rPr sz="1200" spc="-5" dirty="0" err="1">
                <a:latin typeface="Arial"/>
                <a:cs typeface="Arial"/>
              </a:rPr>
              <a:t>ce</a:t>
            </a:r>
            <a:r>
              <a:rPr sz="1200" spc="7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patient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 marL="204470" indent="-192405">
              <a:lnSpc>
                <a:spcPct val="100000"/>
              </a:lnSpc>
              <a:spcBef>
                <a:spcPts val="315"/>
              </a:spcBef>
              <a:buSzPct val="126923"/>
              <a:buFont typeface="Times New Roman"/>
              <a:buChar char="•"/>
              <a:tabLst>
                <a:tab pos="205104" algn="l"/>
              </a:tabLst>
            </a:pPr>
            <a:r>
              <a:rPr sz="1200" dirty="0" err="1">
                <a:latin typeface="Arial"/>
                <a:cs typeface="Arial"/>
              </a:rPr>
              <a:t>Étant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donné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la </a:t>
            </a:r>
            <a:r>
              <a:rPr sz="1200" spc="-5" dirty="0">
                <a:latin typeface="Arial"/>
                <a:cs typeface="Arial"/>
              </a:rPr>
              <a:t>FA, </a:t>
            </a:r>
            <a:r>
              <a:rPr sz="1200" spc="-15" dirty="0" err="1">
                <a:latin typeface="Arial"/>
                <a:cs typeface="Arial"/>
              </a:rPr>
              <a:t>l’effet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adrénergique</a:t>
            </a:r>
            <a:r>
              <a:rPr sz="1200" spc="-5" dirty="0">
                <a:latin typeface="Arial"/>
                <a:cs typeface="Arial"/>
              </a:rPr>
              <a:t> du SABA </a:t>
            </a:r>
            <a:r>
              <a:rPr sz="1200" spc="-15" dirty="0">
                <a:latin typeface="Arial"/>
                <a:cs typeface="Arial"/>
              </a:rPr>
              <a:t>et </a:t>
            </a:r>
            <a:r>
              <a:rPr sz="1200" spc="-5" dirty="0">
                <a:latin typeface="Arial"/>
                <a:cs typeface="Arial"/>
              </a:rPr>
              <a:t>du </a:t>
            </a:r>
            <a:r>
              <a:rPr sz="1200" spc="-10" dirty="0">
                <a:latin typeface="Arial"/>
                <a:cs typeface="Arial"/>
              </a:rPr>
              <a:t>LABA </a:t>
            </a:r>
            <a:r>
              <a:rPr sz="1200" spc="-5" dirty="0">
                <a:latin typeface="Arial"/>
                <a:cs typeface="Arial"/>
              </a:rPr>
              <a:t>doit </a:t>
            </a:r>
            <a:r>
              <a:rPr sz="1200" dirty="0" err="1">
                <a:latin typeface="Arial"/>
                <a:cs typeface="Arial"/>
              </a:rPr>
              <a:t>être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apprécié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avec</a:t>
            </a:r>
            <a:r>
              <a:rPr sz="1200" spc="3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prudence</a:t>
            </a:r>
            <a:r>
              <a:rPr sz="1200" dirty="0">
                <a:latin typeface="Arial"/>
                <a:cs typeface="Arial"/>
              </a:rPr>
              <a:t> </a:t>
            </a:r>
          </a:p>
          <a:p>
            <a:pPr marL="204470" marR="349885" indent="-192405">
              <a:lnSpc>
                <a:spcPts val="1870"/>
              </a:lnSpc>
              <a:spcBef>
                <a:spcPts val="114"/>
              </a:spcBef>
              <a:buSzPct val="126923"/>
              <a:buFont typeface="Times New Roman"/>
              <a:buChar char="•"/>
              <a:tabLst>
                <a:tab pos="205104" algn="l"/>
              </a:tabLst>
            </a:pPr>
            <a:r>
              <a:rPr sz="1200" dirty="0" err="1">
                <a:latin typeface="Arial"/>
                <a:cs typeface="Arial"/>
              </a:rPr>
              <a:t>Étant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donné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la </a:t>
            </a:r>
            <a:r>
              <a:rPr sz="1200" spc="-10" dirty="0" err="1">
                <a:latin typeface="Arial"/>
                <a:cs typeface="Arial"/>
              </a:rPr>
              <a:t>nécessité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d’une</a:t>
            </a:r>
            <a:r>
              <a:rPr sz="1200" spc="-5" dirty="0">
                <a:latin typeface="Arial"/>
                <a:cs typeface="Arial"/>
              </a:rPr>
              <a:t> bronchodilatation, un </a:t>
            </a:r>
            <a:r>
              <a:rPr sz="1200" spc="-5" dirty="0" err="1">
                <a:latin typeface="Arial"/>
                <a:cs typeface="Arial"/>
              </a:rPr>
              <a:t>traitement</a:t>
            </a:r>
            <a:r>
              <a:rPr sz="1200" spc="-5" dirty="0">
                <a:latin typeface="Arial"/>
                <a:cs typeface="Arial"/>
              </a:rPr>
              <a:t> par ALMA </a:t>
            </a:r>
            <a:r>
              <a:rPr sz="1200" spc="-5" dirty="0" err="1">
                <a:latin typeface="Arial"/>
                <a:cs typeface="Arial"/>
              </a:rPr>
              <a:t>serait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le </a:t>
            </a:r>
            <a:r>
              <a:rPr sz="1200" spc="-5" dirty="0" err="1">
                <a:latin typeface="Arial"/>
                <a:cs typeface="Arial"/>
              </a:rPr>
              <a:t>choix</a:t>
            </a:r>
            <a:r>
              <a:rPr sz="1200" spc="-5" dirty="0">
                <a:latin typeface="Arial"/>
                <a:cs typeface="Arial"/>
              </a:rPr>
              <a:t> à </a:t>
            </a:r>
            <a:r>
              <a:rPr sz="1200" spc="-5" dirty="0" err="1">
                <a:latin typeface="Arial"/>
                <a:cs typeface="Arial"/>
              </a:rPr>
              <a:t>privilégier</a:t>
            </a:r>
            <a:r>
              <a:rPr sz="1200" spc="-5" dirty="0">
                <a:latin typeface="Arial"/>
                <a:cs typeface="Arial"/>
              </a:rPr>
              <a:t> (entre un </a:t>
            </a:r>
            <a:r>
              <a:rPr sz="1200" spc="-5" dirty="0" err="1">
                <a:latin typeface="Arial"/>
                <a:cs typeface="Arial"/>
              </a:rPr>
              <a:t>traitement</a:t>
            </a:r>
            <a:r>
              <a:rPr sz="1200" spc="-5" dirty="0">
                <a:latin typeface="Arial"/>
                <a:cs typeface="Arial"/>
              </a:rPr>
              <a:t> par LABA </a:t>
            </a:r>
            <a:r>
              <a:rPr sz="1200" spc="-15" dirty="0">
                <a:latin typeface="Arial"/>
                <a:cs typeface="Arial"/>
              </a:rPr>
              <a:t>et un par </a:t>
            </a:r>
            <a:r>
              <a:rPr sz="1200" spc="-5" dirty="0">
                <a:latin typeface="Arial"/>
                <a:cs typeface="Arial"/>
              </a:rPr>
              <a:t>LAMA)</a:t>
            </a:r>
            <a:r>
              <a:rPr sz="1200" dirty="0">
                <a:latin typeface="Arial"/>
                <a:cs typeface="Arial"/>
              </a:rPr>
              <a:t> </a:t>
            </a:r>
          </a:p>
          <a:p>
            <a:pPr>
              <a:lnSpc>
                <a:spcPct val="100000"/>
              </a:lnSpc>
              <a:buChar char="•"/>
            </a:pPr>
            <a:endParaRPr sz="1400" dirty="0">
              <a:latin typeface="Arial"/>
              <a:cs typeface="Arial"/>
            </a:endParaRPr>
          </a:p>
          <a:p>
            <a:pPr marL="204470" indent="-19240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05104" algn="l"/>
              </a:tabLst>
            </a:pPr>
            <a:r>
              <a:rPr sz="1200" spc="-10" dirty="0" err="1">
                <a:solidFill>
                  <a:srgbClr val="CC030A"/>
                </a:solidFill>
                <a:latin typeface="Arial"/>
                <a:cs typeface="Arial"/>
              </a:rPr>
              <a:t>Mais</a:t>
            </a:r>
            <a:r>
              <a:rPr sz="1200" spc="10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CC030A"/>
                </a:solidFill>
                <a:latin typeface="Arial"/>
                <a:cs typeface="Arial"/>
              </a:rPr>
              <a:t>l’</a:t>
            </a:r>
            <a:r>
              <a:rPr sz="1200" spc="15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CC030A"/>
                </a:solidFill>
                <a:latin typeface="Arial"/>
                <a:cs typeface="Arial"/>
              </a:rPr>
              <a:t>association</a:t>
            </a:r>
            <a:r>
              <a:rPr sz="1200" spc="10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CC030A"/>
                </a:solidFill>
                <a:latin typeface="Arial"/>
                <a:cs typeface="Arial"/>
              </a:rPr>
              <a:t>d’un</a:t>
            </a:r>
            <a:r>
              <a:rPr sz="1200" spc="15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15" dirty="0">
                <a:solidFill>
                  <a:srgbClr val="CC030A"/>
                </a:solidFill>
                <a:latin typeface="Arial"/>
                <a:cs typeface="Arial"/>
              </a:rPr>
              <a:t>CSI</a:t>
            </a:r>
            <a:r>
              <a:rPr sz="1200" spc="25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CC030A"/>
                </a:solidFill>
                <a:latin typeface="Arial"/>
                <a:cs typeface="Arial"/>
              </a:rPr>
              <a:t>et d’un</a:t>
            </a:r>
            <a:r>
              <a:rPr sz="1200" spc="10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CC030A"/>
                </a:solidFill>
                <a:latin typeface="Arial"/>
                <a:cs typeface="Arial"/>
              </a:rPr>
              <a:t>LAMA</a:t>
            </a:r>
            <a:r>
              <a:rPr sz="1200" spc="50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15" dirty="0" err="1">
                <a:solidFill>
                  <a:srgbClr val="CC030A"/>
                </a:solidFill>
                <a:latin typeface="Arial"/>
                <a:cs typeface="Arial"/>
              </a:rPr>
              <a:t>n’existe</a:t>
            </a:r>
            <a:r>
              <a:rPr sz="1200" spc="45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CC030A"/>
                </a:solidFill>
                <a:latin typeface="Arial"/>
                <a:cs typeface="Arial"/>
              </a:rPr>
              <a:t>pas :</a:t>
            </a:r>
            <a:r>
              <a:rPr sz="1200" spc="65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15" dirty="0">
                <a:solidFill>
                  <a:srgbClr val="CC030A"/>
                </a:solidFill>
                <a:latin typeface="Arial"/>
                <a:cs typeface="Arial"/>
              </a:rPr>
              <a:t>le mélange</a:t>
            </a:r>
            <a:r>
              <a:rPr sz="1200" spc="60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CC030A"/>
                </a:solidFill>
                <a:latin typeface="Arial"/>
                <a:cs typeface="Arial"/>
              </a:rPr>
              <a:t>des</a:t>
            </a:r>
            <a:r>
              <a:rPr sz="1200" spc="45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CC030A"/>
                </a:solidFill>
                <a:latin typeface="Arial"/>
                <a:cs typeface="Arial"/>
              </a:rPr>
              <a:t>dispositifs</a:t>
            </a:r>
            <a:r>
              <a:rPr sz="1200" spc="20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CC030A"/>
                </a:solidFill>
                <a:latin typeface="Arial"/>
                <a:cs typeface="Arial"/>
              </a:rPr>
              <a:t>fait</a:t>
            </a:r>
            <a:r>
              <a:rPr sz="1200" spc="5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15" dirty="0" err="1">
                <a:solidFill>
                  <a:srgbClr val="CC030A"/>
                </a:solidFill>
                <a:latin typeface="Arial"/>
                <a:cs typeface="Arial"/>
              </a:rPr>
              <a:t>dégrader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 marL="204470">
              <a:lnSpc>
                <a:spcPct val="100000"/>
              </a:lnSpc>
              <a:spcBef>
                <a:spcPts val="340"/>
              </a:spcBef>
            </a:pPr>
            <a:r>
              <a:rPr sz="1200" spc="-10" dirty="0">
                <a:solidFill>
                  <a:srgbClr val="CC030A"/>
                </a:solidFill>
                <a:latin typeface="Arial"/>
                <a:cs typeface="Arial"/>
              </a:rPr>
              <a:t>la technique</a:t>
            </a:r>
            <a:r>
              <a:rPr sz="1200" spc="25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CC030A"/>
                </a:solidFill>
                <a:latin typeface="Arial"/>
                <a:cs typeface="Arial"/>
              </a:rPr>
              <a:t>d’inhalation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 dirty="0">
              <a:latin typeface="Arial"/>
              <a:cs typeface="Arial"/>
            </a:endParaRPr>
          </a:p>
          <a:p>
            <a:pPr marL="204470" indent="-192405">
              <a:lnSpc>
                <a:spcPct val="100000"/>
              </a:lnSpc>
              <a:buSzPct val="126923"/>
              <a:buFont typeface="Times New Roman"/>
              <a:buChar char="•"/>
              <a:tabLst>
                <a:tab pos="205104" algn="l"/>
              </a:tabLst>
            </a:pPr>
            <a:r>
              <a:rPr sz="1200" spc="-5" dirty="0">
                <a:latin typeface="Arial"/>
                <a:cs typeface="Arial"/>
              </a:rPr>
              <a:t>Une solution </a:t>
            </a:r>
            <a:r>
              <a:rPr sz="1200" spc="-10" dirty="0" err="1">
                <a:latin typeface="Arial"/>
                <a:cs typeface="Arial"/>
              </a:rPr>
              <a:t>pragmatique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0" dirty="0" err="1">
                <a:latin typeface="Arial"/>
                <a:cs typeface="Arial"/>
              </a:rPr>
              <a:t>serait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de </a:t>
            </a:r>
            <a:r>
              <a:rPr sz="1200" spc="-10" dirty="0" err="1">
                <a:latin typeface="Arial"/>
                <a:cs typeface="Arial"/>
              </a:rPr>
              <a:t>s’assurer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que </a:t>
            </a:r>
            <a:r>
              <a:rPr sz="1200" spc="-10" dirty="0">
                <a:latin typeface="Arial"/>
                <a:cs typeface="Arial"/>
              </a:rPr>
              <a:t>le </a:t>
            </a:r>
            <a:r>
              <a:rPr sz="1200" spc="-10" dirty="0" err="1">
                <a:latin typeface="Arial"/>
                <a:cs typeface="Arial"/>
              </a:rPr>
              <a:t>traitement</a:t>
            </a:r>
            <a:r>
              <a:rPr sz="1200" spc="-10" dirty="0">
                <a:latin typeface="Arial"/>
                <a:cs typeface="Arial"/>
              </a:rPr>
              <a:t> par CSI/LABA </a:t>
            </a:r>
            <a:r>
              <a:rPr sz="1200" spc="5" dirty="0" err="1">
                <a:latin typeface="Arial"/>
                <a:cs typeface="Arial"/>
              </a:rPr>
              <a:t>est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5" dirty="0" err="1">
                <a:latin typeface="Arial"/>
                <a:cs typeface="Arial"/>
              </a:rPr>
              <a:t>utilisé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avec un CSI </a:t>
            </a:r>
            <a:r>
              <a:rPr sz="1200" spc="-10" dirty="0">
                <a:latin typeface="Arial"/>
                <a:cs typeface="Arial"/>
              </a:rPr>
              <a:t>à </a:t>
            </a:r>
            <a:r>
              <a:rPr sz="1200" spc="-10" dirty="0" err="1">
                <a:latin typeface="Arial"/>
                <a:cs typeface="Arial"/>
              </a:rPr>
              <a:t>faible</a:t>
            </a:r>
            <a:r>
              <a:rPr sz="1200" spc="-10" dirty="0">
                <a:latin typeface="Arial"/>
                <a:cs typeface="Arial"/>
              </a:rPr>
              <a:t> dose, </a:t>
            </a:r>
            <a:r>
              <a:rPr sz="1200" spc="-5" dirty="0" err="1">
                <a:latin typeface="Arial"/>
                <a:cs typeface="Arial"/>
              </a:rPr>
              <a:t>qu’un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LAMA</a:t>
            </a:r>
            <a:r>
              <a:rPr sz="1200" spc="40" dirty="0">
                <a:latin typeface="Arial"/>
                <a:cs typeface="Arial"/>
              </a:rPr>
              <a:t> </a:t>
            </a:r>
            <a:r>
              <a:rPr sz="1200" spc="-10" dirty="0" err="1">
                <a:latin typeface="Arial"/>
                <a:cs typeface="Arial"/>
              </a:rPr>
              <a:t>peut</a:t>
            </a:r>
            <a:r>
              <a:rPr sz="1600" dirty="0"/>
              <a:t> </a:t>
            </a:r>
            <a:r>
              <a:rPr sz="1200" spc="-5" dirty="0" err="1">
                <a:latin typeface="Arial"/>
                <a:cs typeface="Arial"/>
              </a:rPr>
              <a:t>être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ajouté</a:t>
            </a:r>
            <a:r>
              <a:rPr sz="1200" spc="-5" dirty="0">
                <a:latin typeface="Arial"/>
                <a:cs typeface="Arial"/>
              </a:rPr>
              <a:t> pour la bronchodilatation </a:t>
            </a:r>
            <a:r>
              <a:rPr sz="1200" spc="-15" dirty="0">
                <a:latin typeface="Arial"/>
                <a:cs typeface="Arial"/>
              </a:rPr>
              <a:t>et </a:t>
            </a:r>
            <a:r>
              <a:rPr sz="1200" spc="-5" dirty="0" err="1">
                <a:latin typeface="Arial"/>
                <a:cs typeface="Arial"/>
              </a:rPr>
              <a:t>qu’un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AMCA </a:t>
            </a:r>
            <a:r>
              <a:rPr sz="1200" dirty="0" err="1">
                <a:latin typeface="Arial"/>
                <a:cs typeface="Arial"/>
              </a:rPr>
              <a:t>est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15" dirty="0" err="1">
                <a:latin typeface="Arial"/>
                <a:cs typeface="Arial"/>
              </a:rPr>
              <a:t>utilisé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à la place </a:t>
            </a:r>
            <a:r>
              <a:rPr sz="1200" spc="-10" dirty="0">
                <a:latin typeface="Arial"/>
                <a:cs typeface="Arial"/>
              </a:rPr>
              <a:t>d’un BACA </a:t>
            </a:r>
            <a:r>
              <a:rPr sz="1200" spc="-5" dirty="0" err="1">
                <a:latin typeface="Arial"/>
                <a:cs typeface="Arial"/>
              </a:rPr>
              <a:t>comme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 err="1">
                <a:latin typeface="Arial"/>
                <a:cs typeface="Arial"/>
              </a:rPr>
              <a:t>médicament</a:t>
            </a:r>
            <a:r>
              <a:rPr sz="1200" spc="8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de secours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 marL="539750" lvl="1" indent="-192405">
              <a:lnSpc>
                <a:spcPct val="100000"/>
              </a:lnSpc>
              <a:spcBef>
                <a:spcPts val="300"/>
              </a:spcBef>
              <a:buChar char="o"/>
              <a:tabLst>
                <a:tab pos="540385" algn="l"/>
              </a:tabLst>
            </a:pPr>
            <a:r>
              <a:rPr sz="1050" spc="-10" dirty="0">
                <a:latin typeface="Arial"/>
                <a:cs typeface="Arial"/>
              </a:rPr>
              <a:t>Si</a:t>
            </a:r>
            <a:r>
              <a:rPr sz="1050" spc="1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le patient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continue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à</a:t>
            </a:r>
            <a:r>
              <a:rPr sz="1050" spc="-6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avoir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des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palpitations,</a:t>
            </a:r>
            <a:r>
              <a:rPr sz="1050" spc="-8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ou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une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FA,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utiliser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deux </a:t>
            </a:r>
            <a:r>
              <a:rPr sz="1050" dirty="0" err="1">
                <a:latin typeface="Arial"/>
                <a:cs typeface="Arial"/>
              </a:rPr>
              <a:t>inhalateurs</a:t>
            </a:r>
            <a:r>
              <a:rPr sz="1050" dirty="0">
                <a:latin typeface="Arial"/>
                <a:cs typeface="Arial"/>
              </a:rPr>
              <a:t>,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un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CSI</a:t>
            </a:r>
            <a:r>
              <a:rPr sz="1050" spc="15" dirty="0">
                <a:latin typeface="Arial"/>
                <a:cs typeface="Arial"/>
              </a:rPr>
              <a:t> </a:t>
            </a:r>
            <a:r>
              <a:rPr sz="1050" spc="5" dirty="0">
                <a:latin typeface="Arial"/>
                <a:cs typeface="Arial"/>
              </a:rPr>
              <a:t>et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un</a:t>
            </a:r>
            <a:r>
              <a:rPr sz="1050" spc="-5" dirty="0">
                <a:latin typeface="Arial"/>
                <a:cs typeface="Arial"/>
              </a:rPr>
              <a:t> LAMA</a:t>
            </a:r>
            <a:r>
              <a:rPr sz="1050" spc="-1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dans</a:t>
            </a:r>
            <a:r>
              <a:rPr sz="1050" spc="1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un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dispositif</a:t>
            </a:r>
            <a:r>
              <a:rPr sz="1050" spc="-80" dirty="0">
                <a:latin typeface="Arial"/>
                <a:cs typeface="Arial"/>
              </a:rPr>
              <a:t> </a:t>
            </a:r>
            <a:r>
              <a:rPr sz="1050" spc="-5" dirty="0" err="1">
                <a:latin typeface="Arial"/>
                <a:cs typeface="Arial"/>
              </a:rPr>
              <a:t>similaire</a:t>
            </a:r>
            <a:r>
              <a:rPr sz="1050" spc="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distinct</a:t>
            </a:r>
            <a:r>
              <a:rPr sz="1600" dirty="0"/>
              <a:t> </a:t>
            </a:r>
            <a:endParaRPr sz="1050" dirty="0">
              <a:latin typeface="Arial"/>
              <a:cs typeface="Arial"/>
            </a:endParaRPr>
          </a:p>
          <a:p>
            <a:pPr marL="539750" lvl="1" indent="-192405">
              <a:lnSpc>
                <a:spcPct val="100000"/>
              </a:lnSpc>
              <a:spcBef>
                <a:spcPts val="265"/>
              </a:spcBef>
              <a:buChar char="o"/>
              <a:tabLst>
                <a:tab pos="540385" algn="l"/>
              </a:tabLst>
            </a:pPr>
            <a:r>
              <a:rPr sz="1050" dirty="0">
                <a:latin typeface="Arial"/>
                <a:cs typeface="Arial"/>
              </a:rPr>
              <a:t>Une formation</a:t>
            </a:r>
            <a:r>
              <a:rPr sz="1050" spc="-5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à la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technique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d’inhalation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appropriée</a:t>
            </a:r>
            <a:r>
              <a:rPr sz="1050" spc="-8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doit</a:t>
            </a:r>
            <a:r>
              <a:rPr sz="1050" spc="-1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être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envisagée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9400" y="288925"/>
            <a:ext cx="4343933" cy="36195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dirty="0" err="1"/>
              <a:t>Autres</a:t>
            </a:r>
            <a:r>
              <a:rPr sz="2200" spc="-75" dirty="0"/>
              <a:t> </a:t>
            </a:r>
            <a:r>
              <a:rPr sz="2200" dirty="0" err="1"/>
              <a:t>recommandations</a:t>
            </a:r>
            <a:endParaRPr sz="2200" dirty="0"/>
          </a:p>
        </p:txBody>
      </p:sp>
      <p:sp>
        <p:nvSpPr>
          <p:cNvPr id="3" name="object 3"/>
          <p:cNvSpPr txBox="1"/>
          <p:nvPr/>
        </p:nvSpPr>
        <p:spPr>
          <a:xfrm>
            <a:off x="437794" y="1346454"/>
            <a:ext cx="6984365" cy="1268730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204470" indent="-192405">
              <a:lnSpc>
                <a:spcPts val="2280"/>
              </a:lnSpc>
              <a:spcBef>
                <a:spcPts val="90"/>
              </a:spcBef>
              <a:buSzPct val="130000"/>
              <a:buFont typeface="Times New Roman"/>
              <a:buChar char="•"/>
              <a:tabLst>
                <a:tab pos="205104" algn="l"/>
              </a:tabLst>
            </a:pPr>
            <a:r>
              <a:rPr sz="2000" spc="-10" dirty="0" err="1">
                <a:latin typeface="Arial"/>
                <a:cs typeface="Arial"/>
              </a:rPr>
              <a:t>Envisager</a:t>
            </a:r>
            <a:r>
              <a:rPr sz="2000" spc="-10" dirty="0">
                <a:latin typeface="Arial"/>
                <a:cs typeface="Arial"/>
              </a:rPr>
              <a:t> des </a:t>
            </a:r>
            <a:r>
              <a:rPr sz="2000" spc="-10" dirty="0" err="1">
                <a:latin typeface="Arial"/>
                <a:cs typeface="Arial"/>
              </a:rPr>
              <a:t>vaccins</a:t>
            </a:r>
            <a:r>
              <a:rPr sz="2000" spc="-10" dirty="0">
                <a:latin typeface="Arial"/>
                <a:cs typeface="Arial"/>
              </a:rPr>
              <a:t> (grippe </a:t>
            </a:r>
            <a:r>
              <a:rPr sz="2000" spc="-10" dirty="0" err="1">
                <a:latin typeface="Arial"/>
                <a:cs typeface="Arial"/>
              </a:rPr>
              <a:t>ou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autres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en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fonction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des</a:t>
            </a:r>
            <a:r>
              <a:rPr sz="2000" spc="2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directives</a:t>
            </a:r>
            <a:r>
              <a:rPr dirty="0"/>
              <a:t> </a:t>
            </a:r>
            <a:r>
              <a:rPr sz="2000" spc="-10" dirty="0">
                <a:latin typeface="Arial"/>
                <a:cs typeface="Arial"/>
              </a:rPr>
              <a:t>locales)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50" dirty="0">
              <a:latin typeface="Arial"/>
              <a:cs typeface="Arial"/>
            </a:endParaRPr>
          </a:p>
          <a:p>
            <a:pPr marL="204470" indent="-192405">
              <a:lnSpc>
                <a:spcPct val="100000"/>
              </a:lnSpc>
              <a:buSzPct val="130000"/>
              <a:buFont typeface="Times New Roman"/>
              <a:buChar char="•"/>
              <a:tabLst>
                <a:tab pos="205104" algn="l"/>
              </a:tabLst>
            </a:pPr>
            <a:r>
              <a:rPr sz="2000" spc="-5" dirty="0" err="1">
                <a:latin typeface="Arial"/>
                <a:cs typeface="Arial"/>
              </a:rPr>
              <a:t>Vérifier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la technique</a:t>
            </a:r>
            <a:r>
              <a:rPr sz="2000" spc="11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d’inhalation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8276" y="1422907"/>
            <a:ext cx="2539365" cy="63627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>
                <a:solidFill>
                  <a:srgbClr val="000000"/>
                </a:solidFill>
              </a:rPr>
              <a:t>Merci !</a:t>
            </a:r>
            <a:endParaRPr sz="4000" dirty="0"/>
          </a:p>
        </p:txBody>
      </p:sp>
      <p:sp>
        <p:nvSpPr>
          <p:cNvPr id="3" name="object 3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4487" y="1144269"/>
            <a:ext cx="7876540" cy="3481722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90"/>
              </a:spcBef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N’hésitez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pas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à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utiliser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à </a:t>
            </a:r>
            <a:r>
              <a:rPr sz="1200" spc="-15" dirty="0" err="1">
                <a:solidFill>
                  <a:srgbClr val="0C1C1D"/>
                </a:solidFill>
                <a:latin typeface="Arial"/>
                <a:cs typeface="Arial"/>
              </a:rPr>
              <a:t>mettre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 à jour et à </a:t>
            </a:r>
            <a:r>
              <a:rPr sz="1200" spc="-15" dirty="0" err="1">
                <a:solidFill>
                  <a:srgbClr val="0C1C1D"/>
                </a:solidFill>
                <a:latin typeface="Arial"/>
                <a:cs typeface="Arial"/>
              </a:rPr>
              <a:t>partager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quelques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unes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ou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toutes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ces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diapositives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dans </a:t>
            </a:r>
            <a:r>
              <a:rPr sz="1200" spc="-25" dirty="0" err="1">
                <a:solidFill>
                  <a:srgbClr val="0C1C1D"/>
                </a:solidFill>
                <a:latin typeface="Arial"/>
                <a:cs typeface="Arial"/>
              </a:rPr>
              <a:t>vos</a:t>
            </a:r>
            <a:r>
              <a:rPr sz="1200" spc="4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présentations</a:t>
            </a:r>
            <a:r>
              <a:rPr sz="1600" dirty="0"/>
              <a:t>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non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commerciales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destinées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aux confrères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ou</a:t>
            </a:r>
            <a:r>
              <a:rPr sz="1200" spc="13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patients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Au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programme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: </a:t>
            </a:r>
            <a:r>
              <a:rPr sz="1200" spc="-15" dirty="0" err="1">
                <a:solidFill>
                  <a:srgbClr val="0C1C1D"/>
                </a:solidFill>
                <a:latin typeface="Arial"/>
                <a:cs typeface="Arial"/>
              </a:rPr>
              <a:t>une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 introduction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générale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à la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prise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charge de la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multimorbidité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chez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les patients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atteints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de la BPCO, </a:t>
            </a:r>
            <a:r>
              <a:rPr sz="1200" spc="-15" dirty="0" err="1">
                <a:solidFill>
                  <a:srgbClr val="0C1C1D"/>
                </a:solidFill>
                <a:latin typeface="Arial"/>
                <a:cs typeface="Arial"/>
              </a:rPr>
              <a:t>suivi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d’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une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étude</a:t>
            </a:r>
            <a:r>
              <a:rPr sz="12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cas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Times New Roman"/>
              <a:buChar char="•"/>
            </a:pP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Les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diapositives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sont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fournies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sous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licence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Creative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Commons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CC</a:t>
            </a:r>
            <a:r>
              <a:rPr sz="1200" spc="19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BY-NC-ND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 marL="539750" lvl="1" indent="-266065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BY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implique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Attribution (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l’obligation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créditer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l’ 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auteur et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les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autres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parties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désignées</a:t>
            </a:r>
            <a:r>
              <a:rPr sz="1200" spc="10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pour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 marL="539750">
              <a:lnSpc>
                <a:spcPct val="100000"/>
              </a:lnSpc>
            </a:pP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cette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attribution) ;</a:t>
            </a:r>
            <a:endParaRPr sz="1200" dirty="0">
              <a:latin typeface="Arial"/>
              <a:cs typeface="Arial"/>
            </a:endParaRPr>
          </a:p>
          <a:p>
            <a:pPr marL="539750" lvl="1" indent="-266065">
              <a:lnSpc>
                <a:spcPct val="100000"/>
              </a:lnSpc>
              <a:spcBef>
                <a:spcPts val="33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NC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implique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Pas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d'utilisation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Commerciale (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l’octroi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licence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5" dirty="0" err="1">
                <a:solidFill>
                  <a:srgbClr val="0C1C1D"/>
                </a:solidFill>
                <a:latin typeface="Arial"/>
                <a:cs typeface="Arial"/>
              </a:rPr>
              <a:t>interdit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toute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utilisation</a:t>
            </a:r>
            <a:r>
              <a:rPr sz="1200" spc="3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5" dirty="0" err="1">
                <a:solidFill>
                  <a:srgbClr val="0C1C1D"/>
                </a:solidFill>
                <a:latin typeface="Arial"/>
                <a:cs typeface="Arial"/>
              </a:rPr>
              <a:t>commerciale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) ;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 marL="539750" lvl="1" indent="-266065">
              <a:lnSpc>
                <a:spcPct val="100000"/>
              </a:lnSpc>
              <a:spcBef>
                <a:spcPts val="33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ND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implique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Pas de modification (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iniquement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les copies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conformes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ou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exactes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du 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document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peuvent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être</a:t>
            </a:r>
            <a:r>
              <a:rPr sz="1200" spc="3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partagées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)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Char char="o"/>
            </a:pP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200" spc="5" dirty="0">
                <a:solidFill>
                  <a:srgbClr val="0C1C1D"/>
                </a:solidFill>
                <a:latin typeface="Arial"/>
                <a:cs typeface="Arial"/>
              </a:rPr>
              <a:t>Si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vous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utilisez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nos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diapositives,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veuillez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conserver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l’attribution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de la source : IPCRG 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2020</a:t>
            </a:r>
            <a:r>
              <a:rPr sz="1200" spc="27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Multimorbidité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97479" y="216483"/>
            <a:ext cx="2745740" cy="424815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00" spc="10"/>
              <a:t>À propos de </a:t>
            </a:r>
            <a:r>
              <a:rPr sz="2600" spc="5"/>
              <a:t>ces</a:t>
            </a:r>
            <a:r>
              <a:rPr sz="2600" spc="-65"/>
              <a:t> </a:t>
            </a:r>
            <a:r>
              <a:rPr sz="2600" spc="5"/>
              <a:t>diapositives</a:t>
            </a:r>
            <a:r>
              <a:t> </a:t>
            </a:r>
            <a:endParaRPr sz="2600"/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17372" y="4669027"/>
            <a:ext cx="7467600" cy="132080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La firme pharmaceutique Boehringer</a:t>
            </a:r>
            <a:r>
              <a:rPr sz="700" spc="4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10">
                <a:solidFill>
                  <a:srgbClr val="00050A"/>
                </a:solidFill>
                <a:latin typeface="Arial"/>
                <a:cs typeface="Arial"/>
              </a:rPr>
              <a:t>Ingelheim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a encouragé</a:t>
            </a:r>
            <a:r>
              <a:rPr sz="700" spc="5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le</a:t>
            </a:r>
            <a:r>
              <a:rPr sz="700" spc="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>
                <a:solidFill>
                  <a:srgbClr val="00050A"/>
                </a:solidFill>
                <a:latin typeface="Arial"/>
                <a:cs typeface="Arial"/>
              </a:rPr>
              <a:t>développement,</a:t>
            </a:r>
            <a:r>
              <a:rPr sz="700" spc="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la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composition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et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l'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impression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de</a:t>
            </a:r>
            <a:r>
              <a:rPr sz="700" spc="6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ce document</a:t>
            </a:r>
            <a:r>
              <a:rPr sz="700" spc="7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>
                <a:solidFill>
                  <a:srgbClr val="00050A"/>
                </a:solidFill>
                <a:latin typeface="Arial"/>
                <a:cs typeface="Arial"/>
              </a:rPr>
              <a:t>en nous</a:t>
            </a:r>
            <a:r>
              <a:rPr sz="700" spc="-2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octroyant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>
                <a:solidFill>
                  <a:srgbClr val="00050A"/>
                </a:solidFill>
                <a:latin typeface="Arial"/>
                <a:cs typeface="Arial"/>
              </a:rPr>
              <a:t>une subvention éducative</a:t>
            </a:r>
            <a:r>
              <a:rPr sz="700" spc="-2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>
                <a:solidFill>
                  <a:srgbClr val="00050A"/>
                </a:solidFill>
                <a:latin typeface="Arial"/>
                <a:cs typeface="Arial"/>
              </a:rPr>
              <a:t>illimitée.</a:t>
            </a:r>
            <a:r>
              <a:rPr sz="700" spc="2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Cependant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>
                <a:solidFill>
                  <a:srgbClr val="00050A"/>
                </a:solidFill>
                <a:latin typeface="Arial"/>
                <a:cs typeface="Arial"/>
              </a:rPr>
              <a:t>elle</a:t>
            </a:r>
            <a:r>
              <a:rPr sz="700" spc="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>
                <a:solidFill>
                  <a:srgbClr val="00050A"/>
                </a:solidFill>
                <a:latin typeface="Arial"/>
                <a:cs typeface="Arial"/>
              </a:rPr>
              <a:t>n'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a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pas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contribué</a:t>
            </a:r>
            <a:r>
              <a:rPr sz="700" spc="3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à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son</a:t>
            </a:r>
            <a:r>
              <a:rPr sz="700" spc="2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contenu.</a:t>
            </a:r>
            <a:r>
              <a:t> 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5767" y="424129"/>
            <a:ext cx="2820035" cy="424815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00" spc="30"/>
              <a:t>Ce </a:t>
            </a:r>
            <a:r>
              <a:rPr sz="2600" spc="-5"/>
              <a:t>que </a:t>
            </a:r>
            <a:r>
              <a:rPr sz="2600" spc="-10"/>
              <a:t>vous</a:t>
            </a:r>
            <a:r>
              <a:rPr sz="2600" spc="-55"/>
              <a:t> </a:t>
            </a:r>
            <a:r>
              <a:rPr sz="2600" spc="5"/>
              <a:t>apprendrez</a:t>
            </a:r>
            <a:r>
              <a:t> </a:t>
            </a:r>
            <a:endParaRPr sz="2600"/>
          </a:p>
        </p:txBody>
      </p:sp>
      <p:sp>
        <p:nvSpPr>
          <p:cNvPr id="3" name="object 3"/>
          <p:cNvSpPr txBox="1"/>
          <p:nvPr/>
        </p:nvSpPr>
        <p:spPr>
          <a:xfrm>
            <a:off x="415848" y="1356948"/>
            <a:ext cx="7294880" cy="1828800"/>
          </a:xfrm>
          <a:prstGeom prst="rect">
            <a:avLst/>
          </a:prstGeom>
        </p:spPr>
        <p:txBody>
          <a:bodyPr vert="horz" wrap="square" lIns="0" tIns="45720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800" spc="20">
                <a:solidFill>
                  <a:srgbClr val="0C1C1D"/>
                </a:solidFill>
                <a:latin typeface="Arial"/>
                <a:cs typeface="Arial"/>
              </a:rPr>
              <a:t>Les raisons pour lesquelles </a:t>
            </a:r>
            <a:r>
              <a:rPr sz="1800" spc="-15">
                <a:solidFill>
                  <a:srgbClr val="0C1C1D"/>
                </a:solidFill>
                <a:latin typeface="Arial"/>
                <a:cs typeface="Arial"/>
              </a:rPr>
              <a:t>nous </a:t>
            </a: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nous mettons l'accent sur</a:t>
            </a:r>
            <a:r>
              <a:rPr sz="1800" spc="-175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la multimorbidité</a:t>
            </a:r>
            <a:r>
              <a:t> </a:t>
            </a:r>
            <a:endParaRPr sz="180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870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800" spc="15">
                <a:solidFill>
                  <a:srgbClr val="0C1C1D"/>
                </a:solidFill>
                <a:latin typeface="Arial"/>
                <a:cs typeface="Arial"/>
              </a:rPr>
              <a:t>Les conséquences de la </a:t>
            </a: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multimorbidité chez les personnes </a:t>
            </a:r>
            <a:r>
              <a:rPr sz="1800" spc="-10">
                <a:solidFill>
                  <a:srgbClr val="0C1C1D"/>
                </a:solidFill>
                <a:latin typeface="Arial"/>
                <a:cs typeface="Arial"/>
              </a:rPr>
              <a:t>atteintes de </a:t>
            </a: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maladies respiratoires</a:t>
            </a:r>
            <a:r>
              <a:rPr sz="1800" spc="-265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spc="5">
                <a:solidFill>
                  <a:srgbClr val="0C1C1D"/>
                </a:solidFill>
                <a:latin typeface="Arial"/>
                <a:cs typeface="Arial"/>
              </a:rPr>
              <a:t>chroniques</a:t>
            </a:r>
            <a:r>
              <a:t> </a:t>
            </a:r>
            <a:endParaRPr sz="180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865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800" spc="-5">
                <a:solidFill>
                  <a:srgbClr val="0C1C1D"/>
                </a:solidFill>
                <a:latin typeface="Arial"/>
                <a:cs typeface="Arial"/>
              </a:rPr>
              <a:t>Comment </a:t>
            </a:r>
            <a:r>
              <a:rPr sz="1800" spc="-20">
                <a:solidFill>
                  <a:srgbClr val="0C1C1D"/>
                </a:solidFill>
                <a:latin typeface="Arial"/>
                <a:cs typeface="Arial"/>
              </a:rPr>
              <a:t>mieux </a:t>
            </a: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prendre en charge le patient </a:t>
            </a:r>
            <a:r>
              <a:rPr sz="1800" spc="-10">
                <a:solidFill>
                  <a:srgbClr val="0C1C1D"/>
                </a:solidFill>
                <a:latin typeface="Arial"/>
                <a:cs typeface="Arial"/>
              </a:rPr>
              <a:t>souffrant de</a:t>
            </a:r>
            <a:r>
              <a:rPr sz="1800" spc="-5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la maladie</a:t>
            </a:r>
            <a:r>
              <a:t> </a:t>
            </a:r>
            <a:endParaRPr sz="1800">
              <a:latin typeface="Arial"/>
              <a:cs typeface="Arial"/>
            </a:endParaRPr>
          </a:p>
          <a:p>
            <a:pPr marL="271780">
              <a:lnSpc>
                <a:spcPct val="100000"/>
              </a:lnSpc>
              <a:spcBef>
                <a:spcPts val="430"/>
              </a:spcBef>
            </a:pP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respiratoire chronique et de comorbidités</a:t>
            </a:r>
            <a:r>
              <a:rPr sz="1800" spc="-275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multiples</a:t>
            </a:r>
            <a:endParaRPr sz="180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865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La contribution que </a:t>
            </a:r>
            <a:r>
              <a:rPr sz="1800" spc="-5">
                <a:solidFill>
                  <a:srgbClr val="0C1C1D"/>
                </a:solidFill>
                <a:latin typeface="Arial"/>
                <a:cs typeface="Arial"/>
              </a:rPr>
              <a:t>vous </a:t>
            </a: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pouvez</a:t>
            </a:r>
            <a:r>
              <a:rPr sz="1800" spc="-114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apporter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204863"/>
            <a:ext cx="4702683" cy="443711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La </a:t>
            </a:r>
            <a:r>
              <a:rPr sz="2400" spc="-5" dirty="0" err="1"/>
              <a:t>multimorbidité</a:t>
            </a:r>
            <a:r>
              <a:rPr sz="2400" spc="-5" dirty="0"/>
              <a:t> </a:t>
            </a:r>
            <a:r>
              <a:rPr sz="2400" dirty="0"/>
              <a:t>des BPCO</a:t>
            </a:r>
            <a:r>
              <a:rPr sz="2400" spc="-35" dirty="0"/>
              <a:t> </a:t>
            </a:r>
            <a:r>
              <a:rPr sz="2400" spc="-5" dirty="0"/>
              <a:t>(I)</a:t>
            </a:r>
            <a:r>
              <a:rPr dirty="0"/>
              <a:t> 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368515" y="1011532"/>
            <a:ext cx="7527290" cy="3284232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271780" marR="438150" indent="-259715">
              <a:lnSpc>
                <a:spcPct val="100000"/>
              </a:lnSpc>
              <a:spcBef>
                <a:spcPts val="90"/>
              </a:spcBef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Généralement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les patients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atteints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de la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BPCO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présentent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aussi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plusieurs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comorbidités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qui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peuvent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nécessiter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une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prise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charge sur le long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terme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parallèlement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avec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leur</a:t>
            </a:r>
            <a:r>
              <a:rPr sz="1400" spc="18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BPCO</a:t>
            </a:r>
            <a:r>
              <a:rPr dirty="0"/>
              <a:t> </a:t>
            </a:r>
            <a:endParaRPr lang="en-GB" dirty="0"/>
          </a:p>
          <a:p>
            <a:pPr marL="271780" marR="438150" indent="-259715">
              <a:lnSpc>
                <a:spcPct val="100000"/>
              </a:lnSpc>
              <a:spcBef>
                <a:spcPts val="90"/>
              </a:spcBef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endParaRPr sz="175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Ce qui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présente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un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défi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supplémentaire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est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possibilité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de ne pas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détecter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les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comorbidités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parce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que</a:t>
            </a:r>
            <a:r>
              <a:rPr sz="1400" spc="6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les</a:t>
            </a:r>
            <a:r>
              <a:rPr dirty="0"/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symptômes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se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confondent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avec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ceux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de la</a:t>
            </a:r>
            <a:r>
              <a:rPr sz="1400" spc="229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BPCO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 dirty="0">
              <a:latin typeface="Arial"/>
              <a:cs typeface="Arial"/>
            </a:endParaRPr>
          </a:p>
          <a:p>
            <a:pPr marL="271780" marR="607060" indent="-25971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Prenant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compte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pertinente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clinique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jusqu’à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80 % des patients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atteints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de la 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BPCO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présenteront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au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moins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une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comorbidité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significative et la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moitié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d’entre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eux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auront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trois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ou</a:t>
            </a:r>
            <a:r>
              <a:rPr sz="1400" spc="2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plus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Char char="•"/>
            </a:pPr>
            <a:endParaRPr sz="2000" dirty="0">
              <a:latin typeface="Arial"/>
              <a:cs typeface="Arial"/>
            </a:endParaRPr>
          </a:p>
          <a:p>
            <a:pPr marL="271780" marR="54610" indent="-25971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Les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comorbidités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sont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plus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fréquentes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chez les 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femmes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que chez les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hommes 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leur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prévalence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augmente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avec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l’aggravation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de la</a:t>
            </a:r>
            <a:r>
              <a:rPr sz="1400" spc="8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BPCO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2157" y="4403725"/>
            <a:ext cx="7660005" cy="39052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BPCO : 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broncho-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pneumopathie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chronique</a:t>
            </a:r>
            <a:r>
              <a:rPr sz="800" spc="-10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obstructive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IPCRG. </a:t>
            </a:r>
            <a:r>
              <a:rPr sz="800" spc="-20" dirty="0">
                <a:solidFill>
                  <a:srgbClr val="00050A"/>
                </a:solidFill>
                <a:latin typeface="Arial"/>
                <a:cs typeface="Arial"/>
              </a:rPr>
              <a:t>Desktop Helper N° 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10. </a:t>
            </a:r>
            <a:r>
              <a:rPr sz="800" spc="-15" dirty="0" err="1">
                <a:solidFill>
                  <a:srgbClr val="00050A"/>
                </a:solidFill>
                <a:latin typeface="Arial"/>
                <a:cs typeface="Arial"/>
              </a:rPr>
              <a:t>Utilisation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5" dirty="0" err="1">
                <a:solidFill>
                  <a:srgbClr val="00050A"/>
                </a:solidFill>
                <a:latin typeface="Arial"/>
                <a:cs typeface="Arial"/>
              </a:rPr>
              <a:t>rationnelle</a:t>
            </a:r>
            <a:r>
              <a:rPr sz="800" spc="-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rgbClr val="00050A"/>
                </a:solidFill>
                <a:latin typeface="Arial"/>
                <a:cs typeface="Arial"/>
              </a:rPr>
              <a:t>des </a:t>
            </a:r>
            <a:r>
              <a:rPr sz="800" spc="-20" dirty="0" err="1">
                <a:solidFill>
                  <a:srgbClr val="00050A"/>
                </a:solidFill>
                <a:latin typeface="Arial"/>
                <a:cs typeface="Arial"/>
              </a:rPr>
              <a:t>médicaments</a:t>
            </a:r>
            <a:r>
              <a:rPr sz="800" spc="-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15" dirty="0" err="1">
                <a:solidFill>
                  <a:srgbClr val="00050A"/>
                </a:solidFill>
                <a:latin typeface="Arial"/>
                <a:cs typeface="Arial"/>
              </a:rPr>
              <a:t>inhalés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00050A"/>
                </a:solidFill>
                <a:latin typeface="Arial"/>
                <a:cs typeface="Arial"/>
              </a:rPr>
              <a:t>pour le 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patient </a:t>
            </a:r>
            <a:r>
              <a:rPr sz="800" spc="-15" dirty="0" err="1">
                <a:solidFill>
                  <a:srgbClr val="00050A"/>
                </a:solidFill>
                <a:latin typeface="Arial"/>
                <a:cs typeface="Arial"/>
              </a:rPr>
              <a:t>atteint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 de </a:t>
            </a:r>
            <a:r>
              <a:rPr sz="800" spc="-5" dirty="0">
                <a:solidFill>
                  <a:srgbClr val="00050A"/>
                </a:solidFill>
                <a:latin typeface="Arial"/>
                <a:cs typeface="Arial"/>
              </a:rPr>
              <a:t>la BPCO </a:t>
            </a:r>
            <a:r>
              <a:rPr sz="800" spc="-20" dirty="0">
                <a:solidFill>
                  <a:srgbClr val="00050A"/>
                </a:solidFill>
                <a:latin typeface="Arial"/>
                <a:cs typeface="Arial"/>
              </a:rPr>
              <a:t>et 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de </a:t>
            </a:r>
            <a:r>
              <a:rPr sz="800" spc="-15" dirty="0" err="1">
                <a:solidFill>
                  <a:srgbClr val="00050A"/>
                </a:solidFill>
                <a:latin typeface="Arial"/>
                <a:cs typeface="Arial"/>
              </a:rPr>
              <a:t>comorbidités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 multiples : </a:t>
            </a:r>
            <a:r>
              <a:rPr sz="800" spc="-10" dirty="0">
                <a:solidFill>
                  <a:srgbClr val="00050A"/>
                </a:solidFill>
                <a:latin typeface="Arial"/>
                <a:cs typeface="Arial"/>
              </a:rPr>
              <a:t>Orientations 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pour </a:t>
            </a:r>
            <a:r>
              <a:rPr sz="800" spc="-5" dirty="0">
                <a:solidFill>
                  <a:srgbClr val="00050A"/>
                </a:solidFill>
                <a:latin typeface="Arial"/>
                <a:cs typeface="Arial"/>
              </a:rPr>
              <a:t>les </a:t>
            </a:r>
            <a:r>
              <a:rPr sz="800" spc="-5" dirty="0" err="1">
                <a:solidFill>
                  <a:srgbClr val="00050A"/>
                </a:solidFill>
                <a:latin typeface="Arial"/>
                <a:cs typeface="Arial"/>
              </a:rPr>
              <a:t>soins</a:t>
            </a:r>
            <a:r>
              <a:rPr sz="800" spc="-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5" dirty="0" err="1">
                <a:solidFill>
                  <a:srgbClr val="00050A"/>
                </a:solidFill>
                <a:latin typeface="Arial"/>
                <a:cs typeface="Arial"/>
              </a:rPr>
              <a:t>primaires</a:t>
            </a:r>
            <a:r>
              <a:rPr sz="800" spc="-5" dirty="0">
                <a:solidFill>
                  <a:srgbClr val="00050A"/>
                </a:solidFill>
                <a:latin typeface="Arial"/>
                <a:cs typeface="Arial"/>
              </a:rPr>
              <a:t>. </a:t>
            </a:r>
            <a:r>
              <a:rPr dirty="0"/>
              <a:t> </a:t>
            </a:r>
            <a:r>
              <a:rPr sz="800" spc="-10" dirty="0" err="1">
                <a:solidFill>
                  <a:srgbClr val="00050A"/>
                </a:solidFill>
                <a:latin typeface="Arial"/>
                <a:cs typeface="Arial"/>
              </a:rPr>
              <a:t>Informations</a:t>
            </a:r>
            <a:r>
              <a:rPr sz="800" spc="-1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0050A"/>
                </a:solidFill>
                <a:latin typeface="Arial"/>
                <a:cs typeface="Arial"/>
              </a:rPr>
              <a:t>disponibles</a:t>
            </a:r>
            <a:r>
              <a:rPr sz="800" spc="-10" dirty="0">
                <a:solidFill>
                  <a:srgbClr val="00050A"/>
                </a:solidFill>
                <a:latin typeface="Arial"/>
                <a:cs typeface="Arial"/>
              </a:rPr>
              <a:t> sur </a:t>
            </a:r>
            <a:r>
              <a:rPr sz="800" spc="-20" dirty="0" err="1">
                <a:solidFill>
                  <a:srgbClr val="00050A"/>
                </a:solidFill>
                <a:latin typeface="Arial"/>
                <a:cs typeface="Arial"/>
              </a:rPr>
              <a:t>sur</a:t>
            </a:r>
            <a:r>
              <a:rPr sz="800" spc="-20" dirty="0">
                <a:solidFill>
                  <a:srgbClr val="00050A"/>
                </a:solidFill>
                <a:latin typeface="Arial"/>
                <a:cs typeface="Arial"/>
              </a:rPr>
              <a:t> le site : </a:t>
            </a:r>
            <a:r>
              <a:rPr sz="8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2"/>
              </a:rPr>
              <a:t>https://www.ipcrg.org/dth10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8350" y="424129"/>
            <a:ext cx="4972050" cy="39179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 err="1"/>
              <a:t>Multimorbidité</a:t>
            </a:r>
            <a:r>
              <a:rPr sz="2400" dirty="0"/>
              <a:t> dans la BPCO</a:t>
            </a:r>
            <a:r>
              <a:rPr sz="2400" spc="-60" dirty="0"/>
              <a:t> </a:t>
            </a:r>
            <a:r>
              <a:rPr sz="2400" dirty="0"/>
              <a:t>(II)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338976"/>
            <a:ext cx="7070090" cy="148717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5080" indent="-259715">
              <a:lnSpc>
                <a:spcPct val="120100"/>
              </a:lnSpc>
              <a:spcBef>
                <a:spcPts val="100"/>
              </a:spcBef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Les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comorbidités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apparaissent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souvent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grappes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ce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qui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suggère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10" dirty="0">
                <a:solidFill>
                  <a:srgbClr val="0C1C1D"/>
                </a:solidFill>
                <a:latin typeface="Arial"/>
                <a:cs typeface="Arial"/>
              </a:rPr>
              <a:t>des </a:t>
            </a:r>
            <a:r>
              <a:rPr sz="1600" spc="10" dirty="0" err="1">
                <a:solidFill>
                  <a:srgbClr val="0C1C1D"/>
                </a:solidFill>
                <a:latin typeface="Arial"/>
                <a:cs typeface="Arial"/>
              </a:rPr>
              <a:t>facteurs</a:t>
            </a:r>
            <a:r>
              <a:rPr sz="1600" spc="10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risque</a:t>
            </a:r>
            <a:r>
              <a:rPr sz="1600" spc="-26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communs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(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tabagisme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5" dirty="0" err="1">
                <a:solidFill>
                  <a:srgbClr val="0C1C1D"/>
                </a:solidFill>
                <a:latin typeface="Arial"/>
                <a:cs typeface="Arial"/>
              </a:rPr>
              <a:t>ou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5" dirty="0" err="1">
                <a:solidFill>
                  <a:srgbClr val="0C1C1D"/>
                </a:solidFill>
                <a:latin typeface="Arial"/>
                <a:cs typeface="Arial"/>
              </a:rPr>
              <a:t>inactivité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p. ex.),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des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mécanismes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pathobiologiques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sous-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jacents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partagés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(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vieillissement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accéléré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p. ex.) et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des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effets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secondaires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du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traitement</a:t>
            </a:r>
            <a:r>
              <a:rPr sz="1600" spc="-13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de la BPCO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Times New Roman"/>
              <a:buChar char="•"/>
            </a:pPr>
            <a:endParaRPr sz="220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Les </a:t>
            </a:r>
            <a:r>
              <a:rPr sz="1600" spc="5" dirty="0" err="1">
                <a:solidFill>
                  <a:srgbClr val="0C1C1D"/>
                </a:solidFill>
                <a:latin typeface="Arial"/>
                <a:cs typeface="Arial"/>
              </a:rPr>
              <a:t>comorbidités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couramment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rencontrées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chez les patients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atteints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la BPCO</a:t>
            </a:r>
            <a:r>
              <a:rPr sz="1600" spc="-22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incluent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:</a:t>
            </a:r>
            <a:r>
              <a:rPr dirty="0"/>
              <a:t> 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233604"/>
              </p:ext>
            </p:extLst>
          </p:nvPr>
        </p:nvGraphicFramePr>
        <p:xfrm>
          <a:off x="2780404" y="3184525"/>
          <a:ext cx="5753996" cy="1674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8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5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828">
                <a:tc>
                  <a:txBody>
                    <a:bodyPr/>
                    <a:lstStyle/>
                    <a:p>
                      <a:pPr marL="127000" algn="l">
                        <a:lnSpc>
                          <a:spcPts val="1485"/>
                        </a:lnSpc>
                      </a:pP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cs typeface="Arial"/>
                        </a:rPr>
                        <a:t>Les maladies</a:t>
                      </a:r>
                      <a:r>
                        <a:rPr sz="1350" spc="50" dirty="0">
                          <a:solidFill>
                            <a:srgbClr val="074A8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5" dirty="0" err="1">
                          <a:solidFill>
                            <a:srgbClr val="074A87"/>
                          </a:solidFill>
                          <a:latin typeface="Arial"/>
                          <a:cs typeface="Arial"/>
                        </a:rPr>
                        <a:t>cardiovasculaires</a:t>
                      </a:r>
                      <a:r>
                        <a:rPr dirty="0"/>
                        <a:t> </a:t>
                      </a:r>
                      <a:endParaRPr sz="135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0" algn="l">
                        <a:lnSpc>
                          <a:spcPts val="1485"/>
                        </a:lnSpc>
                        <a:spcBef>
                          <a:spcPts val="575"/>
                        </a:spcBef>
                      </a:pP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Le syndrome </a:t>
                      </a: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métabolique</a:t>
                      </a: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29">
                <a:tc>
                  <a:txBody>
                    <a:bodyPr/>
                    <a:lstStyle/>
                    <a:p>
                      <a:pPr marL="127000" algn="l">
                        <a:lnSpc>
                          <a:spcPts val="1485"/>
                        </a:lnSpc>
                        <a:spcBef>
                          <a:spcPts val="575"/>
                        </a:spcBef>
                      </a:pP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La faiblesse </a:t>
                      </a: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musculaire</a:t>
                      </a: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127000" algn="l">
                        <a:lnSpc>
                          <a:spcPts val="1485"/>
                        </a:lnSpc>
                        <a:spcBef>
                          <a:spcPts val="575"/>
                        </a:spcBef>
                      </a:pP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Le </a:t>
                      </a: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diabète</a:t>
                      </a:r>
                      <a:endParaRPr sz="1350" spc="-10" dirty="0">
                        <a:solidFill>
                          <a:srgbClr val="074A87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730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276">
                <a:tc>
                  <a:txBody>
                    <a:bodyPr/>
                    <a:lstStyle/>
                    <a:p>
                      <a:pPr marL="127000" algn="l">
                        <a:lnSpc>
                          <a:spcPts val="1485"/>
                        </a:lnSpc>
                        <a:spcBef>
                          <a:spcPts val="575"/>
                        </a:spcBef>
                      </a:pP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L'ostéoporose</a:t>
                      </a:r>
                      <a:endParaRPr sz="1350" spc="-10" dirty="0">
                        <a:solidFill>
                          <a:srgbClr val="074A87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127000" marR="153670" algn="l">
                        <a:lnSpc>
                          <a:spcPts val="1485"/>
                        </a:lnSpc>
                        <a:spcBef>
                          <a:spcPts val="575"/>
                        </a:spcBef>
                      </a:pP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Le reflux gastro-</a:t>
                      </a: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œsophagien</a:t>
                      </a: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</a:p>
                  </a:txBody>
                  <a:tcPr marL="0" marR="0" marT="730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61">
                <a:tc>
                  <a:txBody>
                    <a:bodyPr/>
                    <a:lstStyle/>
                    <a:p>
                      <a:pPr marL="127000" algn="l">
                        <a:lnSpc>
                          <a:spcPts val="1485"/>
                        </a:lnSpc>
                        <a:spcBef>
                          <a:spcPts val="575"/>
                        </a:spcBef>
                      </a:pP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L'anxiété</a:t>
                      </a: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 et la </a:t>
                      </a: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dépression</a:t>
                      </a: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127000" algn="l">
                        <a:lnSpc>
                          <a:spcPts val="1485"/>
                        </a:lnSpc>
                        <a:spcBef>
                          <a:spcPts val="575"/>
                        </a:spcBef>
                      </a:pP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La dilatation des </a:t>
                      </a: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bronches</a:t>
                      </a:r>
                      <a:endParaRPr sz="1350" spc="-10" dirty="0">
                        <a:solidFill>
                          <a:srgbClr val="074A87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730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816">
                <a:tc>
                  <a:txBody>
                    <a:bodyPr/>
                    <a:lstStyle/>
                    <a:p>
                      <a:pPr marL="127000" algn="l">
                        <a:lnSpc>
                          <a:spcPts val="1485"/>
                        </a:lnSpc>
                        <a:spcBef>
                          <a:spcPts val="575"/>
                        </a:spcBef>
                      </a:pP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Le cancer du </a:t>
                      </a: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poumon</a:t>
                      </a: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127000" marR="119380" algn="l">
                        <a:lnSpc>
                          <a:spcPts val="1485"/>
                        </a:lnSpc>
                        <a:spcBef>
                          <a:spcPts val="575"/>
                        </a:spcBef>
                      </a:pP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L'apnée</a:t>
                      </a: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 obstructive du </a:t>
                      </a: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sommeil</a:t>
                      </a: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</a:p>
                  </a:txBody>
                  <a:tcPr marL="0" marR="0" marT="730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189585"/>
            <a:ext cx="6187440" cy="875881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491490" marR="5080" indent="-366395" algn="ctr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Prise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charge </a:t>
            </a:r>
            <a:r>
              <a:rPr spc="5" dirty="0"/>
              <a:t>du</a:t>
            </a:r>
            <a:r>
              <a:rPr spc="-55" dirty="0"/>
              <a:t> </a:t>
            </a:r>
            <a:r>
              <a:rPr dirty="0"/>
              <a:t>patient </a:t>
            </a:r>
            <a:r>
              <a:rPr dirty="0" err="1"/>
              <a:t>multimorbide</a:t>
            </a:r>
            <a:r>
              <a:rPr dirty="0"/>
              <a:t> </a:t>
            </a:r>
            <a:r>
              <a:rPr spc="-5" dirty="0" err="1"/>
              <a:t>atteint</a:t>
            </a:r>
            <a:r>
              <a:rPr spc="-5" dirty="0"/>
              <a:t> de la </a:t>
            </a:r>
            <a:r>
              <a:rPr dirty="0"/>
              <a:t>BPCO</a:t>
            </a:r>
            <a:r>
              <a:rPr spc="-50" dirty="0"/>
              <a:t> </a:t>
            </a:r>
            <a:r>
              <a:rPr spc="5" dirty="0"/>
              <a:t>(I)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7200" y="1127125"/>
            <a:ext cx="7863205" cy="3648115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SzPct val="126923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100" spc="-15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prise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charge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individuelle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des patients </a:t>
            </a:r>
            <a:r>
              <a:rPr sz="1100" dirty="0" err="1">
                <a:solidFill>
                  <a:srgbClr val="0C1C1D"/>
                </a:solidFill>
                <a:latin typeface="Arial"/>
                <a:cs typeface="Arial"/>
              </a:rPr>
              <a:t>atteints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la BPCO </a:t>
            </a:r>
            <a:r>
              <a:rPr sz="1100" spc="-15" dirty="0">
                <a:solidFill>
                  <a:srgbClr val="0C1C1D"/>
                </a:solidFill>
                <a:latin typeface="Arial"/>
                <a:cs typeface="Arial"/>
              </a:rPr>
              <a:t>et de </a:t>
            </a:r>
            <a:r>
              <a:rPr sz="1100" dirty="0" err="1">
                <a:solidFill>
                  <a:srgbClr val="0C1C1D"/>
                </a:solidFill>
                <a:latin typeface="Arial"/>
                <a:cs typeface="Arial"/>
              </a:rPr>
              <a:t>multimorbidités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5" dirty="0" err="1">
                <a:solidFill>
                  <a:srgbClr val="0C1C1D"/>
                </a:solidFill>
                <a:latin typeface="Arial"/>
                <a:cs typeface="Arial"/>
              </a:rPr>
              <a:t>est</a:t>
            </a:r>
            <a:r>
              <a:rPr sz="11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souvent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dirty="0" err="1">
                <a:solidFill>
                  <a:srgbClr val="0C1C1D"/>
                </a:solidFill>
                <a:latin typeface="Arial"/>
                <a:cs typeface="Arial"/>
              </a:rPr>
              <a:t>complexe</a:t>
            </a:r>
            <a:r>
              <a:rPr sz="1100" spc="28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nécessite</a:t>
            </a:r>
            <a:r>
              <a:rPr sz="1400" dirty="0"/>
              <a:t> </a:t>
            </a:r>
            <a:r>
              <a:rPr sz="1100" spc="-15" dirty="0">
                <a:solidFill>
                  <a:srgbClr val="0C1C1D"/>
                </a:solidFill>
                <a:latin typeface="Arial"/>
                <a:cs typeface="Arial"/>
              </a:rPr>
              <a:t>l’ 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application </a:t>
            </a:r>
            <a:r>
              <a:rPr sz="1100" dirty="0" err="1">
                <a:solidFill>
                  <a:srgbClr val="0C1C1D"/>
                </a:solidFill>
                <a:latin typeface="Arial"/>
                <a:cs typeface="Arial"/>
              </a:rPr>
              <a:t>simultanée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plusieurs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directives de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traitement</a:t>
            </a:r>
            <a:r>
              <a:rPr sz="1100" spc="14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spécifiques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à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une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maladie</a:t>
            </a:r>
            <a:r>
              <a:rPr sz="1400" dirty="0"/>
              <a:t> 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buSzPct val="126923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100" spc="-10" dirty="0" err="1">
                <a:latin typeface="Arial"/>
                <a:cs typeface="Arial"/>
              </a:rPr>
              <a:t>Favoriser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10" dirty="0" err="1">
                <a:latin typeface="Arial"/>
                <a:cs typeface="Arial"/>
              </a:rPr>
              <a:t>une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10" dirty="0" err="1">
                <a:latin typeface="Arial"/>
                <a:cs typeface="Arial"/>
              </a:rPr>
              <a:t>approche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 err="1">
                <a:latin typeface="Arial"/>
                <a:cs typeface="Arial"/>
              </a:rPr>
              <a:t>holistique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-15" dirty="0">
                <a:latin typeface="Arial"/>
                <a:cs typeface="Arial"/>
              </a:rPr>
              <a:t>qui </a:t>
            </a:r>
            <a:r>
              <a:rPr sz="1100" dirty="0" err="1">
                <a:latin typeface="Arial"/>
                <a:cs typeface="Arial"/>
              </a:rPr>
              <a:t>est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 err="1">
                <a:latin typeface="Arial"/>
                <a:cs typeface="Arial"/>
              </a:rPr>
              <a:t>d'une</a:t>
            </a:r>
            <a:r>
              <a:rPr sz="1100" spc="-5" dirty="0">
                <a:latin typeface="Arial"/>
                <a:cs typeface="Arial"/>
              </a:rPr>
              <a:t> importance </a:t>
            </a:r>
            <a:r>
              <a:rPr sz="1100" spc="-5" dirty="0" err="1">
                <a:latin typeface="Arial"/>
                <a:cs typeface="Arial"/>
              </a:rPr>
              <a:t>capitale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pour les </a:t>
            </a:r>
            <a:r>
              <a:rPr sz="1100" spc="5" dirty="0">
                <a:latin typeface="Arial"/>
                <a:cs typeface="Arial"/>
              </a:rPr>
              <a:t>patients </a:t>
            </a:r>
            <a:r>
              <a:rPr sz="1100" spc="-15" dirty="0" err="1">
                <a:latin typeface="Arial"/>
                <a:cs typeface="Arial"/>
              </a:rPr>
              <a:t>atteints</a:t>
            </a:r>
            <a:r>
              <a:rPr sz="1100" spc="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de</a:t>
            </a:r>
            <a:r>
              <a:rPr sz="1400" dirty="0"/>
              <a:t> </a:t>
            </a:r>
            <a:endParaRPr sz="1100" dirty="0">
              <a:latin typeface="Arial"/>
              <a:cs typeface="Arial"/>
            </a:endParaRPr>
          </a:p>
          <a:p>
            <a:pPr marL="271780">
              <a:lnSpc>
                <a:spcPct val="100000"/>
              </a:lnSpc>
              <a:spcBef>
                <a:spcPts val="5"/>
              </a:spcBef>
            </a:pPr>
            <a:r>
              <a:rPr sz="1100" spc="-5" dirty="0">
                <a:latin typeface="Arial"/>
                <a:cs typeface="Arial"/>
              </a:rPr>
              <a:t>BPCO, </a:t>
            </a:r>
            <a:r>
              <a:rPr sz="1100" dirty="0">
                <a:latin typeface="Arial"/>
                <a:cs typeface="Arial"/>
              </a:rPr>
              <a:t>car </a:t>
            </a:r>
            <a:r>
              <a:rPr sz="1100" spc="-5" dirty="0">
                <a:latin typeface="Arial"/>
                <a:cs typeface="Arial"/>
              </a:rPr>
              <a:t>les </a:t>
            </a:r>
            <a:r>
              <a:rPr sz="1100" dirty="0" err="1">
                <a:latin typeface="Arial"/>
                <a:cs typeface="Arial"/>
              </a:rPr>
              <a:t>lignes</a:t>
            </a:r>
            <a:r>
              <a:rPr sz="1100" dirty="0">
                <a:latin typeface="Arial"/>
                <a:cs typeface="Arial"/>
              </a:rPr>
              <a:t> directrices </a:t>
            </a:r>
            <a:r>
              <a:rPr sz="1100" spc="-5" dirty="0" err="1">
                <a:latin typeface="Arial"/>
                <a:cs typeface="Arial"/>
              </a:rPr>
              <a:t>concernant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5" dirty="0">
                <a:latin typeface="Arial"/>
                <a:cs typeface="Arial"/>
              </a:rPr>
              <a:t>le </a:t>
            </a:r>
            <a:r>
              <a:rPr sz="1100" spc="5" dirty="0" err="1">
                <a:latin typeface="Arial"/>
                <a:cs typeface="Arial"/>
              </a:rPr>
              <a:t>traitement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des </a:t>
            </a:r>
            <a:r>
              <a:rPr sz="1100" spc="-5" dirty="0" err="1">
                <a:latin typeface="Arial"/>
                <a:cs typeface="Arial"/>
              </a:rPr>
              <a:t>commorbidités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ne </a:t>
            </a:r>
            <a:r>
              <a:rPr sz="1100" dirty="0" err="1">
                <a:latin typeface="Arial"/>
                <a:cs typeface="Arial"/>
              </a:rPr>
              <a:t>sont</a:t>
            </a:r>
            <a:r>
              <a:rPr sz="1100" dirty="0">
                <a:latin typeface="Arial"/>
                <a:cs typeface="Arial"/>
              </a:rPr>
              <a:t> pas </a:t>
            </a:r>
            <a:r>
              <a:rPr sz="1100" dirty="0" err="1">
                <a:latin typeface="Arial"/>
                <a:cs typeface="Arial"/>
              </a:rPr>
              <a:t>toujours</a:t>
            </a:r>
            <a:r>
              <a:rPr sz="1100" spc="18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bien </a:t>
            </a:r>
            <a:r>
              <a:rPr sz="1100" spc="-5" dirty="0" err="1">
                <a:latin typeface="Arial"/>
                <a:cs typeface="Arial"/>
              </a:rPr>
              <a:t>alignées</a:t>
            </a:r>
            <a:r>
              <a:rPr sz="1400" dirty="0"/>
              <a:t> </a:t>
            </a:r>
            <a:endParaRPr sz="1100" dirty="0">
              <a:latin typeface="Arial"/>
              <a:cs typeface="Arial"/>
            </a:endParaRPr>
          </a:p>
          <a:p>
            <a:pPr marL="274955">
              <a:lnSpc>
                <a:spcPct val="100000"/>
              </a:lnSpc>
              <a:spcBef>
                <a:spcPts val="270"/>
              </a:spcBef>
              <a:tabLst>
                <a:tab pos="539750" algn="l"/>
              </a:tabLst>
            </a:pPr>
            <a:r>
              <a:rPr sz="1000" dirty="0">
                <a:latin typeface="Arial"/>
                <a:cs typeface="Arial"/>
              </a:rPr>
              <a:t>o	</a:t>
            </a:r>
            <a:r>
              <a:rPr sz="1000" spc="-5" dirty="0">
                <a:latin typeface="Arial"/>
                <a:cs typeface="Arial"/>
              </a:rPr>
              <a:t>Les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 err="1">
                <a:latin typeface="Arial"/>
                <a:cs typeface="Arial"/>
              </a:rPr>
              <a:t>médecins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de </a:t>
            </a:r>
            <a:r>
              <a:rPr sz="1000" dirty="0" err="1">
                <a:latin typeface="Arial"/>
                <a:cs typeface="Arial"/>
              </a:rPr>
              <a:t>soins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C1C1D"/>
                </a:solidFill>
                <a:latin typeface="Arial"/>
                <a:cs typeface="Arial"/>
              </a:rPr>
              <a:t>primaires</a:t>
            </a:r>
            <a:r>
              <a:rPr sz="1000" spc="-3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C1C1D"/>
                </a:solidFill>
                <a:latin typeface="Arial"/>
                <a:cs typeface="Arial"/>
              </a:rPr>
              <a:t>devraient</a:t>
            </a:r>
            <a:r>
              <a:rPr sz="1000" spc="-4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C1C1D"/>
                </a:solidFill>
                <a:latin typeface="Arial"/>
                <a:cs typeface="Arial"/>
              </a:rPr>
              <a:t>procéder</a:t>
            </a:r>
            <a:r>
              <a:rPr sz="10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C1C1D"/>
                </a:solidFill>
                <a:latin typeface="Arial"/>
                <a:cs typeface="Arial"/>
              </a:rPr>
              <a:t>à</a:t>
            </a:r>
            <a:r>
              <a:rPr sz="1000" spc="-8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C1C1D"/>
                </a:solidFill>
                <a:latin typeface="Arial"/>
                <a:cs typeface="Arial"/>
              </a:rPr>
              <a:t>une</a:t>
            </a:r>
            <a:r>
              <a:rPr sz="1000" spc="-4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C1C1D"/>
                </a:solidFill>
                <a:latin typeface="Arial"/>
                <a:cs typeface="Arial"/>
              </a:rPr>
              <a:t>réévaluation</a:t>
            </a:r>
            <a:r>
              <a:rPr sz="10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spc="5" dirty="0" err="1">
                <a:solidFill>
                  <a:srgbClr val="0C1C1D"/>
                </a:solidFill>
                <a:latin typeface="Arial"/>
                <a:cs typeface="Arial"/>
              </a:rPr>
              <a:t>médicale</a:t>
            </a:r>
            <a:r>
              <a:rPr sz="1000" spc="-7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C1C1D"/>
                </a:solidFill>
                <a:latin typeface="Arial"/>
                <a:cs typeface="Arial"/>
              </a:rPr>
              <a:t>annuelle</a:t>
            </a:r>
            <a:r>
              <a:rPr sz="1000" spc="-6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0C1C1D"/>
                </a:solidFill>
                <a:latin typeface="Arial"/>
                <a:cs typeface="Arial"/>
              </a:rPr>
              <a:t>et</a:t>
            </a:r>
            <a:r>
              <a:rPr sz="1000" spc="-3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C1C1D"/>
                </a:solidFill>
                <a:latin typeface="Arial"/>
                <a:cs typeface="Arial"/>
              </a:rPr>
              <a:t>ajuster</a:t>
            </a:r>
            <a:r>
              <a:rPr sz="1000" spc="-8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C1C1D"/>
                </a:solidFill>
                <a:latin typeface="Arial"/>
                <a:cs typeface="Arial"/>
              </a:rPr>
              <a:t>le </a:t>
            </a:r>
            <a:r>
              <a:rPr sz="1000" dirty="0" err="1">
                <a:solidFill>
                  <a:srgbClr val="0C1C1D"/>
                </a:solidFill>
                <a:latin typeface="Arial"/>
                <a:cs typeface="Arial"/>
              </a:rPr>
              <a:t>traitement</a:t>
            </a:r>
            <a:r>
              <a:rPr sz="1000" spc="-6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0C1C1D"/>
                </a:solidFill>
                <a:latin typeface="Arial"/>
                <a:cs typeface="Arial"/>
              </a:rPr>
              <a:t>des</a:t>
            </a:r>
            <a:r>
              <a:rPr sz="1000" dirty="0">
                <a:latin typeface="Arial"/>
                <a:cs typeface="Arial"/>
              </a:rPr>
              <a:t> </a:t>
            </a:r>
          </a:p>
          <a:p>
            <a:pPr marL="539750">
              <a:lnSpc>
                <a:spcPct val="100000"/>
              </a:lnSpc>
            </a:pPr>
            <a:r>
              <a:rPr sz="1000" dirty="0">
                <a:solidFill>
                  <a:srgbClr val="0C1C1D"/>
                </a:solidFill>
                <a:latin typeface="Arial"/>
                <a:cs typeface="Arial"/>
              </a:rPr>
              <a:t>patients </a:t>
            </a:r>
            <a:r>
              <a:rPr sz="1000" spc="-5" dirty="0" err="1">
                <a:solidFill>
                  <a:srgbClr val="0C1C1D"/>
                </a:solidFill>
                <a:latin typeface="Arial"/>
                <a:cs typeface="Arial"/>
              </a:rPr>
              <a:t>atteints</a:t>
            </a:r>
            <a:r>
              <a:rPr sz="1000" spc="-5" dirty="0">
                <a:solidFill>
                  <a:srgbClr val="0C1C1D"/>
                </a:solidFill>
                <a:latin typeface="Arial"/>
                <a:cs typeface="Arial"/>
              </a:rPr>
              <a:t> de la</a:t>
            </a:r>
            <a:r>
              <a:rPr sz="1000" spc="-9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C1C1D"/>
                </a:solidFill>
                <a:latin typeface="Arial"/>
                <a:cs typeface="Arial"/>
              </a:rPr>
              <a:t>BPCO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50" dirty="0">
              <a:latin typeface="Arial"/>
              <a:cs typeface="Arial"/>
            </a:endParaRPr>
          </a:p>
          <a:p>
            <a:pPr marL="271780" marR="260985" indent="-259715">
              <a:lnSpc>
                <a:spcPct val="100000"/>
              </a:lnSpc>
              <a:spcBef>
                <a:spcPts val="800"/>
              </a:spcBef>
              <a:buClr>
                <a:srgbClr val="000000"/>
              </a:buClr>
              <a:buSzPct val="126923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L’émergence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de la </a:t>
            </a:r>
            <a:r>
              <a:rPr sz="1100" dirty="0" err="1">
                <a:solidFill>
                  <a:srgbClr val="0C1C1D"/>
                </a:solidFill>
                <a:latin typeface="Arial"/>
                <a:cs typeface="Arial"/>
              </a:rPr>
              <a:t>multimorbidité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doit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être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considérée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comme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un signal </a:t>
            </a:r>
            <a:r>
              <a:rPr sz="1100" spc="-15" dirty="0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un </a:t>
            </a:r>
            <a:r>
              <a:rPr sz="1100" dirty="0" err="1">
                <a:solidFill>
                  <a:srgbClr val="0C1C1D"/>
                </a:solidFill>
                <a:latin typeface="Arial"/>
                <a:cs typeface="Arial"/>
              </a:rPr>
              <a:t>appel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à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l’action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pour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entreprendre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un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examen 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du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traitement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de la BPCO </a:t>
            </a:r>
            <a:r>
              <a:rPr sz="110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mettant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l'accent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sur </a:t>
            </a:r>
            <a:r>
              <a:rPr sz="1100" spc="-15" dirty="0">
                <a:solidFill>
                  <a:srgbClr val="0C1C1D"/>
                </a:solidFill>
                <a:latin typeface="Arial"/>
                <a:cs typeface="Arial"/>
              </a:rPr>
              <a:t>le rapport 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entre les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symptômes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de la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comorbidité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C1C1D"/>
                </a:solidFill>
                <a:latin typeface="Arial"/>
                <a:cs typeface="Arial"/>
              </a:rPr>
              <a:t>et les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effets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secondaires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des</a:t>
            </a:r>
            <a:r>
              <a:rPr sz="1100" spc="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médicaments</a:t>
            </a:r>
            <a:r>
              <a:rPr sz="1400" dirty="0"/>
              <a:t> 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•"/>
            </a:pPr>
            <a:endParaRPr dirty="0">
              <a:latin typeface="Arial"/>
              <a:cs typeface="Arial"/>
            </a:endParaRPr>
          </a:p>
          <a:p>
            <a:pPr marL="271780" marR="5080" indent="-259715">
              <a:lnSpc>
                <a:spcPct val="110000"/>
              </a:lnSpc>
              <a:buSzPct val="131818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Dans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cette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série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de diapositives, nous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nous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concentrons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sur la BPCO et la situation du patient dans son ensemble. Il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est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important de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discuter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avec le patient de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ce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qui (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symptômes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/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maladie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) le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préoccupe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tout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particulièrement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, c.-à-d. qui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l’inquiète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et le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gêne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le plus au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quotidien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, la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façon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dont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ils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perçoivent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leurs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maladies et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ce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qui a le plus important pour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eux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.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tant que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médecins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généralistes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, nous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prenons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charge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tous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les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cas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et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devons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établir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les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priorités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fonction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du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patient.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dirty="0" err="1">
                <a:latin typeface="Arial"/>
                <a:cs typeface="Arial"/>
              </a:rPr>
              <a:t>Ceci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 err="1">
                <a:latin typeface="Arial"/>
                <a:cs typeface="Arial"/>
              </a:rPr>
              <a:t>étant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nous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réitérons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que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 err="1">
                <a:latin typeface="Arial"/>
                <a:cs typeface="Arial"/>
              </a:rPr>
              <a:t>ces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diapositives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 err="1">
                <a:latin typeface="Arial"/>
                <a:cs typeface="Arial"/>
              </a:rPr>
              <a:t>concernent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dirty="0" err="1">
                <a:latin typeface="Arial"/>
                <a:cs typeface="Arial"/>
              </a:rPr>
              <a:t>en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dirty="0" err="1">
                <a:latin typeface="Arial"/>
                <a:cs typeface="Arial"/>
              </a:rPr>
              <a:t>général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la BPCO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mais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il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est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important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ne pas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40" dirty="0" err="1">
                <a:latin typeface="Arial"/>
                <a:cs typeface="Arial"/>
              </a:rPr>
              <a:t>perdre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de </a:t>
            </a:r>
            <a:r>
              <a:rPr sz="1000" dirty="0" err="1">
                <a:latin typeface="Arial"/>
                <a:cs typeface="Arial"/>
              </a:rPr>
              <a:t>vue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le </a:t>
            </a:r>
            <a:r>
              <a:rPr sz="1000" dirty="0" err="1">
                <a:latin typeface="Arial"/>
                <a:cs typeface="Arial"/>
              </a:rPr>
              <a:t>contexte</a:t>
            </a:r>
            <a:r>
              <a:rPr sz="1000" dirty="0">
                <a:latin typeface="Arial"/>
                <a:cs typeface="Arial"/>
              </a:rPr>
              <a:t> patient</a:t>
            </a:r>
            <a:r>
              <a:rPr sz="1000" spc="-19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dans son ensemble</a:t>
            </a:r>
            <a:r>
              <a:rPr sz="1000" spc="5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sz="1000" dirty="0">
                <a:latin typeface="Arial"/>
                <a:cs typeface="Arial"/>
              </a:rPr>
              <a:t> </a:t>
            </a: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8203" y="136525"/>
            <a:ext cx="6400800" cy="875881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446405" marR="5080" indent="-317500" algn="ctr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Prise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charge </a:t>
            </a:r>
            <a:r>
              <a:rPr spc="5" dirty="0"/>
              <a:t>des </a:t>
            </a:r>
            <a:r>
              <a:rPr dirty="0"/>
              <a:t>patients </a:t>
            </a:r>
            <a:r>
              <a:rPr dirty="0" err="1"/>
              <a:t>multimorbides</a:t>
            </a:r>
            <a:r>
              <a:rPr dirty="0"/>
              <a:t> </a:t>
            </a:r>
            <a:r>
              <a:rPr spc="-5" dirty="0" err="1"/>
              <a:t>atteints</a:t>
            </a:r>
            <a:r>
              <a:rPr spc="-5" dirty="0"/>
              <a:t> de </a:t>
            </a:r>
            <a:r>
              <a:rPr dirty="0"/>
              <a:t>BPCO</a:t>
            </a:r>
            <a:r>
              <a:rPr spc="-50" dirty="0"/>
              <a:t> </a:t>
            </a:r>
            <a:r>
              <a:rPr spc="5" dirty="0"/>
              <a:t>(II)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15848" y="1278198"/>
            <a:ext cx="7463155" cy="3199466"/>
          </a:xfrm>
          <a:prstGeom prst="rect">
            <a:avLst/>
          </a:prstGeom>
        </p:spPr>
        <p:txBody>
          <a:bodyPr vert="horz" wrap="square" lIns="0" tIns="122555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965"/>
              </a:spcBef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dirty="0"/>
              <a:t>Chez les patients </a:t>
            </a:r>
            <a:r>
              <a:rPr spc="-5" dirty="0" err="1"/>
              <a:t>atteints</a:t>
            </a:r>
            <a:r>
              <a:rPr spc="-5" dirty="0"/>
              <a:t> de BPCO, </a:t>
            </a:r>
            <a:r>
              <a:rPr dirty="0"/>
              <a:t>la </a:t>
            </a:r>
            <a:r>
              <a:rPr dirty="0" err="1"/>
              <a:t>multimorbidité</a:t>
            </a:r>
            <a:r>
              <a:rPr dirty="0"/>
              <a:t> </a:t>
            </a:r>
            <a:r>
              <a:rPr dirty="0" err="1"/>
              <a:t>est</a:t>
            </a:r>
            <a:r>
              <a:rPr dirty="0"/>
              <a:t> </a:t>
            </a:r>
            <a:r>
              <a:rPr dirty="0" err="1"/>
              <a:t>associée</a:t>
            </a:r>
            <a:r>
              <a:rPr spc="-180" dirty="0"/>
              <a:t> </a:t>
            </a:r>
            <a:r>
              <a:rPr spc="-5" dirty="0"/>
              <a:t>à :</a:t>
            </a:r>
            <a:r>
              <a:rPr dirty="0"/>
              <a:t> </a:t>
            </a:r>
          </a:p>
          <a:p>
            <a:pPr marL="539750" lvl="1" indent="-265430">
              <a:lnSpc>
                <a:spcPct val="100000"/>
              </a:lnSpc>
              <a:spcBef>
                <a:spcPts val="68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un </a:t>
            </a:r>
            <a:r>
              <a:rPr sz="1300" spc="-5" dirty="0" err="1">
                <a:solidFill>
                  <a:srgbClr val="0C1C1D"/>
                </a:solidFill>
                <a:latin typeface="Arial"/>
                <a:cs typeface="Arial"/>
              </a:rPr>
              <a:t>degré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dirty="0" err="1">
                <a:solidFill>
                  <a:srgbClr val="0C1C1D"/>
                </a:solidFill>
                <a:latin typeface="Arial"/>
                <a:cs typeface="Arial"/>
              </a:rPr>
              <a:t>élevé</a:t>
            </a:r>
            <a:r>
              <a:rPr sz="13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300" spc="-5" dirty="0" err="1">
                <a:solidFill>
                  <a:srgbClr val="0C1C1D"/>
                </a:solidFill>
                <a:latin typeface="Arial"/>
                <a:cs typeface="Arial"/>
              </a:rPr>
              <a:t>polypharmacie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15" dirty="0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un </a:t>
            </a:r>
            <a:r>
              <a:rPr sz="1300" spc="-5" dirty="0" err="1">
                <a:solidFill>
                  <a:srgbClr val="0C1C1D"/>
                </a:solidFill>
                <a:latin typeface="Arial"/>
                <a:cs typeface="Arial"/>
              </a:rPr>
              <a:t>risque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dirty="0" err="1">
                <a:solidFill>
                  <a:srgbClr val="0C1C1D"/>
                </a:solidFill>
                <a:latin typeface="Arial"/>
                <a:cs typeface="Arial"/>
              </a:rPr>
              <a:t>accru</a:t>
            </a:r>
            <a:r>
              <a:rPr sz="13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5" dirty="0" err="1">
                <a:solidFill>
                  <a:srgbClr val="0C1C1D"/>
                </a:solidFill>
                <a:latin typeface="Arial"/>
                <a:cs typeface="Arial"/>
              </a:rPr>
              <a:t>d’effets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10" dirty="0" err="1">
                <a:solidFill>
                  <a:srgbClr val="0C1C1D"/>
                </a:solidFill>
                <a:latin typeface="Arial"/>
                <a:cs typeface="Arial"/>
              </a:rPr>
              <a:t>indésirables</a:t>
            </a:r>
            <a:r>
              <a:rPr sz="13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300" spc="-15" dirty="0" err="1">
                <a:solidFill>
                  <a:srgbClr val="0C1C1D"/>
                </a:solidFill>
                <a:latin typeface="Arial"/>
                <a:cs typeface="Arial"/>
              </a:rPr>
              <a:t>d’interactions</a:t>
            </a:r>
            <a:r>
              <a:rPr sz="1300" spc="5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5" dirty="0" err="1">
                <a:solidFill>
                  <a:srgbClr val="0C1C1D"/>
                </a:solidFill>
                <a:latin typeface="Arial"/>
                <a:cs typeface="Arial"/>
              </a:rPr>
              <a:t>médicamenteuses</a:t>
            </a:r>
            <a:r>
              <a:rPr dirty="0"/>
              <a:t> </a:t>
            </a:r>
            <a:endParaRPr sz="1300" dirty="0">
              <a:latin typeface="Arial"/>
              <a:cs typeface="Arial"/>
            </a:endParaRPr>
          </a:p>
          <a:p>
            <a:pPr marL="539750" lvl="1" indent="-26543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un </a:t>
            </a:r>
            <a:r>
              <a:rPr sz="1300" spc="-5" dirty="0" err="1">
                <a:solidFill>
                  <a:srgbClr val="0C1C1D"/>
                </a:solidFill>
                <a:latin typeface="Arial"/>
                <a:cs typeface="Arial"/>
              </a:rPr>
              <a:t>risque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dirty="0" err="1">
                <a:solidFill>
                  <a:srgbClr val="0C1C1D"/>
                </a:solidFill>
                <a:latin typeface="Arial"/>
                <a:cs typeface="Arial"/>
              </a:rPr>
              <a:t>accru</a:t>
            </a:r>
            <a:r>
              <a:rPr sz="13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d’</a:t>
            </a:r>
            <a:r>
              <a:rPr sz="1300" spc="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dirty="0" err="1">
                <a:solidFill>
                  <a:srgbClr val="0C1C1D"/>
                </a:solidFill>
                <a:latin typeface="Arial"/>
                <a:cs typeface="Arial"/>
              </a:rPr>
              <a:t>hospitalisation</a:t>
            </a:r>
            <a:r>
              <a:rPr dirty="0"/>
              <a:t> </a:t>
            </a:r>
            <a:endParaRPr sz="1300" dirty="0">
              <a:latin typeface="Arial"/>
              <a:cs typeface="Arial"/>
            </a:endParaRPr>
          </a:p>
          <a:p>
            <a:pPr marL="539750" lvl="1" indent="-26543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un </a:t>
            </a:r>
            <a:r>
              <a:rPr sz="1300" spc="-5" dirty="0" err="1">
                <a:solidFill>
                  <a:srgbClr val="0C1C1D"/>
                </a:solidFill>
                <a:latin typeface="Arial"/>
                <a:cs typeface="Arial"/>
              </a:rPr>
              <a:t>risque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dirty="0" err="1">
                <a:solidFill>
                  <a:srgbClr val="0C1C1D"/>
                </a:solidFill>
                <a:latin typeface="Arial"/>
                <a:cs typeface="Arial"/>
              </a:rPr>
              <a:t>accru</a:t>
            </a:r>
            <a:r>
              <a:rPr sz="13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300" spc="-10" dirty="0" err="1">
                <a:solidFill>
                  <a:srgbClr val="0C1C1D"/>
                </a:solidFill>
                <a:latin typeface="Arial"/>
                <a:cs typeface="Arial"/>
              </a:rPr>
              <a:t>décès</a:t>
            </a:r>
            <a:r>
              <a:rPr sz="1300" spc="10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5" dirty="0" err="1">
                <a:solidFill>
                  <a:srgbClr val="0C1C1D"/>
                </a:solidFill>
                <a:latin typeface="Arial"/>
                <a:cs typeface="Arial"/>
              </a:rPr>
              <a:t>prématuré</a:t>
            </a:r>
            <a:r>
              <a:rPr dirty="0"/>
              <a:t> </a:t>
            </a:r>
            <a:endParaRPr sz="13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Char char="o"/>
            </a:pPr>
            <a:endParaRPr sz="1400" dirty="0"/>
          </a:p>
          <a:p>
            <a:pPr lvl="1">
              <a:lnSpc>
                <a:spcPct val="100000"/>
              </a:lnSpc>
              <a:spcBef>
                <a:spcPts val="25"/>
              </a:spcBef>
              <a:buFont typeface="Arial"/>
              <a:buChar char="o"/>
            </a:pPr>
            <a:endParaRPr sz="1200" dirty="0"/>
          </a:p>
          <a:p>
            <a:pPr marL="271780" marR="318135" indent="-259715">
              <a:lnSpc>
                <a:spcPct val="120100"/>
              </a:lnSpc>
              <a:buSzPct val="131250"/>
              <a:buFont typeface="Times New Roman"/>
              <a:buChar char="•"/>
              <a:tabLst>
                <a:tab pos="329565" algn="l"/>
                <a:tab pos="330200" algn="l"/>
              </a:tabLst>
            </a:pPr>
            <a:r>
              <a:rPr dirty="0"/>
              <a:t>La </a:t>
            </a:r>
            <a:r>
              <a:rPr dirty="0" err="1"/>
              <a:t>polypharmacie</a:t>
            </a:r>
            <a:r>
              <a:rPr dirty="0"/>
              <a:t> </a:t>
            </a:r>
            <a:r>
              <a:rPr spc="-5" dirty="0" err="1"/>
              <a:t>est</a:t>
            </a:r>
            <a:r>
              <a:rPr spc="-5" dirty="0"/>
              <a:t> </a:t>
            </a:r>
            <a:r>
              <a:rPr dirty="0" err="1"/>
              <a:t>particulièrement</a:t>
            </a:r>
            <a:r>
              <a:rPr dirty="0"/>
              <a:t> </a:t>
            </a:r>
            <a:r>
              <a:rPr spc="-5" dirty="0" err="1"/>
              <a:t>préoccupante</a:t>
            </a:r>
            <a:r>
              <a:rPr spc="-5" dirty="0"/>
              <a:t> </a:t>
            </a:r>
            <a:r>
              <a:rPr spc="-10" dirty="0" err="1"/>
              <a:t>lorsque</a:t>
            </a:r>
            <a:r>
              <a:rPr spc="-10" dirty="0"/>
              <a:t> </a:t>
            </a:r>
            <a:r>
              <a:rPr spc="-5" dirty="0"/>
              <a:t>des </a:t>
            </a:r>
            <a:r>
              <a:rPr spc="-5" dirty="0" err="1"/>
              <a:t>médicaments</a:t>
            </a:r>
            <a:r>
              <a:rPr spc="-5" dirty="0"/>
              <a:t> </a:t>
            </a:r>
            <a:r>
              <a:rPr spc="-5" dirty="0" err="1"/>
              <a:t>susceptibles</a:t>
            </a:r>
            <a:r>
              <a:rPr spc="-5" dirty="0"/>
              <a:t> </a:t>
            </a:r>
            <a:r>
              <a:rPr dirty="0" err="1"/>
              <a:t>d’avoir</a:t>
            </a:r>
            <a:r>
              <a:rPr dirty="0"/>
              <a:t> des </a:t>
            </a:r>
            <a:r>
              <a:rPr spc="5" dirty="0" err="1"/>
              <a:t>effets</a:t>
            </a:r>
            <a:r>
              <a:rPr spc="5" dirty="0"/>
              <a:t> </a:t>
            </a:r>
            <a:r>
              <a:rPr spc="-5" dirty="0" err="1"/>
              <a:t>indésirables</a:t>
            </a:r>
            <a:r>
              <a:rPr spc="-5" dirty="0"/>
              <a:t> </a:t>
            </a:r>
            <a:r>
              <a:rPr dirty="0" err="1"/>
              <a:t>similaires</a:t>
            </a:r>
            <a:r>
              <a:rPr dirty="0"/>
              <a:t> </a:t>
            </a:r>
            <a:r>
              <a:rPr spc="-5" dirty="0" err="1"/>
              <a:t>sont</a:t>
            </a:r>
            <a:r>
              <a:rPr spc="-5" dirty="0"/>
              <a:t> </a:t>
            </a:r>
            <a:r>
              <a:rPr dirty="0" err="1"/>
              <a:t>associés</a:t>
            </a:r>
            <a:r>
              <a:rPr dirty="0"/>
              <a:t> </a:t>
            </a:r>
            <a:r>
              <a:rPr spc="-5" dirty="0"/>
              <a:t>et </a:t>
            </a:r>
            <a:r>
              <a:rPr spc="-10" dirty="0" err="1"/>
              <a:t>lorsque</a:t>
            </a:r>
            <a:r>
              <a:rPr spc="-10" dirty="0"/>
              <a:t> les </a:t>
            </a:r>
            <a:r>
              <a:rPr dirty="0"/>
              <a:t>affections </a:t>
            </a:r>
            <a:r>
              <a:rPr dirty="0" err="1"/>
              <a:t>comorbides</a:t>
            </a:r>
            <a:r>
              <a:rPr dirty="0"/>
              <a:t> </a:t>
            </a:r>
            <a:r>
              <a:rPr spc="-5" dirty="0"/>
              <a:t>et les </a:t>
            </a:r>
            <a:r>
              <a:rPr spc="-5" dirty="0" err="1"/>
              <a:t>effets</a:t>
            </a:r>
            <a:r>
              <a:rPr spc="-5" dirty="0"/>
              <a:t> </a:t>
            </a:r>
            <a:r>
              <a:rPr dirty="0" err="1"/>
              <a:t>indésirables</a:t>
            </a:r>
            <a:r>
              <a:rPr dirty="0"/>
              <a:t> </a:t>
            </a:r>
            <a:r>
              <a:rPr spc="5" dirty="0"/>
              <a:t>du </a:t>
            </a:r>
            <a:r>
              <a:rPr dirty="0" err="1"/>
              <a:t>traitement</a:t>
            </a:r>
            <a:r>
              <a:rPr dirty="0"/>
              <a:t> se</a:t>
            </a:r>
            <a:r>
              <a:rPr spc="-105" dirty="0"/>
              <a:t> </a:t>
            </a:r>
            <a:r>
              <a:rPr dirty="0" err="1"/>
              <a:t>confondent</a:t>
            </a:r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212725"/>
            <a:ext cx="6477000" cy="875881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397510" marR="5080" indent="-268605" algn="ctr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Prise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charge </a:t>
            </a:r>
            <a:r>
              <a:rPr spc="5" dirty="0"/>
              <a:t>du </a:t>
            </a:r>
            <a:r>
              <a:rPr dirty="0"/>
              <a:t>patient </a:t>
            </a:r>
            <a:r>
              <a:rPr dirty="0" err="1"/>
              <a:t>multimorbide</a:t>
            </a:r>
            <a:r>
              <a:rPr dirty="0"/>
              <a:t> </a:t>
            </a:r>
            <a:r>
              <a:rPr spc="-5" dirty="0" err="1"/>
              <a:t>atteint</a:t>
            </a:r>
            <a:r>
              <a:rPr spc="-5" dirty="0"/>
              <a:t> de </a:t>
            </a:r>
            <a:r>
              <a:rPr dirty="0"/>
              <a:t>la BPCO</a:t>
            </a:r>
            <a:r>
              <a:rPr spc="-50" dirty="0"/>
              <a:t> </a:t>
            </a:r>
            <a:r>
              <a:rPr spc="5" dirty="0"/>
              <a:t>(III)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338976"/>
            <a:ext cx="7208520" cy="153924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5080" indent="-259715">
              <a:lnSpc>
                <a:spcPct val="120100"/>
              </a:lnSpc>
              <a:spcBef>
                <a:spcPts val="100"/>
              </a:spcBef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Selon </a:t>
            </a:r>
            <a:r>
              <a:rPr sz="1600" spc="5">
                <a:solidFill>
                  <a:srgbClr val="0C1C1D"/>
                </a:solidFill>
                <a:latin typeface="Arial"/>
                <a:cs typeface="Arial"/>
              </a:rPr>
              <a:t>les recommandations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GOLD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2020 et en règle générale,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multimorbidité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ne devrait pas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retarder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le traitement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de la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BPCO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les comorbidités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devraient être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prises en charge selon </a:t>
            </a:r>
            <a:r>
              <a:rPr sz="1600" spc="5">
                <a:solidFill>
                  <a:srgbClr val="0C1C1D"/>
                </a:solidFill>
                <a:latin typeface="Arial"/>
                <a:cs typeface="Arial"/>
              </a:rPr>
              <a:t>les</a:t>
            </a:r>
            <a:r>
              <a:rPr sz="1600" spc="-18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normes habituelles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 marL="271780" marR="223520" indent="-259715">
              <a:lnSpc>
                <a:spcPct val="120100"/>
              </a:lnSpc>
              <a:spcBef>
                <a:spcPts val="385"/>
              </a:spcBef>
              <a:buClr>
                <a:srgbClr val="000000"/>
              </a:buClr>
              <a:buSzPct val="12812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Il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convient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600" spc="5">
                <a:solidFill>
                  <a:srgbClr val="0C1C1D"/>
                </a:solidFill>
                <a:latin typeface="Arial"/>
                <a:cs typeface="Arial"/>
              </a:rPr>
              <a:t>veiller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à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la simplicité du traitement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600" spc="5">
                <a:solidFill>
                  <a:srgbClr val="0C1C1D"/>
                </a:solidFill>
                <a:latin typeface="Arial"/>
                <a:cs typeface="Arial"/>
              </a:rPr>
              <a:t>à</a:t>
            </a:r>
            <a:r>
              <a:rPr sz="1600" spc="-175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5">
                <a:solidFill>
                  <a:srgbClr val="0C1C1D"/>
                </a:solidFill>
                <a:latin typeface="Arial"/>
                <a:cs typeface="Arial"/>
              </a:rPr>
              <a:t>réduire le plus possible la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polypharmacie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2158" y="4650130"/>
            <a:ext cx="4855210" cy="14668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5">
                <a:latin typeface="Arial"/>
                <a:cs typeface="Arial"/>
              </a:rPr>
              <a:t>Le </a:t>
            </a:r>
            <a:r>
              <a:rPr sz="800" spc="-20">
                <a:latin typeface="Arial"/>
                <a:cs typeface="Arial"/>
              </a:rPr>
              <a:t>Global </a:t>
            </a:r>
            <a:r>
              <a:rPr sz="800" spc="-10">
                <a:latin typeface="Arial"/>
                <a:cs typeface="Arial"/>
              </a:rPr>
              <a:t>Initiative for </a:t>
            </a:r>
            <a:r>
              <a:rPr sz="800" spc="-15">
                <a:latin typeface="Arial"/>
                <a:cs typeface="Arial"/>
              </a:rPr>
              <a:t>Chronic </a:t>
            </a:r>
            <a:r>
              <a:rPr sz="800" spc="-10">
                <a:latin typeface="Arial"/>
                <a:cs typeface="Arial"/>
              </a:rPr>
              <a:t>Obstructive </a:t>
            </a:r>
            <a:r>
              <a:rPr sz="800" spc="-15">
                <a:latin typeface="Arial"/>
                <a:cs typeface="Arial"/>
              </a:rPr>
              <a:t>Lung Disease </a:t>
            </a:r>
            <a:r>
              <a:rPr sz="800" spc="-5">
                <a:latin typeface="Arial"/>
                <a:cs typeface="Arial"/>
              </a:rPr>
              <a:t>(GOLD) </a:t>
            </a:r>
            <a:r>
              <a:rPr sz="800" spc="-15">
                <a:latin typeface="Arial"/>
                <a:cs typeface="Arial"/>
              </a:rPr>
              <a:t>2020. Informations disponibles sur </a:t>
            </a:r>
            <a:r>
              <a:rPr sz="800" spc="-20">
                <a:latin typeface="Arial"/>
                <a:cs typeface="Arial"/>
              </a:rPr>
              <a:t>le site :</a:t>
            </a:r>
            <a:r>
              <a:rPr sz="800" spc="15">
                <a:latin typeface="Arial"/>
                <a:cs typeface="Arial"/>
              </a:rPr>
              <a:t> </a:t>
            </a:r>
            <a:r>
              <a:rPr sz="800" u="sng" spc="-5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3"/>
              </a:rPr>
              <a:t>https://goldcopd.org/</a:t>
            </a:r>
            <a:r>
              <a:t> 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2592</Words>
  <Application>Microsoft Office PowerPoint</Application>
  <PresentationFormat>Custom</PresentationFormat>
  <Paragraphs>212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MS PGothic</vt:lpstr>
      <vt:lpstr>Arial</vt:lpstr>
      <vt:lpstr>Calibri</vt:lpstr>
      <vt:lpstr>Courier New</vt:lpstr>
      <vt:lpstr>Times New Roman</vt:lpstr>
      <vt:lpstr>Office Theme</vt:lpstr>
      <vt:lpstr>1_Office Theme</vt:lpstr>
      <vt:lpstr>Multimorbidité</vt:lpstr>
      <vt:lpstr>PowerPoint Presentation</vt:lpstr>
      <vt:lpstr>À propos de ces diapositives </vt:lpstr>
      <vt:lpstr>Ce que vous apprendrez </vt:lpstr>
      <vt:lpstr>La multimorbidité des BPCO (I) </vt:lpstr>
      <vt:lpstr>Multimorbidité dans la BPCO (II)</vt:lpstr>
      <vt:lpstr>Prise en charge du patient multimorbide atteint de la BPCO (I) </vt:lpstr>
      <vt:lpstr>Prise en charge des patients multimorbides atteints de BPCO (II) </vt:lpstr>
      <vt:lpstr>Prise en charge du patient multimorbide atteint de la BPCO (III) </vt:lpstr>
      <vt:lpstr>Comment améliorer la prise en charge de la multimorbidité  Patients atteints de la BPCO en soins primaires </vt:lpstr>
      <vt:lpstr>Autres mesures essentielles </vt:lpstr>
      <vt:lpstr>Notre objectif </vt:lpstr>
      <vt:lpstr>Le patient </vt:lpstr>
      <vt:lpstr>Antécédents médicaux généraux </vt:lpstr>
      <vt:lpstr>Antécédents d'insuffisance respiratoires </vt:lpstr>
      <vt:lpstr>Antécédents d'insuffisance respiratoires </vt:lpstr>
      <vt:lpstr>Le questionnaire CCQ </vt:lpstr>
      <vt:lpstr>Traitement initial </vt:lpstr>
      <vt:lpstr>Considérations cliniques </vt:lpstr>
      <vt:lpstr>Considérations cliniques </vt:lpstr>
      <vt:lpstr>Considérations cliniques </vt:lpstr>
      <vt:lpstr>Évaluations et tests </vt:lpstr>
      <vt:lpstr>Autres mesures essentielles</vt:lpstr>
      <vt:lpstr>Indicateurs pour la multimorbidité</vt:lpstr>
      <vt:lpstr>PowerPoint Presentation</vt:lpstr>
      <vt:lpstr>Un nouveau plan</vt:lpstr>
      <vt:lpstr>Un nouveau plan de traitement </vt:lpstr>
      <vt:lpstr>Autres recommandations</vt:lpstr>
      <vt:lpstr>Merci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Multimorbidité</dc:title>
  <cp:lastModifiedBy>Nicola Connor</cp:lastModifiedBy>
  <cp:revision>2</cp:revision>
  <dcterms:created xsi:type="dcterms:W3CDTF">2020-11-03T09:23:21Z</dcterms:created>
  <dcterms:modified xsi:type="dcterms:W3CDTF">2021-02-03T16:08:46Z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2020-11-03T00:00:00Z</vt:filetime>
  </property>
</Properties>
</file>