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5149850"/>
  <p:notesSz cx="9144000" cy="514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38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Connor" userId="b22de0fb5c0e49b0" providerId="LiveId" clId="{01E30B70-D839-4252-8CA8-7BBD3C22195D}"/>
    <pc:docChg chg="modSld">
      <pc:chgData name="Nicola Connor" userId="b22de0fb5c0e49b0" providerId="LiveId" clId="{01E30B70-D839-4252-8CA8-7BBD3C22195D}" dt="2021-06-10T14:42:31.609" v="3" actId="20577"/>
      <pc:docMkLst>
        <pc:docMk/>
      </pc:docMkLst>
      <pc:sldChg chg="modSp mod">
        <pc:chgData name="Nicola Connor" userId="b22de0fb5c0e49b0" providerId="LiveId" clId="{01E30B70-D839-4252-8CA8-7BBD3C22195D}" dt="2021-06-10T14:42:31.609" v="3" actId="20577"/>
        <pc:sldMkLst>
          <pc:docMk/>
          <pc:sldMk cId="0" sldId="264"/>
        </pc:sldMkLst>
        <pc:spChg chg="mod">
          <ac:chgData name="Nicola Connor" userId="b22de0fb5c0e49b0" providerId="LiveId" clId="{01E30B70-D839-4252-8CA8-7BBD3C22195D}" dt="2021-06-10T14:42:31.609" v="3" actId="20577"/>
          <ac:spMkLst>
            <pc:docMk/>
            <pc:sldMk cId="0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99540" y="1515821"/>
            <a:ext cx="6344919" cy="1672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60447" y="421081"/>
            <a:ext cx="4131945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848" y="1278198"/>
            <a:ext cx="7463155" cy="248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goldcopd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9597" y="3946525"/>
            <a:ext cx="7922895" cy="9823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588770" marR="5080" indent="-1576705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 panose="020B0604020202020204" pitchFamily="34" charset="0"/>
                <a:sym typeface=""/>
              </a:rPr>
              <a:t>Boehringer Ingelheim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gewährte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unbeschränkten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Bildungszuschuss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zur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Unterstützung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Entwicklung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, des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Satzes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, des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Drucks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und der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damit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verbundenen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Kosten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, trug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aber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zum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Inhalt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dieses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Dokuments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1100" dirty="0">
              <a:latin typeface="Arial" panose="020B0604020202020204" pitchFamily="34" charset="0"/>
              <a:sym typeface=""/>
            </a:endParaRPr>
          </a:p>
          <a:p>
            <a:pPr marL="290195" algn="ctr">
              <a:lnSpc>
                <a:spcPct val="100000"/>
              </a:lnSpc>
            </a:pP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Gutes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Atmen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600" i="1" dirty="0" err="1">
                <a:solidFill>
                  <a:srgbClr val="FF0000"/>
                </a:solidFill>
                <a:latin typeface="Arial" panose="020B0604020202020204" pitchFamily="34" charset="0"/>
                <a:sym typeface=""/>
              </a:rPr>
              <a:t>Wohlbefinden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durch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universellen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Zugang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richtiger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Versorgung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33600" y="1055041"/>
            <a:ext cx="5233671" cy="941069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6000" dirty="0" err="1">
                <a:solidFill>
                  <a:srgbClr val="00050A"/>
                </a:solidFill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endParaRPr lang="en-US" sz="6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4935" y="2368372"/>
            <a:ext cx="3792220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180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Eine IPCRG-Initiative Multimorbiditätsmanagement bei COPD</a:t>
            </a:r>
            <a:endParaRPr lang="en-US" sz="1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427481"/>
            <a:ext cx="6492240" cy="62709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Verbesserung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des Managements von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COPD-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in der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Primärversorgung</a:t>
            </a:r>
            <a:endParaRPr lang="en-US" sz="2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126" y="1291258"/>
            <a:ext cx="7640320" cy="3196388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322580" indent="-259079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Optimierung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des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Behandlungsschemas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nach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GOLD-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Klassifikation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(GOLD 2020)</a:t>
            </a:r>
            <a:r>
              <a:rPr lang="en-US" sz="1600" kern="0" dirty="0">
                <a:solidFill>
                  <a:srgbClr val="FF0000"/>
                </a:solidFill>
                <a:latin typeface="Arial" panose="020B0604020202020204" pitchFamily="34" charset="0"/>
                <a:sym typeface=""/>
              </a:rPr>
              <a:t>; 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Komorbiditäten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beurteilen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behandeln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baseline="30000" dirty="0">
                <a:latin typeface="Arial" panose="020B0604020202020204" pitchFamily="34" charset="0"/>
                <a:sym typeface=""/>
              </a:rPr>
              <a:t>1,2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en-US" sz="2300" dirty="0">
              <a:latin typeface="Arial" panose="020B0604020202020204" pitchFamily="34" charset="0"/>
              <a:sym typeface=""/>
            </a:endParaRPr>
          </a:p>
          <a:p>
            <a:pPr marL="322580" marR="202565" indent="-259079" algn="just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2580" algn="l"/>
              </a:tabLst>
            </a:pP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Bei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Überprüfung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COPD-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Schwerpunkt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auf der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Schnittstelle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zwischen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den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Symptomen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Erkrankung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den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Nebenwirkungen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Medikamente</a:t>
            </a:r>
            <a:r>
              <a:rPr lang="en-US" sz="16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vornehmen</a:t>
            </a:r>
            <a:endParaRPr lang="en-US" sz="16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lang="en-US" sz="2300" dirty="0">
              <a:latin typeface="Arial" panose="020B0604020202020204" pitchFamily="34" charset="0"/>
              <a:sym typeface=""/>
            </a:endParaRPr>
          </a:p>
          <a:p>
            <a:pPr marL="322580" marR="55880" indent="-259079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lang="en-US" sz="1600" kern="0" dirty="0" err="1">
                <a:latin typeface="Arial" panose="020B0604020202020204" pitchFamily="34" charset="0"/>
                <a:sym typeface=""/>
              </a:rPr>
              <a:t>Darüber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hinaus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sollten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Verschreibung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sorgfältig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überlegen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welche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Indikationen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es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Anwendung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von ICS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gibt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. 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Verwenden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Sie ICS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Einklang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den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Empfehlungen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Leitlinie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beachten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Sie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neuesten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IPCRG-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Empfehlungen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zur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geeigneten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Verwendung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von ICS und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Leitlinien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zum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ICS-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Entzug</a:t>
            </a:r>
            <a:endParaRPr lang="en-US" sz="1600" kern="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158" y="4503521"/>
            <a:ext cx="7775575" cy="503984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800" kern="0" dirty="0">
                <a:latin typeface="Arial" panose="020B0604020202020204" pitchFamily="34" charset="0"/>
                <a:sym typeface=""/>
              </a:rPr>
              <a:t>ICS,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inhalierbares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Corticosteroid</a:t>
            </a:r>
          </a:p>
          <a:p>
            <a:pPr marL="12700">
              <a:lnSpc>
                <a:spcPct val="100000"/>
              </a:lnSpc>
            </a:pPr>
            <a:r>
              <a:rPr lang="en-US" sz="800" kern="0" dirty="0">
                <a:latin typeface="Arial" panose="020B0604020202020204" pitchFamily="34" charset="0"/>
                <a:sym typeface=""/>
              </a:rPr>
              <a:t>1. IPCRG. Desktop Helfer No. 10.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Rationaler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Einsatz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von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inhalativen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Medikamenten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COPD und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multiplen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komorbiden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Zuständen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Leitlinien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Primärversorgung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.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Abrufbar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unter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:</a:t>
            </a:r>
          </a:p>
          <a:p>
            <a:pPr marL="12700">
              <a:lnSpc>
                <a:spcPct val="100000"/>
              </a:lnSpc>
            </a:pPr>
            <a:r>
              <a:rPr lang="en-US" sz="800" u="sng" kern="0" dirty="0"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https://www.ipcrg.org/dth10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; 2. Die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Globale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Initiative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chronisch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obstruktiver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Atemwegserkrankung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(GOLD) 2020.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Verfügbar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latin typeface="Arial" panose="020B0604020202020204" pitchFamily="34" charset="0"/>
                <a:sym typeface=""/>
              </a:rPr>
              <a:t>unter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800" u="sng" kern="0" dirty="0"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https://goldcopd.org/</a:t>
            </a:r>
            <a:r>
              <a:rPr lang="en-US" sz="800" kern="0" dirty="0">
                <a:latin typeface="Arial" panose="020B0604020202020204" pitchFamily="34" charset="0"/>
                <a:sym typeface=""/>
              </a:rPr>
              <a:t>.</a:t>
            </a: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0922" y="421081"/>
            <a:ext cx="4149725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597660" marR="5080" indent="-1585595">
              <a:lnSpc>
                <a:spcPct val="100000"/>
              </a:lnSpc>
              <a:spcBef>
                <a:spcPts val="110"/>
              </a:spcBef>
            </a:pPr>
            <a:r>
              <a:rPr lang="en-US">
                <a:latin typeface="Arial" panose="020B0604020202020204" pitchFamily="34" charset="0"/>
                <a:cs typeface="+mn-cs"/>
                <a:sym typeface=""/>
              </a:rPr>
              <a:t>Zusätzliche wesentliche Aktionspunkt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34771" y="1429008"/>
            <a:ext cx="4703445" cy="3318048"/>
            <a:chOff x="222440" y="1389824"/>
            <a:chExt cx="4703445" cy="3106420"/>
          </a:xfrm>
        </p:grpSpPr>
        <p:sp>
          <p:nvSpPr>
            <p:cNvPr id="4" name="object 4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4700016" y="0"/>
                  </a:moveTo>
                  <a:lnTo>
                    <a:pt x="0" y="0"/>
                  </a:lnTo>
                  <a:lnTo>
                    <a:pt x="0" y="3102864"/>
                  </a:lnTo>
                  <a:lnTo>
                    <a:pt x="4700016" y="3102864"/>
                  </a:lnTo>
                  <a:lnTo>
                    <a:pt x="4700016" y="0"/>
                  </a:lnTo>
                  <a:close/>
                </a:path>
              </a:pathLst>
            </a:custGeom>
            <a:solidFill>
              <a:srgbClr val="FDD1D2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0" y="3102864"/>
                  </a:moveTo>
                  <a:lnTo>
                    <a:pt x="4700016" y="3102864"/>
                  </a:lnTo>
                  <a:lnTo>
                    <a:pt x="4700016" y="0"/>
                  </a:lnTo>
                  <a:lnTo>
                    <a:pt x="0" y="0"/>
                  </a:lnTo>
                  <a:lnTo>
                    <a:pt x="0" y="3102864"/>
                  </a:lnTo>
                  <a:close/>
                </a:path>
              </a:pathLst>
            </a:custGeom>
            <a:ln w="3175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88391" y="1833641"/>
            <a:ext cx="4435906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100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2.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Gewährleistung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mindestens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jährlichen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(Neu-)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Beurteilung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Anpassung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in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Primärversorgung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einschließlich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des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Absetzens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ungeeigneter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Medikamente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. 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Lungenkrebs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nicht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vergessen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8391" y="2476880"/>
            <a:ext cx="4312209" cy="16735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3.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Überprüfung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Inhalationstechnik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Einhaltung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Medikation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8391" y="2694881"/>
            <a:ext cx="4231640" cy="57467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9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4.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Bestärken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Sie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multimorbide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COPD und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Pflegepersonal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potenziell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überwältigenden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Informationsmengen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den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damit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verbundenen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Depressionen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und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Ängsten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umzugehen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391" y="3333750"/>
            <a:ext cx="4312209" cy="16735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5.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Sorgfältige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Beurteilung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Indikation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vor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Einleitung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der ICS-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390" y="3551631"/>
            <a:ext cx="4448237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6.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Genaue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Überwachung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von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Herzrhythmusstörungen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einschließlich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Vorhofflimmern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wenn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LABA-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des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begonnen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wird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391" y="3981703"/>
            <a:ext cx="4435906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271145" algn="l"/>
              </a:tabLst>
            </a:pP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7. 	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Überprüfung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auf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aufkommende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Harnbeschwerden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bei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einer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anlaufenden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LAMA-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von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chronischer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Nieren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-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dirty="0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dirty="0" err="1">
                <a:solidFill>
                  <a:srgbClr val="221F1F"/>
                </a:solidFill>
                <a:latin typeface="Calibri" panose="020F0502020204030204" pitchFamily="34" charset="0"/>
                <a:sym typeface=""/>
              </a:rPr>
              <a:t>Prostataerkrankungen</a:t>
            </a:r>
            <a:endParaRPr lang="en-US" sz="1000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03357" y="1437023"/>
            <a:ext cx="3804285" cy="3308337"/>
          </a:xfrm>
          <a:custGeom>
            <a:avLst/>
            <a:gdLst/>
            <a:ahLst/>
            <a:cxnLst/>
            <a:rect l="l" t="t" r="r" b="b"/>
            <a:pathLst>
              <a:path w="3804284" h="2350135">
                <a:moveTo>
                  <a:pt x="3803903" y="0"/>
                </a:moveTo>
                <a:lnTo>
                  <a:pt x="0" y="0"/>
                </a:lnTo>
                <a:lnTo>
                  <a:pt x="0" y="2350008"/>
                </a:lnTo>
                <a:lnTo>
                  <a:pt x="3803903" y="2350008"/>
                </a:lnTo>
                <a:lnTo>
                  <a:pt x="3803903" y="0"/>
                </a:lnTo>
                <a:close/>
              </a:path>
            </a:pathLst>
          </a:custGeom>
          <a:solidFill>
            <a:srgbClr val="FDD1D2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8390" y="1437929"/>
            <a:ext cx="4435907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304800" algn="l"/>
                <a:tab pos="4879975" algn="l"/>
              </a:tabLst>
            </a:pP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1. 	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Sensibilisierung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für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COPD-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Multimorbidität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sowie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Überprüfung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und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Überwachung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Patienten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für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die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häufigsten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sym typeface=""/>
              </a:rPr>
              <a:t>Komorbiditäten</a:t>
            </a:r>
            <a:r>
              <a:rPr sz="1000" dirty="0"/>
              <a:t> 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645687" y="1626573"/>
            <a:ext cx="3293110" cy="2979085"/>
          </a:xfrm>
          <a:prstGeom prst="rect">
            <a:avLst/>
          </a:prstGeom>
        </p:spPr>
        <p:txBody>
          <a:bodyPr vert="horz" wrap="square" lIns="0" tIns="75565" rIns="0" bIns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Asthma: 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ICS-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muss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fortgesetzt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werden</a:t>
            </a:r>
            <a:r>
              <a:rPr dirty="0"/>
              <a:t> </a:t>
            </a:r>
          </a:p>
          <a:p>
            <a:pPr marL="182880" marR="19685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Diabetes: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Überprüfen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Sie,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ob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notwendig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;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wenn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die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fortgesetzt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wird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sind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genaue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Nachbeobachtung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Glukoseüberwachung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und Titration der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antidiabetischen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erforderlich</a:t>
            </a:r>
            <a:r>
              <a:rPr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</a:rPr>
              <a:t> </a:t>
            </a:r>
          </a:p>
          <a:p>
            <a:pPr marL="182880" marR="5080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Osteoporose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: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Überprüfen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Sie,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ob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ICS-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Behandlung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notwendig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;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wird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die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fortgesetzt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enge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Nachbeobachtung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in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Bezug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auf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Verlust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der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Knochenmineraldichte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und des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Frakturrisikos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erforderlich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. Eine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Untersuchung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auf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Osteopenie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Osteoporose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wird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bei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Patienten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empfohlen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, die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hochdosierte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eine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niedrig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- bis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mitteldosierte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ICS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mit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häufiger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Anwendung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oraler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Kortikosteroide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erhalten</a:t>
            </a:r>
            <a:endParaRPr lang="en-US" sz="1000" kern="0" dirty="0">
              <a:solidFill>
                <a:srgbClr val="221F1F">
                  <a:lumMod val="100000"/>
                </a:srgbClr>
              </a:solidFill>
              <a:latin typeface="Calibri" panose="020F0502020204030204" pitchFamily="34" charset="0"/>
              <a:sym typeface=""/>
            </a:endParaRPr>
          </a:p>
          <a:p>
            <a:pPr marL="182880" marR="551180" indent="-170815">
              <a:lnSpc>
                <a:spcPct val="102200"/>
              </a:lnSpc>
              <a:spcBef>
                <a:spcPts val="459"/>
              </a:spcBef>
              <a:buFont typeface="Arial"/>
              <a:buChar char="•"/>
              <a:tabLst>
                <a:tab pos="183515" algn="l"/>
              </a:tabLst>
            </a:pP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Infektionen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(</a:t>
            </a: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Lungenentzündung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oder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b="1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Tuberkulose</a:t>
            </a:r>
            <a:r>
              <a:rPr lang="en-US" sz="1000" b="1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):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Beenden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der ICS in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Betracht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ziehen</a:t>
            </a:r>
            <a:r>
              <a:rPr lang="en-US" sz="1000" kern="0" dirty="0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 und die Bronchodilatation </a:t>
            </a:r>
            <a:r>
              <a:rPr lang="en-US" sz="1000" kern="0" dirty="0" err="1">
                <a:solidFill>
                  <a:srgbClr val="221F1F">
                    <a:lumMod val="100000"/>
                  </a:srgbClr>
                </a:solidFill>
                <a:latin typeface="Calibri" panose="020F0502020204030204" pitchFamily="34" charset="0"/>
                <a:sym typeface=""/>
              </a:rPr>
              <a:t>maximieren</a:t>
            </a:r>
            <a:r>
              <a:rPr dirty="0"/>
              <a:t> </a:t>
            </a:r>
          </a:p>
        </p:txBody>
      </p:sp>
      <p:sp>
        <p:nvSpPr>
          <p:cNvPr id="16" name="object 16"/>
          <p:cNvSpPr/>
          <p:nvPr/>
        </p:nvSpPr>
        <p:spPr>
          <a:xfrm>
            <a:off x="4167850" y="2738392"/>
            <a:ext cx="1148715" cy="598170"/>
          </a:xfrm>
          <a:custGeom>
            <a:avLst/>
            <a:gdLst/>
            <a:ahLst/>
            <a:cxnLst/>
            <a:rect l="l" t="t" r="r" b="b"/>
            <a:pathLst>
              <a:path w="1148714" h="598170">
                <a:moveTo>
                  <a:pt x="554354" y="558419"/>
                </a:moveTo>
                <a:lnTo>
                  <a:pt x="0" y="558419"/>
                </a:lnTo>
                <a:lnTo>
                  <a:pt x="0" y="598043"/>
                </a:lnTo>
                <a:lnTo>
                  <a:pt x="574166" y="598043"/>
                </a:lnTo>
                <a:lnTo>
                  <a:pt x="581870" y="596483"/>
                </a:lnTo>
                <a:lnTo>
                  <a:pt x="588168" y="592232"/>
                </a:lnTo>
                <a:lnTo>
                  <a:pt x="592419" y="585934"/>
                </a:lnTo>
                <a:lnTo>
                  <a:pt x="593978" y="578231"/>
                </a:lnTo>
                <a:lnTo>
                  <a:pt x="554354" y="578231"/>
                </a:lnTo>
                <a:lnTo>
                  <a:pt x="554354" y="558419"/>
                </a:lnTo>
                <a:close/>
              </a:path>
              <a:path w="1148714" h="598170">
                <a:moveTo>
                  <a:pt x="1029461" y="39624"/>
                </a:moveTo>
                <a:lnTo>
                  <a:pt x="574166" y="39624"/>
                </a:lnTo>
                <a:lnTo>
                  <a:pt x="566463" y="41183"/>
                </a:lnTo>
                <a:lnTo>
                  <a:pt x="560165" y="45434"/>
                </a:lnTo>
                <a:lnTo>
                  <a:pt x="555914" y="51732"/>
                </a:lnTo>
                <a:lnTo>
                  <a:pt x="554354" y="59436"/>
                </a:lnTo>
                <a:lnTo>
                  <a:pt x="554354" y="578231"/>
                </a:lnTo>
                <a:lnTo>
                  <a:pt x="574166" y="558419"/>
                </a:lnTo>
                <a:lnTo>
                  <a:pt x="593978" y="558419"/>
                </a:lnTo>
                <a:lnTo>
                  <a:pt x="593978" y="79248"/>
                </a:lnTo>
                <a:lnTo>
                  <a:pt x="574166" y="79248"/>
                </a:lnTo>
                <a:lnTo>
                  <a:pt x="593978" y="59436"/>
                </a:lnTo>
                <a:lnTo>
                  <a:pt x="1029461" y="59436"/>
                </a:lnTo>
                <a:lnTo>
                  <a:pt x="1029461" y="39624"/>
                </a:lnTo>
                <a:close/>
              </a:path>
              <a:path w="1148714" h="598170">
                <a:moveTo>
                  <a:pt x="593978" y="558419"/>
                </a:moveTo>
                <a:lnTo>
                  <a:pt x="574166" y="558419"/>
                </a:lnTo>
                <a:lnTo>
                  <a:pt x="554354" y="578231"/>
                </a:lnTo>
                <a:lnTo>
                  <a:pt x="593978" y="578231"/>
                </a:lnTo>
                <a:lnTo>
                  <a:pt x="593978" y="558419"/>
                </a:lnTo>
                <a:close/>
              </a:path>
              <a:path w="1148714" h="598170">
                <a:moveTo>
                  <a:pt x="1029461" y="0"/>
                </a:moveTo>
                <a:lnTo>
                  <a:pt x="1029461" y="118871"/>
                </a:lnTo>
                <a:lnTo>
                  <a:pt x="1108709" y="79248"/>
                </a:lnTo>
                <a:lnTo>
                  <a:pt x="1049273" y="79248"/>
                </a:lnTo>
                <a:lnTo>
                  <a:pt x="1049273" y="39624"/>
                </a:lnTo>
                <a:lnTo>
                  <a:pt x="1108709" y="39624"/>
                </a:lnTo>
                <a:lnTo>
                  <a:pt x="1029461" y="0"/>
                </a:lnTo>
                <a:close/>
              </a:path>
              <a:path w="1148714" h="598170">
                <a:moveTo>
                  <a:pt x="593978" y="59436"/>
                </a:moveTo>
                <a:lnTo>
                  <a:pt x="574166" y="79248"/>
                </a:lnTo>
                <a:lnTo>
                  <a:pt x="593978" y="79248"/>
                </a:lnTo>
                <a:lnTo>
                  <a:pt x="593978" y="59436"/>
                </a:lnTo>
                <a:close/>
              </a:path>
              <a:path w="1148714" h="598170">
                <a:moveTo>
                  <a:pt x="1029461" y="59436"/>
                </a:moveTo>
                <a:lnTo>
                  <a:pt x="593978" y="59436"/>
                </a:lnTo>
                <a:lnTo>
                  <a:pt x="593978" y="79248"/>
                </a:lnTo>
                <a:lnTo>
                  <a:pt x="1029461" y="79248"/>
                </a:lnTo>
                <a:lnTo>
                  <a:pt x="1029461" y="59436"/>
                </a:lnTo>
                <a:close/>
              </a:path>
              <a:path w="1148714" h="598170">
                <a:moveTo>
                  <a:pt x="1108709" y="39624"/>
                </a:moveTo>
                <a:lnTo>
                  <a:pt x="1049273" y="39624"/>
                </a:lnTo>
                <a:lnTo>
                  <a:pt x="1049273" y="79248"/>
                </a:lnTo>
                <a:lnTo>
                  <a:pt x="1108709" y="79248"/>
                </a:lnTo>
                <a:lnTo>
                  <a:pt x="1148333" y="59436"/>
                </a:lnTo>
                <a:lnTo>
                  <a:pt x="1108709" y="39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54287" y="4877294"/>
            <a:ext cx="4700270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LABA,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langwirkender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Beta-Agonist; LAMA,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langwirkender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Muskarin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-Antagonist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18" name="object 14">
            <a:extLst>
              <a:ext uri="{FF2B5EF4-FFF2-40B4-BE49-F238E27FC236}">
                <a16:creationId xmlns:a16="http://schemas.microsoft.com/office/drawing/2014/main" id="{C4AD6EA4-48ED-45F9-A63E-F3B91A21687C}"/>
              </a:ext>
            </a:extLst>
          </p:cNvPr>
          <p:cNvSpPr txBox="1"/>
          <p:nvPr/>
        </p:nvSpPr>
        <p:spPr>
          <a:xfrm>
            <a:off x="5160618" y="1493494"/>
            <a:ext cx="3382290" cy="184538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304800" algn="l"/>
                <a:tab pos="4879975" algn="l"/>
              </a:tabLst>
            </a:pPr>
            <a:r>
              <a:rPr lang="de-DE" sz="1000" kern="0" dirty="0">
                <a:solidFill>
                  <a:srgbClr val="221F1F">
                    <a:lumMod val="100000"/>
                  </a:srgbClr>
                </a:solidFill>
                <a:sym typeface=""/>
              </a:rPr>
              <a:t>	Beachten Sie im Hinblick auf die laufende ICS-Behandlung</a:t>
            </a:r>
            <a:endParaRPr lang="de-DE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0301" y="318993"/>
            <a:ext cx="2803398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Unser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Ziel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848" y="1757665"/>
            <a:ext cx="7118984" cy="1075294"/>
          </a:xfrm>
          <a:prstGeom prst="rect">
            <a:avLst/>
          </a:prstGeom>
        </p:spPr>
        <p:txBody>
          <a:bodyPr vert="horz" wrap="square" lIns="0" tIns="7429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Anhand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einer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Fallstudie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soll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vermittelt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20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wie</a:t>
            </a:r>
            <a:r>
              <a:rPr lang="en-US" sz="20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man </a:t>
            </a:r>
          </a:p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von Menschen </a:t>
            </a: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COPD </a:t>
            </a: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identifiziert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behandelt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3342" y="424129"/>
            <a:ext cx="1938020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>
                <a:latin typeface="Arial" panose="020B0604020202020204" pitchFamily="34" charset="0"/>
                <a:cs typeface="+mn-cs"/>
                <a:sym typeface=""/>
              </a:rPr>
              <a:t>Der Patient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280972"/>
            <a:ext cx="7292975" cy="3367589"/>
          </a:xfrm>
          <a:prstGeom prst="rect">
            <a:avLst/>
          </a:prstGeom>
        </p:spPr>
        <p:txBody>
          <a:bodyPr vert="horz" wrap="square" lIns="0" tIns="13462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65 Jahre alt,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männlich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Allergische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Rhinitis bis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zum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Alter von 35 Jahren</a:t>
            </a: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seit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zwei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Jahren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Ruhestand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>
                <a:latin typeface="Arial" panose="020B0604020202020204" pitchFamily="34" charset="0"/>
                <a:sym typeface=""/>
              </a:rPr>
              <a:t>30 Jahre lang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als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Sanitäter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gearbeitet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Betreibt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in seiner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Freizeit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eine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Mechanik-Werkstatt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Gartengeräte</a:t>
            </a: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000" dirty="0" err="1">
                <a:latin typeface="Arial" panose="020B0604020202020204" pitchFamily="34" charset="0"/>
                <a:sym typeface=""/>
              </a:rPr>
              <a:t>Reist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gerne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seiner Frau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Wohnwagen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Kein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Sport und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keine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Bewegung</a:t>
            </a:r>
            <a:r>
              <a:rPr lang="en-US" sz="2000" dirty="0">
                <a:latin typeface="Arial" panose="020B0604020202020204" pitchFamily="34" charset="0"/>
                <a:sym typeface=""/>
              </a:rPr>
              <a:t> in seiner </a:t>
            </a:r>
            <a:r>
              <a:rPr lang="en-US" sz="2000" dirty="0" err="1">
                <a:latin typeface="Arial" panose="020B0604020202020204" pitchFamily="34" charset="0"/>
                <a:sym typeface=""/>
              </a:rPr>
              <a:t>Freizeit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7000" y="167961"/>
            <a:ext cx="4024629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Allgemeine </a:t>
            </a: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Krankengeschichte</a:t>
            </a:r>
            <a:endParaRPr lang="en-US" sz="3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794" y="1290726"/>
            <a:ext cx="7364095" cy="3207929"/>
          </a:xfrm>
          <a:prstGeom prst="rect">
            <a:avLst/>
          </a:prstGeom>
        </p:spPr>
        <p:txBody>
          <a:bodyPr vert="horz" wrap="square" lIns="0" tIns="10096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7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Hypertonie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seit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vielen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Jahren</a:t>
            </a: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Herzinfarkt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zehn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Jahren</a:t>
            </a: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Osteoarthrose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;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fünf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Jahren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einer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Knieprothese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Aktuelle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Medikamente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Amlodipin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Acetylsalicylsäure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und</a:t>
            </a:r>
          </a:p>
          <a:p>
            <a:pPr marL="271780">
              <a:lnSpc>
                <a:spcPct val="100000"/>
              </a:lnSpc>
              <a:spcBef>
                <a:spcPts val="220"/>
              </a:spcBef>
            </a:pPr>
            <a:r>
              <a:rPr lang="en-US" sz="1900" dirty="0">
                <a:latin typeface="Arial" panose="020B0604020202020204" pitchFamily="34" charset="0"/>
                <a:sym typeface=""/>
              </a:rPr>
              <a:t>Atorvastatin</a:t>
            </a:r>
          </a:p>
          <a:p>
            <a:pPr marL="271780" indent="-259079">
              <a:lnSpc>
                <a:spcPct val="100000"/>
              </a:lnSpc>
              <a:spcBef>
                <a:spcPts val="6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Seit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seinen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30er Jahren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adipös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Gewicht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108 kg,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Größe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168 cm (BMI 38)</a:t>
            </a: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Trotz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seiner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medizinischen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Vorgeschichte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sehr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begrenzte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Kontakte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zum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Hausarzt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in den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letzten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10 Jahren</a:t>
            </a:r>
            <a:endParaRPr lang="en-US" sz="1900" strike="sngStrike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1374242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BMI, Body Mass Index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358331"/>
            <a:ext cx="4730750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Geschichte</a:t>
            </a: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 der </a:t>
            </a: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Atemwege</a:t>
            </a: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 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376934"/>
            <a:ext cx="7567930" cy="254364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Raucht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seit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40 Jahren (40 pack years), hat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einem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Jahr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aufgehört</a:t>
            </a:r>
            <a:endParaRPr lang="en-US" sz="19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>
                <a:latin typeface="Arial" panose="020B0604020202020204" pitchFamily="34" charset="0"/>
                <a:sym typeface=""/>
              </a:rPr>
              <a:t>Der Patient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vermutet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dass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er an Asthma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leidet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. Eine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Lungenfunktion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wurde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nie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durchgeführt</a:t>
            </a:r>
            <a:endParaRPr lang="en-US" sz="1900" strike="sngStrike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10 Jahren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wurde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ihm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eine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feste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Kombination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aus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ICS (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Budesonid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) 200 mcg/LABA (Formoterol) 4,5 mcg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zweimal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täglich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und SABA (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Terbutalin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)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Bedarf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verschrieben</a:t>
            </a:r>
            <a:endParaRPr lang="en-US" sz="19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Ihm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wurden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nie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orale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Steroide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verschrieben</a:t>
            </a:r>
            <a:endParaRPr lang="en-US" sz="19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5031842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ICS,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inhalatives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Kortikosteroid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; LABA,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langwirkender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Beta-Agonist; SABA,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langwirkender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Beta-Agonist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3600" y="424129"/>
            <a:ext cx="5410200" cy="47448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Geschichte</a:t>
            </a: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 der </a:t>
            </a: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Atemwege</a:t>
            </a: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 II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277536"/>
            <a:ext cx="7524750" cy="2524125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>
                <a:latin typeface="Arial" panose="020B0604020202020204" pitchFamily="34" charset="0"/>
                <a:sym typeface=""/>
              </a:rPr>
              <a:t>Er war in den letzten fünf Jahren bei keiner Asthma-Untersuchung</a:t>
            </a:r>
          </a:p>
          <a:p>
            <a:pPr marL="271780" marR="541655" indent="-259079">
              <a:lnSpc>
                <a:spcPct val="120000"/>
              </a:lnSpc>
              <a:spcBef>
                <a:spcPts val="5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>
                <a:latin typeface="Arial" panose="020B0604020202020204" pitchFamily="34" charset="0"/>
                <a:sym typeface=""/>
              </a:rPr>
              <a:t>In der Regel erneuert er seine Asthma-Rezepte, wenn er aus anderen Gründen als Asthma in der Klinik war, und manchmal auch per telefonischem Kontakt</a:t>
            </a: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>
                <a:latin typeface="Arial" panose="020B0604020202020204" pitchFamily="34" charset="0"/>
                <a:sym typeface=""/>
              </a:rPr>
              <a:t>In den letzten 10 Jahren hatte er mindestens sechs Episoden mit der</a:t>
            </a: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lang="en-US" sz="2100">
                <a:latin typeface="Arial" panose="020B0604020202020204" pitchFamily="34" charset="0"/>
                <a:sym typeface=""/>
              </a:rPr>
              <a:t>Diagnose einer mit Antibiotika behandelten Lungenentzündung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000" y="422101"/>
            <a:ext cx="5654295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Beim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Besuch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des </a:t>
            </a: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Gesundheitszentrums</a:t>
            </a:r>
            <a:endParaRPr lang="en-US" sz="24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794" y="1341617"/>
            <a:ext cx="8249006" cy="794385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Jetzt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hat er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geplanten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Besuch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einer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allgemeinmedizinischen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Untersuchung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Blutdruckkontrolle</a:t>
            </a:r>
            <a:endParaRPr lang="en-US" sz="21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9735" y="355202"/>
            <a:ext cx="3724529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 err="1">
                <a:solidFill>
                  <a:srgbClr val="C00000"/>
                </a:solidFill>
                <a:latin typeface="Arial" panose="020B0604020202020204" pitchFamily="34" charset="0"/>
                <a:cs typeface="+mn-cs"/>
                <a:sym typeface=""/>
              </a:rPr>
              <a:t>Beim</a:t>
            </a:r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Arial" panose="020B0604020202020204" pitchFamily="34" charset="0"/>
                <a:cs typeface="+mn-cs"/>
                <a:sym typeface=""/>
              </a:rPr>
              <a:t>Besuch</a:t>
            </a:r>
            <a:r>
              <a:rPr lang="en-US" sz="3000" dirty="0">
                <a:solidFill>
                  <a:srgbClr val="C00000"/>
                </a:solidFill>
                <a:latin typeface="Arial" panose="020B0604020202020204" pitchFamily="34" charset="0"/>
                <a:cs typeface="+mn-cs"/>
                <a:sym typeface=""/>
              </a:rPr>
              <a:t>...</a:t>
            </a:r>
            <a:endParaRPr lang="en-US" sz="3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794" y="1348638"/>
            <a:ext cx="7492365" cy="2572756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279400" indent="-259079">
              <a:lnSpc>
                <a:spcPct val="110600"/>
              </a:lnSpc>
              <a:spcBef>
                <a:spcPts val="1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>
                <a:latin typeface="Arial" panose="020B0604020202020204" pitchFamily="34" charset="0"/>
                <a:sym typeface=""/>
              </a:rPr>
              <a:t>Auf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Nachfrage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gibt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er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Symptome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Atemnot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/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Atemlosigkeit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beim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schnellen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oder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bergauf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Gehen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zu</a:t>
            </a:r>
            <a:endParaRPr lang="en-US" sz="19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Keine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Wadenschmerzen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beim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Gehen</a:t>
            </a:r>
            <a:endParaRPr lang="en-US" sz="19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Morgendlicher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Husten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Husten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beim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Sport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oder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Lachen</a:t>
            </a:r>
            <a:endParaRPr lang="en-US" sz="19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Keine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Exazerbationen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Vorjahr</a:t>
            </a:r>
            <a:endParaRPr lang="en-US" sz="19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6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Unauffällige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Herz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- und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Lungenauskultation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.</a:t>
            </a: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Blutdruck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: 145/85 mmHg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000" y="424129"/>
            <a:ext cx="5775959" cy="47448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Die </a:t>
            </a: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Fortsetzung</a:t>
            </a: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 des </a:t>
            </a: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Besuchs</a:t>
            </a: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...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404061"/>
            <a:ext cx="7597775" cy="1345881"/>
          </a:xfrm>
          <a:prstGeom prst="rect">
            <a:avLst/>
          </a:prstGeom>
        </p:spPr>
        <p:txBody>
          <a:bodyPr vert="horz" wrap="square" lIns="0" tIns="1460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>
                <a:latin typeface="Arial" panose="020B0604020202020204" pitchFamily="34" charset="0"/>
                <a:sym typeface=""/>
              </a:rPr>
              <a:t>Diesmal stimmt er einer Spirometrie zu, seine allererste</a:t>
            </a:r>
          </a:p>
          <a:p>
            <a:pPr>
              <a:lnSpc>
                <a:spcPct val="100000"/>
              </a:lnSpc>
            </a:pPr>
            <a:endParaRPr lang="en-US" sz="230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en-US" sz="1850" dirty="0">
              <a:latin typeface="Arial" panose="020B0604020202020204" pitchFamily="34" charset="0"/>
              <a:sym typeface=""/>
            </a:endParaRPr>
          </a:p>
          <a:p>
            <a:pPr marL="146685">
              <a:lnSpc>
                <a:spcPct val="100000"/>
              </a:lnSpc>
            </a:pPr>
            <a:r>
              <a:rPr lang="en-US" sz="2400" i="1">
                <a:latin typeface="Arial" panose="020B0604020202020204" pitchFamily="34" charset="0"/>
                <a:sym typeface=""/>
              </a:rPr>
              <a:t>Die Ergebnisse</a:t>
            </a:r>
            <a:endParaRPr lang="en-US" sz="2400" dirty="0">
              <a:latin typeface="Arial" panose="020B0604020202020204" pitchFamily="34" charset="0"/>
              <a:sym typeface="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9119" y="2749295"/>
            <a:ext cx="8168640" cy="1350645"/>
            <a:chOff x="579119" y="2749295"/>
            <a:chExt cx="8168640" cy="1350645"/>
          </a:xfrm>
        </p:grpSpPr>
        <p:sp>
          <p:nvSpPr>
            <p:cNvPr id="6" name="object 6"/>
            <p:cNvSpPr/>
            <p:nvPr/>
          </p:nvSpPr>
          <p:spPr>
            <a:xfrm>
              <a:off x="969248" y="2864467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3691" y="2753867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6758" y="4725722"/>
            <a:ext cx="4371442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FEV1,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exspiratorisches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Volumen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in 1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Sekunde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; FVC,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forcierte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Vitalkapazität</a:t>
            </a:r>
            <a:endParaRPr lang="en-US" sz="8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4701946"/>
            <a:ext cx="7924800" cy="259686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Gutes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Atmen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Befinden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durch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universellen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Zugang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richtiger</a:t>
            </a:r>
            <a:r>
              <a:rPr lang="en-US" sz="1600" i="1" dirty="0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600" i="1" dirty="0" err="1">
                <a:solidFill>
                  <a:srgbClr val="074A87"/>
                </a:solidFill>
                <a:latin typeface="Arial" panose="020B0604020202020204" pitchFamily="34" charset="0"/>
                <a:sym typeface=""/>
              </a:rPr>
              <a:t>Versorgung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662552" y="1200708"/>
            <a:ext cx="7287260" cy="167258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84785" marR="5080" algn="ctr">
              <a:lnSpc>
                <a:spcPct val="100000"/>
              </a:lnSpc>
              <a:spcBef>
                <a:spcPts val="100"/>
              </a:spcBef>
            </a:pPr>
            <a:r>
              <a:rPr lang="en-US" dirty="0" err="1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Fallstudien</a:t>
            </a:r>
            <a:r>
              <a:rPr lang="en-US" dirty="0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zu</a:t>
            </a:r>
            <a:r>
              <a:rPr lang="en-US" dirty="0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Mehrfacherkrankungen</a:t>
            </a:r>
            <a:r>
              <a:rPr lang="en-US" dirty="0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, COPD und </a:t>
            </a:r>
            <a:r>
              <a:rPr lang="en-US" dirty="0" err="1">
                <a:solidFill>
                  <a:srgbClr val="CC030A">
                    <a:lumMod val="100000"/>
                  </a:srgbClr>
                </a:solidFill>
                <a:latin typeface="Arial" panose="020B0604020202020204" pitchFamily="34" charset="0"/>
                <a:cs typeface="+mn-cs"/>
                <a:sym typeface=""/>
              </a:rPr>
              <a:t>Differenzialdiagnose</a:t>
            </a:r>
            <a:endParaRPr lang="en-US" dirty="0">
              <a:solidFill>
                <a:srgbClr val="CC030A">
                  <a:lumMod val="100000"/>
                </a:srgbClr>
              </a:solidFill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7400" y="3331187"/>
            <a:ext cx="5788915" cy="32956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Autoren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: Björn </a:t>
            </a:r>
            <a:r>
              <a:rPr lang="en-US" sz="20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Ställberg</a:t>
            </a:r>
            <a:r>
              <a:rPr lang="en-US" sz="20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, Christian Jensen</a:t>
            </a:r>
            <a:endParaRPr lang="en-US" sz="20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8480" y="91439"/>
            <a:ext cx="2185416" cy="140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709" y="410061"/>
            <a:ext cx="5810250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+mn-cs"/>
                <a:sym typeface=""/>
              </a:rPr>
              <a:t>Die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+mn-cs"/>
                <a:sym typeface=""/>
              </a:rPr>
              <a:t>Fortsetzung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+mn-cs"/>
                <a:sym typeface=""/>
              </a:rPr>
              <a:t> des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+mn-cs"/>
                <a:sym typeface=""/>
              </a:rPr>
              <a:t>Besuchs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+mn-cs"/>
                <a:sym typeface=""/>
              </a:rPr>
              <a:t>... .</a:t>
            </a:r>
            <a:endParaRPr lang="en-US" sz="3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094" y="2786702"/>
            <a:ext cx="6813906" cy="1532890"/>
          </a:xfrm>
          <a:prstGeom prst="rect">
            <a:avLst/>
          </a:prstGeom>
        </p:spPr>
        <p:txBody>
          <a:bodyPr vert="horz" wrap="square" lIns="0" tIns="111760" rIns="0" bIns="0">
            <a:spAutoFit/>
          </a:bodyPr>
          <a:lstStyle/>
          <a:p>
            <a:pPr marL="284480" indent="-259079">
              <a:lnSpc>
                <a:spcPct val="100000"/>
              </a:lnSpc>
              <a:spcBef>
                <a:spcPts val="880"/>
              </a:spcBef>
              <a:buSzPct val="128947"/>
              <a:buFont typeface="Times New Roman"/>
              <a:buChar char="•"/>
              <a:tabLst>
                <a:tab pos="283845" algn="l"/>
                <a:tab pos="2844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Ergebnisse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der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Spirometrie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der Bronchodilatation:</a:t>
            </a:r>
          </a:p>
          <a:p>
            <a:pPr marL="552450" lvl="1" indent="-266065">
              <a:lnSpc>
                <a:spcPct val="100000"/>
              </a:lnSpc>
              <a:spcBef>
                <a:spcPts val="575"/>
              </a:spcBef>
              <a:buChar char="o"/>
              <a:tabLst>
                <a:tab pos="552450" algn="l"/>
                <a:tab pos="553085" algn="l"/>
              </a:tabLst>
            </a:pPr>
            <a:r>
              <a:rPr lang="en-US" sz="1400" dirty="0">
                <a:latin typeface="Arial" panose="020B0604020202020204" pitchFamily="34" charset="0"/>
                <a:sym typeface=""/>
              </a:rPr>
              <a:t>FVC: 3,12 (75 % des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vorhergesagten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)</a:t>
            </a: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lang="en-US" sz="14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FEV1: 1,74 (54 % des </a:t>
            </a:r>
            <a:r>
              <a:rPr lang="en-US" sz="14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vorhergesagten</a:t>
            </a:r>
            <a:r>
              <a:rPr lang="en-US" sz="14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)</a:t>
            </a: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lang="en-US" sz="14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FEV1/FVC: 0,56</a:t>
            </a: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lang="en-US" sz="1400" dirty="0" err="1">
                <a:latin typeface="Arial" panose="020B0604020202020204" pitchFamily="34" charset="0"/>
                <a:sym typeface=""/>
              </a:rPr>
              <a:t>Reversibilität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: 5 % (90 mL)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05384" y="1213103"/>
            <a:ext cx="8168640" cy="1350645"/>
            <a:chOff x="405384" y="1213103"/>
            <a:chExt cx="8168640" cy="1350645"/>
          </a:xfrm>
        </p:grpSpPr>
        <p:sp>
          <p:nvSpPr>
            <p:cNvPr id="6" name="object 6"/>
            <p:cNvSpPr/>
            <p:nvPr/>
          </p:nvSpPr>
          <p:spPr>
            <a:xfrm>
              <a:off x="795512" y="1328275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9956" y="1217675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000" y="424129"/>
            <a:ext cx="5486400" cy="78162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500" dirty="0">
                <a:latin typeface="Arial" panose="020B0604020202020204" pitchFamily="34" charset="0"/>
                <a:cs typeface="+mn-cs"/>
                <a:sym typeface=""/>
              </a:rPr>
              <a:t>Was </a:t>
            </a:r>
            <a:r>
              <a:rPr lang="en-US" sz="2500" dirty="0" err="1">
                <a:latin typeface="Arial" panose="020B0604020202020204" pitchFamily="34" charset="0"/>
                <a:cs typeface="+mn-cs"/>
                <a:sym typeface=""/>
              </a:rPr>
              <a:t>ist</a:t>
            </a:r>
            <a:r>
              <a:rPr lang="en-US" sz="2500" dirty="0">
                <a:latin typeface="Arial" panose="020B0604020202020204" pitchFamily="34" charset="0"/>
                <a:cs typeface="+mn-cs"/>
                <a:sym typeface=""/>
              </a:rPr>
              <a:t> die </a:t>
            </a:r>
            <a:r>
              <a:rPr lang="en-US" sz="2500" dirty="0" err="1">
                <a:latin typeface="Arial" panose="020B0604020202020204" pitchFamily="34" charset="0"/>
                <a:cs typeface="+mn-cs"/>
                <a:sym typeface=""/>
              </a:rPr>
              <a:t>wahrscheinlichste</a:t>
            </a:r>
            <a:r>
              <a:rPr lang="en-US" sz="2500" dirty="0">
                <a:latin typeface="Arial" panose="020B0604020202020204" pitchFamily="34" charset="0"/>
                <a:cs typeface="+mn-cs"/>
                <a:sym typeface=""/>
              </a:rPr>
              <a:t> Diagnose?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277536"/>
            <a:ext cx="5486400" cy="1819275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Asthma?</a:t>
            </a: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COPD?</a:t>
            </a: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Beides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, Asthma und COPD?</a:t>
            </a: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Herzinsuffizienz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08976" y="73151"/>
            <a:ext cx="1115568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68846" y="267501"/>
            <a:ext cx="5384800" cy="63436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Benötigen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wir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mehr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Informationen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oder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Untersuchungen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?</a:t>
            </a:r>
          </a:p>
          <a:p>
            <a:pPr marL="1905" algn="ctr">
              <a:lnSpc>
                <a:spcPct val="100000"/>
              </a:lnSpc>
            </a:pP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Was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würden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 Sie </a:t>
            </a:r>
            <a:r>
              <a:rPr lang="en-US" sz="2000" dirty="0" err="1">
                <a:latin typeface="Arial" panose="020B0604020202020204" pitchFamily="34" charset="0"/>
                <a:cs typeface="+mn-cs"/>
                <a:sym typeface=""/>
              </a:rPr>
              <a:t>vorschlagen</a:t>
            </a:r>
            <a:r>
              <a:rPr lang="en-US" sz="2000" dirty="0">
                <a:latin typeface="Arial" panose="020B0604020202020204" pitchFamily="34" charset="0"/>
                <a:cs typeface="+mn-cs"/>
                <a:sym typeface=""/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318158"/>
            <a:ext cx="7258406" cy="2502608"/>
          </a:xfrm>
          <a:prstGeom prst="rect">
            <a:avLst/>
          </a:prstGeom>
        </p:spPr>
        <p:txBody>
          <a:bodyPr vert="horz" wrap="square" lIns="0" tIns="7048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5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Ergebnisse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aus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Fragebögen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(CAT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oder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CCQ)?</a:t>
            </a: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Röntgenaufnahme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der Brust?</a:t>
            </a: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>
                <a:latin typeface="Arial" panose="020B0604020202020204" pitchFamily="34" charset="0"/>
                <a:sym typeface=""/>
              </a:rPr>
              <a:t>CT-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Untersuchung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Allergietest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Blut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-Eosinophile?</a:t>
            </a: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proBNP-Messung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900" dirty="0">
                <a:latin typeface="Arial" panose="020B0604020202020204" pitchFamily="34" charset="0"/>
                <a:sym typeface=""/>
              </a:rPr>
              <a:t>EKG?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2158" y="4708526"/>
            <a:ext cx="7927442" cy="135293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BNP,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natriuretisches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Peptid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im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Gehirn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; CAT, COPD Assessment Test; CCQ, Clinical COPD Questionnaire; CT,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Computertomographie</a:t>
            </a:r>
            <a:r>
              <a:rPr lang="en-US" sz="8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; EKG, </a:t>
            </a:r>
            <a:r>
              <a:rPr lang="en-US" sz="8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Elektrokardiogramm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5600" y="306196"/>
            <a:ext cx="3697097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Einige</a:t>
            </a:r>
            <a:r>
              <a:rPr lang="en-US" sz="30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+mn-cs"/>
                <a:sym typeface=""/>
              </a:rPr>
              <a:t>Ergebnisse</a:t>
            </a:r>
            <a:endParaRPr lang="en-US" sz="3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394" y="1287068"/>
            <a:ext cx="8426806" cy="2534027"/>
          </a:xfrm>
          <a:prstGeom prst="rect">
            <a:avLst/>
          </a:prstGeom>
        </p:spPr>
        <p:txBody>
          <a:bodyPr vert="horz" wrap="square" lIns="0" tIns="106680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84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CAT: 15</a:t>
            </a:r>
          </a:p>
          <a:p>
            <a:pPr marL="297180" indent="-259079">
              <a:lnSpc>
                <a:spcPct val="100000"/>
              </a:lnSpc>
              <a:spcBef>
                <a:spcPts val="75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Röntgenaufnahme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der Brust: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Nichts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auffälliges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97180" indent="-259079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CT-Thorax: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durchgeführt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97180" indent="-259079">
              <a:lnSpc>
                <a:spcPct val="100000"/>
              </a:lnSpc>
              <a:spcBef>
                <a:spcPts val="74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Allergie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-Test</a:t>
            </a:r>
            <a:r>
              <a:rPr lang="en-US" sz="2100" strike="sngStrike" dirty="0">
                <a:latin typeface="Arial" panose="020B0604020202020204" pitchFamily="34" charset="0"/>
                <a:sym typeface=""/>
              </a:rPr>
              <a:t>s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durchgeführt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97180" indent="-259079">
              <a:lnSpc>
                <a:spcPct val="100000"/>
              </a:lnSpc>
              <a:spcBef>
                <a:spcPts val="775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kern="0" dirty="0">
                <a:latin typeface="Arial" panose="020B0604020202020204" pitchFamily="34" charset="0"/>
                <a:sym typeface=""/>
              </a:rPr>
              <a:t>Eosinophile </a:t>
            </a:r>
            <a:r>
              <a:rPr lang="en-US" sz="2100" kern="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21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kern="0" dirty="0" err="1">
                <a:latin typeface="Arial" panose="020B0604020202020204" pitchFamily="34" charset="0"/>
                <a:sym typeface=""/>
              </a:rPr>
              <a:t>Blut</a:t>
            </a:r>
            <a:r>
              <a:rPr lang="en-US" sz="2100" kern="0" dirty="0">
                <a:latin typeface="Arial" panose="020B0604020202020204" pitchFamily="34" charset="0"/>
                <a:sym typeface=""/>
              </a:rPr>
              <a:t>: 200 cells/µL (0,2x109/l)</a:t>
            </a:r>
          </a:p>
          <a:p>
            <a:pPr marL="297180" indent="-259079">
              <a:lnSpc>
                <a:spcPct val="100000"/>
              </a:lnSpc>
              <a:spcBef>
                <a:spcPts val="745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NTproBNP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Normalwert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(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kein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Verdacht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auf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Herzinsuffizienz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73473" y="424129"/>
            <a:ext cx="850265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>
                <a:latin typeface="Arial" panose="020B0604020202020204" pitchFamily="34" charset="0"/>
                <a:cs typeface="+mn-cs"/>
                <a:sym typeface=""/>
              </a:rPr>
              <a:t>EKG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257949"/>
            <a:ext cx="2888615" cy="1355725"/>
          </a:xfrm>
          <a:prstGeom prst="rect">
            <a:avLst/>
          </a:prstGeom>
        </p:spPr>
        <p:txBody>
          <a:bodyPr vert="horz" wrap="square" lIns="0" tIns="15938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255"/>
              </a:spcBef>
              <a:buClr>
                <a:srgbClr val="CC030A"/>
              </a:buClr>
              <a:buSzPct val="128888"/>
              <a:buFont typeface="Times New Roman"/>
              <a:buChar char="•"/>
              <a:tabLst>
                <a:tab pos="271780" algn="l"/>
              </a:tabLst>
            </a:pPr>
            <a:r>
              <a:rPr lang="en-US" sz="2250">
                <a:latin typeface="Arial" panose="020B0604020202020204" pitchFamily="34" charset="0"/>
                <a:sym typeface=""/>
              </a:rPr>
              <a:t>EKG:</a:t>
            </a:r>
          </a:p>
          <a:p>
            <a:pPr marL="539750" lvl="1" indent="-266065">
              <a:lnSpc>
                <a:spcPct val="100000"/>
              </a:lnSpc>
              <a:spcBef>
                <a:spcPts val="990"/>
              </a:spcBef>
              <a:buClr>
                <a:srgbClr val="CC030A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950">
                <a:latin typeface="Arial" panose="020B0604020202020204" pitchFamily="34" charset="0"/>
                <a:sym typeface=""/>
              </a:rPr>
              <a:t>Regelmäßiger Sinusrhythmus</a:t>
            </a:r>
          </a:p>
          <a:p>
            <a:pPr marL="539750" lvl="1" indent="-266065">
              <a:lnSpc>
                <a:spcPct val="100000"/>
              </a:lnSpc>
              <a:spcBef>
                <a:spcPts val="950"/>
              </a:spcBef>
              <a:buClr>
                <a:srgbClr val="CC030A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950">
                <a:latin typeface="Arial" panose="020B0604020202020204" pitchFamily="34" charset="0"/>
                <a:sym typeface=""/>
              </a:rPr>
              <a:t>EKG normal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050791" y="1429511"/>
            <a:ext cx="3862070" cy="2935605"/>
            <a:chOff x="4050791" y="1429511"/>
            <a:chExt cx="3862070" cy="2935605"/>
          </a:xfrm>
        </p:grpSpPr>
        <p:sp>
          <p:nvSpPr>
            <p:cNvPr id="6" name="object 6"/>
            <p:cNvSpPr/>
            <p:nvPr/>
          </p:nvSpPr>
          <p:spPr>
            <a:xfrm>
              <a:off x="4059935" y="1438655"/>
              <a:ext cx="3843527" cy="29169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55363" y="1434083"/>
              <a:ext cx="3853179" cy="2926080"/>
            </a:xfrm>
            <a:custGeom>
              <a:avLst/>
              <a:gdLst/>
              <a:ahLst/>
              <a:cxnLst/>
              <a:rect l="l" t="t" r="r" b="b"/>
              <a:pathLst>
                <a:path w="3853179" h="2926079">
                  <a:moveTo>
                    <a:pt x="0" y="2926079"/>
                  </a:moveTo>
                  <a:lnTo>
                    <a:pt x="3852672" y="2926079"/>
                  </a:lnTo>
                  <a:lnTo>
                    <a:pt x="3852672" y="0"/>
                  </a:lnTo>
                  <a:lnTo>
                    <a:pt x="0" y="0"/>
                  </a:lnTo>
                  <a:lnTo>
                    <a:pt x="0" y="2926079"/>
                  </a:lnTo>
                  <a:close/>
                </a:path>
              </a:pathLst>
            </a:custGeom>
            <a:ln w="9143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1200" y="335405"/>
            <a:ext cx="5794502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Wie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lautet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Ihre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Einschätzung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jetzt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?</a:t>
            </a:r>
          </a:p>
        </p:txBody>
      </p:sp>
      <p:sp>
        <p:nvSpPr>
          <p:cNvPr id="4" name="object 4"/>
          <p:cNvSpPr/>
          <p:nvPr/>
        </p:nvSpPr>
        <p:spPr>
          <a:xfrm>
            <a:off x="3486911" y="1395983"/>
            <a:ext cx="1978152" cy="2572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8800" y="358249"/>
            <a:ext cx="5794502" cy="697865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2045970" marR="5080" indent="-2033905">
              <a:lnSpc>
                <a:spcPct val="100000"/>
              </a:lnSpc>
              <a:spcBef>
                <a:spcPts val="105"/>
              </a:spcBef>
            </a:pP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Die Diagnose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wurde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von Asthma auf COPD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geändert</a:t>
            </a:r>
            <a:endParaRPr lang="en-US" sz="22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394" y="2761869"/>
            <a:ext cx="7606030" cy="217495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17170">
              <a:lnSpc>
                <a:spcPct val="100000"/>
              </a:lnSpc>
              <a:spcBef>
                <a:spcPts val="100"/>
              </a:spcBef>
            </a:pPr>
            <a:r>
              <a:rPr lang="en-US" sz="1200" dirty="0" err="1">
                <a:latin typeface="Arial" panose="020B0604020202020204" pitchFamily="34" charset="0"/>
                <a:sym typeface=""/>
              </a:rPr>
              <a:t>Abkürzungen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: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Enhet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= Einheit, Pre-Test =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vor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Bronchodilatation, Post-Test =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Bronchodilatation, %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Pred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= % der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vorhergesagten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, %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Endr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=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prozentuale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Änderung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gegenüber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Pre-Test,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Ändr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abs =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Änderung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des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absoluten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latin typeface="Arial" panose="020B0604020202020204" pitchFamily="34" charset="0"/>
                <a:sym typeface=""/>
              </a:rPr>
              <a:t>Wertes</a:t>
            </a:r>
            <a:r>
              <a:rPr lang="en-US" sz="1200" dirty="0">
                <a:latin typeface="Arial" panose="020B0604020202020204" pitchFamily="34" charset="0"/>
                <a:sym typeface=""/>
              </a:rPr>
              <a:t>)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1200" dirty="0">
              <a:latin typeface="Arial" panose="020B0604020202020204" pitchFamily="34" charset="0"/>
              <a:sym typeface=""/>
            </a:endParaRPr>
          </a:p>
          <a:p>
            <a:pPr marL="297180" indent="-259079">
              <a:lnSpc>
                <a:spcPct val="100000"/>
              </a:lnSpc>
              <a:spcBef>
                <a:spcPts val="5"/>
              </a:spcBef>
              <a:buSzPct val="128947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Spirometrieergebnisse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Bronchodilatation:</a:t>
            </a:r>
          </a:p>
          <a:p>
            <a:pPr marL="299720">
              <a:lnSpc>
                <a:spcPct val="100000"/>
              </a:lnSpc>
              <a:spcBef>
                <a:spcPts val="570"/>
              </a:spcBef>
            </a:pPr>
            <a:r>
              <a:rPr lang="en-US" sz="1400" dirty="0">
                <a:latin typeface="Arial" panose="020B0604020202020204" pitchFamily="34" charset="0"/>
                <a:sym typeface=""/>
              </a:rPr>
              <a:t>FVC: 3,12 (75 %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vom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Soll)</a:t>
            </a: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lang="en-US" sz="1400" kern="0" dirty="0">
                <a:latin typeface="Arial" panose="020B0604020202020204" pitchFamily="34" charset="0"/>
                <a:sym typeface=""/>
              </a:rPr>
              <a:t>FEV1: 1,74 (54 %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vom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Soll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)</a:t>
            </a: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lang="en-US" sz="1400" dirty="0">
                <a:latin typeface="Arial" panose="020B0604020202020204" pitchFamily="34" charset="0"/>
                <a:sym typeface=""/>
              </a:rPr>
              <a:t>FEV1/FVC: 0,56</a:t>
            </a: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lang="en-US" sz="1400" dirty="0" err="1">
                <a:latin typeface="Arial" panose="020B0604020202020204" pitchFamily="34" charset="0"/>
                <a:sym typeface=""/>
              </a:rPr>
              <a:t>Reversibilität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90 ml (5%)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18159" y="1331975"/>
            <a:ext cx="8168640" cy="1371600"/>
            <a:chOff x="518159" y="1331975"/>
            <a:chExt cx="8168640" cy="1371600"/>
          </a:xfrm>
        </p:grpSpPr>
        <p:sp>
          <p:nvSpPr>
            <p:cNvPr id="6" name="object 6"/>
            <p:cNvSpPr/>
            <p:nvPr/>
          </p:nvSpPr>
          <p:spPr>
            <a:xfrm>
              <a:off x="908288" y="1447147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2731" y="1336547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17719" y="2258567"/>
              <a:ext cx="1243965" cy="433070"/>
            </a:xfrm>
            <a:custGeom>
              <a:avLst/>
              <a:gdLst/>
              <a:ahLst/>
              <a:cxnLst/>
              <a:rect l="l" t="t" r="r" b="b"/>
              <a:pathLst>
                <a:path w="1243964" h="433069">
                  <a:moveTo>
                    <a:pt x="0" y="324612"/>
                  </a:moveTo>
                  <a:lnTo>
                    <a:pt x="34741" y="269973"/>
                  </a:lnTo>
                  <a:lnTo>
                    <a:pt x="74533" y="248078"/>
                  </a:lnTo>
                  <a:lnTo>
                    <a:pt x="126040" y="231168"/>
                  </a:lnTo>
                  <a:lnTo>
                    <a:pt x="186839" y="220269"/>
                  </a:lnTo>
                  <a:lnTo>
                    <a:pt x="254507" y="216407"/>
                  </a:lnTo>
                  <a:lnTo>
                    <a:pt x="322176" y="220269"/>
                  </a:lnTo>
                  <a:lnTo>
                    <a:pt x="382975" y="231168"/>
                  </a:lnTo>
                  <a:lnTo>
                    <a:pt x="434482" y="248078"/>
                  </a:lnTo>
                  <a:lnTo>
                    <a:pt x="474274" y="269973"/>
                  </a:lnTo>
                  <a:lnTo>
                    <a:pt x="509015" y="324612"/>
                  </a:lnTo>
                  <a:lnTo>
                    <a:pt x="499926" y="353396"/>
                  </a:lnTo>
                  <a:lnTo>
                    <a:pt x="434482" y="401145"/>
                  </a:lnTo>
                  <a:lnTo>
                    <a:pt x="382975" y="418055"/>
                  </a:lnTo>
                  <a:lnTo>
                    <a:pt x="322176" y="428954"/>
                  </a:lnTo>
                  <a:lnTo>
                    <a:pt x="254507" y="432816"/>
                  </a:lnTo>
                  <a:lnTo>
                    <a:pt x="186839" y="428954"/>
                  </a:lnTo>
                  <a:lnTo>
                    <a:pt x="126040" y="418055"/>
                  </a:lnTo>
                  <a:lnTo>
                    <a:pt x="74533" y="401145"/>
                  </a:lnTo>
                  <a:lnTo>
                    <a:pt x="34741" y="379250"/>
                  </a:lnTo>
                  <a:lnTo>
                    <a:pt x="0" y="324612"/>
                  </a:lnTo>
                  <a:close/>
                </a:path>
                <a:path w="1243964" h="433069">
                  <a:moveTo>
                    <a:pt x="841247" y="108204"/>
                  </a:moveTo>
                  <a:lnTo>
                    <a:pt x="880055" y="44275"/>
                  </a:lnTo>
                  <a:lnTo>
                    <a:pt x="923598" y="20860"/>
                  </a:lnTo>
                  <a:lnTo>
                    <a:pt x="978822" y="5510"/>
                  </a:lnTo>
                  <a:lnTo>
                    <a:pt x="1042415" y="0"/>
                  </a:lnTo>
                  <a:lnTo>
                    <a:pt x="1106009" y="5510"/>
                  </a:lnTo>
                  <a:lnTo>
                    <a:pt x="1161233" y="20860"/>
                  </a:lnTo>
                  <a:lnTo>
                    <a:pt x="1204776" y="44275"/>
                  </a:lnTo>
                  <a:lnTo>
                    <a:pt x="1233330" y="73981"/>
                  </a:lnTo>
                  <a:lnTo>
                    <a:pt x="1243583" y="108204"/>
                  </a:lnTo>
                  <a:lnTo>
                    <a:pt x="1233330" y="142426"/>
                  </a:lnTo>
                  <a:lnTo>
                    <a:pt x="1204776" y="172132"/>
                  </a:lnTo>
                  <a:lnTo>
                    <a:pt x="1161233" y="195547"/>
                  </a:lnTo>
                  <a:lnTo>
                    <a:pt x="1106009" y="210897"/>
                  </a:lnTo>
                  <a:lnTo>
                    <a:pt x="1042415" y="216407"/>
                  </a:lnTo>
                  <a:lnTo>
                    <a:pt x="978822" y="210897"/>
                  </a:lnTo>
                  <a:lnTo>
                    <a:pt x="923598" y="195547"/>
                  </a:lnTo>
                  <a:lnTo>
                    <a:pt x="880055" y="172132"/>
                  </a:lnTo>
                  <a:lnTo>
                    <a:pt x="851501" y="142426"/>
                  </a:lnTo>
                  <a:lnTo>
                    <a:pt x="841247" y="108204"/>
                  </a:lnTo>
                  <a:close/>
                </a:path>
              </a:pathLst>
            </a:custGeom>
            <a:ln w="24384">
              <a:solidFill>
                <a:srgbClr val="FF0000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365125"/>
            <a:ext cx="5017262" cy="352019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Wichtige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klinische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Überlegungen</a:t>
            </a:r>
            <a:endParaRPr lang="en-US" sz="22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345590"/>
            <a:ext cx="7421880" cy="2245743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405765" marR="5080" indent="-393700">
              <a:lnSpc>
                <a:spcPct val="120100"/>
              </a:lnSpc>
              <a:spcBef>
                <a:spcPts val="100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medizinische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der Revision der Diagnose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geändert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405765" indent="-393700">
              <a:lnSpc>
                <a:spcPct val="100000"/>
              </a:lnSpc>
              <a:spcBef>
                <a:spcPts val="1655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Wenn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Sie die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Therapie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wechseln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- was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sind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Gründe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Wechsel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405765" indent="-393700">
              <a:lnSpc>
                <a:spcPct val="100000"/>
              </a:lnSpc>
              <a:spcBef>
                <a:spcPts val="1660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lang="en-US" sz="1900" dirty="0" err="1">
                <a:latin typeface="Arial" panose="020B0604020202020204" pitchFamily="34" charset="0"/>
                <a:sym typeface=""/>
              </a:rPr>
              <a:t>Welche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in Zukunft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empfohlen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?</a:t>
            </a:r>
          </a:p>
          <a:p>
            <a:pPr marL="405765" indent="-393700">
              <a:lnSpc>
                <a:spcPct val="100000"/>
              </a:lnSpc>
              <a:spcBef>
                <a:spcPts val="1655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lang="en-US" sz="1900" dirty="0">
                <a:latin typeface="Arial" panose="020B0604020202020204" pitchFamily="34" charset="0"/>
                <a:sym typeface=""/>
              </a:rPr>
              <a:t>Wie und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wann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der Patient in Zukunft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nachbehandelt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90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900" dirty="0">
                <a:latin typeface="Arial" panose="020B0604020202020204" pitchFamily="34" charset="0"/>
                <a:sym typeface=""/>
              </a:rPr>
              <a:t>?</a:t>
            </a: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5286" y="593725"/>
            <a:ext cx="6153428" cy="69057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671195" marR="5080" indent="-659130">
              <a:lnSpc>
                <a:spcPct val="100000"/>
              </a:lnSpc>
              <a:spcBef>
                <a:spcPts val="105"/>
              </a:spcBef>
            </a:pP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Sollte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die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medizinische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Behandlung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nach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der Revision der Diagnose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geändert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+mn-cs"/>
                <a:sym typeface=""/>
              </a:rPr>
              <a:t>werden</a:t>
            </a:r>
            <a:r>
              <a:rPr lang="en-US" sz="2200" dirty="0">
                <a:latin typeface="Arial" panose="020B0604020202020204" pitchFamily="34" charset="0"/>
                <a:cs typeface="+mn-cs"/>
                <a:sym typeface=""/>
              </a:rPr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0039" y="1584325"/>
            <a:ext cx="8064361" cy="1508746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Bis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zum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Wechsel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der Diagnose von Asthma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COPD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waren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lang="en-US" sz="2100" dirty="0">
                <a:latin typeface="Arial" panose="020B0604020202020204" pitchFamily="34" charset="0"/>
                <a:sym typeface=""/>
              </a:rPr>
              <a:t>seine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Medikamente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:</a:t>
            </a:r>
          </a:p>
          <a:p>
            <a:pPr marL="274320">
              <a:lnSpc>
                <a:spcPct val="100000"/>
              </a:lnSpc>
              <a:spcBef>
                <a:spcPts val="905"/>
              </a:spcBef>
              <a:tabLst>
                <a:tab pos="539750" algn="l"/>
              </a:tabLst>
            </a:pPr>
            <a:r>
              <a:rPr lang="en-US" sz="1800" dirty="0">
                <a:latin typeface="Arial" panose="020B0604020202020204" pitchFamily="34" charset="0"/>
                <a:sym typeface=""/>
              </a:rPr>
              <a:t>o	ICS (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Budesonid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) 200 mcg in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Kombination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LABA (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Formeterol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)</a:t>
            </a:r>
          </a:p>
          <a:p>
            <a:pPr marL="539750">
              <a:lnSpc>
                <a:spcPct val="100000"/>
              </a:lnSpc>
              <a:spcBef>
                <a:spcPts val="430"/>
              </a:spcBef>
            </a:pPr>
            <a:r>
              <a:rPr lang="en-US" sz="1800" dirty="0">
                <a:latin typeface="Arial" panose="020B0604020202020204" pitchFamily="34" charset="0"/>
                <a:sym typeface=""/>
              </a:rPr>
              <a:t>4.5 mcg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zweimal</a:t>
            </a:r>
            <a:r>
              <a:rPr lang="en-US" sz="18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800" dirty="0" err="1">
                <a:latin typeface="Arial" panose="020B0604020202020204" pitchFamily="34" charset="0"/>
                <a:sym typeface=""/>
              </a:rPr>
              <a:t>täglich</a:t>
            </a:r>
            <a:endParaRPr lang="en-US" sz="1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588489"/>
            <a:ext cx="5715000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Gründe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für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den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Therapiewechsel</a:t>
            </a:r>
            <a:endParaRPr lang="en-US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394" y="1277536"/>
            <a:ext cx="7436206" cy="1368323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Keine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Anzeichen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von Asthma</a:t>
            </a:r>
          </a:p>
          <a:p>
            <a:pPr marL="2971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ICS </a:t>
            </a:r>
            <a:r>
              <a:rPr lang="en-US" sz="2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erhöht</a:t>
            </a:r>
            <a:r>
              <a:rPr lang="en-US" sz="2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das </a:t>
            </a:r>
            <a:r>
              <a:rPr lang="en-US" sz="2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Risiko</a:t>
            </a:r>
            <a:r>
              <a:rPr lang="en-US" sz="2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einer</a:t>
            </a:r>
            <a:r>
              <a:rPr lang="en-US" sz="2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Lungenentzündung</a:t>
            </a:r>
            <a:endParaRPr lang="en-US" sz="2100" kern="0" dirty="0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marL="2971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lang="en-US" sz="2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geringe</a:t>
            </a:r>
            <a:r>
              <a:rPr lang="en-US" sz="2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Eosinophile </a:t>
            </a:r>
            <a:r>
              <a:rPr lang="en-US" sz="2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im</a:t>
            </a:r>
            <a:r>
              <a:rPr lang="en-US" sz="2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2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Blut</a:t>
            </a:r>
            <a:endParaRPr lang="en-US" sz="2100" kern="0" dirty="0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513" y="4549241"/>
            <a:ext cx="8177530" cy="2584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800">
                <a:latin typeface="Arial" panose="020B0604020202020204" pitchFamily="34" charset="0"/>
                <a:sym typeface=""/>
              </a:rPr>
              <a:t>1. Janson et al. Identifizierung der damit verbundenen Risiken einer Lungenentzündung bei COPD-Patienten. Respir Res. 2018;19(1):172; 2. Globale Initiative zu chronisch obstruktiver Atemwegserkrankung (GOLD) 2020.</a:t>
            </a:r>
          </a:p>
          <a:p>
            <a:pPr marL="12700">
              <a:lnSpc>
                <a:spcPct val="100000"/>
              </a:lnSpc>
            </a:pPr>
            <a:r>
              <a:rPr lang="en-US" sz="800"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2"/>
              </a:rPr>
              <a:t>https://goldcopd.org/</a:t>
            </a:r>
            <a:endParaRPr lang="en-US" sz="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241762"/>
            <a:ext cx="7876540" cy="2835392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Bitte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zögern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Sie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nicht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einige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oder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alle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dieser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Folien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verwenden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aktualisieren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weiterzugeben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Ihre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nicht-kommerziellen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271780">
              <a:lnSpc>
                <a:spcPct val="100000"/>
              </a:lnSpc>
            </a:pP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Präsentationen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an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Kollegen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oder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en-US" sz="16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Es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gibt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allgemeine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Einführung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in das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Multimorbiditätsmanagement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bei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COPD,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gefolgt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Fallstudie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Diese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Folien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unter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Creative-Commons-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Lizenz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CC BY-NC-ND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Verfügung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gestellt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539750" lvl="1" indent="-266065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BY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steht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Attribution (die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Verpflichtung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den Autor und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andere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Parteien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nennen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die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dazu</a:t>
            </a:r>
            <a:endParaRPr lang="en-US" sz="12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539750">
              <a:lnSpc>
                <a:spcPct val="100000"/>
              </a:lnSpc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Attribution);</a:t>
            </a: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NC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steht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NonCommercial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(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kommerzielle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Nutzung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der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Lizenzgewährung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ausgeschlossen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);</a:t>
            </a: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ND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bedeutet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"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Keine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Ableitungen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" (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nur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wörtliche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Kopien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des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Werkes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dürfen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weitergegeben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12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)</a:t>
            </a:r>
          </a:p>
          <a:p>
            <a:pPr lvl="1">
              <a:lnSpc>
                <a:spcPct val="100000"/>
              </a:lnSpc>
              <a:buFont typeface="Arial"/>
              <a:buChar char="o"/>
            </a:pP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Wenn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Sie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unsere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Folien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verwenden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belassen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 Sie bitte die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Quellenangabe</a:t>
            </a:r>
            <a:r>
              <a:rPr lang="en-US" sz="1200" dirty="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: IPCRG 2020 </a:t>
            </a:r>
            <a:r>
              <a:rPr lang="en-US" sz="1200" dirty="0" err="1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Multimorbidität</a:t>
            </a:r>
            <a:endParaRPr lang="en-US" sz="12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9130" y="371937"/>
            <a:ext cx="274574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Über</a:t>
            </a: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diese</a:t>
            </a: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Folien</a:t>
            </a:r>
            <a:endParaRPr lang="en-US" sz="26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2" y="4669027"/>
            <a:ext cx="7467600" cy="11990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700">
                <a:solidFill>
                  <a:srgbClr val="00050A"/>
                </a:solidFill>
                <a:latin typeface="Arial" panose="020B0604020202020204" pitchFamily="34" charset="0"/>
                <a:sym typeface=""/>
              </a:rPr>
              <a:t>Boehringer Ingelheim gewährte einen unbeschränkten Bildungszuschuss zur Unterstützung der Entwicklung, des Satzes, des Drucks und der damit verbundenen Kosten, trug aber nicht zum Inhalt dieses Dokuments bei.</a:t>
            </a:r>
            <a:endParaRPr lang="en-US" sz="700" dirty="0"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626" y="424433"/>
            <a:ext cx="5036820" cy="69057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200">
                <a:latin typeface="Arial" panose="020B0604020202020204" pitchFamily="34" charset="0"/>
                <a:cs typeface="+mn-cs"/>
                <a:sym typeface=""/>
              </a:rPr>
              <a:t>Welche Behandlung sollte empfohlen werden?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277536"/>
            <a:ext cx="7598409" cy="1306830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>
                <a:latin typeface="Arial" panose="020B0604020202020204" pitchFamily="34" charset="0"/>
                <a:sym typeface=""/>
              </a:rPr>
              <a:t>Der Patient ist als GOLD B klassifiziert</a:t>
            </a:r>
          </a:p>
          <a:p>
            <a:pPr marL="271780" marR="5080" indent="-259079">
              <a:lnSpc>
                <a:spcPct val="120100"/>
              </a:lnSpc>
              <a:spcBef>
                <a:spcPts val="5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>
                <a:latin typeface="Arial" panose="020B0604020202020204" pitchFamily="34" charset="0"/>
                <a:sym typeface=""/>
              </a:rPr>
              <a:t>In den aktuellen Richtlinien ist die bevorzugte Behandlung LAMA, LABA oder LAMA+LABA</a:t>
            </a: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4855210" cy="134652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800" kern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Die Globale Initiative zu chronisch obstruktiver Atemwegserkrankung (GOLD) 2020. Verfügbar unter: </a:t>
            </a:r>
            <a:r>
              <a:rPr lang="en-US" sz="800" u="sng" kern="0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https://goldcopd.org/</a:t>
            </a:r>
            <a:r>
              <a:t> </a:t>
            </a:r>
            <a:endParaRPr lang="en-US" sz="800" kern="0" dirty="0">
              <a:solidFill>
                <a:srgbClr val="009999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0298" y="424129"/>
            <a:ext cx="4956175" cy="75755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2400">
                <a:latin typeface="Arial" panose="020B0604020202020204" pitchFamily="34" charset="0"/>
                <a:cs typeface="+mn-cs"/>
                <a:sym typeface=""/>
              </a:rPr>
              <a:t>Wie und wann sollte der Patient in Zukunft nachbehandelt werden?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277536"/>
            <a:ext cx="7730490" cy="3163687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Überweisung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an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Physiotherapeuten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Inhalationstechnik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überprüfen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Eine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Nachuntersuchung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einem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neuen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CAT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beim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Hausarzt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2-3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Monaten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</a:pPr>
            <a:endParaRPr lang="en-US" sz="230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en-US" sz="2650" dirty="0">
              <a:latin typeface="Arial" panose="020B0604020202020204" pitchFamily="34" charset="0"/>
              <a:sym typeface=""/>
            </a:endParaRPr>
          </a:p>
          <a:p>
            <a:pPr marL="158115">
              <a:lnSpc>
                <a:spcPct val="100000"/>
              </a:lnSpc>
            </a:pPr>
            <a:r>
              <a:rPr lang="en-US" sz="2100" b="1" i="1" dirty="0" err="1">
                <a:latin typeface="Arial" panose="020B0604020202020204" pitchFamily="34" charset="0"/>
                <a:sym typeface=""/>
              </a:rPr>
              <a:t>Welche</a:t>
            </a:r>
            <a:r>
              <a:rPr lang="en-US" sz="2100" b="1" i="1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b="1" i="1" dirty="0" err="1">
                <a:latin typeface="Arial" panose="020B0604020202020204" pitchFamily="34" charset="0"/>
                <a:sym typeface=""/>
              </a:rPr>
              <a:t>Möglichkeiten</a:t>
            </a:r>
            <a:r>
              <a:rPr lang="en-US" sz="2100" b="1" i="1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b="1" i="1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2100" b="1" i="1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b="1" i="1" dirty="0" err="1">
                <a:latin typeface="Arial" panose="020B0604020202020204" pitchFamily="34" charset="0"/>
                <a:sym typeface=""/>
              </a:rPr>
              <a:t>Folgemaßnahmen</a:t>
            </a:r>
            <a:r>
              <a:rPr lang="en-US" sz="2100" b="1" i="1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b="1" i="1" dirty="0" err="1">
                <a:latin typeface="Arial" panose="020B0604020202020204" pitchFamily="34" charset="0"/>
                <a:sym typeface=""/>
              </a:rPr>
              <a:t>haben</a:t>
            </a:r>
            <a:r>
              <a:rPr lang="en-US" sz="2100" b="1" i="1" dirty="0">
                <a:latin typeface="Arial" panose="020B0604020202020204" pitchFamily="34" charset="0"/>
                <a:sym typeface=""/>
              </a:rPr>
              <a:t> Sie in </a:t>
            </a:r>
            <a:r>
              <a:rPr lang="en-US" sz="2100" b="1" i="1" dirty="0" err="1">
                <a:latin typeface="Arial" panose="020B0604020202020204" pitchFamily="34" charset="0"/>
                <a:sym typeface=""/>
              </a:rPr>
              <a:t>Ihrer</a:t>
            </a:r>
            <a:r>
              <a:rPr lang="en-US" sz="2100" b="1" i="1" dirty="0">
                <a:latin typeface="Arial" panose="020B0604020202020204" pitchFamily="34" charset="0"/>
                <a:sym typeface=""/>
              </a:rPr>
              <a:t> Praxis?</a:t>
            </a:r>
            <a:endParaRPr lang="en-US" sz="21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86640"/>
            <a:ext cx="4736465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Ein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Fazit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aus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diesem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Fall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1617"/>
            <a:ext cx="7868006" cy="2401298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>
                <a:latin typeface="Arial" panose="020B0604020202020204" pitchFamily="34" charset="0"/>
                <a:sym typeface=""/>
              </a:rPr>
              <a:t>Eine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korrekte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Diagnose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erfordert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einen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Spirometrie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-Test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Reversibilität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Test</a:t>
            </a: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Begleiterkrankungen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evaluieren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Risiken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Vorteile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einer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pharmakologischen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berücksichtigen</a:t>
            </a:r>
            <a:endParaRPr lang="en-US" sz="2100" dirty="0">
              <a:latin typeface="Arial" panose="020B0604020202020204" pitchFamily="34" charset="0"/>
              <a:sym typeface="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n-US" sz="2100" dirty="0" err="1">
                <a:latin typeface="Arial" panose="020B0604020202020204" pitchFamily="34" charset="0"/>
                <a:sym typeface=""/>
              </a:rPr>
              <a:t>Vergessen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Sie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21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2100" dirty="0" err="1">
                <a:latin typeface="Arial" panose="020B0604020202020204" pitchFamily="34" charset="0"/>
                <a:sym typeface=""/>
              </a:rPr>
              <a:t>Nachverfolgung</a:t>
            </a:r>
            <a:endParaRPr lang="en-US" sz="21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617" y="1754885"/>
            <a:ext cx="6993890" cy="93615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b="1">
                <a:latin typeface="Arial" panose="020B0604020202020204" pitchFamily="34" charset="0"/>
                <a:cs typeface="+mn-cs"/>
                <a:sym typeface=""/>
              </a:rPr>
              <a:t>Was ist Ihr Fazit aus diesem Fall?</a:t>
            </a:r>
            <a:endParaRPr lang="en-US" sz="3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276" y="1465021"/>
            <a:ext cx="2539365" cy="63690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4000">
                <a:solidFill>
                  <a:srgbClr val="000000"/>
                </a:solidFill>
                <a:latin typeface="Arial" panose="020B0604020202020204" pitchFamily="34" charset="0"/>
                <a:cs typeface="+mn-cs"/>
                <a:sym typeface=""/>
              </a:rPr>
              <a:t>Vielen Dank!</a:t>
            </a:r>
            <a:endParaRPr lang="en-US" sz="40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61650"/>
            <a:ext cx="3870833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Was Sie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lernen</a:t>
            </a:r>
            <a:r>
              <a:rPr lang="en-US" sz="2600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+mn-cs"/>
                <a:sym typeface=""/>
              </a:rPr>
              <a:t>werden</a:t>
            </a:r>
            <a:endParaRPr lang="en-US" sz="2600" dirty="0"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848" y="1356948"/>
            <a:ext cx="7294880" cy="1828800"/>
          </a:xfrm>
          <a:prstGeom prst="rect">
            <a:avLst/>
          </a:prstGeom>
        </p:spPr>
        <p:txBody>
          <a:bodyPr vert="horz" wrap="square" lIns="0" tIns="45720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Warum wir uns auf Mehrfacherkrankungen fokussieren</a:t>
            </a:r>
          </a:p>
          <a:p>
            <a:pPr marL="271780" indent="-259715">
              <a:lnSpc>
                <a:spcPct val="100000"/>
              </a:lnSpc>
              <a:spcBef>
                <a:spcPts val="87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Was bedeutet Multimorbidität bei Menschen mit einer chronischen Atemwegserkrankung</a:t>
            </a: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Wie wir das Management von Patienten mit chronischen</a:t>
            </a:r>
          </a:p>
          <a:p>
            <a:pPr marL="271780">
              <a:lnSpc>
                <a:spcPct val="100000"/>
              </a:lnSpc>
              <a:spcBef>
                <a:spcPts val="430"/>
              </a:spcBef>
            </a:pPr>
            <a:r>
              <a:rPr lang="en-US" sz="18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Atemwegserkrankungen und vielfachen Komorbidzuständen verbessern können</a:t>
            </a: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80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Wie Sie an dieser Veränderung teilhaben können</a:t>
            </a:r>
            <a:endParaRPr lang="en-US" sz="18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426719"/>
            <a:ext cx="4245483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in COPD (I)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68932"/>
            <a:ext cx="7527290" cy="259430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marR="438150" indent="-259715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kern="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leiden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in der Regel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auch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an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mehreren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komorbiden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Erkrankungen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die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neben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ihrer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eine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langfristige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erfordern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können</a:t>
            </a:r>
            <a:endParaRPr lang="en-US" sz="1400" kern="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lang="en-US" sz="1750" dirty="0">
              <a:latin typeface="Arial" panose="020B0604020202020204" pitchFamily="34" charset="0"/>
              <a:sym typeface="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kern="0" dirty="0">
                <a:latin typeface="Arial" panose="020B0604020202020204" pitchFamily="34" charset="0"/>
                <a:sym typeface=""/>
              </a:rPr>
              <a:t>Eine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zusätzliche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Herausforderung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besteht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darin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dass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Komorbiditäten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übersehen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können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weil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sich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Zeichen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Symptome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denen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der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überschneiden</a:t>
            </a:r>
            <a:endParaRPr lang="en-US" sz="1400" kern="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en-US" sz="1750" dirty="0">
              <a:latin typeface="Arial" panose="020B0604020202020204" pitchFamily="34" charset="0"/>
              <a:sym typeface=""/>
            </a:endParaRPr>
          </a:p>
          <a:p>
            <a:pPr marL="271780" marR="60706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kern="0" dirty="0">
                <a:latin typeface="Arial" panose="020B0604020202020204" pitchFamily="34" charset="0"/>
                <a:sym typeface=""/>
              </a:rPr>
              <a:t>Bis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zu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80 % der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COPD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haben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mindestens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1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komorbide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Erkrankung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von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klinischer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Relevanz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, 50 %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haben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3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oder</a:t>
            </a:r>
            <a:r>
              <a:rPr lang="en-US" sz="14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kern="0" dirty="0" err="1">
                <a:latin typeface="Arial" panose="020B0604020202020204" pitchFamily="34" charset="0"/>
                <a:sym typeface=""/>
              </a:rPr>
              <a:t>mehr</a:t>
            </a:r>
            <a:endParaRPr lang="en-US" sz="1400" kern="0" dirty="0"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•"/>
            </a:pPr>
            <a:endParaRPr lang="en-US" sz="2000" dirty="0">
              <a:latin typeface="Arial" panose="020B0604020202020204" pitchFamily="34" charset="0"/>
              <a:sym typeface=""/>
            </a:endParaRPr>
          </a:p>
          <a:p>
            <a:pPr marL="271780" marR="5461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400" dirty="0" err="1">
                <a:latin typeface="Arial" panose="020B0604020202020204" pitchFamily="34" charset="0"/>
                <a:sym typeface=""/>
              </a:rPr>
              <a:t>Komorbide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Erkrankungen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treten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Frauen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häufiger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auf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als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bei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Männern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, die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Prävalenz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steigt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zunehmender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400" dirty="0" err="1">
                <a:latin typeface="Arial" panose="020B0604020202020204" pitchFamily="34" charset="0"/>
                <a:sym typeface=""/>
              </a:rPr>
              <a:t>Schwere</a:t>
            </a:r>
            <a:r>
              <a:rPr lang="en-US" sz="1400" dirty="0">
                <a:latin typeface="Arial" panose="020B0604020202020204" pitchFamily="34" charset="0"/>
                <a:sym typeface=""/>
              </a:rPr>
              <a:t> der COPD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2158" y="4650130"/>
            <a:ext cx="8537042" cy="42332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ts val="960"/>
              </a:lnSpc>
            </a:pP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COPD,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chronisch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obstruktive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Atemwegserkrankung</a:t>
            </a:r>
            <a:endParaRPr lang="en-US" sz="8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12700" marR="5080">
              <a:lnSpc>
                <a:spcPts val="960"/>
              </a:lnSpc>
            </a:pP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IPCRG. Desktop Helfer No. 10.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Rationaler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Einsatz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inhalativen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Medikamenten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COPD und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multiplen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Zuständen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: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Leitlinien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die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Primärversorgung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.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Verfügbar</a:t>
            </a:r>
            <a:r>
              <a:rPr lang="en-US" sz="8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auf:</a:t>
            </a:r>
            <a:r>
              <a:rPr lang="en-US" sz="800" u="sng" kern="0" dirty="0" err="1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800" u="sng" kern="0" dirty="0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://www.ipcrg.org/dth10</a:t>
            </a:r>
            <a:r>
              <a:rPr dirty="0"/>
              <a:t> </a:t>
            </a:r>
            <a:endParaRPr lang="en-US" sz="800" kern="0" dirty="0">
              <a:solidFill>
                <a:srgbClr val="009999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350" y="424129"/>
            <a:ext cx="466725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 err="1"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r>
              <a:rPr lang="en-US" sz="2400" dirty="0">
                <a:latin typeface="Arial" panose="020B0604020202020204" pitchFamily="34" charset="0"/>
                <a:cs typeface="+mn-cs"/>
                <a:sym typeface=""/>
              </a:rPr>
              <a:t> in COPD (II)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070090" cy="14871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 kern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Komorbiditäten treten häufig in Clustern auf, was auf gemeinsame Risikofaktoren (z. B. Rauchen, Inaktivität), gemeinsame zugrunde liegende pathobiologische Mechanismen (z. B. beschleunigtes Altern) und Nebenwirkungen der COPD-Behandlung hindeutet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lang="en-US" sz="2200" dirty="0">
              <a:latin typeface="Arial" panose="020B0604020202020204" pitchFamily="34" charset="0"/>
              <a:sym typeface="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>
                <a:solidFill>
                  <a:srgbClr val="0C1C1D"/>
                </a:solidFill>
                <a:latin typeface="Arial" panose="020B0604020202020204" pitchFamily="34" charset="0"/>
                <a:sym typeface=""/>
              </a:rPr>
              <a:t>Zu den häufigen Komorbiditäten bei Patienten mit COPD gehören: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79414"/>
              </p:ext>
            </p:extLst>
          </p:nvPr>
        </p:nvGraphicFramePr>
        <p:xfrm>
          <a:off x="1752600" y="3184525"/>
          <a:ext cx="5204460" cy="167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28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Cardiovaskuläre Erkrankungen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Metabolisches</a:t>
                      </a: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 </a:t>
                      </a: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Syndrom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9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Muskelschwäche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Diabetes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76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Osteoporose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gastroösophagealer</a:t>
                      </a: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 Reflux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61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Angst und Depression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Bronchiektasie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16">
                <a:tc>
                  <a:txBody>
                    <a:bodyPr/>
                    <a:lstStyle/>
                    <a:p>
                      <a:pPr marL="169545" algn="l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Bronchialkarzinom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0" marR="1536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Obstruktive</a:t>
                      </a:r>
                      <a:r>
                        <a:rPr lang="en-US" sz="1350" spc="0" dirty="0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 </a:t>
                      </a:r>
                      <a:r>
                        <a:rPr lang="en-US" sz="1350" spc="0" dirty="0" err="1">
                          <a:solidFill>
                            <a:srgbClr val="074A87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sym typeface=""/>
                        </a:rPr>
                        <a:t>Schlafapnoe</a:t>
                      </a:r>
                      <a:endParaRPr lang="en-US" sz="1350" spc="0" dirty="0">
                        <a:solidFill>
                          <a:srgbClr val="074A87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12725"/>
            <a:ext cx="528815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74650" marR="5080" indent="-366395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Management des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(I)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68933"/>
            <a:ext cx="7863205" cy="3589957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Das Management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einzelner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COPD und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oft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komplex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erfordert</a:t>
            </a:r>
            <a:endParaRPr lang="en-US" sz="13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 marL="271780">
              <a:lnSpc>
                <a:spcPct val="100000"/>
              </a:lnSpc>
            </a:pP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die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gleichzeitiger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Anwendung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mehreren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krankheitsspezifischen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Behandlungsrichtlinien</a:t>
            </a:r>
            <a:endParaRPr lang="en-US" sz="13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sym typeface=""/>
            </a:endParaRPr>
          </a:p>
          <a:p>
            <a:pPr marL="271780" indent="-259715">
              <a:lnSpc>
                <a:spcPct val="100000"/>
              </a:lnSpc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300" dirty="0" err="1">
                <a:latin typeface="Arial" panose="020B0604020202020204" pitchFamily="34" charset="0"/>
                <a:sym typeface=""/>
              </a:rPr>
              <a:t>Diese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Richtlinien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sind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immer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gut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aufeinander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abgestimmt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weshalb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ein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ganzheitlicher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Ansatz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für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Patienten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mit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COPD von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besonderer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Bedeutung</a:t>
            </a:r>
            <a:r>
              <a:rPr lang="en-US" sz="13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latin typeface="Arial" panose="020B0604020202020204" pitchFamily="34" charset="0"/>
                <a:sym typeface=""/>
              </a:rPr>
              <a:t>ist</a:t>
            </a:r>
            <a:endParaRPr lang="en-US" sz="1300" dirty="0">
              <a:latin typeface="Arial" panose="020B0604020202020204" pitchFamily="34" charset="0"/>
              <a:sym typeface=""/>
            </a:endParaRPr>
          </a:p>
          <a:p>
            <a:pPr marL="274955">
              <a:lnSpc>
                <a:spcPct val="100000"/>
              </a:lnSpc>
              <a:spcBef>
                <a:spcPts val="270"/>
              </a:spcBef>
              <a:tabLst>
                <a:tab pos="539750" algn="l"/>
              </a:tabLst>
            </a:pP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o⇥Primärversorgungsärzte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sollten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versuchen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mindestens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jährliche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(Neu-)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Beurteilung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Behandlungsanpassung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COPD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vorzunehmen</a:t>
            </a:r>
            <a:endParaRPr lang="en-US" sz="1100" kern="0" dirty="0">
              <a:solidFill>
                <a:schemeClr val="tx1">
                  <a:lumMod val="100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</a:pPr>
            <a:endParaRPr lang="en-US" sz="1200" dirty="0">
              <a:latin typeface="Arial" panose="020B0604020202020204" pitchFamily="34" charset="0"/>
              <a:sym typeface=""/>
            </a:endParaRPr>
          </a:p>
          <a:p>
            <a:pPr marL="271780" marR="260985" indent="-259715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Das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Auftreten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von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sollte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als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Signal und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Handlungsaufforderung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betrachtet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werden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eine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Überprüfung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COPD-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Behandlung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Schwerpunkt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auf der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Schnittstelle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zwischen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Symptomen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komorbiden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Krankheit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und den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Nebenwirkungen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der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Medikamente</a:t>
            </a:r>
            <a:r>
              <a:rPr lang="en-US" sz="1300" kern="0" dirty="0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kern="0" dirty="0" err="1">
                <a:solidFill>
                  <a:srgbClr val="0C1C1D">
                    <a:lumMod val="100000"/>
                  </a:srgbClr>
                </a:solidFill>
                <a:latin typeface="Arial" panose="020B0604020202020204" pitchFamily="34" charset="0"/>
                <a:sym typeface=""/>
              </a:rPr>
              <a:t>vorzunehmen</a:t>
            </a:r>
            <a:endParaRPr lang="en-US" sz="1300" kern="0" dirty="0">
              <a:solidFill>
                <a:srgbClr val="0C1C1D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lang="en-US" sz="2050" dirty="0">
              <a:latin typeface="Arial" panose="020B0604020202020204" pitchFamily="34" charset="0"/>
              <a:sym typeface=""/>
            </a:endParaRPr>
          </a:p>
          <a:p>
            <a:pPr marL="271780" marR="5080" indent="-259715">
              <a:lnSpc>
                <a:spcPct val="110000"/>
              </a:lnSpc>
              <a:buSzPct val="131818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In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diesem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Foliensatz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konzentrieren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uns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auf die COPD und den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gesamten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Patientenkontext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. Es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wichtig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sich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dem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darüber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auszutauschen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welches Problem (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Symptome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/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Krankheit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)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ihn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am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meisten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beschäftigt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-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beides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beunruhigt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sie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verursacht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die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meisten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täglichen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Einschränkungen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,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er seine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Probleme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wahrnimmt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und was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ihn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am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wichtigsten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ist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. Als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Allgemeinmediziner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haben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wir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allen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zu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tun und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müssen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Prioritäten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im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Einklang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mit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dem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Patienten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1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setzen</a:t>
            </a:r>
            <a:r>
              <a:rPr lang="en-US" sz="11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. </a:t>
            </a:r>
            <a:endParaRPr strike="sngStrike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212725"/>
            <a:ext cx="5318556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29565" marR="5080" indent="-317500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Management des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(II)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15848" y="1278198"/>
            <a:ext cx="7463155" cy="2968633"/>
          </a:xfrm>
          <a:prstGeom prst="rect">
            <a:avLst/>
          </a:prstGeom>
        </p:spPr>
        <p:txBody>
          <a:bodyPr vert="horz" wrap="square" lIns="0" tIns="12255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65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Bei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ist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Multimorbidität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assoziiert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strike="sngStrike" dirty="0">
                <a:latin typeface="Arial" panose="020B0604020202020204" pitchFamily="34" charset="0"/>
                <a:cs typeface="+mn-cs"/>
                <a:sym typeface=""/>
              </a:rPr>
              <a:t>:</a:t>
            </a:r>
          </a:p>
          <a:p>
            <a:pPr marL="539750" lvl="1" indent="-265430">
              <a:lnSpc>
                <a:spcPct val="100000"/>
              </a:lnSpc>
              <a:spcBef>
                <a:spcPts val="68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hohen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Maß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an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Polypharmazie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und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erhöhten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Risiko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für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unerwünschte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Arzneimittelwirkungen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und -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wechselwirkungen</a:t>
            </a:r>
            <a:endParaRPr lang="en-US" sz="1300" dirty="0">
              <a:solidFill>
                <a:schemeClr val="tx1"/>
              </a:solidFill>
              <a:latin typeface="Arial" panose="020B0604020202020204" pitchFamily="34" charset="0"/>
              <a:sym typeface="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erhöhtem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Risiko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einer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Hospitalisierung</a:t>
            </a:r>
            <a:endParaRPr lang="en-US" sz="1300" dirty="0">
              <a:solidFill>
                <a:schemeClr val="tx1"/>
              </a:solidFill>
              <a:latin typeface="Arial" panose="020B0604020202020204" pitchFamily="34" charset="0"/>
              <a:sym typeface="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erhöhten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Risiko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eines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vorzeitigen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sym typeface=""/>
              </a:rPr>
              <a:t>Todes</a:t>
            </a:r>
            <a:endParaRPr lang="en-US" sz="1300" dirty="0">
              <a:solidFill>
                <a:schemeClr val="tx1"/>
              </a:solidFill>
              <a:latin typeface="Arial" panose="020B0604020202020204" pitchFamily="34" charset="0"/>
              <a:sym typeface=""/>
            </a:endParaRPr>
          </a:p>
          <a:p>
            <a:pPr lvl="1">
              <a:lnSpc>
                <a:spcPct val="100000"/>
              </a:lnSpc>
              <a:buFont typeface="Arial"/>
              <a:buChar char="o"/>
            </a:pPr>
            <a:endParaRPr lang="en-US" sz="1400" dirty="0">
              <a:latin typeface="Calibri" panose="020F0502020204030204" pitchFamily="34" charset="0"/>
              <a:sym typeface="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o"/>
            </a:pPr>
            <a:endParaRPr lang="en-US" sz="1200" dirty="0">
              <a:latin typeface="Calibri" panose="020F0502020204030204" pitchFamily="34" charset="0"/>
              <a:sym typeface=""/>
            </a:endParaRPr>
          </a:p>
          <a:p>
            <a:pPr marL="271780" marR="318135" indent="-259715">
              <a:lnSpc>
                <a:spcPct val="120100"/>
              </a:lnSpc>
              <a:buSzPct val="131250"/>
              <a:buFont typeface="Times New Roman"/>
              <a:buChar char="•"/>
              <a:tabLst>
                <a:tab pos="329565" algn="l"/>
                <a:tab pos="330200" algn="l"/>
              </a:tabLst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Die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Polypharmazie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ist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besonders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besorgniserregend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wenn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Medikamente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trike="sngStrike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dem </a:t>
            </a:r>
            <a:r>
              <a:rPr lang="en-US" strike="sngStrike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Potenzial</a:t>
            </a:r>
            <a:r>
              <a:rPr lang="en-US" strike="sngStrike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strike="sngStrike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für</a:t>
            </a:r>
            <a:r>
              <a:rPr lang="en-US" strike="sngStrike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ähnlichen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Nebenwirkungen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kombiniert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werden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und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wenn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komorbide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Zustände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und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Nebenwirkungen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der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Behandlung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sich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identisch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+mn-cs"/>
                <a:sym typeface=""/>
              </a:rPr>
              <a:t>präsentieren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+mn-cs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0447" y="421081"/>
            <a:ext cx="545579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280670" marR="5080" indent="-268605">
              <a:lnSpc>
                <a:spcPct val="100000"/>
              </a:lnSpc>
              <a:spcBef>
                <a:spcPts val="110"/>
              </a:spcBef>
            </a:pP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Management des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multimorbiden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Patienten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</a:t>
            </a:r>
            <a:r>
              <a:rPr lang="en-US" dirty="0" err="1">
                <a:latin typeface="Arial" panose="020B0604020202020204" pitchFamily="34" charset="0"/>
                <a:cs typeface="+mn-cs"/>
                <a:sym typeface=""/>
              </a:rPr>
              <a:t>mit</a:t>
            </a:r>
            <a:r>
              <a:rPr lang="en-US" dirty="0">
                <a:latin typeface="Arial" panose="020B0604020202020204" pitchFamily="34" charset="0"/>
                <a:cs typeface="+mn-cs"/>
                <a:sym typeface=""/>
              </a:rPr>
              <a:t> COPD (III)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622204"/>
            <a:ext cx="7208520" cy="153924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 kern="0" dirty="0" err="1">
                <a:latin typeface="Arial" panose="020B0604020202020204" pitchFamily="34" charset="0"/>
                <a:sym typeface=""/>
              </a:rPr>
              <a:t>Laut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GOLD 2020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Multimorbidität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im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allgemeinen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der COPD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nicht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verzögern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; </a:t>
            </a:r>
            <a:r>
              <a:rPr lang="en-US" sz="1600" strike="sngStrike" kern="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Komorbiditäten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sollten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nach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den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üblichen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Standards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behandelt</a:t>
            </a:r>
            <a:r>
              <a:rPr lang="en-US" sz="1600" kern="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kern="0" dirty="0" err="1">
                <a:latin typeface="Arial" panose="020B0604020202020204" pitchFamily="34" charset="0"/>
                <a:sym typeface=""/>
              </a:rPr>
              <a:t>werden</a:t>
            </a:r>
            <a:endParaRPr lang="en-US" sz="1600" kern="0" dirty="0">
              <a:latin typeface="Arial" panose="020B0604020202020204" pitchFamily="34" charset="0"/>
              <a:sym typeface=""/>
            </a:endParaRPr>
          </a:p>
          <a:p>
            <a:pPr marL="271780" marR="223520" indent="-259715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n-US" sz="1600" dirty="0">
                <a:latin typeface="Arial" panose="020B0604020202020204" pitchFamily="34" charset="0"/>
                <a:sym typeface=""/>
              </a:rPr>
              <a:t>Es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sollte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darauf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geachtet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werden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,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dass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die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jeweilige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Behandlung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einfach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ist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und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Polypharmazie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minimiert</a:t>
            </a:r>
            <a:r>
              <a:rPr lang="en-US" sz="1600" dirty="0">
                <a:latin typeface="Arial" panose="020B0604020202020204" pitchFamily="34" charset="0"/>
                <a:sym typeface=""/>
              </a:rPr>
              <a:t> </a:t>
            </a:r>
            <a:r>
              <a:rPr lang="en-US" sz="1600" dirty="0" err="1">
                <a:latin typeface="Arial" panose="020B0604020202020204" pitchFamily="34" charset="0"/>
                <a:sym typeface=""/>
              </a:rPr>
              <a:t>wird</a:t>
            </a:r>
            <a:endParaRPr lang="en-US" sz="1600" dirty="0">
              <a:latin typeface="Arial" panose="020B0604020202020204" pitchFamily="34" charset="0"/>
              <a:sym typeface="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4855210" cy="28854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(GOLD) 2020 </a:t>
            </a:r>
            <a:r>
              <a:rPr lang="en-US" sz="8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Verfügbar</a:t>
            </a: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 </a:t>
            </a:r>
            <a:r>
              <a:rPr lang="en-US" sz="800" kern="0" dirty="0" err="1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unter</a:t>
            </a:r>
            <a:r>
              <a:rPr lang="en-US" sz="800" kern="0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sym typeface=""/>
              </a:rPr>
              <a:t>: </a:t>
            </a:r>
            <a:r>
              <a:rPr lang="en-US" sz="800" u="sng" kern="0" dirty="0">
                <a:solidFill>
                  <a:srgbClr val="009999">
                    <a:lumMod val="100000"/>
                  </a:srgbClr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sym typeface="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https://goldcopd.org/</a:t>
            </a:r>
            <a:r>
              <a:rPr dirty="0"/>
              <a:t> </a:t>
            </a:r>
            <a:endParaRPr lang="en-US" sz="800" kern="0" dirty="0">
              <a:solidFill>
                <a:srgbClr val="009999">
                  <a:lumMod val="100000"/>
                </a:srgbClr>
              </a:solidFill>
              <a:latin typeface="Arial" panose="020B0604020202020204" pitchFamily="34" charset="0"/>
              <a:sym typeface="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2094</Words>
  <Application>Microsoft Office PowerPoint</Application>
  <PresentationFormat>Custom</PresentationFormat>
  <Paragraphs>219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Office Theme</vt:lpstr>
      <vt:lpstr>Multimorbidität</vt:lpstr>
      <vt:lpstr>Fallstudien zu Mehrfacherkrankungen, COPD und Differenzialdiagnose</vt:lpstr>
      <vt:lpstr>Über diese Folien</vt:lpstr>
      <vt:lpstr>Was Sie lernen werden</vt:lpstr>
      <vt:lpstr>Multimorbidität in COPD (I)</vt:lpstr>
      <vt:lpstr>Multimorbidität in COPD (II)</vt:lpstr>
      <vt:lpstr>Management des multimorbiden Patienten mit COPD (I)</vt:lpstr>
      <vt:lpstr>Management des multimorbiden Patienten mit COPD (II)</vt:lpstr>
      <vt:lpstr>Management des multimorbiden Patienten mit COPD (III)</vt:lpstr>
      <vt:lpstr>Verbesserung des Managements von multimorbiden COPD-Patienten in der Primärversorgung</vt:lpstr>
      <vt:lpstr>Zusätzliche wesentliche Aktionspunkt</vt:lpstr>
      <vt:lpstr>Unser Ziel</vt:lpstr>
      <vt:lpstr>Der Patient</vt:lpstr>
      <vt:lpstr>Allgemeine Krankengeschichte</vt:lpstr>
      <vt:lpstr>Geschichte der Atemwege I</vt:lpstr>
      <vt:lpstr>Geschichte der Atemwege II</vt:lpstr>
      <vt:lpstr>Beim Besuch des Gesundheitszentrums</vt:lpstr>
      <vt:lpstr>Beim Besuch...</vt:lpstr>
      <vt:lpstr>Die Fortsetzung des Besuchs...</vt:lpstr>
      <vt:lpstr>Die Fortsetzung des Besuchs... .</vt:lpstr>
      <vt:lpstr>Was ist die wahrscheinlichste Diagnose?</vt:lpstr>
      <vt:lpstr>Benötigen wir mehr Informationen oder Untersuchungen? Was würden Sie vorschlagen?</vt:lpstr>
      <vt:lpstr>Einige Ergebnisse</vt:lpstr>
      <vt:lpstr>EKG</vt:lpstr>
      <vt:lpstr>Wie lautet Ihre Einschätzung jetzt?</vt:lpstr>
      <vt:lpstr>Die Diagnose wurde von Asthma auf COPD geändert</vt:lpstr>
      <vt:lpstr>Wichtige klinische Überlegungen</vt:lpstr>
      <vt:lpstr>Sollte die medizinische Behandlung nach der Revision der Diagnose geändert werden?</vt:lpstr>
      <vt:lpstr>Gründe für den Therapiewechsel</vt:lpstr>
      <vt:lpstr>Welche Behandlung sollte empfohlen werden?</vt:lpstr>
      <vt:lpstr>Wie und wann sollte der Patient in Zukunft nachbehandelt werden?</vt:lpstr>
      <vt:lpstr>Ein Fazit aus diesem Fall</vt:lpstr>
      <vt:lpstr>Was ist Ihr Fazit aus diesem Fall?</vt:lpstr>
      <vt:lpstr>Vielen Dank!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Multimorbidity</dc:title>
  <dc:creator>Frank Kanniess</dc:creator>
  <cp:lastModifiedBy>Nicola Connor</cp:lastModifiedBy>
  <cp:revision>10</cp:revision>
  <dcterms:created xsi:type="dcterms:W3CDTF">2020-11-03T09:23:08Z</dcterms:created>
  <dcterms:modified xsi:type="dcterms:W3CDTF">2021-06-10T14:43:35Z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2020-11-03T00:00:00Z</vt:filetime>
  </property>
</Properties>
</file>