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5" r:id="rId2"/>
    <p:sldId id="286" r:id="rId3"/>
    <p:sldId id="258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5149850"/>
  <p:notesSz cx="9144000" cy="5149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Connor" userId="b22de0fb5c0e49b0" providerId="LiveId" clId="{1D7D2C1B-7059-4E11-B37A-4B5D909EE4A3}"/>
    <pc:docChg chg="modSld">
      <pc:chgData name="Nicola Connor" userId="b22de0fb5c0e49b0" providerId="LiveId" clId="{1D7D2C1B-7059-4E11-B37A-4B5D909EE4A3}" dt="2021-06-10T14:42:19.210" v="3" actId="20577"/>
      <pc:docMkLst>
        <pc:docMk/>
      </pc:docMkLst>
      <pc:sldChg chg="modSp mod">
        <pc:chgData name="Nicola Connor" userId="b22de0fb5c0e49b0" providerId="LiveId" clId="{1D7D2C1B-7059-4E11-B37A-4B5D909EE4A3}" dt="2021-06-10T14:42:19.210" v="3" actId="20577"/>
        <pc:sldMkLst>
          <pc:docMk/>
          <pc:sldMk cId="0" sldId="292"/>
        </pc:sldMkLst>
        <pc:spChg chg="mod">
          <ac:chgData name="Nicola Connor" userId="b22de0fb5c0e49b0" providerId="LiveId" clId="{1D7D2C1B-7059-4E11-B37A-4B5D909EE4A3}" dt="2021-06-10T14:42:19.210" v="3" actId="20577"/>
          <ac:spMkLst>
            <pc:docMk/>
            <pc:sldMk cId="0" sldId="29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484817" y="1189692"/>
            <a:ext cx="2050387" cy="28228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43352" y="421081"/>
            <a:ext cx="4257294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848" y="1278198"/>
            <a:ext cx="7463155" cy="2480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ccq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ldcopd.org/" TargetMode="External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mdcalc.com/cha2ds2-vasc-score-atrial-fibrillation-stroke-ri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9597" y="3946525"/>
            <a:ext cx="7922895" cy="98232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588770" marR="5080" indent="-1576705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 panose="020B0604020202020204" pitchFamily="34" charset="0"/>
                <a:sym typeface=""/>
              </a:rPr>
              <a:t>Boehringer Ingelheim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gewährte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einen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unbeschränkten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Bildungszuschuss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zur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Unterstützung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Entwicklung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, des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Satzes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, des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Drucks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und der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damit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verbundenen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Kosten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, trug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aber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zum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Inhalt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dieses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Dokuments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bei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1100" dirty="0">
              <a:latin typeface="Arial" panose="020B0604020202020204" pitchFamily="34" charset="0"/>
              <a:sym typeface=""/>
            </a:endParaRPr>
          </a:p>
          <a:p>
            <a:pPr marL="290195" algn="ctr">
              <a:lnSpc>
                <a:spcPct val="100000"/>
              </a:lnSpc>
            </a:pP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Gutes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Atmen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600" i="1" dirty="0" err="1">
                <a:solidFill>
                  <a:srgbClr val="FF0000"/>
                </a:solidFill>
                <a:latin typeface="Arial" panose="020B0604020202020204" pitchFamily="34" charset="0"/>
                <a:sym typeface=""/>
              </a:rPr>
              <a:t>Wohlbefinden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durch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universellen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Zugang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richtiger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Versorgung</a:t>
            </a:r>
            <a:endParaRPr lang="en-US" sz="16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33600" y="1055041"/>
            <a:ext cx="5233671" cy="941069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6000" dirty="0" err="1">
                <a:solidFill>
                  <a:srgbClr val="00050A"/>
                </a:solidFill>
                <a:latin typeface="Arial" panose="020B0604020202020204" pitchFamily="34" charset="0"/>
                <a:cs typeface="+mn-cs"/>
                <a:sym typeface=""/>
              </a:rPr>
              <a:t>Multimorbidität</a:t>
            </a:r>
            <a:endParaRPr lang="en-US" sz="6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4935" y="2368372"/>
            <a:ext cx="3792220" cy="5753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180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Eine IPCRG-Initiative Multimorbiditätsmanagement bei COPD</a:t>
            </a:r>
            <a:endParaRPr lang="en-US" sz="18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427481"/>
            <a:ext cx="6492240" cy="62709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Verbesserung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des Managements von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multimorbiden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COPD-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in der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Primärversorgung</a:t>
            </a:r>
            <a:endParaRPr lang="en-US" sz="2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126" y="1291258"/>
            <a:ext cx="7640320" cy="3196388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322580" indent="-259079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Optimierung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des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Behandlungsschemas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nach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GOLD-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Klassifikation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(GOLD 2020)</a:t>
            </a:r>
            <a:r>
              <a:rPr lang="en-US" sz="1600" kern="0" dirty="0">
                <a:solidFill>
                  <a:srgbClr val="FF0000"/>
                </a:solidFill>
                <a:latin typeface="Arial" panose="020B0604020202020204" pitchFamily="34" charset="0"/>
                <a:sym typeface=""/>
              </a:rPr>
              <a:t>; 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Komorbiditäten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beurteilen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behandeln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baseline="30000" dirty="0">
                <a:latin typeface="Arial" panose="020B0604020202020204" pitchFamily="34" charset="0"/>
                <a:sym typeface=""/>
              </a:rPr>
              <a:t>1,2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en-US" sz="2300" dirty="0">
              <a:latin typeface="Arial" panose="020B0604020202020204" pitchFamily="34" charset="0"/>
              <a:sym typeface=""/>
            </a:endParaRPr>
          </a:p>
          <a:p>
            <a:pPr marL="322580" marR="202565" indent="-259079" algn="just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2580" algn="l"/>
              </a:tabLst>
            </a:pP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Bei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Multimorbidität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Überprüfung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COPD-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Behandlung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Schwerpunkt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auf der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Schnittstelle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zwischen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den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Symptomen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Erkrankung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den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Nebenwirkungen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Medikamente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vornehmen</a:t>
            </a:r>
            <a:endParaRPr lang="en-US" sz="16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lang="en-US" sz="2300" dirty="0">
              <a:latin typeface="Arial" panose="020B0604020202020204" pitchFamily="34" charset="0"/>
              <a:sym typeface=""/>
            </a:endParaRPr>
          </a:p>
          <a:p>
            <a:pPr marL="322580" marR="55880" indent="-259079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lang="en-US" sz="1600" kern="0" dirty="0" err="1">
                <a:latin typeface="Arial" panose="020B0604020202020204" pitchFamily="34" charset="0"/>
                <a:sym typeface=""/>
              </a:rPr>
              <a:t>Darüber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hinaus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sollten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Sie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sich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vor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Verschreibung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sorgfältig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überlegen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welche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Indikationen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es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Anwendung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von ICS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gibt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. 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Verwenden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Sie ICS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Einklang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den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Empfehlungen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Leitlinie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beachten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Sie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neuesten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IPCRG-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Empfehlungen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zur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geeigneten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Verwendung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von ICS und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Leitlinien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zum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ICS-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Entzug</a:t>
            </a:r>
            <a:endParaRPr lang="en-US" sz="1600" kern="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158" y="4503521"/>
            <a:ext cx="7775575" cy="503984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800" kern="0" dirty="0">
                <a:latin typeface="Arial" panose="020B0604020202020204" pitchFamily="34" charset="0"/>
                <a:sym typeface=""/>
              </a:rPr>
              <a:t>ICS,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inhalierbares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Corticosteroid</a:t>
            </a:r>
          </a:p>
          <a:p>
            <a:pPr marL="12700">
              <a:lnSpc>
                <a:spcPct val="100000"/>
              </a:lnSpc>
            </a:pPr>
            <a:r>
              <a:rPr lang="en-US" sz="800" kern="0" dirty="0">
                <a:latin typeface="Arial" panose="020B0604020202020204" pitchFamily="34" charset="0"/>
                <a:sym typeface=""/>
              </a:rPr>
              <a:t>1. IPCRG. Desktop Helfer No. 10.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Rationaler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Einsatz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von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inhalativen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Medikamenten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Patienten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COPD und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multiplen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komorbiden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Zuständen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: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Leitlinien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Primärversorgung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.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Abrufbar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unter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:</a:t>
            </a:r>
          </a:p>
          <a:p>
            <a:pPr marL="12700">
              <a:lnSpc>
                <a:spcPct val="100000"/>
              </a:lnSpc>
            </a:pPr>
            <a:r>
              <a:rPr lang="en-US" sz="800" u="sng" kern="0" dirty="0"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https://www.ipcrg.org/dth10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; 2. Die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Globale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Initiative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zu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chronisch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obstruktiver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Atemwegserkrankung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(GOLD) 2020.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Verfügbar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unter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: </a:t>
            </a:r>
            <a:r>
              <a:rPr lang="en-US" sz="800" u="sng" kern="0" dirty="0"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https://goldcopd.org/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.</a:t>
            </a: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0922" y="421081"/>
            <a:ext cx="4149725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597660" marR="5080" indent="-1585595">
              <a:lnSpc>
                <a:spcPct val="100000"/>
              </a:lnSpc>
              <a:spcBef>
                <a:spcPts val="110"/>
              </a:spcBef>
            </a:pPr>
            <a:r>
              <a:rPr lang="en-US">
                <a:latin typeface="Arial" panose="020B0604020202020204" pitchFamily="34" charset="0"/>
                <a:cs typeface="+mn-cs"/>
                <a:sym typeface=""/>
              </a:rPr>
              <a:t>Zusätzliche wesentliche Aktionspunkt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34771" y="1429008"/>
            <a:ext cx="4703445" cy="3318048"/>
            <a:chOff x="222440" y="1389824"/>
            <a:chExt cx="4703445" cy="3106420"/>
          </a:xfrm>
        </p:grpSpPr>
        <p:sp>
          <p:nvSpPr>
            <p:cNvPr id="4" name="object 4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4700016" y="0"/>
                  </a:moveTo>
                  <a:lnTo>
                    <a:pt x="0" y="0"/>
                  </a:lnTo>
                  <a:lnTo>
                    <a:pt x="0" y="3102864"/>
                  </a:lnTo>
                  <a:lnTo>
                    <a:pt x="4700016" y="3102864"/>
                  </a:lnTo>
                  <a:lnTo>
                    <a:pt x="4700016" y="0"/>
                  </a:lnTo>
                  <a:close/>
                </a:path>
              </a:pathLst>
            </a:custGeom>
            <a:solidFill>
              <a:srgbClr val="FDD1D2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0" y="3102864"/>
                  </a:moveTo>
                  <a:lnTo>
                    <a:pt x="4700016" y="3102864"/>
                  </a:lnTo>
                  <a:lnTo>
                    <a:pt x="4700016" y="0"/>
                  </a:lnTo>
                  <a:lnTo>
                    <a:pt x="0" y="0"/>
                  </a:lnTo>
                  <a:lnTo>
                    <a:pt x="0" y="3102864"/>
                  </a:lnTo>
                  <a:close/>
                </a:path>
              </a:pathLst>
            </a:custGeom>
            <a:ln w="3175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88391" y="1833641"/>
            <a:ext cx="4435906" cy="5753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079">
              <a:lnSpc>
                <a:spcPct val="120100"/>
              </a:lnSpc>
              <a:spcBef>
                <a:spcPts val="100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2.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Gewährleistung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mindestens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jährlichen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(Neu-)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Beurteilung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und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Anpassung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in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Primärversorgung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einschließlich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des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Absetzens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ungeeigneter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Medikamente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. 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Lungenkrebs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nicht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vergessen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8391" y="2476880"/>
            <a:ext cx="4312209" cy="16735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3.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Überprüfung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Inhalationstechnik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und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Einhaltung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Medikation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8391" y="2694881"/>
            <a:ext cx="4231640" cy="57467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100"/>
              </a:lnSpc>
              <a:spcBef>
                <a:spcPts val="9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4.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Bestärken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Sie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multimorbide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COPD und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Pflegepersonal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potenziell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überwältigenden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Informationsmengen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und den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damit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verbundenen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Depressionen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und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Ängsten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umzugehen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391" y="3333750"/>
            <a:ext cx="4312209" cy="16735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5.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Sorgfältige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Beurteilung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Indikation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vor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Einleitung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ICS-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Behandlung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390" y="3551631"/>
            <a:ext cx="4448237" cy="3692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6.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Genaue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Überwachung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von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Herzrhythmusstörungen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einschließlich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Vorhofflimmern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wenn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LABA-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des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begonnen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wird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8391" y="3981703"/>
            <a:ext cx="4435906" cy="3692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7.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Überprüfung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auf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aufkommende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Harnbeschwerden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bei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anlaufenden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LAMA-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von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chronischer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Nieren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-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oder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Prostataerkrankungen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03357" y="1437023"/>
            <a:ext cx="3804285" cy="3308337"/>
          </a:xfrm>
          <a:custGeom>
            <a:avLst/>
            <a:gdLst/>
            <a:ahLst/>
            <a:cxnLst/>
            <a:rect l="l" t="t" r="r" b="b"/>
            <a:pathLst>
              <a:path w="3804284" h="2350135">
                <a:moveTo>
                  <a:pt x="3803903" y="0"/>
                </a:moveTo>
                <a:lnTo>
                  <a:pt x="0" y="0"/>
                </a:lnTo>
                <a:lnTo>
                  <a:pt x="0" y="2350008"/>
                </a:lnTo>
                <a:lnTo>
                  <a:pt x="3803903" y="2350008"/>
                </a:lnTo>
                <a:lnTo>
                  <a:pt x="3803903" y="0"/>
                </a:lnTo>
                <a:close/>
              </a:path>
            </a:pathLst>
          </a:custGeom>
          <a:solidFill>
            <a:srgbClr val="FDD1D2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8390" y="1437929"/>
            <a:ext cx="4435907" cy="3692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304800" algn="l"/>
                <a:tab pos="4879975" algn="l"/>
              </a:tabLst>
            </a:pP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1. 	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Sensibilisierung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für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COPD-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Multimorbidität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sowie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Überprüfung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und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Überwachung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Patienten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für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die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häufigsten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Komorbiditäten</a:t>
            </a:r>
            <a:r>
              <a:rPr sz="1000" dirty="0"/>
              <a:t> 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645687" y="1626573"/>
            <a:ext cx="3293110" cy="2979085"/>
          </a:xfrm>
          <a:prstGeom prst="rect">
            <a:avLst/>
          </a:prstGeom>
        </p:spPr>
        <p:txBody>
          <a:bodyPr vert="horz" wrap="square" lIns="0" tIns="75565" rIns="0" bIns="0">
            <a:spAutoFit/>
          </a:bodyPr>
          <a:lstStyle/>
          <a:p>
            <a:pPr marL="182880" indent="-170815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183515" algn="l"/>
              </a:tabLst>
            </a:pP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Asthma: 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ICS-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muss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fortgesetzt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werden</a:t>
            </a:r>
            <a:r>
              <a:rPr dirty="0"/>
              <a:t> </a:t>
            </a:r>
          </a:p>
          <a:p>
            <a:pPr marL="182880" marR="19685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Diabetes: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Überprüfen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Sie,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ob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ICS-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notwendig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ist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;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wenn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die ICS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fortgesetzt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wird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sind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genaue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Nachbeobachtung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Glukoseüberwachung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und Titration der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antidiabetischen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erforderlich</a:t>
            </a:r>
            <a:r>
              <a:rPr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</a:rPr>
              <a:t> </a:t>
            </a:r>
          </a:p>
          <a:p>
            <a:pPr marL="182880" marR="5080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Osteoporose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: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Überprüfen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Sie,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ob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ICS-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notwendig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ist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;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wird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die ICS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fortgesetzt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ist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enge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Nachbeobachtung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in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Bezug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auf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Verlust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Knochenmineraldichte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und des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Frakturrisikos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erforderlich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. Eine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Untersuchung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auf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Osteopenie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oder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Osteoporose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wird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bei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empfohlen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, die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hochdosierte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ICS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oder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niedrig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- bis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mitteldosierte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ICS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häufiger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Anwendung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oraler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Kortikosteroide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erhalten</a:t>
            </a:r>
            <a:endParaRPr lang="en-US" sz="1000" kern="0" dirty="0">
              <a:solidFill>
                <a:srgbClr val="221F1F">
                  <a:lumMod val="100000"/>
                </a:srgbClr>
              </a:solidFill>
              <a:latin typeface="Calibri" panose="020F0502020204030204" pitchFamily="34" charset="0"/>
              <a:sym typeface=""/>
            </a:endParaRPr>
          </a:p>
          <a:p>
            <a:pPr marL="182880" marR="551180" indent="-170815">
              <a:lnSpc>
                <a:spcPct val="102200"/>
              </a:lnSpc>
              <a:spcBef>
                <a:spcPts val="459"/>
              </a:spcBef>
              <a:buFont typeface="Arial"/>
              <a:buChar char="•"/>
              <a:tabLst>
                <a:tab pos="183515" algn="l"/>
              </a:tabLst>
            </a:pP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Infektionen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(</a:t>
            </a: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Lungenentzündung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oder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Tuberkulose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):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Beenden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der ICS in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Betracht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ziehen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und die Bronchodilatation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maximieren</a:t>
            </a:r>
            <a:r>
              <a:rPr dirty="0"/>
              <a:t> </a:t>
            </a:r>
          </a:p>
        </p:txBody>
      </p:sp>
      <p:sp>
        <p:nvSpPr>
          <p:cNvPr id="16" name="object 16"/>
          <p:cNvSpPr/>
          <p:nvPr/>
        </p:nvSpPr>
        <p:spPr>
          <a:xfrm>
            <a:off x="4167850" y="2738392"/>
            <a:ext cx="1148715" cy="598170"/>
          </a:xfrm>
          <a:custGeom>
            <a:avLst/>
            <a:gdLst/>
            <a:ahLst/>
            <a:cxnLst/>
            <a:rect l="l" t="t" r="r" b="b"/>
            <a:pathLst>
              <a:path w="1148714" h="598170">
                <a:moveTo>
                  <a:pt x="554354" y="558419"/>
                </a:moveTo>
                <a:lnTo>
                  <a:pt x="0" y="558419"/>
                </a:lnTo>
                <a:lnTo>
                  <a:pt x="0" y="598043"/>
                </a:lnTo>
                <a:lnTo>
                  <a:pt x="574166" y="598043"/>
                </a:lnTo>
                <a:lnTo>
                  <a:pt x="581870" y="596483"/>
                </a:lnTo>
                <a:lnTo>
                  <a:pt x="588168" y="592232"/>
                </a:lnTo>
                <a:lnTo>
                  <a:pt x="592419" y="585934"/>
                </a:lnTo>
                <a:lnTo>
                  <a:pt x="593978" y="578231"/>
                </a:lnTo>
                <a:lnTo>
                  <a:pt x="554354" y="578231"/>
                </a:lnTo>
                <a:lnTo>
                  <a:pt x="554354" y="558419"/>
                </a:lnTo>
                <a:close/>
              </a:path>
              <a:path w="1148714" h="598170">
                <a:moveTo>
                  <a:pt x="1029461" y="39624"/>
                </a:moveTo>
                <a:lnTo>
                  <a:pt x="574166" y="39624"/>
                </a:lnTo>
                <a:lnTo>
                  <a:pt x="566463" y="41183"/>
                </a:lnTo>
                <a:lnTo>
                  <a:pt x="560165" y="45434"/>
                </a:lnTo>
                <a:lnTo>
                  <a:pt x="555914" y="51732"/>
                </a:lnTo>
                <a:lnTo>
                  <a:pt x="554354" y="59436"/>
                </a:lnTo>
                <a:lnTo>
                  <a:pt x="554354" y="578231"/>
                </a:lnTo>
                <a:lnTo>
                  <a:pt x="574166" y="558419"/>
                </a:lnTo>
                <a:lnTo>
                  <a:pt x="593978" y="558419"/>
                </a:lnTo>
                <a:lnTo>
                  <a:pt x="593978" y="79248"/>
                </a:lnTo>
                <a:lnTo>
                  <a:pt x="574166" y="79248"/>
                </a:lnTo>
                <a:lnTo>
                  <a:pt x="593978" y="59436"/>
                </a:lnTo>
                <a:lnTo>
                  <a:pt x="1029461" y="59436"/>
                </a:lnTo>
                <a:lnTo>
                  <a:pt x="1029461" y="39624"/>
                </a:lnTo>
                <a:close/>
              </a:path>
              <a:path w="1148714" h="598170">
                <a:moveTo>
                  <a:pt x="593978" y="558419"/>
                </a:moveTo>
                <a:lnTo>
                  <a:pt x="574166" y="558419"/>
                </a:lnTo>
                <a:lnTo>
                  <a:pt x="554354" y="578231"/>
                </a:lnTo>
                <a:lnTo>
                  <a:pt x="593978" y="578231"/>
                </a:lnTo>
                <a:lnTo>
                  <a:pt x="593978" y="558419"/>
                </a:lnTo>
                <a:close/>
              </a:path>
              <a:path w="1148714" h="598170">
                <a:moveTo>
                  <a:pt x="1029461" y="0"/>
                </a:moveTo>
                <a:lnTo>
                  <a:pt x="1029461" y="118871"/>
                </a:lnTo>
                <a:lnTo>
                  <a:pt x="1108709" y="79248"/>
                </a:lnTo>
                <a:lnTo>
                  <a:pt x="1049273" y="79248"/>
                </a:lnTo>
                <a:lnTo>
                  <a:pt x="1049273" y="39624"/>
                </a:lnTo>
                <a:lnTo>
                  <a:pt x="1108709" y="39624"/>
                </a:lnTo>
                <a:lnTo>
                  <a:pt x="1029461" y="0"/>
                </a:lnTo>
                <a:close/>
              </a:path>
              <a:path w="1148714" h="598170">
                <a:moveTo>
                  <a:pt x="593978" y="59436"/>
                </a:moveTo>
                <a:lnTo>
                  <a:pt x="574166" y="79248"/>
                </a:lnTo>
                <a:lnTo>
                  <a:pt x="593978" y="79248"/>
                </a:lnTo>
                <a:lnTo>
                  <a:pt x="593978" y="59436"/>
                </a:lnTo>
                <a:close/>
              </a:path>
              <a:path w="1148714" h="598170">
                <a:moveTo>
                  <a:pt x="1029461" y="59436"/>
                </a:moveTo>
                <a:lnTo>
                  <a:pt x="593978" y="59436"/>
                </a:lnTo>
                <a:lnTo>
                  <a:pt x="593978" y="79248"/>
                </a:lnTo>
                <a:lnTo>
                  <a:pt x="1029461" y="79248"/>
                </a:lnTo>
                <a:lnTo>
                  <a:pt x="1029461" y="59436"/>
                </a:lnTo>
                <a:close/>
              </a:path>
              <a:path w="1148714" h="598170">
                <a:moveTo>
                  <a:pt x="1108709" y="39624"/>
                </a:moveTo>
                <a:lnTo>
                  <a:pt x="1049273" y="39624"/>
                </a:lnTo>
                <a:lnTo>
                  <a:pt x="1049273" y="79248"/>
                </a:lnTo>
                <a:lnTo>
                  <a:pt x="1108709" y="79248"/>
                </a:lnTo>
                <a:lnTo>
                  <a:pt x="1148333" y="59436"/>
                </a:lnTo>
                <a:lnTo>
                  <a:pt x="1108709" y="396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54287" y="4877294"/>
            <a:ext cx="4700270" cy="135293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LABA,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langwirkender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Beta-Agonist; LAMA,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langwirkender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Muskarin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-Antagonist</a:t>
            </a:r>
            <a:endParaRPr lang="en-US" sz="8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18" name="object 14">
            <a:extLst>
              <a:ext uri="{FF2B5EF4-FFF2-40B4-BE49-F238E27FC236}">
                <a16:creationId xmlns:a16="http://schemas.microsoft.com/office/drawing/2014/main" id="{C4AD6EA4-48ED-45F9-A63E-F3B91A21687C}"/>
              </a:ext>
            </a:extLst>
          </p:cNvPr>
          <p:cNvSpPr txBox="1"/>
          <p:nvPr/>
        </p:nvSpPr>
        <p:spPr>
          <a:xfrm>
            <a:off x="5160618" y="1493494"/>
            <a:ext cx="3382290" cy="184538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304800" algn="l"/>
                <a:tab pos="4879975" algn="l"/>
              </a:tabLst>
            </a:pPr>
            <a:r>
              <a:rPr lang="de-DE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	Beachten Sie im Hinblick auf die laufende ICS-Behandlung</a:t>
            </a:r>
            <a:endParaRPr lang="de-DE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0301" y="318993"/>
            <a:ext cx="2803398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Unser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Ziel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848" y="1757665"/>
            <a:ext cx="7118984" cy="1075294"/>
          </a:xfrm>
          <a:prstGeom prst="rect">
            <a:avLst/>
          </a:prstGeom>
        </p:spPr>
        <p:txBody>
          <a:bodyPr vert="horz" wrap="square" lIns="0" tIns="7429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585"/>
              </a:spcBef>
              <a:buClr>
                <a:srgbClr val="000000"/>
              </a:buClr>
              <a:buSzPct val="13000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Anhand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einer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Fallstudie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soll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vermittelt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werden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wie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man </a:t>
            </a:r>
          </a:p>
          <a:p>
            <a:pPr marL="271780" indent="-259715">
              <a:lnSpc>
                <a:spcPct val="100000"/>
              </a:lnSpc>
              <a:spcBef>
                <a:spcPts val="585"/>
              </a:spcBef>
              <a:buClr>
                <a:srgbClr val="000000"/>
              </a:buClr>
              <a:buSzPct val="13000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Multimorbidität</a:t>
            </a:r>
            <a:r>
              <a:rPr lang="en-US" sz="20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von Menschen </a:t>
            </a: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20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COPD </a:t>
            </a: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identifiziert</a:t>
            </a:r>
            <a:r>
              <a:rPr lang="en-US" sz="20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behandelt</a:t>
            </a:r>
            <a:endParaRPr lang="en-US" sz="20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4458" y="421081"/>
            <a:ext cx="1810385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>
                <a:latin typeface="Arial" panose="020B0604020202020204" pitchFamily="34" charset="0"/>
                <a:cs typeface="+mn-cs"/>
                <a:sym typeface=""/>
              </a:rPr>
              <a:t>Der Patient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68097"/>
            <a:ext cx="5701665" cy="2515870"/>
          </a:xfrm>
          <a:prstGeom prst="rect">
            <a:avLst/>
          </a:prstGeom>
        </p:spPr>
        <p:txBody>
          <a:bodyPr vert="horz" wrap="square" lIns="0" tIns="4762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37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60 Jahre alt</a:t>
            </a: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Verheiratet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Wirtschaftshochschule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Buchhalter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in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einem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Kleinunternehmen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Er hat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Alter von 16 bis 45 Jahre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geraucht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Er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treibt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regelmäßig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Sport</a:t>
            </a:r>
          </a:p>
        </p:txBody>
      </p:sp>
      <p:sp>
        <p:nvSpPr>
          <p:cNvPr id="4" name="object 4"/>
          <p:cNvSpPr/>
          <p:nvPr/>
        </p:nvSpPr>
        <p:spPr>
          <a:xfrm>
            <a:off x="141936" y="4264788"/>
            <a:ext cx="630526" cy="5961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421081"/>
            <a:ext cx="5410200" cy="44499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Allgemeine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Krankengeschichte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277930"/>
            <a:ext cx="7285355" cy="2136140"/>
          </a:xfrm>
          <a:prstGeom prst="rect">
            <a:avLst/>
          </a:prstGeom>
        </p:spPr>
        <p:txBody>
          <a:bodyPr vert="horz" wrap="square" lIns="0" tIns="13779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8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>
                <a:latin typeface="Arial" panose="020B0604020202020204" pitchFamily="34" charset="0"/>
                <a:sym typeface=""/>
              </a:rPr>
              <a:t>Im Alter von 50 Jahren hatte er 3 Lungeninfektionen</a:t>
            </a:r>
          </a:p>
          <a:p>
            <a:pPr marL="274320">
              <a:lnSpc>
                <a:spcPct val="100000"/>
              </a:lnSpc>
              <a:spcBef>
                <a:spcPts val="900"/>
              </a:spcBef>
              <a:tabLst>
                <a:tab pos="539750" algn="l"/>
              </a:tabLst>
            </a:pPr>
            <a:r>
              <a:rPr lang="en-US" sz="1800">
                <a:latin typeface="Arial" panose="020B0604020202020204" pitchFamily="34" charset="0"/>
                <a:sym typeface=""/>
              </a:rPr>
              <a:t>o	Wurde einmal von seinem Hausarzt und zweimal in einer Notaufnahme behandelt</a:t>
            </a:r>
          </a:p>
          <a:p>
            <a:pPr marL="271780" indent="-259079">
              <a:lnSpc>
                <a:spcPct val="100000"/>
              </a:lnSpc>
              <a:spcBef>
                <a:spcPts val="93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>
                <a:latin typeface="Arial" panose="020B0604020202020204" pitchFamily="34" charset="0"/>
                <a:sym typeface=""/>
              </a:rPr>
              <a:t>Sonst gesund</a:t>
            </a: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>
                <a:latin typeface="Arial" panose="020B0604020202020204" pitchFamily="34" charset="0"/>
                <a:sym typeface=""/>
              </a:rPr>
              <a:t>Als Kind hatte er "Bronchitis", aber erst nach seinem 12. Geburtstag</a:t>
            </a: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>
                <a:latin typeface="Arial" panose="020B0604020202020204" pitchFamily="34" charset="0"/>
                <a:sym typeface=""/>
              </a:rPr>
              <a:t>In der Familie gibt es keine bestimmte Krankheit</a:t>
            </a:r>
          </a:p>
        </p:txBody>
      </p:sp>
      <p:sp>
        <p:nvSpPr>
          <p:cNvPr id="4" name="object 4"/>
          <p:cNvSpPr/>
          <p:nvPr/>
        </p:nvSpPr>
        <p:spPr>
          <a:xfrm>
            <a:off x="138888" y="4232261"/>
            <a:ext cx="630526" cy="627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426719"/>
            <a:ext cx="4349750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Anamnese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der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Atemwege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341932"/>
            <a:ext cx="5133340" cy="2079625"/>
          </a:xfrm>
          <a:prstGeom prst="rect">
            <a:avLst/>
          </a:prstGeom>
        </p:spPr>
        <p:txBody>
          <a:bodyPr vert="horz" wrap="square" lIns="0" tIns="73660" rIns="0" bIns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80"/>
              </a:spcBef>
              <a:buFont typeface="Times New Roman"/>
              <a:buChar char="•"/>
              <a:tabLst>
                <a:tab pos="240665" algn="l"/>
                <a:tab pos="241300" algn="l"/>
              </a:tabLst>
            </a:pPr>
            <a:r>
              <a:rPr lang="en-US" sz="2000">
                <a:latin typeface="Arial" panose="020B0604020202020204" pitchFamily="34" charset="0"/>
                <a:sym typeface=""/>
              </a:rPr>
              <a:t>Arztbesuch vor einem Jahr</a:t>
            </a:r>
          </a:p>
          <a:p>
            <a:pPr marL="241300" indent="-228600">
              <a:lnSpc>
                <a:spcPct val="100000"/>
              </a:lnSpc>
              <a:spcBef>
                <a:spcPts val="484"/>
              </a:spcBef>
              <a:buFont typeface="Times New Roman"/>
              <a:buChar char="•"/>
              <a:tabLst>
                <a:tab pos="240665" algn="l"/>
                <a:tab pos="241300" algn="l"/>
              </a:tabLst>
            </a:pPr>
            <a:r>
              <a:rPr lang="en-US" sz="2000">
                <a:latin typeface="Arial" panose="020B0604020202020204" pitchFamily="34" charset="0"/>
                <a:sym typeface=""/>
              </a:rPr>
              <a:t>Klinische Untersuchung:</a:t>
            </a:r>
          </a:p>
          <a:p>
            <a:pPr marL="646430" lvl="1" indent="-345440">
              <a:lnSpc>
                <a:spcPct val="100000"/>
              </a:lnSpc>
              <a:spcBef>
                <a:spcPts val="464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lang="en-US" sz="1800">
                <a:latin typeface="Arial" panose="020B0604020202020204" pitchFamily="34" charset="0"/>
                <a:sym typeface=""/>
              </a:rPr>
              <a:t>Normaler Lungenbefund</a:t>
            </a:r>
          </a:p>
          <a:p>
            <a:pPr marL="646430" lvl="1" indent="-345440">
              <a:lnSpc>
                <a:spcPct val="100000"/>
              </a:lnSpc>
              <a:spcBef>
                <a:spcPts val="430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lang="en-US" sz="1800">
                <a:latin typeface="Arial" panose="020B0604020202020204" pitchFamily="34" charset="0"/>
                <a:sym typeface=""/>
              </a:rPr>
              <a:t>Normaler Herzschlag</a:t>
            </a:r>
          </a:p>
          <a:p>
            <a:pPr marL="646430" lvl="1" indent="-345440">
              <a:lnSpc>
                <a:spcPct val="100000"/>
              </a:lnSpc>
              <a:spcBef>
                <a:spcPts val="434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lang="en-US" sz="1800">
                <a:latin typeface="Arial" panose="020B0604020202020204" pitchFamily="34" charset="0"/>
                <a:sym typeface=""/>
              </a:rPr>
              <a:t>Blutdruck 155/85 mmHg</a:t>
            </a:r>
          </a:p>
          <a:p>
            <a:pPr marL="646430" lvl="1" indent="-345440">
              <a:lnSpc>
                <a:spcPct val="100000"/>
              </a:lnSpc>
              <a:spcBef>
                <a:spcPts val="434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lang="en-US" sz="1800">
                <a:latin typeface="Arial" panose="020B0604020202020204" pitchFamily="34" charset="0"/>
                <a:sym typeface=""/>
              </a:rPr>
              <a:t>Gewicht - 79 kg</a:t>
            </a:r>
          </a:p>
        </p:txBody>
      </p:sp>
      <p:sp>
        <p:nvSpPr>
          <p:cNvPr id="4" name="object 4"/>
          <p:cNvSpPr/>
          <p:nvPr/>
        </p:nvSpPr>
        <p:spPr>
          <a:xfrm>
            <a:off x="285192" y="4232261"/>
            <a:ext cx="630526" cy="627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421081"/>
            <a:ext cx="5029199" cy="44499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Anamnese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der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Atemwege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394" y="1334943"/>
            <a:ext cx="8122006" cy="2062809"/>
          </a:xfrm>
          <a:prstGeom prst="rect">
            <a:avLst/>
          </a:prstGeom>
        </p:spPr>
        <p:txBody>
          <a:bodyPr vert="horz" wrap="square" lIns="0" tIns="80645" rIns="0" bIns="0">
            <a:spAutoFit/>
          </a:bodyPr>
          <a:lstStyle/>
          <a:p>
            <a:pPr marL="251460" indent="-213360">
              <a:lnSpc>
                <a:spcPct val="100000"/>
              </a:lnSpc>
              <a:spcBef>
                <a:spcPts val="635"/>
              </a:spcBef>
              <a:buChar char="•"/>
              <a:tabLst>
                <a:tab pos="251460" algn="l"/>
              </a:tabLst>
            </a:pPr>
            <a:r>
              <a:rPr lang="en-US" sz="2000" kern="0" dirty="0" err="1">
                <a:latin typeface="Arial" panose="020B0604020202020204" pitchFamily="34" charset="0"/>
                <a:sym typeface=""/>
              </a:rPr>
              <a:t>Spirometrie</a:t>
            </a:r>
            <a:r>
              <a:rPr lang="en-US" sz="2000" kern="0" dirty="0">
                <a:latin typeface="Arial" panose="020B0604020202020204" pitchFamily="34" charset="0"/>
                <a:sym typeface=""/>
              </a:rPr>
              <a:t> in der </a:t>
            </a:r>
            <a:r>
              <a:rPr lang="en-US" sz="2000" kern="0" dirty="0" err="1">
                <a:latin typeface="Arial" panose="020B0604020202020204" pitchFamily="34" charset="0"/>
                <a:sym typeface=""/>
              </a:rPr>
              <a:t>Arztpraxis</a:t>
            </a:r>
            <a:r>
              <a:rPr lang="en-US" sz="20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latin typeface="Arial" panose="020B0604020202020204" pitchFamily="34" charset="0"/>
                <a:sym typeface=""/>
              </a:rPr>
              <a:t>durchgeführt</a:t>
            </a:r>
            <a:r>
              <a:rPr lang="en-US" sz="2000" kern="0" dirty="0">
                <a:latin typeface="Arial" panose="020B0604020202020204" pitchFamily="34" charset="0"/>
                <a:sym typeface=""/>
              </a:rPr>
              <a:t>: Moderate </a:t>
            </a:r>
            <a:r>
              <a:rPr lang="en-US" sz="2000" kern="0" dirty="0" err="1">
                <a:latin typeface="Arial" panose="020B0604020202020204" pitchFamily="34" charset="0"/>
                <a:sym typeface=""/>
              </a:rPr>
              <a:t>Verengung</a:t>
            </a:r>
            <a:r>
              <a:rPr dirty="0"/>
              <a:t> </a:t>
            </a:r>
          </a:p>
          <a:p>
            <a:pPr marL="516255" lvl="1" indent="-210820">
              <a:lnSpc>
                <a:spcPct val="100000"/>
              </a:lnSpc>
              <a:spcBef>
                <a:spcPts val="470"/>
              </a:spcBef>
              <a:buChar char="•"/>
              <a:tabLst>
                <a:tab pos="516255" algn="l"/>
                <a:tab pos="516890" algn="l"/>
              </a:tabLst>
            </a:pPr>
            <a:r>
              <a:rPr lang="en-US" sz="1700" kern="0" dirty="0" err="1">
                <a:latin typeface="Arial" panose="020B0604020202020204" pitchFamily="34" charset="0"/>
                <a:sym typeface=""/>
              </a:rPr>
              <a:t>Vor</a:t>
            </a:r>
            <a:r>
              <a:rPr lang="en-US" sz="1700" kern="0" dirty="0">
                <a:latin typeface="Arial" panose="020B0604020202020204" pitchFamily="34" charset="0"/>
                <a:sym typeface=""/>
              </a:rPr>
              <a:t> dem Test: FEV1/FVC ratio (0.61) FEV1 2.17L (60% exp). </a:t>
            </a:r>
            <a:r>
              <a:rPr lang="en-US" sz="1700" kern="0" dirty="0" err="1">
                <a:latin typeface="Arial" panose="020B0604020202020204" pitchFamily="34" charset="0"/>
                <a:sym typeface=""/>
              </a:rPr>
              <a:t>Obstruktiv</a:t>
            </a:r>
            <a:endParaRPr lang="en-US" sz="1700" kern="0" dirty="0">
              <a:latin typeface="Arial" panose="020B0604020202020204" pitchFamily="34" charset="0"/>
              <a:sym typeface=""/>
            </a:endParaRPr>
          </a:p>
          <a:p>
            <a:pPr marL="516255" lvl="1" indent="-210820">
              <a:lnSpc>
                <a:spcPct val="100000"/>
              </a:lnSpc>
              <a:spcBef>
                <a:spcPts val="409"/>
              </a:spcBef>
              <a:buChar char="•"/>
              <a:tabLst>
                <a:tab pos="516255" algn="l"/>
                <a:tab pos="516890" algn="l"/>
              </a:tabLst>
            </a:pPr>
            <a:r>
              <a:rPr lang="en-US" sz="1700" kern="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1700" kern="0" dirty="0">
                <a:latin typeface="Arial" panose="020B0604020202020204" pitchFamily="34" charset="0"/>
                <a:sym typeface=""/>
              </a:rPr>
              <a:t> dem Test: FEV1/FVC ratio (0.64) FEV1 2.28L (65% exp) Change 8%;</a:t>
            </a:r>
          </a:p>
          <a:p>
            <a:pPr marL="516255">
              <a:lnSpc>
                <a:spcPct val="100000"/>
              </a:lnSpc>
              <a:spcBef>
                <a:spcPts val="409"/>
              </a:spcBef>
            </a:pPr>
            <a:r>
              <a:rPr lang="en-US" sz="1700" kern="0" dirty="0" err="1">
                <a:latin typeface="Arial" panose="020B0604020202020204" pitchFamily="34" charset="0"/>
                <a:sym typeface=""/>
              </a:rPr>
              <a:t>Reversibilitätstest</a:t>
            </a:r>
            <a:r>
              <a:rPr lang="en-US" sz="17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700" kern="0" dirty="0" err="1">
                <a:latin typeface="Arial" panose="020B0604020202020204" pitchFamily="34" charset="0"/>
                <a:sym typeface=""/>
              </a:rPr>
              <a:t>negativ</a:t>
            </a:r>
            <a:endParaRPr lang="en-US" sz="1700" kern="0" dirty="0">
              <a:latin typeface="Arial" panose="020B0604020202020204" pitchFamily="34" charset="0"/>
              <a:sym typeface=""/>
            </a:endParaRPr>
          </a:p>
          <a:p>
            <a:pPr marL="250825" marR="285750" indent="-213360">
              <a:lnSpc>
                <a:spcPts val="2880"/>
              </a:lnSpc>
              <a:spcBef>
                <a:spcPts val="114"/>
              </a:spcBef>
              <a:buChar char="•"/>
              <a:tabLst>
                <a:tab pos="25146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CCQ-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Punktzahl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: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Gesamtpunktzahl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1,8,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Symptome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1,8,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psychischer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Zustand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0,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funktioneller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Status 1,75</a:t>
            </a:r>
          </a:p>
        </p:txBody>
      </p:sp>
      <p:sp>
        <p:nvSpPr>
          <p:cNvPr id="4" name="object 4"/>
          <p:cNvSpPr/>
          <p:nvPr/>
        </p:nvSpPr>
        <p:spPr>
          <a:xfrm>
            <a:off x="303480" y="3793258"/>
            <a:ext cx="630526" cy="624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76758" y="4747056"/>
            <a:ext cx="4897755" cy="135293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lang="en-US" sz="8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CCQ, klinischer COPD-Fragebogen; FEV1, forciertes exspiratorisches Volumen in 1 Sekunde; FVC, forcierte Vitalkapazität</a:t>
            </a:r>
          </a:p>
          <a:p>
            <a:pPr marL="38100">
              <a:lnSpc>
                <a:spcPct val="100000"/>
              </a:lnSpc>
              <a:spcBef>
                <a:spcPts val="95"/>
              </a:spcBef>
            </a:pPr>
            <a:endParaRPr lang="en-US" sz="800" kern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8100" y="214311"/>
            <a:ext cx="1447800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2600" b="1">
                <a:latin typeface="Arial" panose="020B0604020202020204" pitchFamily="34" charset="0"/>
                <a:cs typeface="+mn-cs"/>
                <a:sym typeface=""/>
              </a:rPr>
              <a:t>Die CCQ</a:t>
            </a:r>
            <a:endParaRPr lang="en-US" sz="26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48658" y="1159799"/>
            <a:ext cx="3310254" cy="3027045"/>
          </a:xfrm>
          <a:prstGeom prst="rect">
            <a:avLst/>
          </a:prstGeom>
        </p:spPr>
        <p:txBody>
          <a:bodyPr vert="horz" wrap="square" lIns="0" tIns="64769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5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700">
                <a:latin typeface="Arial" panose="020B0604020202020204" pitchFamily="34" charset="0"/>
                <a:sym typeface=""/>
              </a:rPr>
              <a:t>GOLD-Leitlinie empfohlen</a:t>
            </a: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700">
                <a:latin typeface="Arial" panose="020B0604020202020204" pitchFamily="34" charset="0"/>
                <a:sym typeface=""/>
              </a:rPr>
              <a:t>10 Elemente</a:t>
            </a: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700">
                <a:latin typeface="Arial" panose="020B0604020202020204" pitchFamily="34" charset="0"/>
                <a:sym typeface=""/>
              </a:rPr>
              <a:t>2 Minuten zum Vollenden</a:t>
            </a:r>
          </a:p>
          <a:p>
            <a:pPr marL="271780" indent="-259715">
              <a:lnSpc>
                <a:spcPct val="100000"/>
              </a:lnSpc>
              <a:spcBef>
                <a:spcPts val="405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700">
                <a:latin typeface="Arial" panose="020B0604020202020204" pitchFamily="34" charset="0"/>
                <a:sym typeface=""/>
              </a:rPr>
              <a:t>Domänen</a:t>
            </a:r>
          </a:p>
          <a:p>
            <a:pPr marL="540385" lvl="1" indent="-265430">
              <a:lnSpc>
                <a:spcPct val="100000"/>
              </a:lnSpc>
              <a:spcBef>
                <a:spcPts val="375"/>
              </a:spcBef>
              <a:buSzPct val="90000"/>
              <a:buChar char="o"/>
              <a:tabLst>
                <a:tab pos="539750" algn="l"/>
                <a:tab pos="540385" algn="l"/>
              </a:tabLst>
            </a:pPr>
            <a:r>
              <a:rPr lang="en-US" sz="1500">
                <a:latin typeface="Arial" panose="020B0604020202020204" pitchFamily="34" charset="0"/>
                <a:sym typeface=""/>
              </a:rPr>
              <a:t>Symptome</a:t>
            </a:r>
          </a:p>
          <a:p>
            <a:pPr marL="540385" lvl="1" indent="-265430">
              <a:lnSpc>
                <a:spcPct val="100000"/>
              </a:lnSpc>
              <a:spcBef>
                <a:spcPts val="359"/>
              </a:spcBef>
              <a:buSzPct val="90000"/>
              <a:buChar char="o"/>
              <a:tabLst>
                <a:tab pos="539750" algn="l"/>
                <a:tab pos="540385" algn="l"/>
              </a:tabLst>
            </a:pPr>
            <a:r>
              <a:rPr lang="en-US" sz="1500">
                <a:latin typeface="Arial" panose="020B0604020202020204" pitchFamily="34" charset="0"/>
                <a:sym typeface=""/>
              </a:rPr>
              <a:t>Psychischer Zustand</a:t>
            </a:r>
          </a:p>
          <a:p>
            <a:pPr marL="540385" lvl="1" indent="-265430">
              <a:lnSpc>
                <a:spcPct val="100000"/>
              </a:lnSpc>
              <a:spcBef>
                <a:spcPts val="360"/>
              </a:spcBef>
              <a:buSzPct val="90000"/>
              <a:buChar char="o"/>
              <a:tabLst>
                <a:tab pos="539750" algn="l"/>
                <a:tab pos="540385" algn="l"/>
              </a:tabLst>
            </a:pPr>
            <a:r>
              <a:rPr lang="en-US" sz="1500">
                <a:latin typeface="Arial" panose="020B0604020202020204" pitchFamily="34" charset="0"/>
                <a:sym typeface=""/>
              </a:rPr>
              <a:t>Funktions-Zustand</a:t>
            </a:r>
          </a:p>
          <a:p>
            <a:pPr marL="271780" indent="-259715">
              <a:lnSpc>
                <a:spcPct val="100000"/>
              </a:lnSpc>
              <a:spcBef>
                <a:spcPts val="400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700">
                <a:latin typeface="Arial" panose="020B0604020202020204" pitchFamily="34" charset="0"/>
                <a:sym typeface=""/>
              </a:rPr>
              <a:t>MCID 0,4</a:t>
            </a: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700">
                <a:latin typeface="Arial" panose="020B0604020202020204" pitchFamily="34" charset="0"/>
                <a:sym typeface=""/>
              </a:rPr>
              <a:t>&gt; 80 Sprachen</a:t>
            </a: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700">
                <a:latin typeface="Arial" panose="020B0604020202020204" pitchFamily="34" charset="0"/>
                <a:sym typeface=""/>
                <a:hlinkClick r:id="rId2"/>
              </a:rPr>
              <a:t>www.ccq.nl</a:t>
            </a:r>
            <a:endParaRPr lang="en-US" sz="17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08303" y="941831"/>
            <a:ext cx="3087624" cy="3703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2158" y="4650130"/>
            <a:ext cx="4855210" cy="257763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800">
                <a:latin typeface="Arial" panose="020B0604020202020204" pitchFamily="34" charset="0"/>
                <a:sym typeface=""/>
              </a:rPr>
              <a:t>MCID, minimaler klinisch wichtiger Unterschied</a:t>
            </a:r>
          </a:p>
          <a:p>
            <a:pPr marL="12700">
              <a:lnSpc>
                <a:spcPct val="100000"/>
              </a:lnSpc>
            </a:pPr>
            <a:r>
              <a:rPr lang="en-US" sz="800" kern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Die Globale Initiative zu chronisch obstruktiver Atemwegserkrankung (GOLD) 2020. Abrufbar auf: </a:t>
            </a:r>
            <a:r>
              <a:rPr lang="en-US" sz="800" u="sng" kern="0">
                <a:solidFill>
                  <a:srgbClr val="009999">
                    <a:lumMod val="100000"/>
                  </a:srgbClr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https://goldcopd.org/</a:t>
            </a:r>
            <a:r>
              <a:t> </a:t>
            </a:r>
            <a:endParaRPr lang="en-US" sz="800" kern="0" dirty="0">
              <a:solidFill>
                <a:srgbClr val="009999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337184"/>
            <a:ext cx="3962654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2600" b="1" dirty="0" err="1">
                <a:latin typeface="Arial" panose="020B0604020202020204" pitchFamily="34" charset="0"/>
                <a:cs typeface="+mn-cs"/>
                <a:sym typeface=""/>
              </a:rPr>
              <a:t>Anfangsbehandlung</a:t>
            </a:r>
            <a:endParaRPr lang="en-US" sz="26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341932"/>
            <a:ext cx="8096606" cy="2221230"/>
          </a:xfrm>
          <a:prstGeom prst="rect">
            <a:avLst/>
          </a:prstGeom>
        </p:spPr>
        <p:txBody>
          <a:bodyPr vert="horz" wrap="square" lIns="0" tIns="73660" rIns="0" bIns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580"/>
              </a:spcBef>
              <a:buChar char="•"/>
              <a:tabLst>
                <a:tab pos="22606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Begann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zweimal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täglich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einer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festen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ICS/LABA-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Kombination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.</a:t>
            </a:r>
          </a:p>
          <a:p>
            <a:pPr marL="226060" indent="-213360">
              <a:lnSpc>
                <a:spcPct val="100000"/>
              </a:lnSpc>
              <a:spcBef>
                <a:spcPts val="484"/>
              </a:spcBef>
              <a:buChar char="•"/>
              <a:tabLst>
                <a:tab pos="22606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SABA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Bedarf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25425" marR="5080" indent="-213360">
              <a:lnSpc>
                <a:spcPts val="2880"/>
              </a:lnSpc>
              <a:spcBef>
                <a:spcPts val="175"/>
              </a:spcBef>
              <a:buChar char="•"/>
              <a:tabLst>
                <a:tab pos="22606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Begann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ein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Lauftraining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dem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Ziel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einen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Halbmarathon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zu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absolvieren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, und hat 10 kg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Gewicht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abgenommen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.</a:t>
            </a:r>
          </a:p>
          <a:p>
            <a:pPr marL="226060" indent="-213360">
              <a:lnSpc>
                <a:spcPct val="100000"/>
              </a:lnSpc>
              <a:spcBef>
                <a:spcPts val="310"/>
              </a:spcBef>
              <a:buChar char="•"/>
              <a:tabLst>
                <a:tab pos="22606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Hoch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motiviert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26060" indent="-213360">
              <a:lnSpc>
                <a:spcPct val="100000"/>
              </a:lnSpc>
              <a:spcBef>
                <a:spcPts val="480"/>
              </a:spcBef>
              <a:buChar char="•"/>
              <a:tabLst>
                <a:tab pos="22606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Versäumte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Termin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geplante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Weiterbehandlung</a:t>
            </a:r>
            <a:endParaRPr lang="en-US" sz="20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0328" y="4067578"/>
            <a:ext cx="630526" cy="624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2158" y="4747056"/>
            <a:ext cx="1462405" cy="2584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80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SABA, kurz wirkender Beta-Agonist</a:t>
            </a:r>
            <a:endParaRPr lang="en-US" sz="8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307974"/>
            <a:ext cx="4553967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Klinische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Überlegungen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401317"/>
            <a:ext cx="8172806" cy="2985433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100"/>
              </a:spcBef>
              <a:buSzPct val="144444"/>
              <a:buChar char="•"/>
              <a:tabLst>
                <a:tab pos="226060" algn="l"/>
              </a:tabLst>
            </a:pPr>
            <a:r>
              <a:rPr lang="en-US" sz="1800" dirty="0">
                <a:latin typeface="Arial" panose="020B0604020202020204" pitchFamily="34" charset="0"/>
                <a:sym typeface=""/>
              </a:rPr>
              <a:t>Ein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Jahr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ist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vergangen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kontaktiert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die Praxis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zunehmender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Dyspnoe</a:t>
            </a:r>
            <a:endParaRPr lang="en-US" sz="1800" dirty="0">
              <a:latin typeface="Arial" panose="020B0604020202020204" pitchFamily="34" charset="0"/>
              <a:sym typeface=""/>
            </a:endParaRPr>
          </a:p>
          <a:p>
            <a:pPr marL="226060" indent="-213360">
              <a:lnSpc>
                <a:spcPts val="2045"/>
              </a:lnSpc>
              <a:spcBef>
                <a:spcPts val="434"/>
              </a:spcBef>
              <a:buSzPct val="144444"/>
              <a:buChar char="•"/>
              <a:tabLst>
                <a:tab pos="226060" algn="l"/>
              </a:tabLst>
            </a:pPr>
            <a:r>
              <a:rPr lang="en-US" sz="1800" dirty="0" err="1">
                <a:latin typeface="Arial" panose="020B0604020202020204" pitchFamily="34" charset="0"/>
                <a:sym typeface=""/>
              </a:rPr>
              <a:t>Hatte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in den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letzten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3-4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Monaten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zunehmende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Probleme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beim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Training</a:t>
            </a:r>
          </a:p>
          <a:p>
            <a:pPr marL="490855" lvl="1" indent="-210820">
              <a:lnSpc>
                <a:spcPts val="2255"/>
              </a:lnSpc>
              <a:buSzPct val="143333"/>
              <a:buChar char="o"/>
              <a:tabLst>
                <a:tab pos="491490" algn="l"/>
              </a:tabLst>
            </a:pPr>
            <a:r>
              <a:rPr lang="en-US" sz="1500" dirty="0" err="1">
                <a:latin typeface="Arial" panose="020B0604020202020204" pitchFamily="34" charset="0"/>
                <a:sym typeface=""/>
              </a:rPr>
              <a:t>Fühlt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sich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als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hätte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sein Training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den Marathon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keine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Wirkung</a:t>
            </a:r>
            <a:endParaRPr lang="en-US" sz="1500" dirty="0">
              <a:latin typeface="Arial" panose="020B0604020202020204" pitchFamily="34" charset="0"/>
              <a:sym typeface=""/>
            </a:endParaRPr>
          </a:p>
          <a:p>
            <a:pPr marL="490855" lvl="1" indent="-210820">
              <a:lnSpc>
                <a:spcPts val="2210"/>
              </a:lnSpc>
              <a:buSzPct val="143333"/>
              <a:buChar char="o"/>
              <a:tabLst>
                <a:tab pos="491490" algn="l"/>
              </a:tabLst>
            </a:pPr>
            <a:r>
              <a:rPr lang="en-US" sz="1500" dirty="0" err="1">
                <a:latin typeface="Arial" panose="020B0604020202020204" pitchFamily="34" charset="0"/>
                <a:sym typeface=""/>
              </a:rPr>
              <a:t>Müdigkeit</a:t>
            </a:r>
            <a:endParaRPr lang="en-US" sz="1500" dirty="0">
              <a:latin typeface="Arial" panose="020B0604020202020204" pitchFamily="34" charset="0"/>
              <a:sym typeface=""/>
            </a:endParaRPr>
          </a:p>
          <a:p>
            <a:pPr marL="490855" lvl="1" indent="-210820">
              <a:lnSpc>
                <a:spcPts val="2235"/>
              </a:lnSpc>
              <a:buSzPct val="143333"/>
              <a:buChar char="o"/>
              <a:tabLst>
                <a:tab pos="491490" algn="l"/>
              </a:tabLst>
            </a:pPr>
            <a:r>
              <a:rPr lang="en-US" sz="15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Erhöhte</a:t>
            </a:r>
            <a:r>
              <a:rPr lang="en-US" sz="15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5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Anwendung</a:t>
            </a:r>
            <a:r>
              <a:rPr lang="en-US" sz="15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von SABA auf 4 - 6 Mal pro Tag </a:t>
            </a:r>
            <a:r>
              <a:rPr lang="en-US" sz="15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ohne</a:t>
            </a:r>
            <a:r>
              <a:rPr lang="en-US" sz="15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5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jegliche</a:t>
            </a:r>
            <a:r>
              <a:rPr lang="en-US" sz="15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5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Wirkung</a:t>
            </a:r>
            <a:endParaRPr lang="en-US" sz="1500" kern="0" dirty="0">
              <a:solidFill>
                <a:schemeClr val="tx1">
                  <a:lumMod val="100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 marL="490855" lvl="1" indent="-210820">
              <a:lnSpc>
                <a:spcPts val="2185"/>
              </a:lnSpc>
              <a:buSzPct val="143333"/>
              <a:buChar char="o"/>
              <a:tabLst>
                <a:tab pos="491490" algn="l"/>
              </a:tabLst>
            </a:pPr>
            <a:r>
              <a:rPr lang="en-US" sz="1500" dirty="0" err="1">
                <a:latin typeface="Arial" panose="020B0604020202020204" pitchFamily="34" charset="0"/>
                <a:sym typeface=""/>
              </a:rPr>
              <a:t>Fühlt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sich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manchmal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Einnahme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von SABA fast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noch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schlechter</a:t>
            </a:r>
            <a:endParaRPr lang="en-US" sz="1500" dirty="0">
              <a:latin typeface="Arial" panose="020B0604020202020204" pitchFamily="34" charset="0"/>
              <a:sym typeface=""/>
            </a:endParaRPr>
          </a:p>
          <a:p>
            <a:pPr marL="490855" lvl="1" indent="-210820">
              <a:lnSpc>
                <a:spcPts val="2370"/>
              </a:lnSpc>
              <a:buSzPct val="143333"/>
              <a:buChar char="o"/>
              <a:tabLst>
                <a:tab pos="491490" algn="l"/>
              </a:tabLst>
            </a:pPr>
            <a:r>
              <a:rPr lang="en-US" sz="1500" dirty="0" err="1">
                <a:latin typeface="Arial" panose="020B0604020202020204" pitchFamily="34" charset="0"/>
                <a:sym typeface=""/>
              </a:rPr>
              <a:t>Fängt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an,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schwere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Herzschläge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zu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bekommen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glaubt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aber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dass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dies auf den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zunehmenden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Gebrauch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von SABA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zurückzuführen</a:t>
            </a:r>
            <a:r>
              <a:rPr lang="en-US" sz="15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500" dirty="0" err="1">
                <a:latin typeface="Arial" panose="020B0604020202020204" pitchFamily="34" charset="0"/>
                <a:sym typeface=""/>
              </a:rPr>
              <a:t>ist</a:t>
            </a:r>
            <a:endParaRPr lang="en-US" sz="1500" dirty="0">
              <a:latin typeface="Arial" panose="020B0604020202020204" pitchFamily="34" charset="0"/>
              <a:sym typeface=""/>
            </a:endParaRPr>
          </a:p>
          <a:p>
            <a:pPr marL="277495" indent="-265430">
              <a:lnSpc>
                <a:spcPct val="100000"/>
              </a:lnSpc>
              <a:spcBef>
                <a:spcPts val="240"/>
              </a:spcBef>
              <a:buSzPct val="144444"/>
              <a:buChar char="•"/>
              <a:tabLst>
                <a:tab pos="277495" algn="l"/>
                <a:tab pos="278130" algn="l"/>
              </a:tabLst>
            </a:pPr>
            <a:r>
              <a:rPr lang="en-US" sz="1800" dirty="0" err="1">
                <a:latin typeface="Arial" panose="020B0604020202020204" pitchFamily="34" charset="0"/>
                <a:sym typeface=""/>
              </a:rPr>
              <a:t>Patientenakte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zeigt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zwei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ER-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Kontakte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Antibiotikabehandlung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für</a:t>
            </a:r>
            <a:endParaRPr lang="en-US" sz="1800" dirty="0">
              <a:latin typeface="Arial" panose="020B0604020202020204" pitchFamily="34" charset="0"/>
              <a:sym typeface=""/>
            </a:endParaRPr>
          </a:p>
          <a:p>
            <a:pPr marL="277495">
              <a:lnSpc>
                <a:spcPct val="100000"/>
              </a:lnSpc>
              <a:spcBef>
                <a:spcPts val="434"/>
              </a:spcBef>
            </a:pPr>
            <a:r>
              <a:rPr lang="en-US" sz="1800" dirty="0">
                <a:latin typeface="Arial" panose="020B0604020202020204" pitchFamily="34" charset="0"/>
                <a:sym typeface=""/>
              </a:rPr>
              <a:t>«Bronchitis» (in den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letzten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12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Monaten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)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977900" cy="135293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80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Notaufnahme</a:t>
            </a:r>
            <a:endParaRPr lang="en-US" sz="8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4701946"/>
            <a:ext cx="7924800" cy="259686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Gutes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Atmen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Befinden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durch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universellen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Zugang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richtiger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Versorgung</a:t>
            </a:r>
            <a:endParaRPr lang="en-US" sz="16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583708" y="1935992"/>
            <a:ext cx="7287260" cy="874598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762760" marR="5080" indent="-594360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 err="1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Multimorbidität</a:t>
            </a:r>
            <a:r>
              <a:rPr lang="en-US" sz="2800" b="1" dirty="0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800" b="1" dirty="0" err="1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Fallstudien</a:t>
            </a:r>
            <a:r>
              <a:rPr lang="en-US" sz="2800" b="1" dirty="0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 COPD und </a:t>
            </a:r>
            <a:r>
              <a:rPr lang="en-US" sz="2800" b="1" dirty="0" err="1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Palpitationen</a:t>
            </a:r>
            <a:endParaRPr lang="en-US" sz="2800" dirty="0">
              <a:solidFill>
                <a:srgbClr val="CC030A">
                  <a:lumMod val="100000"/>
                </a:srgbClr>
              </a:solidFill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7800" y="3336925"/>
            <a:ext cx="5788915" cy="55015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ts val="2050"/>
              </a:lnSpc>
              <a:spcBef>
                <a:spcPts val="95"/>
              </a:spcBef>
            </a:pPr>
            <a:r>
              <a:rPr lang="en-US" sz="1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Autoren</a:t>
            </a:r>
            <a:r>
              <a:rPr lang="en-US" sz="1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: 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Janwillem Kocks, Kristian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Hoines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Rudi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Peche</a:t>
            </a:r>
            <a:r>
              <a:rPr lang="en-US" sz="2000" dirty="0"/>
              <a:t> </a:t>
            </a:r>
          </a:p>
        </p:txBody>
      </p:sp>
      <p:sp>
        <p:nvSpPr>
          <p:cNvPr id="5" name="object 5"/>
          <p:cNvSpPr/>
          <p:nvPr/>
        </p:nvSpPr>
        <p:spPr>
          <a:xfrm>
            <a:off x="6888480" y="91439"/>
            <a:ext cx="2185416" cy="1402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307974"/>
            <a:ext cx="4602099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Klinische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Überlegungen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280972"/>
            <a:ext cx="7102475" cy="2099310"/>
          </a:xfrm>
          <a:prstGeom prst="rect">
            <a:avLst/>
          </a:prstGeom>
        </p:spPr>
        <p:txBody>
          <a:bodyPr vert="horz" wrap="square" lIns="0" tIns="13462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60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Fragen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endParaRPr lang="en-US" sz="2000" strike="sngStrike" dirty="0">
              <a:solidFill>
                <a:srgbClr val="FF0000"/>
              </a:solidFill>
              <a:latin typeface="Arial" panose="020B0604020202020204" pitchFamily="34" charset="0"/>
              <a:sym typeface=""/>
            </a:endParaRPr>
          </a:p>
          <a:p>
            <a:pPr marL="622300" lvl="1" indent="-262255">
              <a:lnSpc>
                <a:spcPct val="100000"/>
              </a:lnSpc>
              <a:spcBef>
                <a:spcPts val="965"/>
              </a:spcBef>
              <a:buFont typeface="MS PGothic"/>
              <a:buChar char="▪"/>
              <a:tabLst>
                <a:tab pos="621665" algn="l"/>
                <a:tab pos="62230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Brauchen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wir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noch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mehr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Untersuchungen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?</a:t>
            </a:r>
          </a:p>
          <a:p>
            <a:pPr marL="622300" lvl="1" indent="-262255">
              <a:lnSpc>
                <a:spcPct val="100000"/>
              </a:lnSpc>
              <a:spcBef>
                <a:spcPts val="960"/>
              </a:spcBef>
              <a:buFont typeface="MS PGothic"/>
              <a:buChar char="▪"/>
              <a:tabLst>
                <a:tab pos="621665" algn="l"/>
                <a:tab pos="62230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Wo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liegen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Ursachen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zunehmende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Atemnot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?</a:t>
            </a:r>
          </a:p>
          <a:p>
            <a:pPr marL="621665" marR="5080" lvl="1" indent="-262255">
              <a:lnSpc>
                <a:spcPct val="120100"/>
              </a:lnSpc>
              <a:spcBef>
                <a:spcPts val="480"/>
              </a:spcBef>
              <a:buFont typeface="MS PGothic"/>
              <a:buChar char="▪"/>
              <a:tabLst>
                <a:tab pos="621665" algn="l"/>
                <a:tab pos="62230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Stimmt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Medikation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verwendet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er den Inhalator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richtig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hält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er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sich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an die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Empfehlungen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?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4286" y="421081"/>
            <a:ext cx="4434714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Klinische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Überlegungen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812925"/>
            <a:ext cx="8020406" cy="1234440"/>
          </a:xfrm>
          <a:prstGeom prst="rect">
            <a:avLst/>
          </a:prstGeom>
        </p:spPr>
        <p:txBody>
          <a:bodyPr vert="horz" wrap="square" lIns="0" tIns="4762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375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Bestätigen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ob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der Patient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seinem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Zustand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angemessen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umgeht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Patient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könnte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zu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viel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SABA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verwenden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Es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ist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unklar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ob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er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noch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seine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Kontrollmedikation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verwendet</a:t>
            </a:r>
            <a:endParaRPr lang="en-US" sz="20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6577" y="421081"/>
            <a:ext cx="4316223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Evaluierungen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und Tests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394" y="1286132"/>
            <a:ext cx="8045806" cy="3257943"/>
          </a:xfrm>
          <a:prstGeom prst="rect">
            <a:avLst/>
          </a:prstGeom>
        </p:spPr>
        <p:txBody>
          <a:bodyPr vert="horz" wrap="square" lIns="0" tIns="102235" rIns="0" bIns="0">
            <a:spAutoFit/>
          </a:bodyPr>
          <a:lstStyle/>
          <a:p>
            <a:pPr marL="297180" indent="-259079">
              <a:lnSpc>
                <a:spcPct val="100000"/>
              </a:lnSpc>
              <a:spcBef>
                <a:spcPts val="805"/>
              </a:spcBef>
              <a:buSzPct val="90000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Spirometrie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hat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sich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seit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dem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letzten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Kontakt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vor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2,5 Jahren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verbessert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565150" lvl="1" indent="-266065">
              <a:lnSpc>
                <a:spcPct val="100000"/>
              </a:lnSpc>
              <a:spcBef>
                <a:spcPts val="615"/>
              </a:spcBef>
              <a:buSzPct val="88235"/>
              <a:buChar char="o"/>
              <a:tabLst>
                <a:tab pos="565150" algn="l"/>
                <a:tab pos="565785" algn="l"/>
              </a:tabLst>
            </a:pPr>
            <a:r>
              <a:rPr lang="en-US" sz="1700" kern="0" dirty="0">
                <a:latin typeface="Arial" panose="020B0604020202020204" pitchFamily="34" charset="0"/>
                <a:sym typeface=""/>
              </a:rPr>
              <a:t>FEV1 74 % </a:t>
            </a:r>
            <a:r>
              <a:rPr lang="en-US" sz="1700" kern="0" dirty="0" err="1">
                <a:latin typeface="Arial" panose="020B0604020202020204" pitchFamily="34" charset="0"/>
                <a:sym typeface=""/>
              </a:rPr>
              <a:t>vom</a:t>
            </a:r>
            <a:r>
              <a:rPr lang="en-US" sz="1700" kern="0" dirty="0">
                <a:latin typeface="Arial" panose="020B0604020202020204" pitchFamily="34" charset="0"/>
                <a:sym typeface=""/>
              </a:rPr>
              <a:t> Soll (war 65 %)</a:t>
            </a:r>
          </a:p>
          <a:p>
            <a:pPr marL="297180" indent="-259079">
              <a:lnSpc>
                <a:spcPct val="100000"/>
              </a:lnSpc>
              <a:spcBef>
                <a:spcPts val="585"/>
              </a:spcBef>
              <a:buSzPct val="90000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EKG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zeigt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Vorhofflimmern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565150" lvl="1" indent="-266065">
              <a:lnSpc>
                <a:spcPct val="100000"/>
              </a:lnSpc>
              <a:spcBef>
                <a:spcPts val="610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lang="en-US" sz="1800" dirty="0" err="1">
                <a:latin typeface="Arial" panose="020B0604020202020204" pitchFamily="34" charset="0"/>
                <a:sym typeface=""/>
              </a:rPr>
              <a:t>Herzfrequenz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80/Minute</a:t>
            </a:r>
          </a:p>
          <a:p>
            <a:pPr marL="565150" lvl="1" indent="-266065">
              <a:lnSpc>
                <a:spcPct val="100000"/>
              </a:lnSpc>
              <a:spcBef>
                <a:spcPts val="605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lang="en-US" sz="1800" dirty="0" err="1">
                <a:latin typeface="Arial" panose="020B0604020202020204" pitchFamily="34" charset="0"/>
                <a:sym typeface=""/>
              </a:rPr>
              <a:t>Blutdruck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145/70 mmHg</a:t>
            </a:r>
          </a:p>
          <a:p>
            <a:pPr marL="297180" indent="-259079">
              <a:lnSpc>
                <a:spcPct val="100000"/>
              </a:lnSpc>
              <a:spcBef>
                <a:spcPts val="590"/>
              </a:spcBef>
              <a:buSzPct val="90476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dirty="0">
                <a:latin typeface="Arial" panose="020B0604020202020204" pitchFamily="34" charset="0"/>
                <a:sym typeface=""/>
              </a:rPr>
              <a:t>Labor:</a:t>
            </a:r>
          </a:p>
          <a:p>
            <a:pPr marL="565150" lvl="1" indent="-266065">
              <a:lnSpc>
                <a:spcPct val="100000"/>
              </a:lnSpc>
              <a:spcBef>
                <a:spcPts val="610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lang="en-US" sz="1800" dirty="0" err="1">
                <a:latin typeface="Arial" panose="020B0604020202020204" pitchFamily="34" charset="0"/>
                <a:sym typeface=""/>
              </a:rPr>
              <a:t>Hämoglobin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: 8,9 mg/dL</a:t>
            </a:r>
          </a:p>
          <a:p>
            <a:pPr marL="565150" lvl="1" indent="-266065">
              <a:lnSpc>
                <a:spcPct val="100000"/>
              </a:lnSpc>
              <a:spcBef>
                <a:spcPts val="605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lang="en-US" sz="1800" kern="0" dirty="0" err="1">
                <a:latin typeface="Arial" panose="020B0604020202020204" pitchFamily="34" charset="0"/>
                <a:sym typeface=""/>
              </a:rPr>
              <a:t>Eosinophilenzahl</a:t>
            </a:r>
            <a:r>
              <a:rPr lang="en-US" sz="1800" kern="0" dirty="0">
                <a:latin typeface="Arial" panose="020B0604020202020204" pitchFamily="34" charset="0"/>
                <a:sym typeface=""/>
              </a:rPr>
              <a:t>: 0,3x</a:t>
            </a:r>
            <a:r>
              <a:rPr lang="en-US" kern="0" dirty="0">
                <a:latin typeface="Arial" panose="020B0604020202020204" pitchFamily="34" charset="0"/>
                <a:sym typeface=""/>
              </a:rPr>
              <a:t>10</a:t>
            </a:r>
            <a:r>
              <a:rPr lang="en-US" kern="0" baseline="30000" dirty="0">
                <a:latin typeface="Arial" panose="020B0604020202020204" pitchFamily="34" charset="0"/>
                <a:sym typeface=""/>
              </a:rPr>
              <a:t>9</a:t>
            </a:r>
            <a:r>
              <a:rPr lang="en-US" kern="0" dirty="0">
                <a:latin typeface="Arial" panose="020B0604020202020204" pitchFamily="34" charset="0"/>
                <a:sym typeface=""/>
              </a:rPr>
              <a:t>/L</a:t>
            </a:r>
            <a:r>
              <a:rPr dirty="0"/>
              <a:t> 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2058670" cy="2584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80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Vorhofflimmern; EKG, Elektrokardiogramm</a:t>
            </a:r>
            <a:endParaRPr lang="en-US" sz="8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426719"/>
            <a:ext cx="5471033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Weitere</a:t>
            </a:r>
            <a:r>
              <a:rPr lang="en-US" sz="24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wesentliche</a:t>
            </a:r>
            <a:r>
              <a:rPr lang="en-US" sz="24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Aktionspunkte</a:t>
            </a:r>
            <a:endParaRPr lang="en-US" sz="24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341932"/>
            <a:ext cx="8020406" cy="717569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389890" indent="-259079">
              <a:lnSpc>
                <a:spcPct val="120100"/>
              </a:lnSpc>
              <a:spcBef>
                <a:spcPts val="10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Herzrhythmusstörungen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einschließlich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Vorhofflimmern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bei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Einleitung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auf LABA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437738"/>
            <a:ext cx="6553200" cy="44499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Indikatoren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auf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Mehrfacherkrankungen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227531"/>
            <a:ext cx="4340556" cy="216213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7495" marR="104139" indent="-265430">
              <a:lnSpc>
                <a:spcPct val="100000"/>
              </a:lnSpc>
              <a:spcBef>
                <a:spcPts val="100"/>
              </a:spcBef>
              <a:buSzPct val="111111"/>
              <a:buChar char="•"/>
              <a:tabLst>
                <a:tab pos="277495" algn="l"/>
                <a:tab pos="278130" algn="l"/>
              </a:tabLst>
            </a:pPr>
            <a:r>
              <a:rPr lang="en-US" sz="1800" dirty="0">
                <a:latin typeface="Arial" panose="020B0604020202020204" pitchFamily="34" charset="0"/>
                <a:sym typeface=""/>
              </a:rPr>
              <a:t>Patient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wird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zur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von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Vorhofflimmern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ins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Krankenhaus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eingeliefert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spontane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Rückkehr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in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einen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regelmäßigen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Rhythmus</a:t>
            </a:r>
            <a:endParaRPr lang="en-US" sz="180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lang="en-US" sz="1850" dirty="0">
              <a:latin typeface="Arial" panose="020B0604020202020204" pitchFamily="34" charset="0"/>
              <a:sym typeface=""/>
            </a:endParaRPr>
          </a:p>
          <a:p>
            <a:pPr marL="277495" indent="-265430">
              <a:lnSpc>
                <a:spcPts val="2090"/>
              </a:lnSpc>
              <a:buSzPct val="111111"/>
              <a:buChar char="•"/>
              <a:tabLst>
                <a:tab pos="277495" algn="l"/>
                <a:tab pos="278130" algn="l"/>
              </a:tabLst>
            </a:pPr>
            <a:r>
              <a:rPr lang="en-US" sz="1800" dirty="0" err="1">
                <a:latin typeface="Arial" panose="020B0604020202020204" pitchFamily="34" charset="0"/>
                <a:sym typeface=""/>
              </a:rPr>
              <a:t>niedriger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CHADSVASC Wert (1)</a:t>
            </a:r>
          </a:p>
          <a:p>
            <a:pPr marL="280670">
              <a:lnSpc>
                <a:spcPts val="1910"/>
              </a:lnSpc>
              <a:tabLst>
                <a:tab pos="542925" algn="l"/>
              </a:tabLst>
            </a:pPr>
            <a:r>
              <a:rPr lang="en-US" sz="165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o	</a:t>
            </a:r>
            <a:r>
              <a:rPr lang="en-US" sz="165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Keine</a:t>
            </a:r>
            <a:r>
              <a:rPr lang="en-US" sz="165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5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antithrombotische</a:t>
            </a:r>
            <a:r>
              <a:rPr lang="en-US" sz="165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5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Behandlung</a:t>
            </a:r>
            <a:r>
              <a:rPr lang="en-US" sz="165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5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notwendig</a:t>
            </a:r>
            <a:r>
              <a:rPr lang="en-US" sz="165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*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2579" y="4625746"/>
            <a:ext cx="3270885" cy="2584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8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https://</a:t>
            </a:r>
            <a:r>
              <a:rPr lang="en-US" sz="8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www.mdcalc.com/cha2ds2-vasc-score-atrial-fibrillation-stroke-risk</a:t>
            </a:r>
            <a:r>
              <a:rPr lang="en-US" sz="8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85473" y="1308564"/>
            <a:ext cx="2050387" cy="28228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388429"/>
            <a:ext cx="3459099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Ein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neuer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Plan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76933"/>
            <a:ext cx="8096606" cy="211468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04470" indent="-192405">
              <a:lnSpc>
                <a:spcPct val="100000"/>
              </a:lnSpc>
              <a:spcBef>
                <a:spcPts val="90"/>
              </a:spcBef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Behandlungsplan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04470" indent="-192405">
              <a:lnSpc>
                <a:spcPct val="100000"/>
              </a:lnSpc>
              <a:spcBef>
                <a:spcPts val="5"/>
              </a:spcBef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Dieser Patient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zeigte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eine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schwierige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Anfangsdiagnose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Verdacht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auf COPD,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später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stellte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sich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heraus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es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ist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Asthma und COPD</a:t>
            </a:r>
          </a:p>
          <a:p>
            <a:pPr marL="469900" lvl="1" indent="-189230">
              <a:lnSpc>
                <a:spcPts val="2155"/>
              </a:lnSpc>
              <a:spcBef>
                <a:spcPts val="5"/>
              </a:spcBef>
              <a:buChar char="o"/>
              <a:tabLst>
                <a:tab pos="469900" algn="l"/>
              </a:tabLst>
            </a:pPr>
            <a:r>
              <a:rPr lang="en-US" sz="1800" dirty="0" err="1">
                <a:latin typeface="Arial" panose="020B0604020202020204" pitchFamily="34" charset="0"/>
                <a:sym typeface=""/>
              </a:rPr>
              <a:t>Vorhofflimmern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wurde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irrtümlich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eine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Verschlechterung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Lungenerkrankung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gehalten</a:t>
            </a:r>
            <a:endParaRPr lang="en-US" sz="1800" dirty="0">
              <a:latin typeface="Arial" panose="020B0604020202020204" pitchFamily="34" charset="0"/>
              <a:sym typeface=""/>
            </a:endParaRPr>
          </a:p>
          <a:p>
            <a:pPr marL="204470" indent="-192405">
              <a:lnSpc>
                <a:spcPts val="2395"/>
              </a:lnSpc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Blutdrucksenker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unselektive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Betablockierung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vermeiden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04470">
              <a:lnSpc>
                <a:spcPct val="100000"/>
              </a:lnSpc>
              <a:spcBef>
                <a:spcPts val="5"/>
              </a:spcBef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bei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diesem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Patienten</a:t>
            </a:r>
            <a:endParaRPr lang="en-US" sz="20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1241" y="517525"/>
            <a:ext cx="4410711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2600" dirty="0">
                <a:latin typeface="Arial" panose="020B0604020202020204" pitchFamily="34" charset="0"/>
                <a:cs typeface="+mn-cs"/>
                <a:sym typeface=""/>
              </a:rPr>
              <a:t>Ein </a:t>
            </a:r>
            <a:r>
              <a:rPr lang="en-US" sz="2600" dirty="0" err="1">
                <a:latin typeface="Arial" panose="020B0604020202020204" pitchFamily="34" charset="0"/>
                <a:cs typeface="+mn-cs"/>
                <a:sym typeface=""/>
              </a:rPr>
              <a:t>neuer</a:t>
            </a:r>
            <a:r>
              <a:rPr lang="en-US" sz="26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+mn-cs"/>
                <a:sym typeface=""/>
              </a:rPr>
              <a:t>Medikationsplan</a:t>
            </a:r>
            <a:endParaRPr lang="en-US" sz="26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358414"/>
            <a:ext cx="8477606" cy="3561230"/>
          </a:xfrm>
          <a:prstGeom prst="rect">
            <a:avLst/>
          </a:prstGeom>
        </p:spPr>
        <p:txBody>
          <a:bodyPr vert="horz" wrap="square" lIns="0" tIns="52069" rIns="0" bIns="0">
            <a:spAutoFit/>
          </a:bodyPr>
          <a:lstStyle/>
          <a:p>
            <a:pPr marL="204470" indent="-192405">
              <a:lnSpc>
                <a:spcPct val="100000"/>
              </a:lnSpc>
              <a:spcBef>
                <a:spcPts val="409"/>
              </a:spcBef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lang="en-US" sz="1300" dirty="0" err="1">
                <a:latin typeface="Arial" panose="020B0604020202020204" pitchFamily="34" charset="0"/>
                <a:sym typeface=""/>
              </a:rPr>
              <a:t>Angesichts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verbesserten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Lungenfunktion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durch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ICS/LABA, die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Eosinophilie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Blut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(0,3 x 10</a:t>
            </a:r>
            <a:r>
              <a:rPr lang="en-US" sz="1300" baseline="30000" dirty="0">
                <a:latin typeface="Arial" panose="020B0604020202020204" pitchFamily="34" charset="0"/>
                <a:sym typeface=""/>
              </a:rPr>
              <a:t>9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) und die „Bronchitis-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Attacken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“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wird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in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diesem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Fall ICS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wahrscheinlich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helfen</a:t>
            </a:r>
            <a:endParaRPr lang="en-US" sz="1300" dirty="0">
              <a:latin typeface="Arial" panose="020B0604020202020204" pitchFamily="34" charset="0"/>
              <a:sym typeface=""/>
            </a:endParaRPr>
          </a:p>
          <a:p>
            <a:pPr marL="204470" indent="-192405">
              <a:lnSpc>
                <a:spcPct val="100000"/>
              </a:lnSpc>
              <a:spcBef>
                <a:spcPts val="315"/>
              </a:spcBef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lang="en-US" sz="1300" dirty="0" err="1">
                <a:latin typeface="Arial" panose="020B0604020202020204" pitchFamily="34" charset="0"/>
                <a:sym typeface=""/>
              </a:rPr>
              <a:t>Angesichts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des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Vorhofflimmerns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sollte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adrenergische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Wirkung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von SABA und LABA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Vorsicht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betrachtet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werden</a:t>
            </a:r>
            <a:endParaRPr lang="en-US" sz="1300" dirty="0">
              <a:latin typeface="Arial" panose="020B0604020202020204" pitchFamily="34" charset="0"/>
              <a:sym typeface=""/>
            </a:endParaRPr>
          </a:p>
          <a:p>
            <a:pPr marL="204470" marR="349885" indent="-192405">
              <a:lnSpc>
                <a:spcPts val="1870"/>
              </a:lnSpc>
              <a:spcBef>
                <a:spcPts val="114"/>
              </a:spcBef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lang="en-US" sz="1300" dirty="0" err="1">
                <a:latin typeface="Arial" panose="020B0604020202020204" pitchFamily="34" charset="0"/>
                <a:sym typeface=""/>
              </a:rPr>
              <a:t>Angesichts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Notwendigkeit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einer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Bronchodilatation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wäre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LAMA die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bevorzugte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Wahl (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zwischen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LABA und LAMA)</a:t>
            </a:r>
          </a:p>
          <a:p>
            <a:pPr>
              <a:lnSpc>
                <a:spcPct val="100000"/>
              </a:lnSpc>
              <a:buChar char="•"/>
            </a:pPr>
            <a:endParaRPr lang="en-US" sz="1550" dirty="0">
              <a:latin typeface="Arial" panose="020B0604020202020204" pitchFamily="34" charset="0"/>
              <a:sym typeface=""/>
            </a:endParaRPr>
          </a:p>
          <a:p>
            <a:pPr marL="204470" indent="-19240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05104" algn="l"/>
              </a:tabLst>
            </a:pP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Aber die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Kombination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 von ICS und LAMA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gibt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 es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nicht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: die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Verwendung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unterschiedlicher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Inhalationsgeräte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führt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ggf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zur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Verschlechterung</a:t>
            </a:r>
            <a:r>
              <a:rPr lang="en-US" sz="1400" dirty="0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 der </a:t>
            </a:r>
            <a:r>
              <a:rPr lang="en-US" sz="1400" dirty="0" err="1">
                <a:solidFill>
                  <a:srgbClr val="CC030A"/>
                </a:solidFill>
                <a:latin typeface="Arial" panose="020B0604020202020204" pitchFamily="34" charset="0"/>
                <a:ea typeface="+mj-ea"/>
                <a:sym typeface=""/>
              </a:rPr>
              <a:t>Inhalationstechnik</a:t>
            </a:r>
            <a:endParaRPr lang="en-US" sz="1400" dirty="0">
              <a:solidFill>
                <a:srgbClr val="CC030A"/>
              </a:solidFill>
              <a:latin typeface="Arial" panose="020B0604020202020204" pitchFamily="34" charset="0"/>
              <a:ea typeface="+mj-ea"/>
              <a:sym typeface=""/>
            </a:endParaRPr>
          </a:p>
          <a:p>
            <a:pPr>
              <a:lnSpc>
                <a:spcPct val="100000"/>
              </a:lnSpc>
            </a:pPr>
            <a:endParaRPr lang="en-US" sz="1800" dirty="0">
              <a:latin typeface="Arial" panose="020B0604020202020204" pitchFamily="34" charset="0"/>
              <a:sym typeface=""/>
            </a:endParaRPr>
          </a:p>
          <a:p>
            <a:pPr marL="204470" indent="-192405">
              <a:lnSpc>
                <a:spcPct val="100000"/>
              </a:lnSpc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lang="en-US" sz="1300" dirty="0">
                <a:latin typeface="Arial" panose="020B0604020202020204" pitchFamily="34" charset="0"/>
                <a:sym typeface=""/>
              </a:rPr>
              <a:t>Eine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pragmatische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Wahl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wäre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es,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sicherzustellen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dass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die ICS/LABA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niedrig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dosierter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ICS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verwendet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wird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eine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LAMA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könnte</a:t>
            </a:r>
            <a:endParaRPr lang="en-US" sz="1300" dirty="0">
              <a:latin typeface="Arial" panose="020B0604020202020204" pitchFamily="34" charset="0"/>
              <a:sym typeface=""/>
            </a:endParaRPr>
          </a:p>
          <a:p>
            <a:pPr marL="204470">
              <a:lnSpc>
                <a:spcPct val="100000"/>
              </a:lnSpc>
              <a:spcBef>
                <a:spcPts val="310"/>
              </a:spcBef>
            </a:pPr>
            <a:r>
              <a:rPr lang="en-US" sz="130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Bronchodilatation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hinzugefügt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werden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als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Notfallmedikament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sollte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SABA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SAMA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ersetzt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werden</a:t>
            </a:r>
            <a:endParaRPr lang="en-US" sz="1300" dirty="0">
              <a:latin typeface="Arial" panose="020B0604020202020204" pitchFamily="34" charset="0"/>
              <a:sym typeface=""/>
            </a:endParaRPr>
          </a:p>
          <a:p>
            <a:pPr marL="539750" lvl="1" indent="-192405">
              <a:lnSpc>
                <a:spcPct val="100000"/>
              </a:lnSpc>
              <a:spcBef>
                <a:spcPts val="300"/>
              </a:spcBef>
              <a:buChar char="o"/>
              <a:tabLst>
                <a:tab pos="540385" algn="l"/>
              </a:tabLst>
            </a:pPr>
            <a:r>
              <a:rPr lang="en-US" sz="1100" dirty="0" err="1">
                <a:latin typeface="Arial" panose="020B0604020202020204" pitchFamily="34" charset="0"/>
                <a:sym typeface=""/>
              </a:rPr>
              <a:t>Wenn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er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immer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noch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Herzklopfen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oder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Vorhofflimmern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hat,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verwenden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Sie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zwei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Inhalatoren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ein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ICS und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ein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LAMA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ist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ein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separates,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ähnliches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Gerät</a:t>
            </a:r>
            <a:endParaRPr lang="en-US" sz="1100" dirty="0">
              <a:latin typeface="Arial" panose="020B0604020202020204" pitchFamily="34" charset="0"/>
              <a:sym typeface=""/>
            </a:endParaRPr>
          </a:p>
          <a:p>
            <a:pPr marL="539750" lvl="1" indent="-192405">
              <a:lnSpc>
                <a:spcPct val="100000"/>
              </a:lnSpc>
              <a:spcBef>
                <a:spcPts val="265"/>
              </a:spcBef>
              <a:buChar char="o"/>
              <a:tabLst>
                <a:tab pos="540385" algn="l"/>
              </a:tabLst>
            </a:pPr>
            <a:r>
              <a:rPr lang="en-US" sz="1100" dirty="0">
                <a:latin typeface="Arial" panose="020B0604020202020204" pitchFamily="34" charset="0"/>
                <a:sym typeface=""/>
              </a:rPr>
              <a:t>Eine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angemessene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Ausbildung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in der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Inhalationstechnik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könnte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in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Betracht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gezogen</a:t>
            </a:r>
            <a:r>
              <a:rPr lang="en-US" sz="1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100" dirty="0" err="1">
                <a:latin typeface="Arial" panose="020B0604020202020204" pitchFamily="34" charset="0"/>
                <a:sym typeface=""/>
              </a:rPr>
              <a:t>werden</a:t>
            </a:r>
            <a:endParaRPr lang="en-US" sz="11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8226" y="424433"/>
            <a:ext cx="3029585" cy="3619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200">
                <a:latin typeface="Arial" panose="020B0604020202020204" pitchFamily="34" charset="0"/>
                <a:cs typeface="+mn-cs"/>
                <a:sym typeface=""/>
              </a:rPr>
              <a:t>Weitere Empfehlungen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46454"/>
            <a:ext cx="8172806" cy="127086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04470" indent="-192405">
              <a:lnSpc>
                <a:spcPts val="2280"/>
              </a:lnSpc>
              <a:spcBef>
                <a:spcPts val="90"/>
              </a:spcBef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Impfungen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in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Betracht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ziehen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(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z.B.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Influenza,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andere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abhängig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von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lokalen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Richtlinien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)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2350" dirty="0">
              <a:latin typeface="Arial" panose="020B0604020202020204" pitchFamily="34" charset="0"/>
              <a:sym typeface=""/>
            </a:endParaRPr>
          </a:p>
          <a:p>
            <a:pPr marL="204470" indent="-192405">
              <a:lnSpc>
                <a:spcPct val="100000"/>
              </a:lnSpc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Inhalationstechnik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überprüfen</a:t>
            </a:r>
            <a:endParaRPr lang="en-US" sz="20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276" y="1422907"/>
            <a:ext cx="2539365" cy="63627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000">
                <a:solidFill>
                  <a:srgbClr val="000000"/>
                </a:solidFill>
                <a:latin typeface="Arial" panose="020B0604020202020204" pitchFamily="34" charset="0"/>
                <a:cs typeface="+mn-cs"/>
                <a:sym typeface=""/>
              </a:rPr>
              <a:t>Vielen Dank!</a:t>
            </a:r>
            <a:endParaRPr lang="en-US" sz="4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4487" y="1144269"/>
            <a:ext cx="7876540" cy="297902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Sie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können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gerne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einige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oder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alle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dieser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Folien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in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Ihrer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nicht-kommerziellen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Website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verwenden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aktualisieren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weitergeben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271780">
              <a:lnSpc>
                <a:spcPct val="100000"/>
              </a:lnSpc>
            </a:pP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Präsentationen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Kollegen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oder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Patienten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en-US" sz="105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Es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gibt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allgemeine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Einführung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in das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Multimorbiditätsmanagement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bei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COPD,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gefolgt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Fallstudie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Die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Folien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werden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unter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Creative-Commons-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Lizenz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CC BY-NC-ND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zur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Verfügung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gestellt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539750" lvl="1" indent="-266065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BY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steht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Attribution (die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Verpflichtung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den Autor und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andere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Parteien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nennen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die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dazu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539750">
              <a:lnSpc>
                <a:spcPct val="100000"/>
              </a:lnSpc>
            </a:pP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bestimmt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sind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);</a:t>
            </a: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NC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steht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Nicht-Kommerziell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(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kommerzielle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Nutzung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ist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der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Lizenzgewährung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ausgeschlossen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);</a:t>
            </a: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ND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bedeutet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"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Keine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Ableitungen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" (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nur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wörtliche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Kopien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des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Werkes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können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gemeinsam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genutzt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werden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)</a:t>
            </a:r>
          </a:p>
          <a:p>
            <a:pPr lvl="1">
              <a:lnSpc>
                <a:spcPct val="100000"/>
              </a:lnSpc>
              <a:buFont typeface="Arial"/>
              <a:buChar char="o"/>
            </a:pP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Wenn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Sie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unsere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Folien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verwenden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belassen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Sie bitte die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Quellenangabe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: IPCRG 2020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Multimorbidität</a:t>
            </a:r>
            <a:endParaRPr lang="en-US" sz="14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7479" y="216483"/>
            <a:ext cx="2745740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2600">
                <a:latin typeface="Arial" panose="020B0604020202020204" pitchFamily="34" charset="0"/>
                <a:cs typeface="+mn-cs"/>
                <a:sym typeface=""/>
              </a:rPr>
              <a:t>Zu diesen Folien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7371" y="4708525"/>
            <a:ext cx="7953655" cy="227626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Boehringer Ingelheim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gewährte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eine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unbeschränkte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Ausbildungsförderung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zur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Unterstützung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der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Entwicklung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, des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Schriftsatzes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, des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Drucks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und der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damit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verbundenen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Kosten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, trug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aber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nicht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zum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Inhalt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dieses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Dokuments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700" dirty="0" err="1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bei</a:t>
            </a:r>
            <a:r>
              <a:rPr lang="en-US" sz="700" dirty="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.</a:t>
            </a:r>
            <a:endParaRPr lang="en-US" sz="7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361650"/>
            <a:ext cx="3870833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2600" dirty="0">
                <a:latin typeface="Arial" panose="020B0604020202020204" pitchFamily="34" charset="0"/>
                <a:cs typeface="+mn-cs"/>
                <a:sym typeface=""/>
              </a:rPr>
              <a:t>Was Sie </a:t>
            </a:r>
            <a:r>
              <a:rPr lang="en-US" sz="2600" dirty="0" err="1">
                <a:latin typeface="Arial" panose="020B0604020202020204" pitchFamily="34" charset="0"/>
                <a:cs typeface="+mn-cs"/>
                <a:sym typeface=""/>
              </a:rPr>
              <a:t>lernen</a:t>
            </a:r>
            <a:r>
              <a:rPr lang="en-US" sz="26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+mn-cs"/>
                <a:sym typeface=""/>
              </a:rPr>
              <a:t>werden</a:t>
            </a:r>
            <a:endParaRPr lang="en-US" sz="26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848" y="1356948"/>
            <a:ext cx="7294880" cy="1828800"/>
          </a:xfrm>
          <a:prstGeom prst="rect">
            <a:avLst/>
          </a:prstGeom>
        </p:spPr>
        <p:txBody>
          <a:bodyPr vert="horz" wrap="square" lIns="0" tIns="45720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8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Warum wir uns auf Mehrfacherkrankungen fokussieren</a:t>
            </a:r>
          </a:p>
          <a:p>
            <a:pPr marL="271780" indent="-259715">
              <a:lnSpc>
                <a:spcPct val="100000"/>
              </a:lnSpc>
              <a:spcBef>
                <a:spcPts val="87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8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Was bedeutet Multimorbidität bei Menschen mit einer chronischen Atemwegserkrankung</a:t>
            </a: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8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Wie wir das Management von Patienten mit chronischen</a:t>
            </a:r>
          </a:p>
          <a:p>
            <a:pPr marL="271780">
              <a:lnSpc>
                <a:spcPct val="100000"/>
              </a:lnSpc>
              <a:spcBef>
                <a:spcPts val="430"/>
              </a:spcBef>
            </a:pPr>
            <a:r>
              <a:rPr lang="en-US" sz="18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Atemwegserkrankungen und vielfachen Komorbidzuständen verbessern können</a:t>
            </a: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80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Wie Sie an dieser Veränderung teilhaben können</a:t>
            </a:r>
            <a:endParaRPr lang="en-US" sz="18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426719"/>
            <a:ext cx="4245483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Multimorbidität</a:t>
            </a:r>
            <a:r>
              <a:rPr lang="en-US" sz="2400" dirty="0">
                <a:latin typeface="Arial" panose="020B0604020202020204" pitchFamily="34" charset="0"/>
                <a:cs typeface="+mn-cs"/>
                <a:sym typeface=""/>
              </a:rPr>
              <a:t> in COPD (I)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68932"/>
            <a:ext cx="7527290" cy="259430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marR="438150" indent="-259715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400" kern="0" dirty="0" err="1">
                <a:latin typeface="Arial" panose="020B0604020202020204" pitchFamily="34" charset="0"/>
                <a:sym typeface=""/>
              </a:rPr>
              <a:t>Patienten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COPD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leiden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in der Regel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auch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an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mehreren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komorbiden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Erkrankungen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, die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neben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ihrer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COPD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eine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langfristige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erfordern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können</a:t>
            </a:r>
            <a:endParaRPr lang="en-US" sz="1400" kern="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lang="en-US" sz="1750" dirty="0">
              <a:latin typeface="Arial" panose="020B0604020202020204" pitchFamily="34" charset="0"/>
              <a:sym typeface="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400" kern="0" dirty="0">
                <a:latin typeface="Arial" panose="020B0604020202020204" pitchFamily="34" charset="0"/>
                <a:sym typeface=""/>
              </a:rPr>
              <a:t>Eine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zusätzliche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Herausforderung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besteht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darin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dass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Komorbiditäten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übersehen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werden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können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weil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sich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Zeichen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Symptome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denen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der COPD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überschneiden</a:t>
            </a:r>
            <a:endParaRPr lang="en-US" sz="1400" kern="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en-US" sz="1750" dirty="0">
              <a:latin typeface="Arial" panose="020B0604020202020204" pitchFamily="34" charset="0"/>
              <a:sym typeface=""/>
            </a:endParaRPr>
          </a:p>
          <a:p>
            <a:pPr marL="271780" marR="60706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400" kern="0" dirty="0">
                <a:latin typeface="Arial" panose="020B0604020202020204" pitchFamily="34" charset="0"/>
                <a:sym typeface=""/>
              </a:rPr>
              <a:t>Bis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zu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80 % der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Patienten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COPD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haben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mindestens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1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komorbide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Erkrankung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von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klinischer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Relevanz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, 50 %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haben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3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oder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mehr</a:t>
            </a:r>
            <a:endParaRPr lang="en-US" sz="1400" kern="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•"/>
            </a:pP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marR="5461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400" dirty="0" err="1">
                <a:latin typeface="Arial" panose="020B0604020202020204" pitchFamily="34" charset="0"/>
                <a:sym typeface=""/>
              </a:rPr>
              <a:t>Komorbide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Erkrankungen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treten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bei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Frauen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häufiger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auf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als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bei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Männern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, die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Prävalenz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steigt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zunehmender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Schwere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der COPD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2158" y="4650130"/>
            <a:ext cx="8537042" cy="42332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ts val="960"/>
              </a:lnSpc>
            </a:pP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COPD,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chronisch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obstruktive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Atemwegserkrankung</a:t>
            </a:r>
            <a:endParaRPr lang="en-US" sz="8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12700" marR="5080">
              <a:lnSpc>
                <a:spcPts val="960"/>
              </a:lnSpc>
            </a:pP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IPCRG. Desktop Helfer No. 10.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Rationaler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Einsatz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inhalativen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Medikamenten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COPD und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multiplen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Zuständen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: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Leitlinien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die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Primärversorgung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.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Verfügbar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auf:</a:t>
            </a:r>
            <a:r>
              <a:rPr lang="en-US" sz="800" u="sng" kern="0" dirty="0" err="1">
                <a:solidFill>
                  <a:srgbClr val="009999">
                    <a:lumMod val="100000"/>
                  </a:srgbClr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sz="800" u="sng" kern="0" dirty="0">
                <a:solidFill>
                  <a:srgbClr val="009999">
                    <a:lumMod val="100000"/>
                  </a:srgbClr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://www.ipcrg.org/dth10</a:t>
            </a:r>
            <a:r>
              <a:rPr dirty="0"/>
              <a:t> </a:t>
            </a:r>
            <a:endParaRPr lang="en-US" sz="800" kern="0" dirty="0">
              <a:solidFill>
                <a:srgbClr val="009999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350" y="424129"/>
            <a:ext cx="4667250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Multimorbidität</a:t>
            </a:r>
            <a:r>
              <a:rPr lang="en-US" sz="2400" dirty="0">
                <a:latin typeface="Arial" panose="020B0604020202020204" pitchFamily="34" charset="0"/>
                <a:cs typeface="+mn-cs"/>
                <a:sym typeface=""/>
              </a:rPr>
              <a:t> in COPD (II)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070090" cy="14871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6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Komorbiditäten treten häufig in Clustern auf, was auf gemeinsame Risikofaktoren (z. B. Rauchen, Inaktivität), gemeinsame zugrunde liegende pathobiologische Mechanismen (z. B. beschleunigtes Altern) und Nebenwirkungen der COPD-Behandlung hindeutet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•"/>
            </a:pPr>
            <a:endParaRPr lang="en-US" sz="2200" dirty="0">
              <a:latin typeface="Arial" panose="020B0604020202020204" pitchFamily="34" charset="0"/>
              <a:sym typeface="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60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Zu den häufigen Komorbiditäten bei Patienten mit COPD gehören:</a:t>
            </a:r>
            <a:endParaRPr lang="en-US" sz="16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52600" y="3184525"/>
          <a:ext cx="5204460" cy="1674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28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Cardiovaskuläre Erkrankungen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Metabolisches</a:t>
                      </a: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 </a:t>
                      </a: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Syndrom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9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Muskelschwäche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Diabetes</a:t>
                      </a: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76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Osteoporose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gastroösophagealer</a:t>
                      </a: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 Reflux</a:t>
                      </a: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61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Angst und Depression</a:t>
                      </a: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Bronchiektasie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16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Bronchialkarzinom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Obstruktive</a:t>
                      </a: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 </a:t>
                      </a: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Schlafapnoe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212725"/>
            <a:ext cx="5288153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374650" marR="5080" indent="-366395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Management des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multimorbiden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COPD (I)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68933"/>
            <a:ext cx="7863205" cy="3589957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Das Management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einzelner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COPD und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Multimorbiditäten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ist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oft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komplex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erfordert</a:t>
            </a:r>
            <a:endParaRPr lang="en-US" sz="13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271780">
              <a:lnSpc>
                <a:spcPct val="100000"/>
              </a:lnSpc>
            </a:pP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die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gleichzeitiger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Anwendung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mehreren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krankheitsspezifischen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Behandlungsrichtlinien</a:t>
            </a:r>
            <a:endParaRPr lang="en-US" sz="13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sym typeface=""/>
            </a:endParaRPr>
          </a:p>
          <a:p>
            <a:pPr marL="271780" indent="-259715">
              <a:lnSpc>
                <a:spcPct val="100000"/>
              </a:lnSpc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300" dirty="0" err="1">
                <a:latin typeface="Arial" panose="020B0604020202020204" pitchFamily="34" charset="0"/>
                <a:sym typeface=""/>
              </a:rPr>
              <a:t>Diese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Richtlinien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sind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immer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gut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aufeinander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abgestimmt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weshalb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ein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ganzheitlicher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Ansatz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Patienten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COPD von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besonderer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Bedeutung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ist</a:t>
            </a:r>
            <a:endParaRPr lang="en-US" sz="1300" dirty="0">
              <a:latin typeface="Arial" panose="020B0604020202020204" pitchFamily="34" charset="0"/>
              <a:sym typeface=""/>
            </a:endParaRPr>
          </a:p>
          <a:p>
            <a:pPr marL="274955">
              <a:lnSpc>
                <a:spcPct val="100000"/>
              </a:lnSpc>
              <a:spcBef>
                <a:spcPts val="270"/>
              </a:spcBef>
              <a:tabLst>
                <a:tab pos="539750" algn="l"/>
              </a:tabLst>
            </a:pP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o⇥Primärversorgungsärzte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sollten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versuchen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mindestens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eine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jährliche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(Neu-)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Beurteilung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Behandlungsanpassung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COPD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vorzunehmen</a:t>
            </a:r>
            <a:endParaRPr lang="en-US" sz="1100" kern="0" dirty="0">
              <a:solidFill>
                <a:schemeClr val="tx1">
                  <a:lumMod val="100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</a:pPr>
            <a:endParaRPr lang="en-US" sz="1200" dirty="0">
              <a:latin typeface="Arial" panose="020B0604020202020204" pitchFamily="34" charset="0"/>
              <a:sym typeface=""/>
            </a:endParaRPr>
          </a:p>
          <a:p>
            <a:pPr marL="271780" marR="260985" indent="-259715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Das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Auftreten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Multimorbidität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sollte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als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Signal und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Handlungsaufforderung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betrachtet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werden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Überprüfung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COPD-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Behandlung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Schwerpunkt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auf der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Schnittstelle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zwischen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den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Symptomen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Krankheit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den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Nebenwirkungen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Medikamente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vorzunehmen</a:t>
            </a:r>
            <a:endParaRPr lang="en-US" sz="13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lang="en-US" sz="2050" dirty="0">
              <a:latin typeface="Arial" panose="020B0604020202020204" pitchFamily="34" charset="0"/>
              <a:sym typeface=""/>
            </a:endParaRPr>
          </a:p>
          <a:p>
            <a:pPr marL="271780" marR="5080" indent="-259715">
              <a:lnSpc>
                <a:spcPct val="110000"/>
              </a:lnSpc>
              <a:buSzPct val="131818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In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diesem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Foliensatz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konzentrieren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uns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auf die COPD und den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gesamten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Patientenkontext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. Es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ist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wichtig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sich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dem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darüber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auszutauschen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, welches Problem (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Symptome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/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Krankheit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)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ihn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am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meisten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beschäftigt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-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beides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beunruhigt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sie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verursacht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die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meisten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täglichen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Einschränkungen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er seine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Probleme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wahrnimmt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und was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ihn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am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wichtigsten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ist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. Als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Allgemeinmediziner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haben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allen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tun und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müssen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Prioritäten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im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Einklang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dem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setzen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. </a:t>
            </a:r>
            <a:endParaRPr strike="sngStrike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212725"/>
            <a:ext cx="5318556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329565" marR="5080" indent="-317500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Management des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multimorbiden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COPD (II)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15848" y="1278198"/>
            <a:ext cx="7463155" cy="2968633"/>
          </a:xfrm>
          <a:prstGeom prst="rect">
            <a:avLst/>
          </a:prstGeom>
        </p:spPr>
        <p:txBody>
          <a:bodyPr vert="horz" wrap="square" lIns="0" tIns="12255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65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Bei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COPD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ist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Multimorbidität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assoziiert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strike="sngStrike" dirty="0">
                <a:latin typeface="Arial" panose="020B0604020202020204" pitchFamily="34" charset="0"/>
                <a:cs typeface="+mn-cs"/>
                <a:sym typeface=""/>
              </a:rPr>
              <a:t>:</a:t>
            </a:r>
          </a:p>
          <a:p>
            <a:pPr marL="539750" lvl="1" indent="-265430">
              <a:lnSpc>
                <a:spcPct val="100000"/>
              </a:lnSpc>
              <a:spcBef>
                <a:spcPts val="68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hohen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Maß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an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Polypharmazie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erhöhten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Risiko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unerwünschte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Arzneimittelwirkungen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und -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wechselwirkungen</a:t>
            </a:r>
            <a:endParaRPr lang="en-US" sz="1300" dirty="0">
              <a:solidFill>
                <a:schemeClr val="tx1"/>
              </a:solidFill>
              <a:latin typeface="Arial" panose="020B0604020202020204" pitchFamily="34" charset="0"/>
              <a:sym typeface="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erhöhtem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Risiko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einer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Hospitalisierung</a:t>
            </a:r>
            <a:endParaRPr lang="en-US" sz="1300" dirty="0">
              <a:solidFill>
                <a:schemeClr val="tx1"/>
              </a:solidFill>
              <a:latin typeface="Arial" panose="020B0604020202020204" pitchFamily="34" charset="0"/>
              <a:sym typeface="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erhöhten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Risiko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eines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vorzeitigen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Todes</a:t>
            </a:r>
            <a:endParaRPr lang="en-US" sz="1300" dirty="0">
              <a:solidFill>
                <a:schemeClr val="tx1"/>
              </a:solidFill>
              <a:latin typeface="Arial" panose="020B0604020202020204" pitchFamily="34" charset="0"/>
              <a:sym typeface=""/>
            </a:endParaRPr>
          </a:p>
          <a:p>
            <a:pPr lvl="1">
              <a:lnSpc>
                <a:spcPct val="100000"/>
              </a:lnSpc>
              <a:buFont typeface="Arial"/>
              <a:buChar char="o"/>
            </a:pPr>
            <a:endParaRPr lang="en-US" sz="1400" dirty="0">
              <a:latin typeface="Calibri" panose="020F0502020204030204" pitchFamily="34" charset="0"/>
              <a:sym typeface="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Arial"/>
              <a:buChar char="o"/>
            </a:pPr>
            <a:endParaRPr lang="en-US" sz="1200" dirty="0">
              <a:latin typeface="Calibri" panose="020F0502020204030204" pitchFamily="34" charset="0"/>
              <a:sym typeface=""/>
            </a:endParaRPr>
          </a:p>
          <a:p>
            <a:pPr marL="271780" marR="318135" indent="-259715">
              <a:lnSpc>
                <a:spcPct val="120100"/>
              </a:lnSpc>
              <a:buSzPct val="131250"/>
              <a:buFont typeface="Times New Roman"/>
              <a:buChar char="•"/>
              <a:tabLst>
                <a:tab pos="329565" algn="l"/>
                <a:tab pos="330200" algn="l"/>
              </a:tabLs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Die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Polypharmazie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ist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besonders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besorgniserregend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wenn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Medikamente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trike="sngStrike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dem </a:t>
            </a:r>
            <a:r>
              <a:rPr lang="en-US" strike="sngStrike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Potenzial</a:t>
            </a:r>
            <a:r>
              <a:rPr lang="en-US" strike="sngStrike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trike="sngStrike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für</a:t>
            </a:r>
            <a:r>
              <a:rPr lang="en-US" strike="sngStrike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ähnlichen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Nebenwirkungen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kombiniert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werden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und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wenn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komorbide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Zustände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und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Nebenwirkungen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der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Behandlung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sich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identisch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präsentieren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0447" y="421081"/>
            <a:ext cx="5455793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280670" marR="5080" indent="-268605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Management des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multimorbiden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COPD (III)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622204"/>
            <a:ext cx="7208520" cy="153924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600" kern="0" dirty="0" err="1">
                <a:latin typeface="Arial" panose="020B0604020202020204" pitchFamily="34" charset="0"/>
                <a:sym typeface=""/>
              </a:rPr>
              <a:t>Laut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GOLD 2020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sollte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Multimorbidität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allgemeinen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der COPD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verzögern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; </a:t>
            </a:r>
            <a:r>
              <a:rPr lang="en-US" sz="1600" strike="sngStrike" kern="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Komorbiditäten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sollten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den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üblichen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Standards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behandelt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werden</a:t>
            </a:r>
            <a:endParaRPr lang="en-US" sz="1600" kern="0" dirty="0">
              <a:latin typeface="Arial" panose="020B0604020202020204" pitchFamily="34" charset="0"/>
              <a:sym typeface=""/>
            </a:endParaRPr>
          </a:p>
          <a:p>
            <a:pPr marL="271780" marR="223520" indent="-259715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600" dirty="0">
                <a:latin typeface="Arial" panose="020B0604020202020204" pitchFamily="34" charset="0"/>
                <a:sym typeface=""/>
              </a:rPr>
              <a:t>Es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sollte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darauf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geachtet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werden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dass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jeweilige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einfach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ist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Polypharmazie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minimiert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wird</a:t>
            </a:r>
            <a:endParaRPr lang="en-US" sz="16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650130"/>
            <a:ext cx="4855210" cy="28854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8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(GOLD) 2020 </a:t>
            </a:r>
            <a:r>
              <a:rPr lang="en-US" sz="8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Verfügbar</a:t>
            </a:r>
            <a:r>
              <a:rPr lang="en-US" sz="8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unter</a:t>
            </a:r>
            <a:r>
              <a:rPr lang="en-US" sz="8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: </a:t>
            </a:r>
            <a:r>
              <a:rPr lang="en-US" sz="800" u="sng" kern="0" dirty="0">
                <a:solidFill>
                  <a:srgbClr val="009999">
                    <a:lumMod val="100000"/>
                  </a:srgbClr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https://goldcopd.org/</a:t>
            </a:r>
            <a:r>
              <a:rPr dirty="0"/>
              <a:t> </a:t>
            </a:r>
            <a:endParaRPr lang="en-US" sz="800" kern="0" dirty="0">
              <a:solidFill>
                <a:srgbClr val="009999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1989</Words>
  <Application>Microsoft Office PowerPoint</Application>
  <PresentationFormat>Custom</PresentationFormat>
  <Paragraphs>208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MS PGothic</vt:lpstr>
      <vt:lpstr>Arial</vt:lpstr>
      <vt:lpstr>Calibri</vt:lpstr>
      <vt:lpstr>Courier New</vt:lpstr>
      <vt:lpstr>Times New Roman</vt:lpstr>
      <vt:lpstr>Office Theme</vt:lpstr>
      <vt:lpstr>Multimorbidität</vt:lpstr>
      <vt:lpstr>Multimorbidität Fallstudien COPD und Palpitationen</vt:lpstr>
      <vt:lpstr>Zu diesen Folien</vt:lpstr>
      <vt:lpstr>Was Sie lernen werden</vt:lpstr>
      <vt:lpstr>Multimorbidität in COPD (I)</vt:lpstr>
      <vt:lpstr>Multimorbidität in COPD (II)</vt:lpstr>
      <vt:lpstr>Management des multimorbiden Patienten mit COPD (I)</vt:lpstr>
      <vt:lpstr>Management des multimorbiden Patienten mit COPD (II)</vt:lpstr>
      <vt:lpstr>Management des multimorbiden Patienten mit COPD (III)</vt:lpstr>
      <vt:lpstr>Verbesserung des Managements von multimorbiden COPD-Patienten in der Primärversorgung</vt:lpstr>
      <vt:lpstr>Zusätzliche wesentliche Aktionspunkt</vt:lpstr>
      <vt:lpstr>Unser Ziel</vt:lpstr>
      <vt:lpstr>Der Patient</vt:lpstr>
      <vt:lpstr>Allgemeine Krankengeschichte</vt:lpstr>
      <vt:lpstr>Anamnese der Atemwege</vt:lpstr>
      <vt:lpstr>Anamnese der Atemwege</vt:lpstr>
      <vt:lpstr>Die CCQ</vt:lpstr>
      <vt:lpstr>Anfangsbehandlung</vt:lpstr>
      <vt:lpstr>Klinische Überlegungen</vt:lpstr>
      <vt:lpstr>Klinische Überlegungen</vt:lpstr>
      <vt:lpstr>Klinische Überlegungen</vt:lpstr>
      <vt:lpstr>Evaluierungen und Tests</vt:lpstr>
      <vt:lpstr>Weitere wesentliche Aktionspunkte</vt:lpstr>
      <vt:lpstr>Indikatoren auf Mehrfacherkrankungen</vt:lpstr>
      <vt:lpstr>PowerPoint Presentation</vt:lpstr>
      <vt:lpstr>Ein neuer Plan</vt:lpstr>
      <vt:lpstr>Ein neuer Medikationsplan</vt:lpstr>
      <vt:lpstr>Weitere Empfehlungen</vt:lpstr>
      <vt:lpstr>Vielen Dank!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Multimorbidity</dc:title>
  <dc:creator>Frank Kanniess</dc:creator>
  <cp:lastModifiedBy>Nicola Connor</cp:lastModifiedBy>
  <cp:revision>5</cp:revision>
  <dcterms:created xsi:type="dcterms:W3CDTF">2020-11-03T09:23:21Z</dcterms:created>
  <dcterms:modified xsi:type="dcterms:W3CDTF">2021-06-10T14:42:45Z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2020-11-03T00:00:00Z</vt:filetime>
  </property>
</Properties>
</file>