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4" r:id="rId3"/>
  </p:sldMasterIdLst>
  <p:notesMasterIdLst>
    <p:notesMasterId r:id="rId77"/>
  </p:notesMasterIdLst>
  <p:sldIdLst>
    <p:sldId id="321" r:id="rId4"/>
    <p:sldId id="449" r:id="rId5"/>
    <p:sldId id="298" r:id="rId6"/>
    <p:sldId id="322" r:id="rId7"/>
    <p:sldId id="324" r:id="rId8"/>
    <p:sldId id="325" r:id="rId9"/>
    <p:sldId id="326" r:id="rId10"/>
    <p:sldId id="464" r:id="rId11"/>
    <p:sldId id="465" r:id="rId12"/>
    <p:sldId id="453" r:id="rId13"/>
    <p:sldId id="461" r:id="rId14"/>
    <p:sldId id="456" r:id="rId15"/>
    <p:sldId id="462" r:id="rId16"/>
    <p:sldId id="463" r:id="rId17"/>
    <p:sldId id="336" r:id="rId18"/>
    <p:sldId id="466" r:id="rId19"/>
    <p:sldId id="467" r:id="rId20"/>
    <p:sldId id="488" r:id="rId21"/>
    <p:sldId id="468" r:id="rId22"/>
    <p:sldId id="469" r:id="rId23"/>
    <p:sldId id="478" r:id="rId24"/>
    <p:sldId id="479" r:id="rId25"/>
    <p:sldId id="480" r:id="rId26"/>
    <p:sldId id="481" r:id="rId27"/>
    <p:sldId id="470" r:id="rId28"/>
    <p:sldId id="482" r:id="rId29"/>
    <p:sldId id="471" r:id="rId30"/>
    <p:sldId id="454" r:id="rId31"/>
    <p:sldId id="472" r:id="rId32"/>
    <p:sldId id="473" r:id="rId33"/>
    <p:sldId id="474" r:id="rId34"/>
    <p:sldId id="460" r:id="rId35"/>
    <p:sldId id="332" r:id="rId36"/>
    <p:sldId id="484" r:id="rId37"/>
    <p:sldId id="485" r:id="rId38"/>
    <p:sldId id="486" r:id="rId39"/>
    <p:sldId id="487" r:id="rId40"/>
    <p:sldId id="475" r:id="rId41"/>
    <p:sldId id="476" r:id="rId42"/>
    <p:sldId id="477" r:id="rId43"/>
    <p:sldId id="334" r:id="rId44"/>
    <p:sldId id="489" r:id="rId45"/>
    <p:sldId id="490" r:id="rId46"/>
    <p:sldId id="491" r:id="rId47"/>
    <p:sldId id="392" r:id="rId48"/>
    <p:sldId id="374" r:id="rId49"/>
    <p:sldId id="391" r:id="rId50"/>
    <p:sldId id="394" r:id="rId51"/>
    <p:sldId id="492" r:id="rId52"/>
    <p:sldId id="493" r:id="rId53"/>
    <p:sldId id="387" r:id="rId54"/>
    <p:sldId id="494" r:id="rId55"/>
    <p:sldId id="495" r:id="rId56"/>
    <p:sldId id="496" r:id="rId57"/>
    <p:sldId id="497" r:id="rId58"/>
    <p:sldId id="409" r:id="rId59"/>
    <p:sldId id="498" r:id="rId60"/>
    <p:sldId id="499" r:id="rId61"/>
    <p:sldId id="500" r:id="rId62"/>
    <p:sldId id="432" r:id="rId63"/>
    <p:sldId id="433" r:id="rId64"/>
    <p:sldId id="501" r:id="rId65"/>
    <p:sldId id="435" r:id="rId66"/>
    <p:sldId id="502" r:id="rId67"/>
    <p:sldId id="503" r:id="rId68"/>
    <p:sldId id="455" r:id="rId69"/>
    <p:sldId id="371" r:id="rId70"/>
    <p:sldId id="434" r:id="rId71"/>
    <p:sldId id="342" r:id="rId72"/>
    <p:sldId id="457" r:id="rId73"/>
    <p:sldId id="445" r:id="rId74"/>
    <p:sldId id="483" r:id="rId75"/>
    <p:sldId id="448" r:id="rId76"/>
  </p:sldIdLst>
  <p:sldSz cx="12192000" cy="6858000"/>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phi" initials="Adelphi" lastIdx="1" clrIdx="0">
    <p:extLst>
      <p:ext uri="{19B8F6BF-5375-455C-9EA6-DF929625EA0E}">
        <p15:presenceInfo xmlns:p15="http://schemas.microsoft.com/office/powerpoint/2012/main" userId="Adelphi" providerId="None"/>
      </p:ext>
    </p:extLst>
  </p:cmAuthor>
  <p:cmAuthor id="2" name="TL" initials="TL" lastIdx="1" clrIdx="1">
    <p:extLst>
      <p:ext uri="{19B8F6BF-5375-455C-9EA6-DF929625EA0E}">
        <p15:presenceInfo xmlns:p15="http://schemas.microsoft.com/office/powerpoint/2012/main" userId="T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96357" autoAdjust="0"/>
  </p:normalViewPr>
  <p:slideViewPr>
    <p:cSldViewPr snapToGrid="0" snapToObjects="1" showGuides="1">
      <p:cViewPr varScale="1">
        <p:scale>
          <a:sx n="72" d="100"/>
          <a:sy n="72" d="100"/>
        </p:scale>
        <p:origin x="1002" y="60"/>
      </p:cViewPr>
      <p:guideLst>
        <p:guide orient="horz" pos="3952"/>
        <p:guide pos="7333"/>
      </p:guideLst>
    </p:cSldViewPr>
  </p:slideViewPr>
  <p:outlineViewPr>
    <p:cViewPr>
      <p:scale>
        <a:sx n="33" d="100"/>
        <a:sy n="33" d="100"/>
      </p:scale>
      <p:origin x="0" y="-994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pt>
  </dgm:ptLst>
  <dgm:cxnLst>
    <dgm:cxn modelId="{D1A59104-A07E-D347-9B91-571BC08BF965}" type="presOf" srcId="{34CCDA15-E951-F740-837B-217B9A37CB02}" destId="{78D1A2F3-EB0A-0044-AB26-AD3AE59B9D00}" srcOrd="0" destOrd="0" presId="urn:microsoft.com/office/officeart/2009/3/layout/StepUpProcess"/>
    <dgm:cxn modelId="{C8287C0F-4848-C14C-82BB-15ADD9FA689D}" type="presOf" srcId="{9307168B-1113-ED41-B0D0-2601155D52E1}" destId="{0CBBF016-93A1-564E-86CA-A830484C35A7}" srcOrd="0" destOrd="0" presId="urn:microsoft.com/office/officeart/2009/3/layout/StepUpProcess"/>
    <dgm:cxn modelId="{35CF4B2F-BBBC-A148-988D-057468D7FD8B}" srcId="{17E14E2F-95ED-5A46-99A7-EA1AE58491E2}" destId="{97ED389E-A0B5-2249-9B5B-2C4C4E1C1646}" srcOrd="1" destOrd="0" parTransId="{A0715F9D-DB09-A347-9E05-5D4BDE857AEB}" sibTransId="{49370A46-233C-4844-A225-55E08B43B81E}"/>
    <dgm:cxn modelId="{C74AE54D-4017-DB40-A6AD-8D3DE3D3F329}" srcId="{17E14E2F-95ED-5A46-99A7-EA1AE58491E2}" destId="{3BB81A60-A6BE-2443-97E7-1F0F37836023}" srcOrd="3" destOrd="0" parTransId="{FB9B28EF-8F58-664F-ABFB-0DA9E8FDEDC9}" sibTransId="{49823674-0F53-FE4E-A0F0-8BA11C2E936A}"/>
    <dgm:cxn modelId="{9D5A524E-D81D-4A47-89C9-88105A8CEC05}" srcId="{17E14E2F-95ED-5A46-99A7-EA1AE58491E2}" destId="{DFB7E016-C5F6-7B44-9852-93045FC7DC8E}" srcOrd="0" destOrd="0" parTransId="{6F566D84-A012-204A-8CA9-D9C9048B42AB}" sibTransId="{02FE06E7-0146-FB49-AB06-717EFB9B6D35}"/>
    <dgm:cxn modelId="{42209689-33DC-E74B-AF66-15ACAE70CF06}" type="presOf" srcId="{DFB7E016-C5F6-7B44-9852-93045FC7DC8E}" destId="{D96D22BB-CBF2-B948-B543-7F8865A5AFA9}" srcOrd="0" destOrd="0" presId="urn:microsoft.com/office/officeart/2009/3/layout/StepUpProcess"/>
    <dgm:cxn modelId="{BAA3BFA4-6801-C741-87B3-82E9DB0F6236}" type="presOf" srcId="{3BB81A60-A6BE-2443-97E7-1F0F37836023}" destId="{E19A4092-1D29-F049-A8E2-7BAE752A0E96}"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395EDCBE-5DFB-2643-8403-6E78A0C0868B}" srcId="{17E14E2F-95ED-5A46-99A7-EA1AE58491E2}" destId="{9307168B-1113-ED41-B0D0-2601155D52E1}" srcOrd="4" destOrd="0" parTransId="{E882B745-8529-114A-BD97-6EB9F9F4995D}" sibTransId="{4210A039-3EE3-014C-AAEA-FAFB8E135F88}"/>
    <dgm:cxn modelId="{119C67D4-41E4-E74D-9D03-EC1CFB51D203}" type="presOf" srcId="{17E14E2F-95ED-5A46-99A7-EA1AE58491E2}" destId="{E9DFD4CE-BD08-004D-9AF2-0437B861401F}" srcOrd="0" destOrd="0" presId="urn:microsoft.com/office/officeart/2009/3/layout/StepUpProcess"/>
    <dgm:cxn modelId="{E4D87BE6-F31F-0E48-9B0D-481A3BF227CC}" type="presOf" srcId="{97ED389E-A0B5-2249-9B5B-2C4C4E1C1646}" destId="{6C97143C-18F0-E24B-8958-62025F6E8C9A}" srcOrd="0" destOrd="0" presId="urn:microsoft.com/office/officeart/2009/3/layout/StepUpProcess"/>
    <dgm:cxn modelId="{7BCC0640-EF4C-0048-8907-1048B86075D7}" type="presParOf" srcId="{E9DFD4CE-BD08-004D-9AF2-0437B861401F}" destId="{FA790AD7-75A5-044E-AF5B-B2D7A7C5D8DE}" srcOrd="0" destOrd="0" presId="urn:microsoft.com/office/officeart/2009/3/layout/StepUpProcess"/>
    <dgm:cxn modelId="{E7BD81D7-DBB9-3E43-A88C-5A47DCBDBA3A}" type="presParOf" srcId="{FA790AD7-75A5-044E-AF5B-B2D7A7C5D8DE}" destId="{EAD739B0-041A-3149-B0FD-3B1AE3206F2C}" srcOrd="0" destOrd="0" presId="urn:microsoft.com/office/officeart/2009/3/layout/StepUpProcess"/>
    <dgm:cxn modelId="{8B0FFB50-20F1-F94C-8CA8-FA4FCC54285B}" type="presParOf" srcId="{FA790AD7-75A5-044E-AF5B-B2D7A7C5D8DE}" destId="{D96D22BB-CBF2-B948-B543-7F8865A5AFA9}" srcOrd="1" destOrd="0" presId="urn:microsoft.com/office/officeart/2009/3/layout/StepUpProcess"/>
    <dgm:cxn modelId="{2331CB2B-576C-F94A-AFC4-101E2A864EDB}" type="presParOf" srcId="{FA790AD7-75A5-044E-AF5B-B2D7A7C5D8DE}" destId="{20604772-B0BC-9F4E-9D4D-33B64B76064E}" srcOrd="2" destOrd="0" presId="urn:microsoft.com/office/officeart/2009/3/layout/StepUpProcess"/>
    <dgm:cxn modelId="{C99BC799-5850-AD49-A058-9151BF78BDB4}" type="presParOf" srcId="{E9DFD4CE-BD08-004D-9AF2-0437B861401F}" destId="{CEF9DE90-7936-D749-90FB-0C2574D5D8B6}" srcOrd="1" destOrd="0" presId="urn:microsoft.com/office/officeart/2009/3/layout/StepUpProcess"/>
    <dgm:cxn modelId="{7F78DAF0-0DD1-5848-9C78-7BB714E4F9D3}" type="presParOf" srcId="{CEF9DE90-7936-D749-90FB-0C2574D5D8B6}" destId="{35D4A53C-4E3F-FC41-A8D3-8A79686606A7}" srcOrd="0" destOrd="0" presId="urn:microsoft.com/office/officeart/2009/3/layout/StepUpProcess"/>
    <dgm:cxn modelId="{EDEABBCC-2F6F-624F-976B-4A8F0E9807B3}" type="presParOf" srcId="{E9DFD4CE-BD08-004D-9AF2-0437B861401F}" destId="{F1912BE4-8C34-D245-AE41-A9525F66C65B}" srcOrd="2" destOrd="0" presId="urn:microsoft.com/office/officeart/2009/3/layout/StepUpProcess"/>
    <dgm:cxn modelId="{ECFAF5BC-451E-7548-B6E1-E5A15D25A0BE}" type="presParOf" srcId="{F1912BE4-8C34-D245-AE41-A9525F66C65B}" destId="{9B1590B5-5C14-2845-A7B0-CD34BA84B214}" srcOrd="0" destOrd="0" presId="urn:microsoft.com/office/officeart/2009/3/layout/StepUpProcess"/>
    <dgm:cxn modelId="{5EBFD8BC-9206-EA4A-93FF-A8A17979E159}" type="presParOf" srcId="{F1912BE4-8C34-D245-AE41-A9525F66C65B}" destId="{6C97143C-18F0-E24B-8958-62025F6E8C9A}" srcOrd="1" destOrd="0" presId="urn:microsoft.com/office/officeart/2009/3/layout/StepUpProcess"/>
    <dgm:cxn modelId="{F982DAAE-BB02-7047-984A-E8E3BA9B807E}" type="presParOf" srcId="{F1912BE4-8C34-D245-AE41-A9525F66C65B}" destId="{9832F4EA-2FFF-9C4F-A543-D37E51CB1B85}" srcOrd="2" destOrd="0" presId="urn:microsoft.com/office/officeart/2009/3/layout/StepUpProcess"/>
    <dgm:cxn modelId="{26B388A1-41FC-EA40-8EE1-F153A55F208A}" type="presParOf" srcId="{E9DFD4CE-BD08-004D-9AF2-0437B861401F}" destId="{F681E05B-FDC9-E34B-9BAC-C88C0F230EE8}" srcOrd="3" destOrd="0" presId="urn:microsoft.com/office/officeart/2009/3/layout/StepUpProcess"/>
    <dgm:cxn modelId="{AE4507BD-84B3-434F-91C7-7F9A21F5FE71}" type="presParOf" srcId="{F681E05B-FDC9-E34B-9BAC-C88C0F230EE8}" destId="{1CAED692-8D98-0B4E-988F-743D033B9BE1}" srcOrd="0" destOrd="0" presId="urn:microsoft.com/office/officeart/2009/3/layout/StepUpProcess"/>
    <dgm:cxn modelId="{D8EC5C44-4579-4F45-B2A2-46ADF8C722A2}" type="presParOf" srcId="{E9DFD4CE-BD08-004D-9AF2-0437B861401F}" destId="{748A99AE-9D2F-4446-865A-68E2E8925583}" srcOrd="4" destOrd="0" presId="urn:microsoft.com/office/officeart/2009/3/layout/StepUpProcess"/>
    <dgm:cxn modelId="{4848D744-D21B-EF47-8BBD-B94222373B2D}" type="presParOf" srcId="{748A99AE-9D2F-4446-865A-68E2E8925583}" destId="{FACB87B2-4219-B248-B391-C18994DE261B}" srcOrd="0" destOrd="0" presId="urn:microsoft.com/office/officeart/2009/3/layout/StepUpProcess"/>
    <dgm:cxn modelId="{A64A8D77-17AA-D042-B351-7B6ACCB6D622}" type="presParOf" srcId="{748A99AE-9D2F-4446-865A-68E2E8925583}" destId="{78D1A2F3-EB0A-0044-AB26-AD3AE59B9D00}" srcOrd="1" destOrd="0" presId="urn:microsoft.com/office/officeart/2009/3/layout/StepUpProcess"/>
    <dgm:cxn modelId="{117792ED-0D16-2549-B5CD-B37EBB1F8699}" type="presParOf" srcId="{748A99AE-9D2F-4446-865A-68E2E8925583}" destId="{9F1296F5-E28F-F44C-89A3-127C8DDA065D}" srcOrd="2" destOrd="0" presId="urn:microsoft.com/office/officeart/2009/3/layout/StepUpProcess"/>
    <dgm:cxn modelId="{9DFCF1F7-3823-9643-AA6A-F5B999603A15}" type="presParOf" srcId="{E9DFD4CE-BD08-004D-9AF2-0437B861401F}" destId="{73812677-81C6-4D47-B2A7-0292E3B020A8}" srcOrd="5" destOrd="0" presId="urn:microsoft.com/office/officeart/2009/3/layout/StepUpProcess"/>
    <dgm:cxn modelId="{BD503378-31DD-8345-B818-41C8E2BEE272}" type="presParOf" srcId="{73812677-81C6-4D47-B2A7-0292E3B020A8}" destId="{B11BCFAF-51EC-A04C-80AD-0E8BFEACF6CA}" srcOrd="0" destOrd="0" presId="urn:microsoft.com/office/officeart/2009/3/layout/StepUpProcess"/>
    <dgm:cxn modelId="{E98F5D7B-4A0C-9548-A907-C84DA0A20F2D}" type="presParOf" srcId="{E9DFD4CE-BD08-004D-9AF2-0437B861401F}" destId="{63B9717D-EE50-2D49-9DE5-E23ABBBC53D6}" srcOrd="6" destOrd="0" presId="urn:microsoft.com/office/officeart/2009/3/layout/StepUpProcess"/>
    <dgm:cxn modelId="{8237FFB8-2E8E-6149-92EC-53CE81789209}" type="presParOf" srcId="{63B9717D-EE50-2D49-9DE5-E23ABBBC53D6}" destId="{B2E29768-0618-7D4F-AC8C-F272303F1FA2}" srcOrd="0" destOrd="0" presId="urn:microsoft.com/office/officeart/2009/3/layout/StepUpProcess"/>
    <dgm:cxn modelId="{B169CE1F-3D27-A642-B1F5-C97F049BE310}" type="presParOf" srcId="{63B9717D-EE50-2D49-9DE5-E23ABBBC53D6}" destId="{E19A4092-1D29-F049-A8E2-7BAE752A0E96}" srcOrd="1" destOrd="0" presId="urn:microsoft.com/office/officeart/2009/3/layout/StepUpProcess"/>
    <dgm:cxn modelId="{7D9DA9A2-4246-694C-A601-A2652A146597}" type="presParOf" srcId="{63B9717D-EE50-2D49-9DE5-E23ABBBC53D6}" destId="{FFF982A9-FCB3-304A-A678-7842866761A5}" srcOrd="2" destOrd="0" presId="urn:microsoft.com/office/officeart/2009/3/layout/StepUpProcess"/>
    <dgm:cxn modelId="{501056B6-88F4-FD42-895C-C39C4BDE7211}" type="presParOf" srcId="{E9DFD4CE-BD08-004D-9AF2-0437B861401F}" destId="{273072E6-3F02-C147-9687-5C59687F069D}" srcOrd="7" destOrd="0" presId="urn:microsoft.com/office/officeart/2009/3/layout/StepUpProcess"/>
    <dgm:cxn modelId="{D92426EE-BEBE-AD4F-AEDC-630F7CBA966B}" type="presParOf" srcId="{273072E6-3F02-C147-9687-5C59687F069D}" destId="{482A8093-806C-904C-91AC-BBA3321EAFEB}" srcOrd="0" destOrd="0" presId="urn:microsoft.com/office/officeart/2009/3/layout/StepUpProcess"/>
    <dgm:cxn modelId="{CB98D6BE-AF05-0849-9E48-BC3CB12F8A0D}" type="presParOf" srcId="{E9DFD4CE-BD08-004D-9AF2-0437B861401F}" destId="{65D04DD2-7235-0546-BBEB-33A7DDAC95AC}" srcOrd="8" destOrd="0" presId="urn:microsoft.com/office/officeart/2009/3/layout/StepUpProcess"/>
    <dgm:cxn modelId="{44B75E06-B43A-1840-BD54-61C9BE0B1CCA}" type="presParOf" srcId="{65D04DD2-7235-0546-BBEB-33A7DDAC95AC}" destId="{42360707-C54F-0D48-B367-C2A8DBA27EFC}" srcOrd="0" destOrd="0" presId="urn:microsoft.com/office/officeart/2009/3/layout/StepUpProcess"/>
    <dgm:cxn modelId="{B6B9EA17-851D-8F4D-BEA1-5B1DC0F00152}"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39B0-041A-3149-B0FD-3B1AE3206F2C}">
      <dsp:nvSpPr>
        <dsp:cNvPr id="0" name=""/>
        <dsp:cNvSpPr/>
      </dsp:nvSpPr>
      <dsp:spPr>
        <a:xfrm rot="5400000">
          <a:off x="177836" y="1139687"/>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6D22BB-CBF2-B948-B543-7F8865A5AFA9}">
      <dsp:nvSpPr>
        <dsp:cNvPr id="0" name=""/>
        <dsp:cNvSpPr/>
      </dsp:nvSpPr>
      <dsp:spPr>
        <a:xfrm>
          <a:off x="89615" y="1402447"/>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reactions</a:t>
          </a:r>
        </a:p>
      </dsp:txBody>
      <dsp:txXfrm>
        <a:off x="89615" y="1402447"/>
        <a:ext cx="793954" cy="695947"/>
      </dsp:txXfrm>
    </dsp:sp>
    <dsp:sp modelId="{20604772-B0BC-9F4E-9D4D-33B64B76064E}">
      <dsp:nvSpPr>
        <dsp:cNvPr id="0" name=""/>
        <dsp:cNvSpPr/>
      </dsp:nvSpPr>
      <dsp:spPr>
        <a:xfrm>
          <a:off x="733766" y="1074942"/>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1590B5-5C14-2845-A7B0-CD34BA84B214}">
      <dsp:nvSpPr>
        <dsp:cNvPr id="0" name=""/>
        <dsp:cNvSpPr/>
      </dsp:nvSpPr>
      <dsp:spPr>
        <a:xfrm rot="5400000">
          <a:off x="1149791" y="899176"/>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C97143C-18F0-E24B-8958-62025F6E8C9A}">
      <dsp:nvSpPr>
        <dsp:cNvPr id="0" name=""/>
        <dsp:cNvSpPr/>
      </dsp:nvSpPr>
      <dsp:spPr>
        <a:xfrm>
          <a:off x="1061570" y="1161936"/>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learning</a:t>
          </a:r>
        </a:p>
      </dsp:txBody>
      <dsp:txXfrm>
        <a:off x="1061570" y="1161936"/>
        <a:ext cx="793954" cy="695947"/>
      </dsp:txXfrm>
    </dsp:sp>
    <dsp:sp modelId="{9832F4EA-2FFF-9C4F-A543-D37E51CB1B85}">
      <dsp:nvSpPr>
        <dsp:cNvPr id="0" name=""/>
        <dsp:cNvSpPr/>
      </dsp:nvSpPr>
      <dsp:spPr>
        <a:xfrm>
          <a:off x="1705721" y="834431"/>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CB87B2-4219-B248-B391-C18994DE261B}">
      <dsp:nvSpPr>
        <dsp:cNvPr id="0" name=""/>
        <dsp:cNvSpPr/>
      </dsp:nvSpPr>
      <dsp:spPr>
        <a:xfrm rot="5400000">
          <a:off x="2121746" y="658664"/>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8D1A2F3-EB0A-0044-AB26-AD3AE59B9D00}">
      <dsp:nvSpPr>
        <dsp:cNvPr id="0" name=""/>
        <dsp:cNvSpPr/>
      </dsp:nvSpPr>
      <dsp:spPr>
        <a:xfrm>
          <a:off x="2033525" y="921425"/>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Organisational support and change </a:t>
          </a:r>
        </a:p>
      </dsp:txBody>
      <dsp:txXfrm>
        <a:off x="2033525" y="921425"/>
        <a:ext cx="793954" cy="695947"/>
      </dsp:txXfrm>
    </dsp:sp>
    <dsp:sp modelId="{9F1296F5-E28F-F44C-89A3-127C8DDA065D}">
      <dsp:nvSpPr>
        <dsp:cNvPr id="0" name=""/>
        <dsp:cNvSpPr/>
      </dsp:nvSpPr>
      <dsp:spPr>
        <a:xfrm>
          <a:off x="2677676" y="593920"/>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E29768-0618-7D4F-AC8C-F272303F1FA2}">
      <dsp:nvSpPr>
        <dsp:cNvPr id="0" name=""/>
        <dsp:cNvSpPr/>
      </dsp:nvSpPr>
      <dsp:spPr>
        <a:xfrm rot="5400000">
          <a:off x="3093702" y="418153"/>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19A4092-1D29-F049-A8E2-7BAE752A0E96}">
      <dsp:nvSpPr>
        <dsp:cNvPr id="0" name=""/>
        <dsp:cNvSpPr/>
      </dsp:nvSpPr>
      <dsp:spPr>
        <a:xfrm>
          <a:off x="3005480" y="680913"/>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use of new knowledge and skills </a:t>
          </a:r>
        </a:p>
      </dsp:txBody>
      <dsp:txXfrm>
        <a:off x="3005480" y="680913"/>
        <a:ext cx="793954" cy="695947"/>
      </dsp:txXfrm>
    </dsp:sp>
    <dsp:sp modelId="{FFF982A9-FCB3-304A-A678-7842866761A5}">
      <dsp:nvSpPr>
        <dsp:cNvPr id="0" name=""/>
        <dsp:cNvSpPr/>
      </dsp:nvSpPr>
      <dsp:spPr>
        <a:xfrm>
          <a:off x="3649632" y="353409"/>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360707-C54F-0D48-B367-C2A8DBA27EFC}">
      <dsp:nvSpPr>
        <dsp:cNvPr id="0" name=""/>
        <dsp:cNvSpPr/>
      </dsp:nvSpPr>
      <dsp:spPr>
        <a:xfrm rot="5400000">
          <a:off x="4065657" y="177642"/>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CBBF016-93A1-564E-86CA-A830484C35A7}">
      <dsp:nvSpPr>
        <dsp:cNvPr id="0" name=""/>
        <dsp:cNvSpPr/>
      </dsp:nvSpPr>
      <dsp:spPr>
        <a:xfrm>
          <a:off x="3977435" y="440402"/>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Impact on participants, practice and service users </a:t>
          </a:r>
        </a:p>
      </dsp:txBody>
      <dsp:txXfrm>
        <a:off x="3977435" y="440402"/>
        <a:ext cx="793954" cy="69594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3A414-E9C4-484C-9070-2618C3738C0D}" type="datetimeFigureOut">
              <a:rPr lang="en-US" smtClean="0"/>
              <a:pPr/>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17238-C0F9-CD44-84CC-E95E1F490111}" type="slidenum">
              <a:rPr lang="en-US" smtClean="0"/>
              <a:pPr/>
              <a:t>‹#›</a:t>
            </a:fld>
            <a:endParaRPr lang="en-US"/>
          </a:p>
        </p:txBody>
      </p:sp>
    </p:spTree>
    <p:extLst>
      <p:ext uri="{BB962C8B-B14F-4D97-AF65-F5344CB8AC3E}">
        <p14:creationId xmlns:p14="http://schemas.microsoft.com/office/powerpoint/2010/main" val="5660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ZhIcT57i32g"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nhs.uk/Video/Pages/Childrensasthmainhaler.aspx" TargetMode="External"/><Relationship Id="rId4" Type="http://schemas.openxmlformats.org/officeDocument/2006/relationships/hyperlink" Target="https://www.youtube.com/watch?v=fHcG8DXUwdQ"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a:t>
            </a:fld>
            <a:endParaRPr lang="en-US"/>
          </a:p>
        </p:txBody>
      </p:sp>
    </p:spTree>
    <p:extLst>
      <p:ext uri="{BB962C8B-B14F-4D97-AF65-F5344CB8AC3E}">
        <p14:creationId xmlns:p14="http://schemas.microsoft.com/office/powerpoint/2010/main" val="249845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68</a:t>
            </a:fld>
            <a:endParaRPr lang="en-US"/>
          </a:p>
        </p:txBody>
      </p:sp>
    </p:spTree>
    <p:extLst>
      <p:ext uri="{BB962C8B-B14F-4D97-AF65-F5344CB8AC3E}">
        <p14:creationId xmlns:p14="http://schemas.microsoft.com/office/powerpoint/2010/main" val="414901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for reviewing inhaler technique: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Asthma review series: Part 3 - Inhaler Technique and Recording Peak Flow. Available at: </a:t>
            </a:r>
            <a:r>
              <a:rPr lang="en-GB" dirty="0">
                <a:hlinkClick r:id="rId3"/>
              </a:rPr>
              <a:t>https://www.youtube.com/watch?v=ZhIcT57i32g</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(children). Available at: </a:t>
            </a:r>
            <a:r>
              <a:rPr lang="en-GB" dirty="0">
                <a:hlinkClick r:id="rId4"/>
              </a:rPr>
              <a:t>https://www.youtube.com/watch?v=fHcG8DXUwdQ</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Available at: </a:t>
            </a:r>
            <a:r>
              <a:rPr lang="en-GB" dirty="0">
                <a:hlinkClick r:id="rId5"/>
              </a:rPr>
              <a:t>https://www.nhs.uk/Video/Pages/Childrensasthmainhaler.aspx</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26</a:t>
            </a:fld>
            <a:endParaRPr lang="en-US"/>
          </a:p>
        </p:txBody>
      </p:sp>
    </p:spTree>
    <p:extLst>
      <p:ext uri="{BB962C8B-B14F-4D97-AF65-F5344CB8AC3E}">
        <p14:creationId xmlns:p14="http://schemas.microsoft.com/office/powerpoint/2010/main" val="104533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Both intended and unintended consequences are designed into our systems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81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ysClr val="windowText" lastClr="000000"/>
                </a:solidFill>
              </a:rPr>
              <a:t>Unwarranted</a:t>
            </a:r>
            <a:r>
              <a:rPr lang="en-GB" baseline="0" dirty="0">
                <a:solidFill>
                  <a:sysClr val="windowText" lastClr="000000"/>
                </a:solidFill>
              </a:rPr>
              <a:t> variation </a:t>
            </a:r>
            <a:r>
              <a:rPr lang="en-GB" dirty="0">
                <a:solidFill>
                  <a:sysClr val="windowText" lastClr="000000"/>
                </a:solidFill>
              </a:rPr>
              <a:t>as defined by </a:t>
            </a:r>
            <a:r>
              <a:rPr lang="en-GB" dirty="0" err="1">
                <a:solidFill>
                  <a:sysClr val="windowText" lastClr="000000"/>
                </a:solidFill>
              </a:rPr>
              <a:t>Wennberg</a:t>
            </a:r>
            <a:r>
              <a:rPr lang="en-GB" dirty="0">
                <a:solidFill>
                  <a:sysClr val="windowText" lastClr="000000"/>
                </a:solidFill>
              </a:rPr>
              <a:t>: Variation in utilization of health care services that cannot be explained by variation in patient illness or patient preferences</a:t>
            </a:r>
          </a:p>
          <a:p>
            <a:endParaRPr lang="en-US" dirty="0"/>
          </a:p>
          <a:p>
            <a:endParaRPr lang="en-US" dirty="0"/>
          </a:p>
          <a:p>
            <a:r>
              <a:rPr lang="en-US" dirty="0"/>
              <a:t>http://</a:t>
            </a:r>
            <a:r>
              <a:rPr lang="en-US" dirty="0" err="1"/>
              <a:t>www.nhsconfed.org</a:t>
            </a:r>
            <a:r>
              <a:rPr lang="en-US" dirty="0"/>
              <a:t>/~/media/Confederation/Files/Events/ACE15/1430%20Inaugural%20NHS%20value%20lecture.pdf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00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gn="l">
              <a:buClrTx/>
              <a:buFont typeface="Wingdings" panose="05000000000000000000" pitchFamily="2" charset="2"/>
              <a:buChar char="Ø"/>
            </a:pPr>
            <a:r>
              <a:rPr lang="en-US" sz="1200" dirty="0">
                <a:solidFill>
                  <a:prstClr val="black"/>
                </a:solidFill>
                <a:cs typeface="Arial" panose="020B0604020202020204" pitchFamily="34" charset="0"/>
              </a:rPr>
              <a:t>Hunches - this is a proven improvement technique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B17238-C0F9-CD44-84CC-E95E1F4901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7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NHS cares</a:t>
            </a:r>
            <a:r>
              <a:rPr lang="en-GB" baseline="0" dirty="0"/>
              <a:t> for 65 million people.  Sees more than 1million people every 36 hours.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76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UHC and health security are two sides of the same coin. This was painfully apparent during the west African Ebola outbreak of 2014–15, when the perceived lack of quality led to community distrust in the health system, decreased </a:t>
            </a:r>
            <a:r>
              <a:rPr lang="en-US" dirty="0" err="1"/>
              <a:t>utilisation</a:t>
            </a:r>
            <a:r>
              <a:rPr lang="en-US" dirty="0"/>
              <a:t> of services, and an increase in morbidity and mortality from non-Ebola conditions...</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D70730-7E87-E64F-85B2-0467C87BDA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46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Nesta</a:t>
            </a:r>
            <a:r>
              <a:rPr lang="en-US" baseline="0" dirty="0"/>
              <a:t> 2017. </a:t>
            </a:r>
            <a:r>
              <a:rPr lang="en-US" sz="1200" kern="1200" dirty="0">
                <a:solidFill>
                  <a:schemeClr val="tx1"/>
                </a:solidFill>
                <a:effectLst/>
                <a:latin typeface="+mn-lt"/>
                <a:ea typeface="+mn-ea"/>
                <a:cs typeface="+mn-cs"/>
              </a:rPr>
              <a:t>We change the world: what can we learn from global social movements for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304E1-11D7-401C-9C38-71395F691D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1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67</a:t>
            </a:fld>
            <a:endParaRPr lang="en-US"/>
          </a:p>
        </p:txBody>
      </p:sp>
    </p:spTree>
    <p:extLst>
      <p:ext uri="{BB962C8B-B14F-4D97-AF65-F5344CB8AC3E}">
        <p14:creationId xmlns:p14="http://schemas.microsoft.com/office/powerpoint/2010/main" val="1472662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12256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462253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51249670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5178654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90728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407539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44963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758746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89336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17714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139919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6323672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210272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322486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769077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374645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577668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370055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33666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91867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64499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Tree>
    <p:extLst>
      <p:ext uri="{BB962C8B-B14F-4D97-AF65-F5344CB8AC3E}">
        <p14:creationId xmlns:p14="http://schemas.microsoft.com/office/powerpoint/2010/main" val="68758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0"/>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Mar Martinez, MD, PhD,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1"/>
          <a:stretch>
            <a:fillRect/>
          </a:stretch>
        </p:blipFill>
        <p:spPr>
          <a:xfrm>
            <a:off x="9603606" y="213502"/>
            <a:ext cx="2184802" cy="8636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 id="2147483662" r:id="rId5"/>
    <p:sldLayoutId id="2147483659" r:id="rId6"/>
    <p:sldLayoutId id="2147483658" r:id="rId7"/>
    <p:sldLayoutId id="2147483663" r:id="rId8"/>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1"/>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t>
            </a:r>
            <a:r>
              <a:rPr lang="en-GB" sz="700" i="1" dirty="0" err="1"/>
              <a:t>Siân</a:t>
            </a:r>
            <a:r>
              <a:rPr lang="en-GB" sz="700" i="1" dirty="0"/>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2"/>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192076053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0"/>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a:t>
            </a:r>
            <a:r>
              <a:rPr lang="en-GB" sz="700" i="1" dirty="0" err="1"/>
              <a:t>Siân</a:t>
            </a:r>
            <a:r>
              <a:rPr lang="en-GB" sz="700" i="1" dirty="0"/>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1"/>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33030007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rcplondon.ac.uk/projects/national-review-asthma-death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bit.ly/IPCRG-SPIROMETRY-WONCA-2018"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bi.nlm.nih.gov/pmc/articles/PMC4487370/pdf/EDU-0156-2014.pdf"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hyperlink" Target="https://www.thelancet.com/journals/lancet/article/PIIS0140-6736(16)32588-0/fulltext"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9.xml"/><Relationship Id="rId5" Type="http://schemas.openxmlformats.org/officeDocument/2006/relationships/image" Target="../media/image27.jp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jpeg"/><Relationship Id="rId1" Type="http://schemas.openxmlformats.org/officeDocument/2006/relationships/slideLayout" Target="../slideLayouts/slideLayout19.xml"/><Relationship Id="rId5" Type="http://schemas.openxmlformats.org/officeDocument/2006/relationships/image" Target="../media/image27.jpg"/><Relationship Id="rId4" Type="http://schemas.openxmlformats.org/officeDocument/2006/relationships/image" Target="../media/image25.jp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sthmacontroltest.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healthcentral.com/article/anatomy-of-an-asthma-attack-infographic?ap=2012"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5A660-C358-1E4A-83BA-E3088FBCF127}"/>
              </a:ext>
            </a:extLst>
          </p:cNvPr>
          <p:cNvSpPr>
            <a:spLocks noGrp="1"/>
          </p:cNvSpPr>
          <p:nvPr>
            <p:ph type="ctrTitle"/>
          </p:nvPr>
        </p:nvSpPr>
        <p:spPr>
          <a:xfrm>
            <a:off x="4753070" y="2726307"/>
            <a:ext cx="6914674" cy="2298319"/>
          </a:xfrm>
        </p:spPr>
        <p:txBody>
          <a:bodyPr/>
          <a:lstStyle/>
          <a:p>
            <a:pPr algn="ctr"/>
            <a:r>
              <a:rPr lang="en-GB" dirty="0"/>
              <a:t>Patient seen by ED doctor, not admitted to hospital</a:t>
            </a:r>
            <a:endParaRPr lang="en-GB" noProof="0" dirty="0"/>
          </a:p>
        </p:txBody>
      </p:sp>
      <p:sp>
        <p:nvSpPr>
          <p:cNvPr id="4" name="TextBox 3">
            <a:extLst>
              <a:ext uri="{FF2B5EF4-FFF2-40B4-BE49-F238E27FC236}">
                <a16:creationId xmlns:a16="http://schemas.microsoft.com/office/drawing/2014/main" id="{7DDC6EED-7ABE-49FC-A20D-77306A8584CC}"/>
              </a:ext>
            </a:extLst>
          </p:cNvPr>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260122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6126-64B0-4A7A-8298-027C3C1DE165}"/>
              </a:ext>
            </a:extLst>
          </p:cNvPr>
          <p:cNvSpPr>
            <a:spLocks noGrp="1"/>
          </p:cNvSpPr>
          <p:nvPr>
            <p:ph type="title"/>
          </p:nvPr>
        </p:nvSpPr>
        <p:spPr>
          <a:xfrm>
            <a:off x="609601" y="274638"/>
            <a:ext cx="7891462" cy="1143000"/>
          </a:xfrm>
        </p:spPr>
        <p:txBody>
          <a:bodyPr/>
          <a:lstStyle/>
          <a:p>
            <a:r>
              <a:rPr lang="en-GB" dirty="0"/>
              <a:t>Reasons for poor asthma control</a:t>
            </a:r>
          </a:p>
        </p:txBody>
      </p:sp>
      <p:sp>
        <p:nvSpPr>
          <p:cNvPr id="3" name="Content Placeholder 2">
            <a:extLst>
              <a:ext uri="{FF2B5EF4-FFF2-40B4-BE49-F238E27FC236}">
                <a16:creationId xmlns:a16="http://schemas.microsoft.com/office/drawing/2014/main" id="{FFBCDB83-5BA1-4B89-ACE4-3018EFDE14E0}"/>
              </a:ext>
            </a:extLst>
          </p:cNvPr>
          <p:cNvSpPr>
            <a:spLocks noGrp="1"/>
          </p:cNvSpPr>
          <p:nvPr>
            <p:ph idx="1"/>
          </p:nvPr>
        </p:nvSpPr>
        <p:spPr/>
        <p:txBody>
          <a:bodyPr/>
          <a:lstStyle/>
          <a:p>
            <a:r>
              <a:rPr lang="en-GB" dirty="0"/>
              <a:t>Wrong diagnosis or confounding illness</a:t>
            </a:r>
          </a:p>
          <a:p>
            <a:r>
              <a:rPr lang="en-GB" dirty="0"/>
              <a:t>Incorrect choice of inhaler or poor technique</a:t>
            </a:r>
          </a:p>
          <a:p>
            <a:r>
              <a:rPr lang="en-GB" dirty="0"/>
              <a:t>Concurrent smoking</a:t>
            </a:r>
          </a:p>
          <a:p>
            <a:r>
              <a:rPr lang="en-GB" dirty="0"/>
              <a:t>Concomitant rhinitis</a:t>
            </a:r>
          </a:p>
          <a:p>
            <a:r>
              <a:rPr lang="en-GB" dirty="0"/>
              <a:t>Unintentional or intentional nonadherence</a:t>
            </a:r>
          </a:p>
          <a:p>
            <a:r>
              <a:rPr lang="en-GB" dirty="0"/>
              <a:t>Individual variation in treatment response</a:t>
            </a:r>
          </a:p>
          <a:p>
            <a:r>
              <a:rPr lang="en-GB" dirty="0"/>
              <a:t>Under treatment</a:t>
            </a:r>
          </a:p>
        </p:txBody>
      </p:sp>
    </p:spTree>
    <p:extLst>
      <p:ext uri="{BB962C8B-B14F-4D97-AF65-F5344CB8AC3E}">
        <p14:creationId xmlns:p14="http://schemas.microsoft.com/office/powerpoint/2010/main" val="58165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(1)</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US" b="1" dirty="0">
                <a:solidFill>
                  <a:schemeClr val="accent1"/>
                </a:solidFill>
              </a:rPr>
              <a:t>UK National Review of Asthma Deaths 2012 to 2013</a:t>
            </a:r>
          </a:p>
          <a:p>
            <a:r>
              <a:rPr lang="en-US" b="1" dirty="0">
                <a:solidFill>
                  <a:schemeClr val="accent1"/>
                </a:solidFill>
              </a:rPr>
              <a:t>39% people on SABA at time of death had been prescribed more than 12 in the year before they died</a:t>
            </a:r>
          </a:p>
          <a:p>
            <a:pPr lvl="1"/>
            <a:r>
              <a:rPr lang="en-US" sz="2800" dirty="0">
                <a:solidFill>
                  <a:prstClr val="black"/>
                </a:solidFill>
              </a:rPr>
              <a:t>4% had been prescribed &gt;50 SABA inhalers</a:t>
            </a:r>
          </a:p>
          <a:p>
            <a:pPr lvl="1"/>
            <a:r>
              <a:rPr lang="en-US" sz="2800" dirty="0">
                <a:solidFill>
                  <a:prstClr val="black"/>
                </a:solidFill>
              </a:rPr>
              <a:t>Those prescribed &gt;12 were likely to have had poorly </a:t>
            </a:r>
            <a:br>
              <a:rPr lang="en-US" sz="2800" dirty="0">
                <a:solidFill>
                  <a:prstClr val="black"/>
                </a:solidFill>
              </a:rPr>
            </a:br>
            <a:r>
              <a:rPr lang="en-US" sz="2800" dirty="0">
                <a:solidFill>
                  <a:prstClr val="black"/>
                </a:solidFill>
              </a:rPr>
              <a:t>controlled asthma</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256346"/>
            <a:ext cx="7843838" cy="230832"/>
          </a:xfrm>
          <a:prstGeom prst="rect">
            <a:avLst/>
          </a:prstGeom>
          <a:noFill/>
        </p:spPr>
        <p:txBody>
          <a:bodyPr wrap="square" rtlCol="0">
            <a:spAutoFit/>
          </a:bodyPr>
          <a:lstStyle/>
          <a:p>
            <a:r>
              <a:rPr lang="en-GB" sz="900" dirty="0"/>
              <a:t>National Review of Asthma Deaths: Available at: </a:t>
            </a:r>
            <a:r>
              <a:rPr lang="en-GB" sz="900" dirty="0">
                <a:hlinkClick r:id="rId2">
                  <a:extLst>
                    <a:ext uri="{A12FA001-AC4F-418D-AE19-62706E023703}">
                      <ahyp:hlinkClr xmlns:ahyp="http://schemas.microsoft.com/office/drawing/2018/hyperlinkcolor" val="tx"/>
                    </a:ext>
                  </a:extLst>
                </a:hlinkClick>
              </a:rPr>
              <a:t>https://www.rcplondon.ac.uk/projects/national-review-asthma-deaths</a:t>
            </a:r>
            <a:r>
              <a:rPr lang="en-GB" sz="900" dirty="0"/>
              <a:t>. Accessed March 2019.</a:t>
            </a:r>
          </a:p>
        </p:txBody>
      </p:sp>
    </p:spTree>
    <p:extLst>
      <p:ext uri="{BB962C8B-B14F-4D97-AF65-F5344CB8AC3E}">
        <p14:creationId xmlns:p14="http://schemas.microsoft.com/office/powerpoint/2010/main" val="145729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(2)</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GB" dirty="0">
                <a:solidFill>
                  <a:schemeClr val="accent1"/>
                </a:solidFill>
              </a:rPr>
              <a:t>“There is a progressive risk of hospital admission associated with the prescription of more than three SABA inhalers a year”</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030136" y="6308727"/>
            <a:ext cx="7843838" cy="230832"/>
          </a:xfrm>
          <a:prstGeom prst="rect">
            <a:avLst/>
          </a:prstGeom>
          <a:noFill/>
        </p:spPr>
        <p:txBody>
          <a:bodyPr wrap="square" rtlCol="0">
            <a:spAutoFit/>
          </a:bodyPr>
          <a:lstStyle/>
          <a:p>
            <a:r>
              <a:rPr lang="en-GB" sz="900" dirty="0"/>
              <a:t>Hull SA, et al. </a:t>
            </a:r>
            <a:r>
              <a:rPr lang="en-GB" sz="900" i="1" dirty="0"/>
              <a:t>NPJ Prim Care Respir Med</a:t>
            </a:r>
            <a:r>
              <a:rPr lang="en-GB" sz="900" dirty="0"/>
              <a:t>. 2016;26:16049.</a:t>
            </a:r>
          </a:p>
        </p:txBody>
      </p:sp>
      <p:graphicFrame>
        <p:nvGraphicFramePr>
          <p:cNvPr id="5" name="Table 4">
            <a:extLst>
              <a:ext uri="{FF2B5EF4-FFF2-40B4-BE49-F238E27FC236}">
                <a16:creationId xmlns:a16="http://schemas.microsoft.com/office/drawing/2014/main" id="{D82D0B65-56E7-460B-BD98-76A84CFAE5F5}"/>
              </a:ext>
            </a:extLst>
          </p:cNvPr>
          <p:cNvGraphicFramePr>
            <a:graphicFrameLocks noGrp="1"/>
          </p:cNvGraphicFramePr>
          <p:nvPr/>
        </p:nvGraphicFramePr>
        <p:xfrm>
          <a:off x="717549" y="3306922"/>
          <a:ext cx="10741024" cy="1651000"/>
        </p:xfrm>
        <a:graphic>
          <a:graphicData uri="http://schemas.openxmlformats.org/drawingml/2006/table">
            <a:tbl>
              <a:tblPr firstRow="1" bandRow="1">
                <a:tableStyleId>{5C22544A-7EE6-4342-B048-85BDC9FD1C3A}</a:tableStyleId>
              </a:tblPr>
              <a:tblGrid>
                <a:gridCol w="2685256">
                  <a:extLst>
                    <a:ext uri="{9D8B030D-6E8A-4147-A177-3AD203B41FA5}">
                      <a16:colId xmlns:a16="http://schemas.microsoft.com/office/drawing/2014/main" val="1522660360"/>
                    </a:ext>
                  </a:extLst>
                </a:gridCol>
                <a:gridCol w="2685256">
                  <a:extLst>
                    <a:ext uri="{9D8B030D-6E8A-4147-A177-3AD203B41FA5}">
                      <a16:colId xmlns:a16="http://schemas.microsoft.com/office/drawing/2014/main" val="3453756032"/>
                    </a:ext>
                  </a:extLst>
                </a:gridCol>
                <a:gridCol w="2685256">
                  <a:extLst>
                    <a:ext uri="{9D8B030D-6E8A-4147-A177-3AD203B41FA5}">
                      <a16:colId xmlns:a16="http://schemas.microsoft.com/office/drawing/2014/main" val="3363877275"/>
                    </a:ext>
                  </a:extLst>
                </a:gridCol>
                <a:gridCol w="2685256">
                  <a:extLst>
                    <a:ext uri="{9D8B030D-6E8A-4147-A177-3AD203B41FA5}">
                      <a16:colId xmlns:a16="http://schemas.microsoft.com/office/drawing/2014/main" val="2603053065"/>
                    </a:ext>
                  </a:extLst>
                </a:gridCol>
              </a:tblGrid>
              <a:tr h="370840">
                <a:tc>
                  <a:txBody>
                    <a:bodyPr/>
                    <a:lstStyle/>
                    <a:p>
                      <a:r>
                        <a:rPr lang="en-GB" dirty="0"/>
                        <a:t>Healthcare resource use</a:t>
                      </a:r>
                    </a:p>
                  </a:txBody>
                  <a:tcPr/>
                </a:tc>
                <a:tc>
                  <a:txBody>
                    <a:bodyPr/>
                    <a:lstStyle/>
                    <a:p>
                      <a:pPr algn="ctr"/>
                      <a:r>
                        <a:rPr lang="en-GB" dirty="0"/>
                        <a:t>1-3 inhalers</a:t>
                      </a:r>
                    </a:p>
                    <a:p>
                      <a:pPr algn="ctr"/>
                      <a:r>
                        <a:rPr lang="en-GB" dirty="0"/>
                        <a:t>N=5888</a:t>
                      </a:r>
                    </a:p>
                  </a:txBody>
                  <a:tcPr/>
                </a:tc>
                <a:tc>
                  <a:txBody>
                    <a:bodyPr/>
                    <a:lstStyle/>
                    <a:p>
                      <a:pPr algn="ctr"/>
                      <a:r>
                        <a:rPr lang="en-GB" dirty="0"/>
                        <a:t>4-12 inhalers</a:t>
                      </a:r>
                    </a:p>
                    <a:p>
                      <a:pPr algn="ctr"/>
                      <a:r>
                        <a:rPr lang="en-GB" dirty="0"/>
                        <a:t>N=2054</a:t>
                      </a:r>
                    </a:p>
                  </a:txBody>
                  <a:tcPr/>
                </a:tc>
                <a:tc>
                  <a:txBody>
                    <a:bodyPr/>
                    <a:lstStyle/>
                    <a:p>
                      <a:pPr algn="ctr"/>
                      <a:r>
                        <a:rPr lang="en-GB" dirty="0"/>
                        <a:t>&gt;13 inhalers</a:t>
                      </a:r>
                    </a:p>
                    <a:p>
                      <a:pPr algn="ctr"/>
                      <a:r>
                        <a:rPr lang="en-GB" dirty="0"/>
                        <a:t>N=285</a:t>
                      </a:r>
                    </a:p>
                  </a:txBody>
                  <a:tcPr/>
                </a:tc>
                <a:extLst>
                  <a:ext uri="{0D108BD9-81ED-4DB2-BD59-A6C34878D82A}">
                    <a16:rowId xmlns:a16="http://schemas.microsoft.com/office/drawing/2014/main" val="2360472095"/>
                  </a:ext>
                </a:extLst>
              </a:tr>
              <a:tr h="370840">
                <a:tc>
                  <a:txBody>
                    <a:bodyPr/>
                    <a:lstStyle/>
                    <a:p>
                      <a:r>
                        <a:rPr lang="en-GB" dirty="0"/>
                        <a:t>Inpatient episodes</a:t>
                      </a:r>
                    </a:p>
                  </a:txBody>
                  <a:tcPr/>
                </a:tc>
                <a:tc>
                  <a:txBody>
                    <a:bodyPr/>
                    <a:lstStyle/>
                    <a:p>
                      <a:pPr algn="ctr"/>
                      <a:r>
                        <a:rPr lang="en-GB" dirty="0"/>
                        <a:t>20</a:t>
                      </a:r>
                    </a:p>
                  </a:txBody>
                  <a:tcPr/>
                </a:tc>
                <a:tc>
                  <a:txBody>
                    <a:bodyPr/>
                    <a:lstStyle/>
                    <a:p>
                      <a:pPr algn="ctr"/>
                      <a:r>
                        <a:rPr lang="en-GB" dirty="0"/>
                        <a:t>33</a:t>
                      </a:r>
                    </a:p>
                  </a:txBody>
                  <a:tcPr/>
                </a:tc>
                <a:tc>
                  <a:txBody>
                    <a:bodyPr/>
                    <a:lstStyle/>
                    <a:p>
                      <a:pPr algn="ctr"/>
                      <a:r>
                        <a:rPr lang="en-GB" dirty="0"/>
                        <a:t>2</a:t>
                      </a:r>
                    </a:p>
                  </a:txBody>
                  <a:tcPr/>
                </a:tc>
                <a:extLst>
                  <a:ext uri="{0D108BD9-81ED-4DB2-BD59-A6C34878D82A}">
                    <a16:rowId xmlns:a16="http://schemas.microsoft.com/office/drawing/2014/main" val="2466297294"/>
                  </a:ext>
                </a:extLst>
              </a:tr>
              <a:tr h="370840">
                <a:tc>
                  <a:txBody>
                    <a:bodyPr/>
                    <a:lstStyle/>
                    <a:p>
                      <a:r>
                        <a:rPr lang="en-GB" dirty="0"/>
                        <a:t>Crude inpatient episode rate per 100 population</a:t>
                      </a:r>
                    </a:p>
                  </a:txBody>
                  <a:tcPr/>
                </a:tc>
                <a:tc>
                  <a:txBody>
                    <a:bodyPr/>
                    <a:lstStyle/>
                    <a:p>
                      <a:pPr algn="ctr"/>
                      <a:r>
                        <a:rPr lang="en-GB" dirty="0"/>
                        <a:t>0.34</a:t>
                      </a:r>
                    </a:p>
                  </a:txBody>
                  <a:tcPr/>
                </a:tc>
                <a:tc>
                  <a:txBody>
                    <a:bodyPr/>
                    <a:lstStyle/>
                    <a:p>
                      <a:pPr algn="ctr"/>
                      <a:r>
                        <a:rPr lang="en-GB" dirty="0"/>
                        <a:t>1.61</a:t>
                      </a:r>
                    </a:p>
                  </a:txBody>
                  <a:tcPr/>
                </a:tc>
                <a:tc>
                  <a:txBody>
                    <a:bodyPr/>
                    <a:lstStyle/>
                    <a:p>
                      <a:pPr algn="ctr"/>
                      <a:r>
                        <a:rPr lang="en-GB" dirty="0"/>
                        <a:t>0.70</a:t>
                      </a:r>
                    </a:p>
                  </a:txBody>
                  <a:tcPr/>
                </a:tc>
                <a:extLst>
                  <a:ext uri="{0D108BD9-81ED-4DB2-BD59-A6C34878D82A}">
                    <a16:rowId xmlns:a16="http://schemas.microsoft.com/office/drawing/2014/main" val="485971537"/>
                  </a:ext>
                </a:extLst>
              </a:tr>
            </a:tbl>
          </a:graphicData>
        </a:graphic>
      </p:graphicFrame>
    </p:spTree>
    <p:extLst>
      <p:ext uri="{BB962C8B-B14F-4D97-AF65-F5344CB8AC3E}">
        <p14:creationId xmlns:p14="http://schemas.microsoft.com/office/powerpoint/2010/main" val="1235601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(3)</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dirty="0">
                <a:solidFill>
                  <a:schemeClr val="accent1"/>
                </a:solidFill>
              </a:rPr>
              <a:t>“There is some evidence that electronic alerts reduce excessive prescribing of SABAs, when delivered as part of a multicomponent intervention in an integrated health care system”</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400" dirty="0"/>
              <a:t>Literature review to synthesise the evidence for the use of computerised alerts that identify excessive prescribing of SABAs to improve asthma management for people with asthma</a:t>
            </a:r>
            <a:endParaRPr lang="en-GB" sz="20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300408"/>
            <a:ext cx="7843838" cy="369332"/>
          </a:xfrm>
          <a:prstGeom prst="rect">
            <a:avLst/>
          </a:prstGeom>
          <a:noFill/>
        </p:spPr>
        <p:txBody>
          <a:bodyPr wrap="square" rtlCol="0">
            <a:spAutoFit/>
          </a:bodyPr>
          <a:lstStyle/>
          <a:p>
            <a:r>
              <a:rPr lang="en-GB" sz="900" dirty="0"/>
              <a:t>SABA short-acting beta</a:t>
            </a:r>
            <a:r>
              <a:rPr lang="en-GB" sz="900" baseline="-25000" dirty="0"/>
              <a:t>2</a:t>
            </a:r>
            <a:r>
              <a:rPr lang="en-GB" sz="900" dirty="0"/>
              <a:t>- agonist, ICS inhaled corticosteroid, LABA long-acting beta</a:t>
            </a:r>
            <a:r>
              <a:rPr lang="en-GB" sz="900" baseline="-25000" dirty="0"/>
              <a:t>2</a:t>
            </a:r>
            <a:r>
              <a:rPr lang="en-GB" sz="900" dirty="0"/>
              <a:t>-agonist.</a:t>
            </a:r>
          </a:p>
          <a:p>
            <a:r>
              <a:rPr lang="en-GB" sz="900" dirty="0"/>
              <a:t>McKibben S, et al. </a:t>
            </a:r>
            <a:r>
              <a:rPr lang="en-GB" sz="900" i="1" dirty="0"/>
              <a:t>NPJ Prim Care Respir Med. </a:t>
            </a:r>
            <a:r>
              <a:rPr lang="en-GB" sz="900" dirty="0"/>
              <a:t>2018;28:14.</a:t>
            </a:r>
          </a:p>
        </p:txBody>
      </p:sp>
      <p:graphicFrame>
        <p:nvGraphicFramePr>
          <p:cNvPr id="5" name="Table 4">
            <a:extLst>
              <a:ext uri="{FF2B5EF4-FFF2-40B4-BE49-F238E27FC236}">
                <a16:creationId xmlns:a16="http://schemas.microsoft.com/office/drawing/2014/main" id="{7CDDD879-5BEE-4011-B940-E18E51D59EFF}"/>
              </a:ext>
            </a:extLst>
          </p:cNvPr>
          <p:cNvGraphicFramePr>
            <a:graphicFrameLocks noGrp="1"/>
          </p:cNvGraphicFramePr>
          <p:nvPr/>
        </p:nvGraphicFramePr>
        <p:xfrm>
          <a:off x="900113" y="2483801"/>
          <a:ext cx="10741025" cy="2123440"/>
        </p:xfrm>
        <a:graphic>
          <a:graphicData uri="http://schemas.openxmlformats.org/drawingml/2006/table">
            <a:tbl>
              <a:tblPr firstRow="1" bandRow="1">
                <a:tableStyleId>{5C22544A-7EE6-4342-B048-85BDC9FD1C3A}</a:tableStyleId>
              </a:tblPr>
              <a:tblGrid>
                <a:gridCol w="2148205">
                  <a:extLst>
                    <a:ext uri="{9D8B030D-6E8A-4147-A177-3AD203B41FA5}">
                      <a16:colId xmlns:a16="http://schemas.microsoft.com/office/drawing/2014/main" val="1522660360"/>
                    </a:ext>
                  </a:extLst>
                </a:gridCol>
                <a:gridCol w="2148205">
                  <a:extLst>
                    <a:ext uri="{9D8B030D-6E8A-4147-A177-3AD203B41FA5}">
                      <a16:colId xmlns:a16="http://schemas.microsoft.com/office/drawing/2014/main" val="3453756032"/>
                    </a:ext>
                  </a:extLst>
                </a:gridCol>
                <a:gridCol w="2163127">
                  <a:extLst>
                    <a:ext uri="{9D8B030D-6E8A-4147-A177-3AD203B41FA5}">
                      <a16:colId xmlns:a16="http://schemas.microsoft.com/office/drawing/2014/main" val="3363877275"/>
                    </a:ext>
                  </a:extLst>
                </a:gridCol>
                <a:gridCol w="2133283">
                  <a:extLst>
                    <a:ext uri="{9D8B030D-6E8A-4147-A177-3AD203B41FA5}">
                      <a16:colId xmlns:a16="http://schemas.microsoft.com/office/drawing/2014/main" val="2603053065"/>
                    </a:ext>
                  </a:extLst>
                </a:gridCol>
                <a:gridCol w="2148205">
                  <a:extLst>
                    <a:ext uri="{9D8B030D-6E8A-4147-A177-3AD203B41FA5}">
                      <a16:colId xmlns:a16="http://schemas.microsoft.com/office/drawing/2014/main" val="788832872"/>
                    </a:ext>
                  </a:extLst>
                </a:gridCol>
              </a:tblGrid>
              <a:tr h="370840">
                <a:tc>
                  <a:txBody>
                    <a:bodyPr/>
                    <a:lstStyle/>
                    <a:p>
                      <a:endParaRPr lang="en-GB" dirty="0"/>
                    </a:p>
                  </a:txBody>
                  <a:tcPr/>
                </a:tc>
                <a:tc>
                  <a:txBody>
                    <a:bodyPr/>
                    <a:lstStyle/>
                    <a:p>
                      <a:pPr algn="ctr"/>
                      <a:r>
                        <a:rPr lang="en-GB" dirty="0"/>
                        <a:t>SABA prescribing</a:t>
                      </a:r>
                    </a:p>
                  </a:txBody>
                  <a:tcPr/>
                </a:tc>
                <a:tc>
                  <a:txBody>
                    <a:bodyPr/>
                    <a:lstStyle/>
                    <a:p>
                      <a:pPr algn="ctr"/>
                      <a:r>
                        <a:rPr lang="en-GB" dirty="0"/>
                        <a:t>ICS prescribing</a:t>
                      </a:r>
                    </a:p>
                  </a:txBody>
                  <a:tcPr/>
                </a:tc>
                <a:tc>
                  <a:txBody>
                    <a:bodyPr/>
                    <a:lstStyle/>
                    <a:p>
                      <a:pPr algn="ctr"/>
                      <a:r>
                        <a:rPr lang="en-GB" dirty="0"/>
                        <a:t>ICS-SABA prescribing</a:t>
                      </a:r>
                    </a:p>
                  </a:txBody>
                  <a:tcPr/>
                </a:tc>
                <a:tc>
                  <a:txBody>
                    <a:bodyPr/>
                    <a:lstStyle/>
                    <a:p>
                      <a:pPr algn="ctr"/>
                      <a:r>
                        <a:rPr lang="en-GB" dirty="0"/>
                        <a:t>ICS-LABA prescribing</a:t>
                      </a:r>
                    </a:p>
                  </a:txBody>
                  <a:tcPr/>
                </a:tc>
                <a:extLst>
                  <a:ext uri="{0D108BD9-81ED-4DB2-BD59-A6C34878D82A}">
                    <a16:rowId xmlns:a16="http://schemas.microsoft.com/office/drawing/2014/main" val="2360472095"/>
                  </a:ext>
                </a:extLst>
              </a:tr>
              <a:tr h="370840">
                <a:tc>
                  <a:txBody>
                    <a:bodyPr/>
                    <a:lstStyle/>
                    <a:p>
                      <a:r>
                        <a:rPr lang="en-GB" dirty="0"/>
                        <a:t>Study 1</a:t>
                      </a:r>
                    </a:p>
                  </a:txBody>
                  <a:tcPr/>
                </a:tc>
                <a:tc>
                  <a:txBody>
                    <a:bodyPr/>
                    <a:lstStyle/>
                    <a:p>
                      <a:pPr algn="ctr"/>
                      <a:endParaRPr lang="en-GB" dirty="0"/>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66297294"/>
                  </a:ext>
                </a:extLst>
              </a:tr>
              <a:tr h="370840">
                <a:tc>
                  <a:txBody>
                    <a:bodyPr/>
                    <a:lstStyle/>
                    <a:p>
                      <a:r>
                        <a:rPr lang="en-GB" dirty="0"/>
                        <a:t>Study 2</a:t>
                      </a:r>
                    </a:p>
                  </a:txBody>
                  <a:tcPr/>
                </a:tc>
                <a:tc>
                  <a:txBody>
                    <a:bodyPr/>
                    <a:lstStyle/>
                    <a:p>
                      <a:pPr algn="ctr"/>
                      <a:r>
                        <a:rPr lang="en-GB" dirty="0"/>
                        <a:t>No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485971537"/>
                  </a:ext>
                </a:extLst>
              </a:tr>
              <a:tr h="370840">
                <a:tc>
                  <a:txBody>
                    <a:bodyPr/>
                    <a:lstStyle/>
                    <a:p>
                      <a:r>
                        <a:rPr lang="en-GB" dirty="0"/>
                        <a:t>Study 3</a:t>
                      </a:r>
                    </a:p>
                  </a:txBody>
                  <a:tcPr/>
                </a:tc>
                <a:tc>
                  <a:txBody>
                    <a:bodyPr/>
                    <a:lstStyle/>
                    <a:p>
                      <a:pPr algn="ctr"/>
                      <a:r>
                        <a:rPr lang="en-GB" dirty="0"/>
                        <a:t>Positive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r>
                        <a:rPr lang="en-GB" dirty="0"/>
                        <a:t>Positive effect</a:t>
                      </a:r>
                    </a:p>
                  </a:txBody>
                  <a:tcPr/>
                </a:tc>
                <a:extLst>
                  <a:ext uri="{0D108BD9-81ED-4DB2-BD59-A6C34878D82A}">
                    <a16:rowId xmlns:a16="http://schemas.microsoft.com/office/drawing/2014/main" val="638777042"/>
                  </a:ext>
                </a:extLst>
              </a:tr>
              <a:tr h="370840">
                <a:tc>
                  <a:txBody>
                    <a:bodyPr/>
                    <a:lstStyle/>
                    <a:p>
                      <a:r>
                        <a:rPr lang="en-GB" dirty="0"/>
                        <a:t>Study 4</a:t>
                      </a:r>
                    </a:p>
                  </a:txBody>
                  <a:tcPr/>
                </a:tc>
                <a:tc>
                  <a:txBody>
                    <a:bodyPr/>
                    <a:lstStyle/>
                    <a:p>
                      <a:pPr algn="ctr"/>
                      <a:endParaRPr lang="en-GB" dirty="0"/>
                    </a:p>
                  </a:txBody>
                  <a:tcPr/>
                </a:tc>
                <a:tc>
                  <a:txBody>
                    <a:bodyPr/>
                    <a:lstStyle/>
                    <a:p>
                      <a:pPr algn="ctr"/>
                      <a:r>
                        <a:rPr lang="en-GB" dirty="0"/>
                        <a:t>No effect</a:t>
                      </a:r>
                    </a:p>
                  </a:txBody>
                  <a:tcPr/>
                </a:tc>
                <a:tc>
                  <a:txBody>
                    <a:bodyPr/>
                    <a:lstStyle/>
                    <a:p>
                      <a:pPr algn="ctr"/>
                      <a:r>
                        <a:rPr lang="en-GB" dirty="0"/>
                        <a:t>Positive effect</a:t>
                      </a:r>
                    </a:p>
                  </a:txBody>
                  <a:tcPr/>
                </a:tc>
                <a:tc>
                  <a:txBody>
                    <a:bodyPr/>
                    <a:lstStyle/>
                    <a:p>
                      <a:pPr algn="ctr"/>
                      <a:endParaRPr lang="en-GB" dirty="0"/>
                    </a:p>
                  </a:txBody>
                  <a:tcPr/>
                </a:tc>
                <a:extLst>
                  <a:ext uri="{0D108BD9-81ED-4DB2-BD59-A6C34878D82A}">
                    <a16:rowId xmlns:a16="http://schemas.microsoft.com/office/drawing/2014/main" val="1249658994"/>
                  </a:ext>
                </a:extLst>
              </a:tr>
            </a:tbl>
          </a:graphicData>
        </a:graphic>
      </p:graphicFrame>
    </p:spTree>
    <p:extLst>
      <p:ext uri="{BB962C8B-B14F-4D97-AF65-F5344CB8AC3E}">
        <p14:creationId xmlns:p14="http://schemas.microsoft.com/office/powerpoint/2010/main" val="139563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(4)</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b="1" dirty="0">
                <a:solidFill>
                  <a:schemeClr val="accent1"/>
                </a:solidFill>
              </a:rPr>
              <a:t>“One-quarter of the reliever-only population had needed urgent asthma healthcare in the previous year, demonstrating the importance of identifying such patients”</a:t>
            </a:r>
          </a:p>
          <a:p>
            <a:pPr marL="628650" indent="-357188"/>
            <a:r>
              <a:rPr lang="en-GB" sz="1400" dirty="0"/>
              <a:t>Cross-sectional population-based </a:t>
            </a:r>
            <a:br>
              <a:rPr lang="en-GB" sz="1400" dirty="0"/>
            </a:br>
            <a:r>
              <a:rPr lang="en-GB" sz="1400" dirty="0"/>
              <a:t>Internet survey in Australia</a:t>
            </a:r>
          </a:p>
          <a:p>
            <a:pPr marL="628650" indent="-357188"/>
            <a:r>
              <a:rPr lang="en-GB" sz="1400" dirty="0"/>
              <a:t>Of 2686 participants ≥16 years with </a:t>
            </a:r>
            <a:br>
              <a:rPr lang="en-GB" sz="1400" dirty="0"/>
            </a:br>
            <a:r>
              <a:rPr lang="en-GB" sz="1400" dirty="0"/>
              <a:t>current asthma randomly drawn from </a:t>
            </a:r>
            <a:br>
              <a:rPr lang="en-GB" sz="1400" dirty="0"/>
            </a:br>
            <a:r>
              <a:rPr lang="en-GB" sz="1400" dirty="0"/>
              <a:t>a web-based panel, 1038 (50.7% male) </a:t>
            </a:r>
            <a:br>
              <a:rPr lang="en-GB" sz="1400" dirty="0"/>
            </a:br>
            <a:r>
              <a:rPr lang="en-GB" sz="1400" dirty="0"/>
              <a:t>used only reliever medication</a:t>
            </a:r>
            <a:endParaRPr lang="en-GB" sz="2000" b="1"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1996580" y="6308727"/>
            <a:ext cx="7843838" cy="369332"/>
          </a:xfrm>
          <a:prstGeom prst="rect">
            <a:avLst/>
          </a:prstGeom>
          <a:noFill/>
        </p:spPr>
        <p:txBody>
          <a:bodyPr wrap="square" rtlCol="0">
            <a:spAutoFit/>
          </a:bodyPr>
          <a:lstStyle/>
          <a:p>
            <a:r>
              <a:rPr lang="en-GB" sz="900" dirty="0"/>
              <a:t>ED, emergency department.</a:t>
            </a:r>
          </a:p>
          <a:p>
            <a:r>
              <a:rPr lang="en-GB" sz="900" dirty="0" err="1"/>
              <a:t>Reddel</a:t>
            </a:r>
            <a:r>
              <a:rPr lang="en-GB" sz="900" dirty="0"/>
              <a:t> HK, et al. </a:t>
            </a:r>
            <a:r>
              <a:rPr lang="en-GB" sz="900" i="1" dirty="0"/>
              <a:t>BMJ Open.</a:t>
            </a:r>
            <a:r>
              <a:rPr lang="en-GB" sz="900" dirty="0"/>
              <a:t> 2017;7:e016688.</a:t>
            </a:r>
          </a:p>
        </p:txBody>
      </p:sp>
      <p:pic>
        <p:nvPicPr>
          <p:cNvPr id="5" name="Picture 4">
            <a:extLst>
              <a:ext uri="{FF2B5EF4-FFF2-40B4-BE49-F238E27FC236}">
                <a16:creationId xmlns:a16="http://schemas.microsoft.com/office/drawing/2014/main" id="{D6E68A4D-DB43-47E3-9819-EC799EF3FD65}"/>
              </a:ext>
            </a:extLst>
          </p:cNvPr>
          <p:cNvPicPr>
            <a:picLocks noChangeAspect="1"/>
          </p:cNvPicPr>
          <p:nvPr/>
        </p:nvPicPr>
        <p:blipFill>
          <a:blip r:embed="rId2"/>
          <a:stretch>
            <a:fillRect/>
          </a:stretch>
        </p:blipFill>
        <p:spPr>
          <a:xfrm>
            <a:off x="5303928" y="2356580"/>
            <a:ext cx="5781675" cy="3771640"/>
          </a:xfrm>
          <a:prstGeom prst="rect">
            <a:avLst/>
          </a:prstGeom>
        </p:spPr>
      </p:pic>
    </p:spTree>
    <p:extLst>
      <p:ext uri="{BB962C8B-B14F-4D97-AF65-F5344CB8AC3E}">
        <p14:creationId xmlns:p14="http://schemas.microsoft.com/office/powerpoint/2010/main" val="350704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5EAB-4691-49A3-8B26-2BB4EA51A849}"/>
              </a:ext>
            </a:extLst>
          </p:cNvPr>
          <p:cNvSpPr>
            <a:spLocks noGrp="1"/>
          </p:cNvSpPr>
          <p:nvPr>
            <p:ph type="title"/>
          </p:nvPr>
        </p:nvSpPr>
        <p:spPr/>
        <p:txBody>
          <a:bodyPr/>
          <a:lstStyle/>
          <a:p>
            <a:r>
              <a:rPr lang="en-GB" sz="3200" dirty="0"/>
              <a:t>What are your priorities?</a:t>
            </a:r>
          </a:p>
        </p:txBody>
      </p:sp>
      <p:sp>
        <p:nvSpPr>
          <p:cNvPr id="5" name="Content Placeholder 4">
            <a:extLst>
              <a:ext uri="{FF2B5EF4-FFF2-40B4-BE49-F238E27FC236}">
                <a16:creationId xmlns:a16="http://schemas.microsoft.com/office/drawing/2014/main" id="{39EA83A7-6C7C-40BF-B82F-1712D0CB3A8B}"/>
              </a:ext>
            </a:extLst>
          </p:cNvPr>
          <p:cNvSpPr>
            <a:spLocks noGrp="1"/>
          </p:cNvSpPr>
          <p:nvPr>
            <p:ph idx="1"/>
          </p:nvPr>
        </p:nvSpPr>
        <p:spPr/>
        <p:txBody>
          <a:bodyPr/>
          <a:lstStyle/>
          <a:p>
            <a:r>
              <a:rPr lang="en-GB" dirty="0"/>
              <a:t>Confirm the diagnosis of asthma</a:t>
            </a:r>
          </a:p>
          <a:p>
            <a:r>
              <a:rPr lang="en-GB" dirty="0"/>
              <a:t>Review Marc’s medical history</a:t>
            </a:r>
          </a:p>
          <a:p>
            <a:r>
              <a:rPr lang="en-GB" dirty="0"/>
              <a:t>Request a new spirometry</a:t>
            </a:r>
          </a:p>
          <a:p>
            <a:r>
              <a:rPr lang="en-GB" dirty="0"/>
              <a:t>Order allergy skin (prick) tests</a:t>
            </a:r>
          </a:p>
          <a:p>
            <a:r>
              <a:rPr lang="en-GB" dirty="0"/>
              <a:t>Check Marc’s inhalation technique and correct any errors</a:t>
            </a:r>
          </a:p>
          <a:p>
            <a:r>
              <a:rPr lang="en-GB" dirty="0"/>
              <a:t>Review Marc’s medication with him</a:t>
            </a:r>
          </a:p>
        </p:txBody>
      </p:sp>
      <p:sp>
        <p:nvSpPr>
          <p:cNvPr id="6" name="Rectangle 5">
            <a:extLst>
              <a:ext uri="{FF2B5EF4-FFF2-40B4-BE49-F238E27FC236}">
                <a16:creationId xmlns:a16="http://schemas.microsoft.com/office/drawing/2014/main" id="{05A9B241-0A10-4144-ABD9-79BAA4EA87DE}"/>
              </a:ext>
            </a:extLst>
          </p:cNvPr>
          <p:cNvSpPr/>
          <p:nvPr/>
        </p:nvSpPr>
        <p:spPr>
          <a:xfrm>
            <a:off x="7178630" y="5570675"/>
            <a:ext cx="4557658" cy="369332"/>
          </a:xfrm>
          <a:prstGeom prst="rect">
            <a:avLst/>
          </a:prstGeom>
        </p:spPr>
        <p:txBody>
          <a:bodyPr wrap="none">
            <a:spAutoFit/>
          </a:bodyPr>
          <a:lstStyle/>
          <a:p>
            <a:r>
              <a:rPr lang="en-GB" dirty="0"/>
              <a:t>(there may be more than one right answer)</a:t>
            </a:r>
          </a:p>
        </p:txBody>
      </p:sp>
    </p:spTree>
    <p:extLst>
      <p:ext uri="{BB962C8B-B14F-4D97-AF65-F5344CB8AC3E}">
        <p14:creationId xmlns:p14="http://schemas.microsoft.com/office/powerpoint/2010/main" val="4066749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32B37-CA24-4907-8765-7D5B3C940E33}"/>
              </a:ext>
            </a:extLst>
          </p:cNvPr>
          <p:cNvSpPr>
            <a:spLocks noGrp="1"/>
          </p:cNvSpPr>
          <p:nvPr>
            <p:ph type="title"/>
          </p:nvPr>
        </p:nvSpPr>
        <p:spPr/>
        <p:txBody>
          <a:bodyPr/>
          <a:lstStyle/>
          <a:p>
            <a:r>
              <a:rPr lang="en-GB" dirty="0"/>
              <a:t>Clinical considerations</a:t>
            </a:r>
            <a:br>
              <a:rPr lang="en-GB" dirty="0"/>
            </a:br>
            <a:r>
              <a:rPr lang="en-GB" sz="3200" i="1" dirty="0"/>
              <a:t>Confirm the diagnosis of asthma</a:t>
            </a:r>
            <a:endParaRPr lang="en-GB" dirty="0"/>
          </a:p>
        </p:txBody>
      </p:sp>
      <p:sp>
        <p:nvSpPr>
          <p:cNvPr id="5" name="Content Placeholder 4">
            <a:extLst>
              <a:ext uri="{FF2B5EF4-FFF2-40B4-BE49-F238E27FC236}">
                <a16:creationId xmlns:a16="http://schemas.microsoft.com/office/drawing/2014/main" id="{7AF59D36-EBFD-4F71-BAF4-440CBFDABF73}"/>
              </a:ext>
            </a:extLst>
          </p:cNvPr>
          <p:cNvSpPr>
            <a:spLocks noGrp="1"/>
          </p:cNvSpPr>
          <p:nvPr>
            <p:ph idx="1"/>
          </p:nvPr>
        </p:nvSpPr>
        <p:spPr/>
        <p:txBody>
          <a:bodyPr/>
          <a:lstStyle/>
          <a:p>
            <a:r>
              <a:rPr lang="en-GB" dirty="0"/>
              <a:t>Marc’s diagnosis was made in childhood and may warrant review</a:t>
            </a:r>
          </a:p>
          <a:p>
            <a:pPr marL="0" indent="0">
              <a:buNone/>
            </a:pPr>
            <a:r>
              <a:rPr lang="en-GB" b="1" dirty="0"/>
              <a:t>However:</a:t>
            </a:r>
          </a:p>
          <a:p>
            <a:r>
              <a:rPr lang="en-GB" dirty="0"/>
              <a:t>Marc has a medical and family history of asthma</a:t>
            </a:r>
          </a:p>
          <a:p>
            <a:r>
              <a:rPr lang="en-GB" dirty="0"/>
              <a:t>3 years ago Marc underwent spirometry which demonstrated reversible airway obstruction following administration of a bronchodilator</a:t>
            </a:r>
          </a:p>
          <a:p>
            <a:pPr marL="0" indent="0" algn="ctr">
              <a:buNone/>
            </a:pPr>
            <a:r>
              <a:rPr lang="en-GB" b="1" dirty="0">
                <a:solidFill>
                  <a:schemeClr val="accent1"/>
                </a:solidFill>
              </a:rPr>
              <a:t>Everything seems to indicate that it is asthma</a:t>
            </a:r>
          </a:p>
          <a:p>
            <a:pPr marL="0" indent="0">
              <a:buNone/>
            </a:pPr>
            <a:endParaRPr lang="en-GB" dirty="0"/>
          </a:p>
        </p:txBody>
      </p:sp>
    </p:spTree>
    <p:extLst>
      <p:ext uri="{BB962C8B-B14F-4D97-AF65-F5344CB8AC3E}">
        <p14:creationId xmlns:p14="http://schemas.microsoft.com/office/powerpoint/2010/main" val="4020528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4755-6477-40EF-B146-C0433BD3D455}"/>
              </a:ext>
            </a:extLst>
          </p:cNvPr>
          <p:cNvSpPr>
            <a:spLocks noGrp="1"/>
          </p:cNvSpPr>
          <p:nvPr>
            <p:ph type="title"/>
          </p:nvPr>
        </p:nvSpPr>
        <p:spPr/>
        <p:txBody>
          <a:bodyPr/>
          <a:lstStyle/>
          <a:p>
            <a:r>
              <a:rPr lang="en-GB" dirty="0"/>
              <a:t>Clinical considerations</a:t>
            </a:r>
            <a:br>
              <a:rPr lang="en-GB" dirty="0"/>
            </a:br>
            <a:r>
              <a:rPr lang="en-GB" sz="3200" i="1" dirty="0"/>
              <a:t>Review the medical history</a:t>
            </a:r>
            <a:endParaRPr lang="en-GB" dirty="0"/>
          </a:p>
        </p:txBody>
      </p:sp>
      <p:sp>
        <p:nvSpPr>
          <p:cNvPr id="3" name="Content Placeholder 2">
            <a:extLst>
              <a:ext uri="{FF2B5EF4-FFF2-40B4-BE49-F238E27FC236}">
                <a16:creationId xmlns:a16="http://schemas.microsoft.com/office/drawing/2014/main" id="{0A81E068-C29D-4FD6-945F-DA402613DC83}"/>
              </a:ext>
            </a:extLst>
          </p:cNvPr>
          <p:cNvSpPr>
            <a:spLocks noGrp="1"/>
          </p:cNvSpPr>
          <p:nvPr>
            <p:ph idx="1"/>
          </p:nvPr>
        </p:nvSpPr>
        <p:spPr/>
        <p:txBody>
          <a:bodyPr>
            <a:normAutofit fontScale="92500" lnSpcReduction="10000"/>
          </a:bodyPr>
          <a:lstStyle/>
          <a:p>
            <a:r>
              <a:rPr lang="en-GB" dirty="0"/>
              <a:t>Marc was diagnosed with asthma when he was 6 years old</a:t>
            </a:r>
          </a:p>
          <a:p>
            <a:pPr lvl="1"/>
            <a:r>
              <a:rPr lang="en-GB" dirty="0"/>
              <a:t>His diagnosis was intermittent asthma and he was prescribed a SABA (</a:t>
            </a:r>
            <a:r>
              <a:rPr lang="en-GB" dirty="0" err="1"/>
              <a:t>pMDI</a:t>
            </a:r>
            <a:r>
              <a:rPr lang="en-GB" dirty="0"/>
              <a:t>) </a:t>
            </a:r>
            <a:br>
              <a:rPr lang="en-GB" dirty="0"/>
            </a:br>
            <a:r>
              <a:rPr lang="en-GB" dirty="0"/>
              <a:t>as-needed</a:t>
            </a:r>
          </a:p>
          <a:p>
            <a:pPr lvl="1"/>
            <a:r>
              <a:rPr lang="en-GB" dirty="0"/>
              <a:t>From the age of 12 he has had almost no symptoms</a:t>
            </a:r>
          </a:p>
          <a:p>
            <a:r>
              <a:rPr lang="en-GB" dirty="0"/>
              <a:t>Whenever he has a upper airway tract infection, he reports both cough and wheezing</a:t>
            </a:r>
          </a:p>
          <a:p>
            <a:r>
              <a:rPr lang="en-GB" dirty="0"/>
              <a:t>He studies at an industrial engineering college and has no occupational history of exposure</a:t>
            </a:r>
          </a:p>
          <a:p>
            <a:r>
              <a:rPr lang="en-GB" dirty="0"/>
              <a:t>He does not have any pets at home</a:t>
            </a:r>
          </a:p>
          <a:p>
            <a:r>
              <a:rPr lang="en-GB" dirty="0"/>
              <a:t>Marc has not attended for his regular asthma review appointments in the last couple of years</a:t>
            </a:r>
          </a:p>
          <a:p>
            <a:endParaRPr lang="en-GB" dirty="0"/>
          </a:p>
        </p:txBody>
      </p:sp>
    </p:spTree>
    <p:extLst>
      <p:ext uri="{BB962C8B-B14F-4D97-AF65-F5344CB8AC3E}">
        <p14:creationId xmlns:p14="http://schemas.microsoft.com/office/powerpoint/2010/main" val="3698234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B20B7-7928-496D-8048-460715782C02}"/>
              </a:ext>
            </a:extLst>
          </p:cNvPr>
          <p:cNvSpPr>
            <a:spLocks noGrp="1"/>
          </p:cNvSpPr>
          <p:nvPr>
            <p:ph type="title"/>
          </p:nvPr>
        </p:nvSpPr>
        <p:spPr>
          <a:xfrm>
            <a:off x="609601" y="1162144"/>
            <a:ext cx="2397078" cy="1143000"/>
          </a:xfrm>
        </p:spPr>
        <p:txBody>
          <a:bodyPr/>
          <a:lstStyle/>
          <a:p>
            <a:r>
              <a:rPr lang="en-GB" dirty="0"/>
              <a:t>GINA 2019 guidelines for the diagnosis of asthma</a:t>
            </a:r>
          </a:p>
        </p:txBody>
      </p:sp>
      <p:pic>
        <p:nvPicPr>
          <p:cNvPr id="29" name="Picture 28">
            <a:extLst>
              <a:ext uri="{FF2B5EF4-FFF2-40B4-BE49-F238E27FC236}">
                <a16:creationId xmlns:a16="http://schemas.microsoft.com/office/drawing/2014/main" id="{BE479BFC-EDF0-426C-8EA1-456E2CDC6ED5}"/>
              </a:ext>
            </a:extLst>
          </p:cNvPr>
          <p:cNvPicPr>
            <a:picLocks noChangeAspect="1"/>
          </p:cNvPicPr>
          <p:nvPr/>
        </p:nvPicPr>
        <p:blipFill>
          <a:blip r:embed="rId2"/>
          <a:stretch>
            <a:fillRect/>
          </a:stretch>
        </p:blipFill>
        <p:spPr>
          <a:xfrm>
            <a:off x="3006679" y="457499"/>
            <a:ext cx="6218003" cy="5816301"/>
          </a:xfrm>
          <a:prstGeom prst="rect">
            <a:avLst/>
          </a:prstGeom>
        </p:spPr>
      </p:pic>
      <p:sp>
        <p:nvSpPr>
          <p:cNvPr id="30" name="TextBox 29">
            <a:extLst>
              <a:ext uri="{FF2B5EF4-FFF2-40B4-BE49-F238E27FC236}">
                <a16:creationId xmlns:a16="http://schemas.microsoft.com/office/drawing/2014/main" id="{085AA38F-E5AE-4DB5-B759-EC7D8C09100F}"/>
              </a:ext>
            </a:extLst>
          </p:cNvPr>
          <p:cNvSpPr txBox="1"/>
          <p:nvPr/>
        </p:nvSpPr>
        <p:spPr>
          <a:xfrm>
            <a:off x="1899017" y="6419910"/>
            <a:ext cx="4690708" cy="369332"/>
          </a:xfrm>
          <a:prstGeom prst="rect">
            <a:avLst/>
          </a:prstGeom>
          <a:noFill/>
        </p:spPr>
        <p:txBody>
          <a:bodyPr wrap="none" rtlCol="0">
            <a:spAutoFit/>
          </a:bodyPr>
          <a:lstStyle/>
          <a:p>
            <a:r>
              <a:rPr lang="en-GB" sz="900" dirty="0">
                <a:solidFill>
                  <a:schemeClr val="tx1">
                    <a:lumMod val="95000"/>
                    <a:lumOff val="5000"/>
                  </a:schemeClr>
                </a:solidFill>
              </a:rPr>
              <a:t>ICS, inhaled corticosteroid; PEF, peak expiratory flow; SABA, </a:t>
            </a:r>
            <a:r>
              <a:rPr lang="en-AU" altLang="en-US" sz="900" dirty="0">
                <a:ea typeface="ＭＳ Ｐゴシック" pitchFamily="34" charset="-128"/>
              </a:rPr>
              <a:t>short-acting beta</a:t>
            </a:r>
            <a:r>
              <a:rPr lang="en-AU" altLang="en-US" sz="900" baseline="-25000" dirty="0">
                <a:ea typeface="ＭＳ Ｐゴシック" pitchFamily="34" charset="-128"/>
              </a:rPr>
              <a:t>2</a:t>
            </a:r>
            <a:r>
              <a:rPr lang="en-AU" altLang="en-US" sz="900" dirty="0">
                <a:ea typeface="ＭＳ Ｐゴシック" pitchFamily="34" charset="-128"/>
              </a:rPr>
              <a:t>-agonist.</a:t>
            </a:r>
            <a:endParaRPr lang="en-GB" sz="900" dirty="0">
              <a:solidFill>
                <a:schemeClr val="tx1">
                  <a:lumMod val="95000"/>
                  <a:lumOff val="5000"/>
                </a:schemeClr>
              </a:solidFill>
            </a:endParaRPr>
          </a:p>
          <a:p>
            <a:r>
              <a:rPr lang="en-GB" sz="900" dirty="0">
                <a:solidFill>
                  <a:schemeClr val="tx1">
                    <a:lumMod val="95000"/>
                    <a:lumOff val="5000"/>
                  </a:schemeClr>
                </a:solidFill>
              </a:rPr>
              <a:t>Available at: </a:t>
            </a:r>
            <a:r>
              <a:rPr lang="en-GB" sz="9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900" dirty="0">
                <a:solidFill>
                  <a:schemeClr val="tx1">
                    <a:lumMod val="95000"/>
                    <a:lumOff val="5000"/>
                  </a:schemeClr>
                </a:solidFill>
              </a:rPr>
              <a:t>. Accessed April 2019.</a:t>
            </a:r>
          </a:p>
        </p:txBody>
      </p:sp>
    </p:spTree>
    <p:extLst>
      <p:ext uri="{BB962C8B-B14F-4D97-AF65-F5344CB8AC3E}">
        <p14:creationId xmlns:p14="http://schemas.microsoft.com/office/powerpoint/2010/main" val="4229761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3517-D94C-401B-AAAC-E689C7C6AB8D}"/>
              </a:ext>
            </a:extLst>
          </p:cNvPr>
          <p:cNvSpPr>
            <a:spLocks noGrp="1"/>
          </p:cNvSpPr>
          <p:nvPr>
            <p:ph type="title"/>
          </p:nvPr>
        </p:nvSpPr>
        <p:spPr/>
        <p:txBody>
          <a:bodyPr/>
          <a:lstStyle/>
          <a:p>
            <a:r>
              <a:rPr lang="en-GB" dirty="0"/>
              <a:t>Clinical considerations</a:t>
            </a:r>
            <a:br>
              <a:rPr lang="en-GB" dirty="0"/>
            </a:br>
            <a:r>
              <a:rPr lang="en-GB" sz="3200" i="1" dirty="0"/>
              <a:t>Review the medical history</a:t>
            </a:r>
            <a:endParaRPr lang="en-GB" dirty="0"/>
          </a:p>
        </p:txBody>
      </p:sp>
      <p:sp>
        <p:nvSpPr>
          <p:cNvPr id="3" name="Content Placeholder 2">
            <a:extLst>
              <a:ext uri="{FF2B5EF4-FFF2-40B4-BE49-F238E27FC236}">
                <a16:creationId xmlns:a16="http://schemas.microsoft.com/office/drawing/2014/main" id="{245EBEA9-7399-4391-9217-1B43AD52A900}"/>
              </a:ext>
            </a:extLst>
          </p:cNvPr>
          <p:cNvSpPr>
            <a:spLocks noGrp="1"/>
          </p:cNvSpPr>
          <p:nvPr>
            <p:ph idx="1"/>
          </p:nvPr>
        </p:nvSpPr>
        <p:spPr/>
        <p:txBody>
          <a:bodyPr/>
          <a:lstStyle/>
          <a:p>
            <a:r>
              <a:rPr lang="en-GB" dirty="0"/>
              <a:t>Marc reports that he has had symptoms since he moved into an </a:t>
            </a:r>
            <a:br>
              <a:rPr lang="en-GB" dirty="0"/>
            </a:br>
            <a:r>
              <a:rPr lang="en-GB" dirty="0"/>
              <a:t>old students apartment and has started smoking on weekends (at age 18)</a:t>
            </a:r>
          </a:p>
          <a:p>
            <a:r>
              <a:rPr lang="en-GB" dirty="0"/>
              <a:t>He suffered a moderate exacerbation two months ago and after visiting the ED, ICS was prescribed</a:t>
            </a:r>
            <a:r>
              <a:rPr lang="en-GB" altLang="pt-PT" dirty="0"/>
              <a:t> (inhaled budesonide 200 µg twice a day)</a:t>
            </a:r>
          </a:p>
        </p:txBody>
      </p:sp>
    </p:spTree>
    <p:extLst>
      <p:ext uri="{BB962C8B-B14F-4D97-AF65-F5344CB8AC3E}">
        <p14:creationId xmlns:p14="http://schemas.microsoft.com/office/powerpoint/2010/main" val="1156463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12C-D95B-44E0-A75F-265670CB076F}"/>
              </a:ext>
            </a:extLst>
          </p:cNvPr>
          <p:cNvSpPr>
            <a:spLocks noGrp="1"/>
          </p:cNvSpPr>
          <p:nvPr>
            <p:ph type="title"/>
          </p:nvPr>
        </p:nvSpPr>
        <p:spPr/>
        <p:txBody>
          <a:bodyPr/>
          <a:lstStyle/>
          <a:p>
            <a:r>
              <a:rPr lang="en-GB" dirty="0"/>
              <a:t>About these slides</a:t>
            </a:r>
          </a:p>
        </p:txBody>
      </p:sp>
      <p:sp>
        <p:nvSpPr>
          <p:cNvPr id="3" name="Content Placeholder 2">
            <a:extLst>
              <a:ext uri="{FF2B5EF4-FFF2-40B4-BE49-F238E27FC236}">
                <a16:creationId xmlns:a16="http://schemas.microsoft.com/office/drawing/2014/main" id="{E05078AA-0325-4281-92B4-94DB34E1B1EF}"/>
              </a:ext>
            </a:extLst>
          </p:cNvPr>
          <p:cNvSpPr>
            <a:spLocks noGrp="1"/>
          </p:cNvSpPr>
          <p:nvPr>
            <p:ph idx="1"/>
          </p:nvPr>
        </p:nvSpPr>
        <p:spPr/>
        <p:txBody>
          <a:bodyPr>
            <a:normAutofit fontScale="77500" lnSpcReduction="20000"/>
          </a:bodyPr>
          <a:lstStyle/>
          <a:p>
            <a:r>
              <a:rPr lang="en-GB" dirty="0"/>
              <a:t>Please feel free to use, update and share some or all of these slides in your non-commercial presentations to colleagues or patients</a:t>
            </a:r>
          </a:p>
          <a:p>
            <a:pPr marL="0" indent="0">
              <a:buNone/>
            </a:pPr>
            <a:endParaRPr lang="en-GB" dirty="0"/>
          </a:p>
          <a:p>
            <a:r>
              <a:rPr lang="en-GB" dirty="0"/>
              <a:t>The slides are provided under creative commons licence CC BY-NC-ND.</a:t>
            </a:r>
          </a:p>
          <a:p>
            <a:pPr lvl="1"/>
            <a:r>
              <a:rPr lang="en-US" dirty="0"/>
              <a:t>BY stands for attribution (the obligation to credit the author and other parties designated for attribution); </a:t>
            </a:r>
          </a:p>
          <a:p>
            <a:pPr lvl="1"/>
            <a:r>
              <a:rPr lang="en-US" dirty="0"/>
              <a:t>NC stands for </a:t>
            </a:r>
            <a:r>
              <a:rPr lang="en-US" dirty="0" err="1"/>
              <a:t>NonCommercial</a:t>
            </a:r>
            <a:r>
              <a:rPr lang="en-US" dirty="0"/>
              <a:t> (commercial use is excluded from the </a:t>
            </a:r>
            <a:r>
              <a:rPr lang="en-US" dirty="0" err="1"/>
              <a:t>licence</a:t>
            </a:r>
            <a:r>
              <a:rPr lang="en-US" dirty="0"/>
              <a:t> grant); </a:t>
            </a:r>
          </a:p>
          <a:p>
            <a:pPr lvl="1"/>
            <a:r>
              <a:rPr lang="en-US" dirty="0"/>
              <a:t>ND means </a:t>
            </a:r>
            <a:r>
              <a:rPr lang="en-US" dirty="0" err="1"/>
              <a:t>NoDerivatives</a:t>
            </a:r>
            <a:r>
              <a:rPr lang="en-US" dirty="0"/>
              <a:t> (only verbatim copies of the work can be shared) </a:t>
            </a:r>
          </a:p>
          <a:p>
            <a:pPr marL="457200" lvl="1" indent="0">
              <a:buNone/>
            </a:pPr>
            <a:endParaRPr lang="en-GB" dirty="0"/>
          </a:p>
          <a:p>
            <a:r>
              <a:rPr lang="en-GB" dirty="0"/>
              <a:t>When using our slides, please retain the source attribution: </a:t>
            </a:r>
            <a:r>
              <a:rPr lang="en-GB" i="1" dirty="0"/>
              <a:t>IPCRG 2019 Mar Martinez, MD, PhD, on behalf of the Asthma Right Care Team</a:t>
            </a:r>
          </a:p>
          <a:p>
            <a:endParaRPr lang="en-GB" i="1" dirty="0"/>
          </a:p>
          <a:p>
            <a:pPr marL="0" indent="0">
              <a:buNone/>
            </a:pPr>
            <a:endParaRPr lang="en-GB" dirty="0"/>
          </a:p>
          <a:p>
            <a:pPr marL="0" indent="0">
              <a:buNone/>
            </a:pPr>
            <a:r>
              <a:rPr lang="en-GB" dirty="0"/>
              <a:t> </a:t>
            </a:r>
          </a:p>
        </p:txBody>
      </p:sp>
      <p:sp>
        <p:nvSpPr>
          <p:cNvPr id="4" name="Footer Placeholder 4">
            <a:extLst>
              <a:ext uri="{FF2B5EF4-FFF2-40B4-BE49-F238E27FC236}">
                <a16:creationId xmlns:a16="http://schemas.microsoft.com/office/drawing/2014/main" id="{54720D4C-92C5-4A83-B577-5FFC633DA85B}"/>
              </a:ext>
            </a:extLst>
          </p:cNvPr>
          <p:cNvSpPr txBox="1">
            <a:spLocks/>
          </p:cNvSpPr>
          <p:nvPr/>
        </p:nvSpPr>
        <p:spPr>
          <a:xfrm>
            <a:off x="9077566" y="6487178"/>
            <a:ext cx="31144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54672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D319-6CB6-4C6F-A8E6-B9C10EF9EDFC}"/>
              </a:ext>
            </a:extLst>
          </p:cNvPr>
          <p:cNvSpPr>
            <a:spLocks noGrp="1"/>
          </p:cNvSpPr>
          <p:nvPr>
            <p:ph type="title"/>
          </p:nvPr>
        </p:nvSpPr>
        <p:spPr/>
        <p:txBody>
          <a:bodyPr/>
          <a:lstStyle/>
          <a:p>
            <a:r>
              <a:rPr lang="en-GB" dirty="0"/>
              <a:t>Clinical considerations</a:t>
            </a:r>
            <a:br>
              <a:rPr lang="en-GB" dirty="0"/>
            </a:br>
            <a:r>
              <a:rPr lang="en-GB" sz="3200" i="1" dirty="0"/>
              <a:t>Evaluation and tests</a:t>
            </a:r>
            <a:endParaRPr lang="en-GB" dirty="0"/>
          </a:p>
        </p:txBody>
      </p:sp>
      <p:sp>
        <p:nvSpPr>
          <p:cNvPr id="3" name="Content Placeholder 2">
            <a:extLst>
              <a:ext uri="{FF2B5EF4-FFF2-40B4-BE49-F238E27FC236}">
                <a16:creationId xmlns:a16="http://schemas.microsoft.com/office/drawing/2014/main" id="{A8AEE2BF-D874-4047-B76A-F3F6CBFDAD38}"/>
              </a:ext>
            </a:extLst>
          </p:cNvPr>
          <p:cNvSpPr>
            <a:spLocks noGrp="1"/>
          </p:cNvSpPr>
          <p:nvPr>
            <p:ph idx="1"/>
          </p:nvPr>
        </p:nvSpPr>
        <p:spPr/>
        <p:txBody>
          <a:bodyPr>
            <a:normAutofit/>
          </a:bodyPr>
          <a:lstStyle/>
          <a:p>
            <a:r>
              <a:rPr lang="en-GB" b="1" dirty="0"/>
              <a:t>Spirometry </a:t>
            </a:r>
            <a:r>
              <a:rPr lang="en-GB" dirty="0"/>
              <a:t>was performed in 2015, with a positive result</a:t>
            </a:r>
          </a:p>
          <a:p>
            <a:pPr lvl="1"/>
            <a:r>
              <a:rPr lang="en-GB" dirty="0"/>
              <a:t>A new spirometry should be considered although it is not mandatory for his immediate clinical management</a:t>
            </a:r>
          </a:p>
          <a:p>
            <a:endParaRPr lang="en-GB" b="1" dirty="0"/>
          </a:p>
          <a:p>
            <a:r>
              <a:rPr lang="en-GB" b="1" dirty="0"/>
              <a:t>Allergy testing </a:t>
            </a:r>
            <a:r>
              <a:rPr lang="en-GB" dirty="0"/>
              <a:t>was performed a few years ago and Marc is sensitive to house dust mites (skin prick test and specific </a:t>
            </a:r>
            <a:r>
              <a:rPr lang="en-GB" dirty="0" err="1"/>
              <a:t>IgEs</a:t>
            </a:r>
            <a:r>
              <a:rPr lang="en-GB" dirty="0"/>
              <a:t>)</a:t>
            </a:r>
          </a:p>
          <a:p>
            <a:pPr lvl="1"/>
            <a:r>
              <a:rPr lang="en-GB" dirty="0"/>
              <a:t>There is no need for further testing at the moment</a:t>
            </a:r>
          </a:p>
          <a:p>
            <a:endParaRPr lang="en-GB" dirty="0"/>
          </a:p>
        </p:txBody>
      </p:sp>
    </p:spTree>
    <p:extLst>
      <p:ext uri="{BB962C8B-B14F-4D97-AF65-F5344CB8AC3E}">
        <p14:creationId xmlns:p14="http://schemas.microsoft.com/office/powerpoint/2010/main" val="1986344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1B1AD-E8A3-42FC-868D-2DAE2599BE31}"/>
              </a:ext>
            </a:extLst>
          </p:cNvPr>
          <p:cNvSpPr>
            <a:spLocks noGrp="1"/>
          </p:cNvSpPr>
          <p:nvPr>
            <p:ph type="title"/>
          </p:nvPr>
        </p:nvSpPr>
        <p:spPr/>
        <p:txBody>
          <a:bodyPr/>
          <a:lstStyle/>
          <a:p>
            <a:r>
              <a:rPr lang="en-GB" dirty="0"/>
              <a:t>Spirometry</a:t>
            </a:r>
          </a:p>
        </p:txBody>
      </p:sp>
      <p:sp>
        <p:nvSpPr>
          <p:cNvPr id="5" name="Content Placeholder 4">
            <a:extLst>
              <a:ext uri="{FF2B5EF4-FFF2-40B4-BE49-F238E27FC236}">
                <a16:creationId xmlns:a16="http://schemas.microsoft.com/office/drawing/2014/main" id="{24A762AC-744F-43FC-B5A7-C6DCC30CC61D}"/>
              </a:ext>
            </a:extLst>
          </p:cNvPr>
          <p:cNvSpPr>
            <a:spLocks noGrp="1"/>
          </p:cNvSpPr>
          <p:nvPr>
            <p:ph idx="1"/>
          </p:nvPr>
        </p:nvSpPr>
        <p:spPr>
          <a:xfrm>
            <a:off x="609600" y="1600201"/>
            <a:ext cx="6419850" cy="4525963"/>
          </a:xfrm>
        </p:spPr>
        <p:txBody>
          <a:bodyPr>
            <a:normAutofit/>
          </a:bodyPr>
          <a:lstStyle/>
          <a:p>
            <a:r>
              <a:rPr lang="en-AU" altLang="en-US" sz="2400" dirty="0">
                <a:solidFill>
                  <a:schemeClr val="tx1">
                    <a:lumMod val="65000"/>
                    <a:lumOff val="35000"/>
                  </a:schemeClr>
                </a:solidFill>
              </a:rPr>
              <a:t>Spirometry measures airflow and lung volumes, and is the preferred lung function test for asthma in primary care</a:t>
            </a:r>
          </a:p>
          <a:p>
            <a:r>
              <a:rPr lang="en-AU" altLang="en-US" sz="2400" b="1" dirty="0">
                <a:solidFill>
                  <a:schemeClr val="accent1"/>
                </a:solidFill>
              </a:rPr>
              <a:t>Forced</a:t>
            </a:r>
            <a:r>
              <a:rPr lang="en-AU" altLang="en-US" sz="2400" dirty="0">
                <a:solidFill>
                  <a:schemeClr val="tx1">
                    <a:lumMod val="65000"/>
                    <a:lumOff val="35000"/>
                  </a:schemeClr>
                </a:solidFill>
              </a:rPr>
              <a:t> exhalation from a </a:t>
            </a:r>
            <a:r>
              <a:rPr lang="en-AU" altLang="en-US" sz="2400" b="1" dirty="0">
                <a:solidFill>
                  <a:schemeClr val="accent1"/>
                </a:solidFill>
              </a:rPr>
              <a:t>maximal</a:t>
            </a:r>
            <a:r>
              <a:rPr lang="en-AU" altLang="en-US" sz="2400" dirty="0">
                <a:solidFill>
                  <a:schemeClr val="tx1">
                    <a:lumMod val="65000"/>
                    <a:lumOff val="35000"/>
                  </a:schemeClr>
                </a:solidFill>
              </a:rPr>
              <a:t> inspiration</a:t>
            </a:r>
          </a:p>
          <a:p>
            <a:endParaRPr lang="en-GB" sz="2400" dirty="0"/>
          </a:p>
        </p:txBody>
      </p:sp>
      <p:pic>
        <p:nvPicPr>
          <p:cNvPr id="8" name="Picture 1">
            <a:extLst>
              <a:ext uri="{FF2B5EF4-FFF2-40B4-BE49-F238E27FC236}">
                <a16:creationId xmlns:a16="http://schemas.microsoft.com/office/drawing/2014/main" id="{452A79CD-F44E-4F8D-B4D3-F8507DF73780}"/>
              </a:ext>
            </a:extLst>
          </p:cNvPr>
          <p:cNvPicPr>
            <a:picLocks noChangeAspect="1" noChangeArrowheads="1"/>
          </p:cNvPicPr>
          <p:nvPr/>
        </p:nvPicPr>
        <p:blipFill>
          <a:blip r:embed="rId2"/>
          <a:srcRect/>
          <a:stretch>
            <a:fillRect/>
          </a:stretch>
        </p:blipFill>
        <p:spPr bwMode="auto">
          <a:xfrm>
            <a:off x="7965831" y="1515139"/>
            <a:ext cx="2885399" cy="2270310"/>
          </a:xfrm>
          <a:prstGeom prst="rect">
            <a:avLst/>
          </a:prstGeom>
          <a:noFill/>
          <a:ln w="9525">
            <a:noFill/>
            <a:miter lim="800000"/>
            <a:headEnd/>
            <a:tailEnd/>
          </a:ln>
          <a:effectLst/>
        </p:spPr>
      </p:pic>
      <p:graphicFrame>
        <p:nvGraphicFramePr>
          <p:cNvPr id="9" name="Table 8">
            <a:extLst>
              <a:ext uri="{FF2B5EF4-FFF2-40B4-BE49-F238E27FC236}">
                <a16:creationId xmlns:a16="http://schemas.microsoft.com/office/drawing/2014/main" id="{4C4C9B18-03A8-4D4B-901F-96DE1AFC92C3}"/>
              </a:ext>
            </a:extLst>
          </p:cNvPr>
          <p:cNvGraphicFramePr>
            <a:graphicFrameLocks noGrp="1"/>
          </p:cNvGraphicFramePr>
          <p:nvPr/>
        </p:nvGraphicFramePr>
        <p:xfrm>
          <a:off x="685800" y="3943181"/>
          <a:ext cx="10955337" cy="1707002"/>
        </p:xfrm>
        <a:graphic>
          <a:graphicData uri="http://schemas.openxmlformats.org/drawingml/2006/table">
            <a:tbl>
              <a:tblPr firstRow="1" bandRow="1">
                <a:tableStyleId>{5C22544A-7EE6-4342-B048-85BDC9FD1C3A}</a:tableStyleId>
              </a:tblPr>
              <a:tblGrid>
                <a:gridCol w="3651779">
                  <a:extLst>
                    <a:ext uri="{9D8B030D-6E8A-4147-A177-3AD203B41FA5}">
                      <a16:colId xmlns:a16="http://schemas.microsoft.com/office/drawing/2014/main" val="1189914833"/>
                    </a:ext>
                  </a:extLst>
                </a:gridCol>
                <a:gridCol w="3651779">
                  <a:extLst>
                    <a:ext uri="{9D8B030D-6E8A-4147-A177-3AD203B41FA5}">
                      <a16:colId xmlns:a16="http://schemas.microsoft.com/office/drawing/2014/main" val="2167906909"/>
                    </a:ext>
                  </a:extLst>
                </a:gridCol>
                <a:gridCol w="3651779">
                  <a:extLst>
                    <a:ext uri="{9D8B030D-6E8A-4147-A177-3AD203B41FA5}">
                      <a16:colId xmlns:a16="http://schemas.microsoft.com/office/drawing/2014/main" val="230247288"/>
                    </a:ext>
                  </a:extLst>
                </a:gridCol>
              </a:tblGrid>
              <a:tr h="498366">
                <a:tc>
                  <a:txBody>
                    <a:bodyPr/>
                    <a:lstStyle/>
                    <a:p>
                      <a:pPr algn="ctr"/>
                      <a:r>
                        <a:rPr lang="en-GB" sz="1600" dirty="0"/>
                        <a:t>FVC: Forced vital capacity</a:t>
                      </a:r>
                    </a:p>
                  </a:txBody>
                  <a:tcPr/>
                </a:tc>
                <a:tc>
                  <a:txBody>
                    <a:bodyPr/>
                    <a:lstStyle/>
                    <a:p>
                      <a:pPr algn="ctr"/>
                      <a:r>
                        <a:rPr lang="en-GB" sz="1600" dirty="0"/>
                        <a:t>FEV1: Forced Expiratory Volume in 1 second</a:t>
                      </a:r>
                    </a:p>
                  </a:txBody>
                  <a:tcPr/>
                </a:tc>
                <a:tc>
                  <a:txBody>
                    <a:bodyPr/>
                    <a:lstStyle/>
                    <a:p>
                      <a:pPr algn="ctr"/>
                      <a:r>
                        <a:rPr lang="en-GB" sz="1600" dirty="0"/>
                        <a:t>FEV1/FVC</a:t>
                      </a:r>
                    </a:p>
                  </a:txBody>
                  <a:tcPr/>
                </a:tc>
                <a:extLst>
                  <a:ext uri="{0D108BD9-81ED-4DB2-BD59-A6C34878D82A}">
                    <a16:rowId xmlns:a16="http://schemas.microsoft.com/office/drawing/2014/main" val="2355166212"/>
                  </a:ext>
                </a:extLst>
              </a:tr>
              <a:tr h="11278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Volume of air exhaled after full inspiration and full exhalation</a:t>
                      </a:r>
                    </a:p>
                  </a:txBody>
                  <a:tcPr/>
                </a:tc>
                <a:tc>
                  <a:txBody>
                    <a:bodyPr/>
                    <a:lstStyle/>
                    <a:p>
                      <a:r>
                        <a:rPr lang="en-US" sz="1600" dirty="0">
                          <a:solidFill>
                            <a:schemeClr val="accent1">
                              <a:lumMod val="75000"/>
                            </a:schemeClr>
                          </a:solidFill>
                        </a:rPr>
                        <a:t>Volume of air exhaled in the first second of forced exhalation</a:t>
                      </a:r>
                      <a:endParaRPr lang="en-GB"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Ratio of vital capacity exhaled in 1 second expressed as a percentage of the total volume of air exhaled after full inspiration and full exhalation</a:t>
                      </a:r>
                    </a:p>
                  </a:txBody>
                  <a:tcPr/>
                </a:tc>
                <a:extLst>
                  <a:ext uri="{0D108BD9-81ED-4DB2-BD59-A6C34878D82A}">
                    <a16:rowId xmlns:a16="http://schemas.microsoft.com/office/drawing/2014/main" val="3912357980"/>
                  </a:ext>
                </a:extLst>
              </a:tr>
            </a:tbl>
          </a:graphicData>
        </a:graphic>
      </p:graphicFrame>
      <p:sp>
        <p:nvSpPr>
          <p:cNvPr id="10" name="TextBox 9">
            <a:extLst>
              <a:ext uri="{FF2B5EF4-FFF2-40B4-BE49-F238E27FC236}">
                <a16:creationId xmlns:a16="http://schemas.microsoft.com/office/drawing/2014/main" id="{6BBFA0C3-E560-48BD-B2D6-768BFD05AFC7}"/>
              </a:ext>
            </a:extLst>
          </p:cNvPr>
          <p:cNvSpPr txBox="1"/>
          <p:nvPr/>
        </p:nvSpPr>
        <p:spPr>
          <a:xfrm>
            <a:off x="2057138" y="6371762"/>
            <a:ext cx="9726613" cy="230832"/>
          </a:xfrm>
          <a:prstGeom prst="rect">
            <a:avLst/>
          </a:prstGeom>
          <a:noFill/>
        </p:spPr>
        <p:txBody>
          <a:bodyPr wrap="square" rtlCol="0">
            <a:spAutoFit/>
          </a:bodyPr>
          <a:lstStyle/>
          <a:p>
            <a:r>
              <a:rPr lang="en-GB" sz="900" dirty="0"/>
              <a:t>For further guidance visit:</a:t>
            </a:r>
            <a:r>
              <a:rPr lang="en-GB" sz="900" dirty="0">
                <a:hlinkClick r:id="rId3"/>
              </a:rPr>
              <a:t> http://bit.ly/IPCRG-SPIROMETRY-WONCA-2018</a:t>
            </a:r>
            <a:r>
              <a:rPr lang="en-GB" sz="900" dirty="0"/>
              <a:t> </a:t>
            </a:r>
          </a:p>
        </p:txBody>
      </p:sp>
    </p:spTree>
    <p:extLst>
      <p:ext uri="{BB962C8B-B14F-4D97-AF65-F5344CB8AC3E}">
        <p14:creationId xmlns:p14="http://schemas.microsoft.com/office/powerpoint/2010/main" val="753682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55C3-A9DC-4FB5-89D8-0ECD8CEB2ABF}"/>
              </a:ext>
            </a:extLst>
          </p:cNvPr>
          <p:cNvSpPr>
            <a:spLocks noGrp="1"/>
          </p:cNvSpPr>
          <p:nvPr>
            <p:ph type="title"/>
          </p:nvPr>
        </p:nvSpPr>
        <p:spPr/>
        <p:txBody>
          <a:bodyPr/>
          <a:lstStyle/>
          <a:p>
            <a:r>
              <a:rPr lang="en-GB" dirty="0" err="1"/>
              <a:t>Spirometric</a:t>
            </a:r>
            <a:r>
              <a:rPr lang="en-GB" dirty="0"/>
              <a:t> patterns</a:t>
            </a:r>
          </a:p>
        </p:txBody>
      </p:sp>
      <p:sp>
        <p:nvSpPr>
          <p:cNvPr id="23" name="Rounded Rectangle 57">
            <a:extLst>
              <a:ext uri="{FF2B5EF4-FFF2-40B4-BE49-F238E27FC236}">
                <a16:creationId xmlns:a16="http://schemas.microsoft.com/office/drawing/2014/main" id="{832915B5-C39E-4203-BA20-C6CA67AEA13A}"/>
              </a:ext>
            </a:extLst>
          </p:cNvPr>
          <p:cNvSpPr/>
          <p:nvPr/>
        </p:nvSpPr>
        <p:spPr>
          <a:xfrm>
            <a:off x="3206304"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FEV1/FVC</a:t>
            </a:r>
            <a:endParaRPr lang="en-US" dirty="0"/>
          </a:p>
        </p:txBody>
      </p:sp>
      <p:sp>
        <p:nvSpPr>
          <p:cNvPr id="24" name="Rounded Rectangle 58">
            <a:extLst>
              <a:ext uri="{FF2B5EF4-FFF2-40B4-BE49-F238E27FC236}">
                <a16:creationId xmlns:a16="http://schemas.microsoft.com/office/drawing/2014/main" id="{7AFB7151-AD7B-40AB-A784-6419B5710B30}"/>
              </a:ext>
            </a:extLst>
          </p:cNvPr>
          <p:cNvSpPr/>
          <p:nvPr/>
        </p:nvSpPr>
        <p:spPr>
          <a:xfrm>
            <a:off x="5034466"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FVC</a:t>
            </a:r>
            <a:endParaRPr lang="en-US" dirty="0"/>
          </a:p>
        </p:txBody>
      </p:sp>
      <p:sp>
        <p:nvSpPr>
          <p:cNvPr id="25" name="Rounded Rectangle 59">
            <a:extLst>
              <a:ext uri="{FF2B5EF4-FFF2-40B4-BE49-F238E27FC236}">
                <a16:creationId xmlns:a16="http://schemas.microsoft.com/office/drawing/2014/main" id="{8E1BE015-5333-4B88-8E7C-3D99D7535F2F}"/>
              </a:ext>
            </a:extLst>
          </p:cNvPr>
          <p:cNvSpPr/>
          <p:nvPr/>
        </p:nvSpPr>
        <p:spPr>
          <a:xfrm>
            <a:off x="6862627"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a:t>
            </a:r>
            <a:endParaRPr lang="en-US" dirty="0"/>
          </a:p>
        </p:txBody>
      </p:sp>
      <p:sp>
        <p:nvSpPr>
          <p:cNvPr id="26" name="Rounded Rectangle 60">
            <a:extLst>
              <a:ext uri="{FF2B5EF4-FFF2-40B4-BE49-F238E27FC236}">
                <a16:creationId xmlns:a16="http://schemas.microsoft.com/office/drawing/2014/main" id="{C0BFCE4A-C5FF-4A55-A669-454A3F3014F0}"/>
              </a:ext>
            </a:extLst>
          </p:cNvPr>
          <p:cNvSpPr/>
          <p:nvPr/>
        </p:nvSpPr>
        <p:spPr>
          <a:xfrm>
            <a:off x="253282" y="2054464"/>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Obstruction</a:t>
            </a:r>
            <a:endParaRPr lang="en-US" b="1" dirty="0">
              <a:solidFill>
                <a:schemeClr val="accent1"/>
              </a:solidFill>
            </a:endParaRPr>
          </a:p>
        </p:txBody>
      </p:sp>
      <p:sp>
        <p:nvSpPr>
          <p:cNvPr id="27" name="Rounded Rectangle 61">
            <a:extLst>
              <a:ext uri="{FF2B5EF4-FFF2-40B4-BE49-F238E27FC236}">
                <a16:creationId xmlns:a16="http://schemas.microsoft.com/office/drawing/2014/main" id="{4B98A766-47A3-42B1-8866-A539EDE97518}"/>
              </a:ext>
            </a:extLst>
          </p:cNvPr>
          <p:cNvSpPr/>
          <p:nvPr/>
        </p:nvSpPr>
        <p:spPr>
          <a:xfrm>
            <a:off x="253282" y="2851729"/>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a:solidFill>
                  <a:schemeClr val="accent1"/>
                </a:solidFill>
              </a:rPr>
              <a:t>Restriction</a:t>
            </a:r>
            <a:endParaRPr lang="en-US" b="1" dirty="0">
              <a:solidFill>
                <a:schemeClr val="accent1"/>
              </a:solidFill>
            </a:endParaRPr>
          </a:p>
        </p:txBody>
      </p:sp>
      <p:sp>
        <p:nvSpPr>
          <p:cNvPr id="28" name="Rounded Rectangle 62">
            <a:extLst>
              <a:ext uri="{FF2B5EF4-FFF2-40B4-BE49-F238E27FC236}">
                <a16:creationId xmlns:a16="http://schemas.microsoft.com/office/drawing/2014/main" id="{8698548F-25B6-484E-B063-B02605A36EF8}"/>
              </a:ext>
            </a:extLst>
          </p:cNvPr>
          <p:cNvSpPr/>
          <p:nvPr/>
        </p:nvSpPr>
        <p:spPr>
          <a:xfrm>
            <a:off x="253282" y="3648995"/>
            <a:ext cx="2876849" cy="786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Mixed</a:t>
            </a:r>
          </a:p>
          <a:p>
            <a:pPr algn="ctr">
              <a:defRPr/>
            </a:pPr>
            <a:r>
              <a:rPr lang="pt-PT" sz="1400" b="1" dirty="0">
                <a:solidFill>
                  <a:schemeClr val="accent1"/>
                </a:solidFill>
              </a:rPr>
              <a:t>Obstruction and hyperinflation</a:t>
            </a:r>
            <a:endParaRPr lang="en-US" sz="1400" b="1" dirty="0">
              <a:solidFill>
                <a:schemeClr val="accent1"/>
              </a:solidFill>
            </a:endParaRPr>
          </a:p>
        </p:txBody>
      </p:sp>
      <p:sp>
        <p:nvSpPr>
          <p:cNvPr id="29" name="Rounded Rectangle 64">
            <a:extLst>
              <a:ext uri="{FF2B5EF4-FFF2-40B4-BE49-F238E27FC236}">
                <a16:creationId xmlns:a16="http://schemas.microsoft.com/office/drawing/2014/main" id="{4365CCBD-36C1-4751-87B8-A1B4AAB07A15}"/>
              </a:ext>
            </a:extLst>
          </p:cNvPr>
          <p:cNvSpPr/>
          <p:nvPr/>
        </p:nvSpPr>
        <p:spPr>
          <a:xfrm>
            <a:off x="3206318"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0" name="AutoShape 4">
            <a:extLst>
              <a:ext uri="{FF2B5EF4-FFF2-40B4-BE49-F238E27FC236}">
                <a16:creationId xmlns:a16="http://schemas.microsoft.com/office/drawing/2014/main" id="{CADD7DEB-BF45-45C7-9170-AD8F950D9F90}"/>
              </a:ext>
            </a:extLst>
          </p:cNvPr>
          <p:cNvSpPr>
            <a:spLocks noChangeArrowheads="1"/>
          </p:cNvSpPr>
          <p:nvPr/>
        </p:nvSpPr>
        <p:spPr bwMode="auto">
          <a:xfrm flipV="1">
            <a:off x="3815701"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1" name="Rounded Rectangle 67">
            <a:extLst>
              <a:ext uri="{FF2B5EF4-FFF2-40B4-BE49-F238E27FC236}">
                <a16:creationId xmlns:a16="http://schemas.microsoft.com/office/drawing/2014/main" id="{51A1F03E-8996-44BC-9EE8-7F855069FD73}"/>
              </a:ext>
            </a:extLst>
          </p:cNvPr>
          <p:cNvSpPr/>
          <p:nvPr/>
        </p:nvSpPr>
        <p:spPr>
          <a:xfrm>
            <a:off x="6862615"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2" name="AutoShape 4">
            <a:extLst>
              <a:ext uri="{FF2B5EF4-FFF2-40B4-BE49-F238E27FC236}">
                <a16:creationId xmlns:a16="http://schemas.microsoft.com/office/drawing/2014/main" id="{18540DF7-91E4-4A01-99A1-9D12F942A318}"/>
              </a:ext>
            </a:extLst>
          </p:cNvPr>
          <p:cNvSpPr>
            <a:spLocks noChangeArrowheads="1"/>
          </p:cNvSpPr>
          <p:nvPr/>
        </p:nvSpPr>
        <p:spPr bwMode="auto">
          <a:xfrm flipV="1">
            <a:off x="7471998"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3" name="Rounded Rectangle 69">
            <a:extLst>
              <a:ext uri="{FF2B5EF4-FFF2-40B4-BE49-F238E27FC236}">
                <a16:creationId xmlns:a16="http://schemas.microsoft.com/office/drawing/2014/main" id="{0D597160-4AC5-4CEC-BFF0-D55F25F92B16}"/>
              </a:ext>
            </a:extLst>
          </p:cNvPr>
          <p:cNvSpPr/>
          <p:nvPr/>
        </p:nvSpPr>
        <p:spPr>
          <a:xfrm>
            <a:off x="5034467"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4" name="AutoShape 4">
            <a:extLst>
              <a:ext uri="{FF2B5EF4-FFF2-40B4-BE49-F238E27FC236}">
                <a16:creationId xmlns:a16="http://schemas.microsoft.com/office/drawing/2014/main" id="{74712A09-1972-4123-A3B0-4BF415222438}"/>
              </a:ext>
            </a:extLst>
          </p:cNvPr>
          <p:cNvSpPr>
            <a:spLocks noChangeArrowheads="1"/>
          </p:cNvSpPr>
          <p:nvPr/>
        </p:nvSpPr>
        <p:spPr bwMode="auto">
          <a:xfrm flipV="1">
            <a:off x="5720023" y="297043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5" name="Rounded Rectangle 71">
            <a:extLst>
              <a:ext uri="{FF2B5EF4-FFF2-40B4-BE49-F238E27FC236}">
                <a16:creationId xmlns:a16="http://schemas.microsoft.com/office/drawing/2014/main" id="{DD50FFB7-C8C7-4A4A-A34C-8B7DD828C619}"/>
              </a:ext>
            </a:extLst>
          </p:cNvPr>
          <p:cNvSpPr/>
          <p:nvPr/>
        </p:nvSpPr>
        <p:spPr>
          <a:xfrm>
            <a:off x="5034467" y="373326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6" name="AutoShape 4">
            <a:extLst>
              <a:ext uri="{FF2B5EF4-FFF2-40B4-BE49-F238E27FC236}">
                <a16:creationId xmlns:a16="http://schemas.microsoft.com/office/drawing/2014/main" id="{BD08A6A8-CC1D-48D8-BB6C-DE33DB299DE1}"/>
              </a:ext>
            </a:extLst>
          </p:cNvPr>
          <p:cNvSpPr>
            <a:spLocks noChangeArrowheads="1"/>
          </p:cNvSpPr>
          <p:nvPr/>
        </p:nvSpPr>
        <p:spPr bwMode="auto">
          <a:xfrm flipV="1">
            <a:off x="5736987"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7" name="Rounded Rectangle 73">
            <a:extLst>
              <a:ext uri="{FF2B5EF4-FFF2-40B4-BE49-F238E27FC236}">
                <a16:creationId xmlns:a16="http://schemas.microsoft.com/office/drawing/2014/main" id="{1C8D1CA0-C51C-422D-BE05-D296DDF7335A}"/>
              </a:ext>
            </a:extLst>
          </p:cNvPr>
          <p:cNvSpPr/>
          <p:nvPr/>
        </p:nvSpPr>
        <p:spPr>
          <a:xfrm>
            <a:off x="6862615" y="372871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8" name="AutoShape 4">
            <a:extLst>
              <a:ext uri="{FF2B5EF4-FFF2-40B4-BE49-F238E27FC236}">
                <a16:creationId xmlns:a16="http://schemas.microsoft.com/office/drawing/2014/main" id="{363AC713-073D-447E-9DC9-C5E286899C1A}"/>
              </a:ext>
            </a:extLst>
          </p:cNvPr>
          <p:cNvSpPr>
            <a:spLocks noChangeArrowheads="1"/>
          </p:cNvSpPr>
          <p:nvPr/>
        </p:nvSpPr>
        <p:spPr bwMode="auto">
          <a:xfrm flipV="1">
            <a:off x="7556319"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9" name="Rounded Rectangle 75">
            <a:extLst>
              <a:ext uri="{FF2B5EF4-FFF2-40B4-BE49-F238E27FC236}">
                <a16:creationId xmlns:a16="http://schemas.microsoft.com/office/drawing/2014/main" id="{E977CFC0-1440-494D-A977-91C5FA920234}"/>
              </a:ext>
            </a:extLst>
          </p:cNvPr>
          <p:cNvSpPr/>
          <p:nvPr/>
        </p:nvSpPr>
        <p:spPr>
          <a:xfrm>
            <a:off x="3282492" y="372871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0" name="AutoShape 4">
            <a:extLst>
              <a:ext uri="{FF2B5EF4-FFF2-40B4-BE49-F238E27FC236}">
                <a16:creationId xmlns:a16="http://schemas.microsoft.com/office/drawing/2014/main" id="{2087316C-EEF1-496D-B285-3C1FEE749DD8}"/>
              </a:ext>
            </a:extLst>
          </p:cNvPr>
          <p:cNvSpPr>
            <a:spLocks noChangeArrowheads="1"/>
          </p:cNvSpPr>
          <p:nvPr/>
        </p:nvSpPr>
        <p:spPr bwMode="auto">
          <a:xfrm flipV="1">
            <a:off x="3815701" y="384741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1" name="Rounded Rectangle 77">
            <a:extLst>
              <a:ext uri="{FF2B5EF4-FFF2-40B4-BE49-F238E27FC236}">
                <a16:creationId xmlns:a16="http://schemas.microsoft.com/office/drawing/2014/main" id="{0FE39450-BA90-4F55-9AF4-E5B2BD2A6E11}"/>
              </a:ext>
            </a:extLst>
          </p:cNvPr>
          <p:cNvSpPr/>
          <p:nvPr/>
        </p:nvSpPr>
        <p:spPr>
          <a:xfrm>
            <a:off x="3206318"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2" name="Rounded Rectangle 84">
            <a:extLst>
              <a:ext uri="{FF2B5EF4-FFF2-40B4-BE49-F238E27FC236}">
                <a16:creationId xmlns:a16="http://schemas.microsoft.com/office/drawing/2014/main" id="{982183FD-8B4C-4A78-8D6C-D6C01A4A77F6}"/>
              </a:ext>
            </a:extLst>
          </p:cNvPr>
          <p:cNvSpPr/>
          <p:nvPr/>
        </p:nvSpPr>
        <p:spPr>
          <a:xfrm>
            <a:off x="5034467"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Rounded Rectangle 85">
            <a:extLst>
              <a:ext uri="{FF2B5EF4-FFF2-40B4-BE49-F238E27FC236}">
                <a16:creationId xmlns:a16="http://schemas.microsoft.com/office/drawing/2014/main" id="{6C6EC32E-94C3-47E1-9DC2-E2CAA277E04A}"/>
              </a:ext>
            </a:extLst>
          </p:cNvPr>
          <p:cNvSpPr/>
          <p:nvPr/>
        </p:nvSpPr>
        <p:spPr>
          <a:xfrm>
            <a:off x="6862615"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4" name="Rectangle 10">
            <a:extLst>
              <a:ext uri="{FF2B5EF4-FFF2-40B4-BE49-F238E27FC236}">
                <a16:creationId xmlns:a16="http://schemas.microsoft.com/office/drawing/2014/main" id="{EF32A957-1367-4D76-91AA-0E389E5CBC77}"/>
              </a:ext>
            </a:extLst>
          </p:cNvPr>
          <p:cNvSpPr>
            <a:spLocks noChangeArrowheads="1"/>
          </p:cNvSpPr>
          <p:nvPr/>
        </p:nvSpPr>
        <p:spPr bwMode="auto">
          <a:xfrm>
            <a:off x="5643849" y="205446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45" name="Group 39">
            <a:extLst>
              <a:ext uri="{FF2B5EF4-FFF2-40B4-BE49-F238E27FC236}">
                <a16:creationId xmlns:a16="http://schemas.microsoft.com/office/drawing/2014/main" id="{455BB118-F8C6-4BC7-8248-6C30C0EB35A0}"/>
              </a:ext>
            </a:extLst>
          </p:cNvPr>
          <p:cNvGrpSpPr>
            <a:grpSpLocks/>
          </p:cNvGrpSpPr>
          <p:nvPr/>
        </p:nvGrpSpPr>
        <p:grpSpPr bwMode="auto">
          <a:xfrm>
            <a:off x="7273949" y="2772002"/>
            <a:ext cx="731259" cy="738794"/>
            <a:chOff x="2509" y="2302"/>
            <a:chExt cx="432" cy="417"/>
          </a:xfrm>
        </p:grpSpPr>
        <p:sp>
          <p:nvSpPr>
            <p:cNvPr id="46" name="Line 21">
              <a:extLst>
                <a:ext uri="{FF2B5EF4-FFF2-40B4-BE49-F238E27FC236}">
                  <a16:creationId xmlns:a16="http://schemas.microsoft.com/office/drawing/2014/main" id="{5640FF0C-FC4A-4AC1-B14B-913CC2CC65C8}"/>
                </a:ext>
              </a:extLst>
            </p:cNvPr>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47" name="Rectangle 22">
              <a:extLst>
                <a:ext uri="{FF2B5EF4-FFF2-40B4-BE49-F238E27FC236}">
                  <a16:creationId xmlns:a16="http://schemas.microsoft.com/office/drawing/2014/main" id="{26D8366A-171A-4448-92CA-BC28B154F980}"/>
                </a:ext>
              </a:extLst>
            </p:cNvPr>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48" name="AutoShape 23">
              <a:extLst>
                <a:ext uri="{FF2B5EF4-FFF2-40B4-BE49-F238E27FC236}">
                  <a16:creationId xmlns:a16="http://schemas.microsoft.com/office/drawing/2014/main" id="{8B263B3F-B26F-49FB-8B19-C9EA8A5BDEF9}"/>
                </a:ext>
              </a:extLst>
            </p:cNvPr>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9" name="Line 25">
              <a:extLst>
                <a:ext uri="{FF2B5EF4-FFF2-40B4-BE49-F238E27FC236}">
                  <a16:creationId xmlns:a16="http://schemas.microsoft.com/office/drawing/2014/main" id="{04C98AF8-83D9-4B8C-AF62-065B1059907D}"/>
                </a:ext>
              </a:extLst>
            </p:cNvPr>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50" name="Rectangle 10">
            <a:extLst>
              <a:ext uri="{FF2B5EF4-FFF2-40B4-BE49-F238E27FC236}">
                <a16:creationId xmlns:a16="http://schemas.microsoft.com/office/drawing/2014/main" id="{EC9A58FD-0457-4D82-9F57-7D03710CD497}"/>
              </a:ext>
            </a:extLst>
          </p:cNvPr>
          <p:cNvSpPr>
            <a:spLocks noChangeArrowheads="1"/>
          </p:cNvSpPr>
          <p:nvPr/>
        </p:nvSpPr>
        <p:spPr bwMode="auto">
          <a:xfrm>
            <a:off x="3804783" y="285928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aphicFrame>
        <p:nvGraphicFramePr>
          <p:cNvPr id="52" name="Tabela 6">
            <a:extLst>
              <a:ext uri="{FF2B5EF4-FFF2-40B4-BE49-F238E27FC236}">
                <a16:creationId xmlns:a16="http://schemas.microsoft.com/office/drawing/2014/main" id="{BEA804D8-7542-43B9-9BB2-6DA18FD8C98C}"/>
              </a:ext>
            </a:extLst>
          </p:cNvPr>
          <p:cNvGraphicFramePr>
            <a:graphicFrameLocks noGrp="1"/>
          </p:cNvGraphicFramePr>
          <p:nvPr/>
        </p:nvGraphicFramePr>
        <p:xfrm>
          <a:off x="4819681" y="4735631"/>
          <a:ext cx="6781357" cy="1403800"/>
        </p:xfrm>
        <a:graphic>
          <a:graphicData uri="http://schemas.openxmlformats.org/drawingml/2006/table">
            <a:tbl>
              <a:tblPr>
                <a:tableStyleId>{69CF1AB2-1976-4502-BF36-3FF5EA218861}</a:tableStyleId>
              </a:tblPr>
              <a:tblGrid>
                <a:gridCol w="3486907">
                  <a:extLst>
                    <a:ext uri="{9D8B030D-6E8A-4147-A177-3AD203B41FA5}">
                      <a16:colId xmlns:a16="http://schemas.microsoft.com/office/drawing/2014/main" val="20000"/>
                    </a:ext>
                  </a:extLst>
                </a:gridCol>
                <a:gridCol w="3294450">
                  <a:extLst>
                    <a:ext uri="{9D8B030D-6E8A-4147-A177-3AD203B41FA5}">
                      <a16:colId xmlns:a16="http://schemas.microsoft.com/office/drawing/2014/main" val="20001"/>
                    </a:ext>
                  </a:extLst>
                </a:gridCol>
              </a:tblGrid>
              <a:tr h="350950">
                <a:tc>
                  <a:txBody>
                    <a:bodyPr/>
                    <a:lstStyle/>
                    <a:p>
                      <a:pPr algn="ctr">
                        <a:lnSpc>
                          <a:spcPct val="115000"/>
                        </a:lnSpc>
                        <a:spcAft>
                          <a:spcPts val="0"/>
                        </a:spcAft>
                      </a:pPr>
                      <a:r>
                        <a:rPr lang="pt-PT" sz="1600" dirty="0"/>
                        <a:t>Mild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dirty="0"/>
                        <a:t>FEV</a:t>
                      </a:r>
                      <a:r>
                        <a:rPr lang="pt-PT" sz="1800" baseline="0" dirty="0"/>
                        <a:t>1</a:t>
                      </a:r>
                      <a:r>
                        <a:rPr lang="pt-PT" sz="1800" dirty="0"/>
                        <a:t> </a:t>
                      </a:r>
                      <a:r>
                        <a:rPr lang="pt-PT" sz="1800" dirty="0">
                          <a:sym typeface="Symbol"/>
                        </a:rPr>
                        <a:t></a:t>
                      </a:r>
                      <a:r>
                        <a:rPr lang="pt-PT" sz="1800" dirty="0"/>
                        <a:t>80%</a:t>
                      </a:r>
                      <a:endParaRPr lang="pt-PT" sz="1600" b="1" dirty="0">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0950">
                <a:tc>
                  <a:txBody>
                    <a:bodyPr/>
                    <a:lstStyle/>
                    <a:p>
                      <a:pPr algn="ctr">
                        <a:lnSpc>
                          <a:spcPct val="115000"/>
                        </a:lnSpc>
                        <a:spcAft>
                          <a:spcPts val="0"/>
                        </a:spcAft>
                      </a:pPr>
                      <a:r>
                        <a:rPr lang="pt-PT" sz="1600" dirty="0"/>
                        <a:t>Moderate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&lt;80%  </a:t>
                      </a:r>
                      <a:r>
                        <a:rPr lang="pt-PT" sz="1800" kern="1200" dirty="0">
                          <a:sym typeface="Symbol"/>
                        </a:rPr>
                        <a:t></a:t>
                      </a:r>
                      <a:r>
                        <a:rPr lang="pt-PT" sz="1800" kern="1200" dirty="0"/>
                        <a:t>50%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50950">
                <a:tc>
                  <a:txBody>
                    <a:bodyPr/>
                    <a:lstStyle/>
                    <a:p>
                      <a:pPr algn="ctr">
                        <a:lnSpc>
                          <a:spcPct val="115000"/>
                        </a:lnSpc>
                        <a:spcAft>
                          <a:spcPts val="0"/>
                        </a:spcAft>
                      </a:pPr>
                      <a:r>
                        <a:rPr lang="pt-PT" sz="1600" dirty="0"/>
                        <a:t>Severe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&lt;50%  </a:t>
                      </a:r>
                      <a:r>
                        <a:rPr lang="pt-PT" sz="1800" kern="1200" dirty="0">
                          <a:sym typeface="Symbol"/>
                        </a:rPr>
                        <a:t></a:t>
                      </a:r>
                      <a:r>
                        <a:rPr lang="pt-PT" sz="1800" kern="1200" dirty="0"/>
                        <a: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50950">
                <a:tc>
                  <a:txBody>
                    <a:bodyPr/>
                    <a:lstStyle/>
                    <a:p>
                      <a:pPr algn="ctr">
                        <a:lnSpc>
                          <a:spcPct val="115000"/>
                        </a:lnSpc>
                        <a:spcAft>
                          <a:spcPts val="0"/>
                        </a:spcAft>
                      </a:pPr>
                      <a:r>
                        <a:rPr lang="pt-PT" sz="1600" dirty="0"/>
                        <a:t>Very</a:t>
                      </a:r>
                      <a:r>
                        <a:rPr lang="pt-PT" sz="1600" baseline="0" dirty="0"/>
                        <a:t> Severe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kern="1200" dirty="0"/>
                        <a:t>FEV1 &lt;35%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grpSp>
        <p:nvGrpSpPr>
          <p:cNvPr id="53" name="Group 58">
            <a:extLst>
              <a:ext uri="{FF2B5EF4-FFF2-40B4-BE49-F238E27FC236}">
                <a16:creationId xmlns:a16="http://schemas.microsoft.com/office/drawing/2014/main" id="{6D7E8126-3F4B-42EC-B5EA-F26996617DFA}"/>
              </a:ext>
            </a:extLst>
          </p:cNvPr>
          <p:cNvGrpSpPr>
            <a:grpSpLocks/>
          </p:cNvGrpSpPr>
          <p:nvPr/>
        </p:nvGrpSpPr>
        <p:grpSpPr bwMode="auto">
          <a:xfrm>
            <a:off x="8745371" y="1895833"/>
            <a:ext cx="734645" cy="756512"/>
            <a:chOff x="5028" y="1778"/>
            <a:chExt cx="434" cy="427"/>
          </a:xfrm>
        </p:grpSpPr>
        <p:sp>
          <p:nvSpPr>
            <p:cNvPr id="54" name="Freeform 40">
              <a:extLst>
                <a:ext uri="{FF2B5EF4-FFF2-40B4-BE49-F238E27FC236}">
                  <a16:creationId xmlns:a16="http://schemas.microsoft.com/office/drawing/2014/main" id="{C668A203-EF04-4044-9766-AC221375AC9C}"/>
                </a:ext>
              </a:extLst>
            </p:cNvPr>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55" name="Freeform 41">
              <a:extLst>
                <a:ext uri="{FF2B5EF4-FFF2-40B4-BE49-F238E27FC236}">
                  <a16:creationId xmlns:a16="http://schemas.microsoft.com/office/drawing/2014/main" id="{2748013C-6CEA-4711-AF55-1BCFA94A7E00}"/>
                </a:ext>
              </a:extLst>
            </p:cNvPr>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56" name="Freeform 42">
              <a:extLst>
                <a:ext uri="{FF2B5EF4-FFF2-40B4-BE49-F238E27FC236}">
                  <a16:creationId xmlns:a16="http://schemas.microsoft.com/office/drawing/2014/main" id="{AE6B1EC9-28CA-41A7-9552-F18F12847220}"/>
                </a:ext>
              </a:extLst>
            </p:cNvPr>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57" name="Line 43">
              <a:extLst>
                <a:ext uri="{FF2B5EF4-FFF2-40B4-BE49-F238E27FC236}">
                  <a16:creationId xmlns:a16="http://schemas.microsoft.com/office/drawing/2014/main" id="{36C7CA2C-FBBC-4DB6-91D4-EB9DF1397AAC}"/>
                </a:ext>
              </a:extLst>
            </p:cNvPr>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58" name="AutoShape 44">
              <a:extLst>
                <a:ext uri="{FF2B5EF4-FFF2-40B4-BE49-F238E27FC236}">
                  <a16:creationId xmlns:a16="http://schemas.microsoft.com/office/drawing/2014/main" id="{5E91146A-DF37-4F1A-BFB7-92C12C84CDB7}"/>
                </a:ext>
              </a:extLst>
            </p:cNvPr>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59" name="Group 45">
            <a:extLst>
              <a:ext uri="{FF2B5EF4-FFF2-40B4-BE49-F238E27FC236}">
                <a16:creationId xmlns:a16="http://schemas.microsoft.com/office/drawing/2014/main" id="{3D8A2590-000E-4A20-8487-A3F72E6E9D8F}"/>
              </a:ext>
            </a:extLst>
          </p:cNvPr>
          <p:cNvGrpSpPr>
            <a:grpSpLocks/>
          </p:cNvGrpSpPr>
          <p:nvPr/>
        </p:nvGrpSpPr>
        <p:grpSpPr bwMode="auto">
          <a:xfrm>
            <a:off x="8775840" y="2771047"/>
            <a:ext cx="782041" cy="765369"/>
            <a:chOff x="4030" y="2063"/>
            <a:chExt cx="1154" cy="1537"/>
          </a:xfrm>
        </p:grpSpPr>
        <p:sp>
          <p:nvSpPr>
            <p:cNvPr id="60" name="Freeform 46">
              <a:extLst>
                <a:ext uri="{FF2B5EF4-FFF2-40B4-BE49-F238E27FC236}">
                  <a16:creationId xmlns:a16="http://schemas.microsoft.com/office/drawing/2014/main" id="{E675C1D6-F3D3-4382-9668-5481B0BD85E8}"/>
                </a:ext>
              </a:extLst>
            </p:cNvPr>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1" name="Freeform 47">
              <a:extLst>
                <a:ext uri="{FF2B5EF4-FFF2-40B4-BE49-F238E27FC236}">
                  <a16:creationId xmlns:a16="http://schemas.microsoft.com/office/drawing/2014/main" id="{A66C4329-D0CE-43C7-8DC5-18A45FEAE459}"/>
                </a:ext>
              </a:extLst>
            </p:cNvPr>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2" name="Freeform 48">
              <a:extLst>
                <a:ext uri="{FF2B5EF4-FFF2-40B4-BE49-F238E27FC236}">
                  <a16:creationId xmlns:a16="http://schemas.microsoft.com/office/drawing/2014/main" id="{0DC90901-F6FF-4114-8576-43B5CBD430D0}"/>
                </a:ext>
              </a:extLst>
            </p:cNvPr>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3" name="Line 49">
              <a:extLst>
                <a:ext uri="{FF2B5EF4-FFF2-40B4-BE49-F238E27FC236}">
                  <a16:creationId xmlns:a16="http://schemas.microsoft.com/office/drawing/2014/main" id="{ABE93254-80C5-4DB1-93A5-5E5AB3825B21}"/>
                </a:ext>
              </a:extLst>
            </p:cNvPr>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64" name="AutoShape 50">
              <a:extLst>
                <a:ext uri="{FF2B5EF4-FFF2-40B4-BE49-F238E27FC236}">
                  <a16:creationId xmlns:a16="http://schemas.microsoft.com/office/drawing/2014/main" id="{6C42B4B2-88F8-40E4-A9AA-4503B7C0ED4C}"/>
                </a:ext>
              </a:extLst>
            </p:cNvPr>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65" name="Group 51">
            <a:extLst>
              <a:ext uri="{FF2B5EF4-FFF2-40B4-BE49-F238E27FC236}">
                <a16:creationId xmlns:a16="http://schemas.microsoft.com/office/drawing/2014/main" id="{2B061892-6AFF-4645-8A52-4C5AD8648785}"/>
              </a:ext>
            </a:extLst>
          </p:cNvPr>
          <p:cNvGrpSpPr>
            <a:grpSpLocks/>
          </p:cNvGrpSpPr>
          <p:nvPr/>
        </p:nvGrpSpPr>
        <p:grpSpPr bwMode="auto">
          <a:xfrm>
            <a:off x="8775840" y="3651577"/>
            <a:ext cx="863292" cy="850411"/>
            <a:chOff x="4366" y="2591"/>
            <a:chExt cx="1154" cy="1537"/>
          </a:xfrm>
        </p:grpSpPr>
        <p:sp>
          <p:nvSpPr>
            <p:cNvPr id="66" name="Freeform 52">
              <a:extLst>
                <a:ext uri="{FF2B5EF4-FFF2-40B4-BE49-F238E27FC236}">
                  <a16:creationId xmlns:a16="http://schemas.microsoft.com/office/drawing/2014/main" id="{C232B271-C9B5-4727-ADFB-1F0C29AEFFE9}"/>
                </a:ext>
              </a:extLst>
            </p:cNvPr>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7" name="Freeform 53">
              <a:extLst>
                <a:ext uri="{FF2B5EF4-FFF2-40B4-BE49-F238E27FC236}">
                  <a16:creationId xmlns:a16="http://schemas.microsoft.com/office/drawing/2014/main" id="{E1B78B95-12F5-4292-9701-A503F47F15C6}"/>
                </a:ext>
              </a:extLst>
            </p:cNvPr>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8" name="Freeform 54">
              <a:extLst>
                <a:ext uri="{FF2B5EF4-FFF2-40B4-BE49-F238E27FC236}">
                  <a16:creationId xmlns:a16="http://schemas.microsoft.com/office/drawing/2014/main" id="{24E7AE44-D1B8-4B8D-A5E2-A70DFF925C62}"/>
                </a:ext>
              </a:extLst>
            </p:cNvPr>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9" name="Line 55">
              <a:extLst>
                <a:ext uri="{FF2B5EF4-FFF2-40B4-BE49-F238E27FC236}">
                  <a16:creationId xmlns:a16="http://schemas.microsoft.com/office/drawing/2014/main" id="{22C10B11-CF4B-4C97-9212-AE432306A4D0}"/>
                </a:ext>
              </a:extLst>
            </p:cNvPr>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70" name="AutoShape 56">
              <a:extLst>
                <a:ext uri="{FF2B5EF4-FFF2-40B4-BE49-F238E27FC236}">
                  <a16:creationId xmlns:a16="http://schemas.microsoft.com/office/drawing/2014/main" id="{A996BE52-5528-46FA-BC7D-A97C124A0C25}"/>
                </a:ext>
              </a:extLst>
            </p:cNvPr>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71" name="AutoShape 57">
              <a:extLst>
                <a:ext uri="{FF2B5EF4-FFF2-40B4-BE49-F238E27FC236}">
                  <a16:creationId xmlns:a16="http://schemas.microsoft.com/office/drawing/2014/main" id="{654C7CA7-F072-4D02-8F6B-A32D48BBCB93}"/>
                </a:ext>
              </a:extLst>
            </p:cNvPr>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73" name="TextBox 72">
            <a:extLst>
              <a:ext uri="{FF2B5EF4-FFF2-40B4-BE49-F238E27FC236}">
                <a16:creationId xmlns:a16="http://schemas.microsoft.com/office/drawing/2014/main" id="{72640D80-885C-4D92-B6F0-493F18FE55F6}"/>
              </a:ext>
            </a:extLst>
          </p:cNvPr>
          <p:cNvSpPr txBox="1"/>
          <p:nvPr/>
        </p:nvSpPr>
        <p:spPr>
          <a:xfrm>
            <a:off x="2065527" y="6422719"/>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1037842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6C4F-9ABE-4D53-A0A0-6224C5E4CAE2}"/>
              </a:ext>
            </a:extLst>
          </p:cNvPr>
          <p:cNvSpPr>
            <a:spLocks noGrp="1"/>
          </p:cNvSpPr>
          <p:nvPr>
            <p:ph type="title"/>
          </p:nvPr>
        </p:nvSpPr>
        <p:spPr/>
        <p:txBody>
          <a:bodyPr/>
          <a:lstStyle/>
          <a:p>
            <a:r>
              <a:rPr lang="en-GB" dirty="0"/>
              <a:t>Quick spirometry assessment</a:t>
            </a:r>
          </a:p>
        </p:txBody>
      </p:sp>
      <p:grpSp>
        <p:nvGrpSpPr>
          <p:cNvPr id="38" name="Group 37">
            <a:extLst>
              <a:ext uri="{FF2B5EF4-FFF2-40B4-BE49-F238E27FC236}">
                <a16:creationId xmlns:a16="http://schemas.microsoft.com/office/drawing/2014/main" id="{B6E4242F-34D6-49B4-A2E6-A8D6BC44D537}"/>
              </a:ext>
            </a:extLst>
          </p:cNvPr>
          <p:cNvGrpSpPr/>
          <p:nvPr/>
        </p:nvGrpSpPr>
        <p:grpSpPr>
          <a:xfrm>
            <a:off x="357188" y="1677794"/>
            <a:ext cx="11283950" cy="4579787"/>
            <a:chOff x="549986" y="1625377"/>
            <a:chExt cx="8371255" cy="4579787"/>
          </a:xfrm>
        </p:grpSpPr>
        <p:sp>
          <p:nvSpPr>
            <p:cNvPr id="4" name="TextBox 3">
              <a:extLst>
                <a:ext uri="{FF2B5EF4-FFF2-40B4-BE49-F238E27FC236}">
                  <a16:creationId xmlns:a16="http://schemas.microsoft.com/office/drawing/2014/main" id="{D32057AF-FF88-434C-9337-C17749530245}"/>
                </a:ext>
              </a:extLst>
            </p:cNvPr>
            <p:cNvSpPr txBox="1">
              <a:spLocks noChangeArrowheads="1"/>
            </p:cNvSpPr>
            <p:nvPr/>
          </p:nvSpPr>
          <p:spPr bwMode="auto">
            <a:xfrm>
              <a:off x="2437432" y="1625377"/>
              <a:ext cx="3128961"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rgbClr val="000000"/>
                  </a:solidFill>
                </a:rPr>
                <a:t>FEV</a:t>
              </a:r>
              <a:r>
                <a:rPr lang="pt-PT" sz="2400" b="1" baseline="-25000" dirty="0">
                  <a:solidFill>
                    <a:srgbClr val="000000"/>
                  </a:solidFill>
                </a:rPr>
                <a:t>1</a:t>
              </a:r>
              <a:r>
                <a:rPr lang="pt-PT" sz="2400" b="1" dirty="0">
                  <a:solidFill>
                    <a:srgbClr val="000000"/>
                  </a:solidFill>
                </a:rPr>
                <a:t> /FVC </a:t>
              </a:r>
              <a:endParaRPr lang="en-US" sz="2400" b="1" dirty="0">
                <a:solidFill>
                  <a:srgbClr val="000000"/>
                </a:solidFill>
              </a:endParaRPr>
            </a:p>
          </p:txBody>
        </p:sp>
        <p:sp>
          <p:nvSpPr>
            <p:cNvPr id="5" name="TextBox 4">
              <a:extLst>
                <a:ext uri="{FF2B5EF4-FFF2-40B4-BE49-F238E27FC236}">
                  <a16:creationId xmlns:a16="http://schemas.microsoft.com/office/drawing/2014/main" id="{DC6A4568-8835-4736-B32D-1C3EAD080D0B}"/>
                </a:ext>
              </a:extLst>
            </p:cNvPr>
            <p:cNvSpPr txBox="1">
              <a:spLocks noChangeArrowheads="1"/>
            </p:cNvSpPr>
            <p:nvPr/>
          </p:nvSpPr>
          <p:spPr bwMode="auto">
            <a:xfrm>
              <a:off x="1285347" y="2284569"/>
              <a:ext cx="973344" cy="646331"/>
            </a:xfrm>
            <a:prstGeom prst="rect">
              <a:avLst/>
            </a:prstGeom>
            <a:noFill/>
            <a:ln w="9525">
              <a:noFill/>
              <a:miter lim="800000"/>
              <a:headEnd/>
              <a:tailEnd/>
            </a:ln>
          </p:spPr>
          <p:txBody>
            <a:bodyPr wrap="none">
              <a:spAutoFit/>
            </a:bodyPr>
            <a:lstStyle/>
            <a:p>
              <a:pPr algn="ctr"/>
              <a:r>
                <a:rPr lang="en-US" sz="1800" b="1" dirty="0"/>
                <a:t>≥70%</a:t>
              </a:r>
            </a:p>
            <a:p>
              <a:pPr algn="ctr"/>
              <a:r>
                <a:rPr lang="pt-PT" sz="1800" b="1" dirty="0"/>
                <a:t>Norma</a:t>
              </a:r>
              <a:r>
                <a:rPr lang="pt-PT" sz="1600" b="1" dirty="0"/>
                <a:t>l</a:t>
              </a:r>
              <a:endParaRPr lang="en-US" sz="1600" b="1" dirty="0"/>
            </a:p>
          </p:txBody>
        </p:sp>
        <p:sp>
          <p:nvSpPr>
            <p:cNvPr id="6" name="TextBox 5">
              <a:extLst>
                <a:ext uri="{FF2B5EF4-FFF2-40B4-BE49-F238E27FC236}">
                  <a16:creationId xmlns:a16="http://schemas.microsoft.com/office/drawing/2014/main" id="{25851260-3700-4D23-9F21-8E39A3767822}"/>
                </a:ext>
              </a:extLst>
            </p:cNvPr>
            <p:cNvSpPr txBox="1">
              <a:spLocks noChangeArrowheads="1"/>
            </p:cNvSpPr>
            <p:nvPr/>
          </p:nvSpPr>
          <p:spPr bwMode="auto">
            <a:xfrm>
              <a:off x="5345867" y="2284568"/>
              <a:ext cx="1492716" cy="646331"/>
            </a:xfrm>
            <a:prstGeom prst="rect">
              <a:avLst/>
            </a:prstGeom>
            <a:noFill/>
            <a:ln w="9525">
              <a:noFill/>
              <a:miter lim="800000"/>
              <a:headEnd/>
              <a:tailEnd/>
            </a:ln>
          </p:spPr>
          <p:txBody>
            <a:bodyPr wrap="none">
              <a:spAutoFit/>
            </a:bodyPr>
            <a:lstStyle/>
            <a:p>
              <a:pPr algn="ctr"/>
              <a:r>
                <a:rPr lang="en-US" sz="1800" b="1" dirty="0"/>
                <a:t>&lt;70%</a:t>
              </a:r>
            </a:p>
            <a:p>
              <a:pPr algn="ctr"/>
              <a:r>
                <a:rPr lang="pt-PT" sz="1800" b="1" dirty="0"/>
                <a:t>Obstruction</a:t>
              </a:r>
              <a:endParaRPr lang="en-US" sz="1800" b="1" dirty="0"/>
            </a:p>
          </p:txBody>
        </p:sp>
        <p:sp>
          <p:nvSpPr>
            <p:cNvPr id="7" name="TextBox 6">
              <a:extLst>
                <a:ext uri="{FF2B5EF4-FFF2-40B4-BE49-F238E27FC236}">
                  <a16:creationId xmlns:a16="http://schemas.microsoft.com/office/drawing/2014/main" id="{88B1F2D4-FB21-47C5-844C-5267410E0638}"/>
                </a:ext>
              </a:extLst>
            </p:cNvPr>
            <p:cNvSpPr txBox="1">
              <a:spLocks noChangeArrowheads="1"/>
            </p:cNvSpPr>
            <p:nvPr/>
          </p:nvSpPr>
          <p:spPr bwMode="auto">
            <a:xfrm>
              <a:off x="1065829" y="3411314"/>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8" name="TextBox 8">
              <a:extLst>
                <a:ext uri="{FF2B5EF4-FFF2-40B4-BE49-F238E27FC236}">
                  <a16:creationId xmlns:a16="http://schemas.microsoft.com/office/drawing/2014/main" id="{3083A239-D6D8-4560-B470-86F510D01324}"/>
                </a:ext>
              </a:extLst>
            </p:cNvPr>
            <p:cNvSpPr txBox="1">
              <a:spLocks noChangeArrowheads="1"/>
            </p:cNvSpPr>
            <p:nvPr/>
          </p:nvSpPr>
          <p:spPr bwMode="auto">
            <a:xfrm>
              <a:off x="549986" y="4340002"/>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9" name="TextBox 9">
              <a:extLst>
                <a:ext uri="{FF2B5EF4-FFF2-40B4-BE49-F238E27FC236}">
                  <a16:creationId xmlns:a16="http://schemas.microsoft.com/office/drawing/2014/main" id="{C74E0912-3307-4994-96E1-E2A16FA35B1C}"/>
                </a:ext>
              </a:extLst>
            </p:cNvPr>
            <p:cNvSpPr txBox="1">
              <a:spLocks noChangeArrowheads="1"/>
            </p:cNvSpPr>
            <p:nvPr/>
          </p:nvSpPr>
          <p:spPr bwMode="auto">
            <a:xfrm>
              <a:off x="2217375" y="433001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&lt;80% ref. value</a:t>
              </a:r>
            </a:p>
          </p:txBody>
        </p:sp>
        <p:sp>
          <p:nvSpPr>
            <p:cNvPr id="10" name="TextBox 10">
              <a:extLst>
                <a:ext uri="{FF2B5EF4-FFF2-40B4-BE49-F238E27FC236}">
                  <a16:creationId xmlns:a16="http://schemas.microsoft.com/office/drawing/2014/main" id="{03995A96-1C31-482D-878C-F459E6FDEDD8}"/>
                </a:ext>
              </a:extLst>
            </p:cNvPr>
            <p:cNvSpPr txBox="1">
              <a:spLocks noChangeArrowheads="1"/>
            </p:cNvSpPr>
            <p:nvPr/>
          </p:nvSpPr>
          <p:spPr bwMode="auto">
            <a:xfrm>
              <a:off x="4080667" y="4331775"/>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11" name="TextBox 11">
              <a:extLst>
                <a:ext uri="{FF2B5EF4-FFF2-40B4-BE49-F238E27FC236}">
                  <a16:creationId xmlns:a16="http://schemas.microsoft.com/office/drawing/2014/main" id="{B502857E-2CBA-486E-960B-79F297ACCBDA}"/>
                </a:ext>
              </a:extLst>
            </p:cNvPr>
            <p:cNvSpPr txBox="1">
              <a:spLocks noChangeArrowheads="1"/>
            </p:cNvSpPr>
            <p:nvPr/>
          </p:nvSpPr>
          <p:spPr bwMode="auto">
            <a:xfrm>
              <a:off x="7298171" y="338908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2" name="TextBox 12">
              <a:extLst>
                <a:ext uri="{FF2B5EF4-FFF2-40B4-BE49-F238E27FC236}">
                  <a16:creationId xmlns:a16="http://schemas.microsoft.com/office/drawing/2014/main" id="{2477595C-B83C-44F0-96F1-629BD661FEAB}"/>
                </a:ext>
              </a:extLst>
            </p:cNvPr>
            <p:cNvSpPr txBox="1">
              <a:spLocks noChangeArrowheads="1"/>
            </p:cNvSpPr>
            <p:nvPr/>
          </p:nvSpPr>
          <p:spPr bwMode="auto">
            <a:xfrm>
              <a:off x="596473" y="5268689"/>
              <a:ext cx="1255180" cy="338554"/>
            </a:xfrm>
            <a:prstGeom prst="rect">
              <a:avLst/>
            </a:prstGeom>
            <a:solidFill>
              <a:schemeClr val="tx2"/>
            </a:solidFill>
            <a:ln w="9525">
              <a:noFill/>
              <a:miter lim="800000"/>
              <a:headEnd/>
              <a:tailEnd/>
            </a:ln>
          </p:spPr>
          <p:txBody>
            <a:bodyPr wrap="square">
              <a:spAutoFit/>
            </a:bodyPr>
            <a:lstStyle/>
            <a:p>
              <a:pPr algn="ctr"/>
              <a:r>
                <a:rPr lang="pt-PT" sz="1600" b="1" dirty="0">
                  <a:solidFill>
                    <a:schemeClr val="bg1"/>
                  </a:solidFill>
                </a:rPr>
                <a:t>NORMAL</a:t>
              </a:r>
              <a:endParaRPr lang="en-US" sz="1400" b="1" dirty="0">
                <a:solidFill>
                  <a:schemeClr val="bg1"/>
                </a:solidFill>
              </a:endParaRPr>
            </a:p>
          </p:txBody>
        </p:sp>
        <p:sp>
          <p:nvSpPr>
            <p:cNvPr id="13" name="TextBox 15">
              <a:extLst>
                <a:ext uri="{FF2B5EF4-FFF2-40B4-BE49-F238E27FC236}">
                  <a16:creationId xmlns:a16="http://schemas.microsoft.com/office/drawing/2014/main" id="{99ABC74E-AAEE-4D22-9DCD-DB2F8E287872}"/>
                </a:ext>
              </a:extLst>
            </p:cNvPr>
            <p:cNvSpPr txBox="1">
              <a:spLocks noChangeArrowheads="1"/>
            </p:cNvSpPr>
            <p:nvPr/>
          </p:nvSpPr>
          <p:spPr bwMode="auto">
            <a:xfrm>
              <a:off x="7236917" y="4196929"/>
              <a:ext cx="1529745" cy="338554"/>
            </a:xfrm>
            <a:prstGeom prst="rect">
              <a:avLst/>
            </a:prstGeom>
            <a:solidFill>
              <a:schemeClr val="accent1">
                <a:lumMod val="20000"/>
                <a:lumOff val="80000"/>
              </a:schemeClr>
            </a:solidFill>
            <a:ln w="9525">
              <a:noFill/>
              <a:miter lim="800000"/>
              <a:headEnd/>
              <a:tailEnd/>
            </a:ln>
          </p:spPr>
          <p:txBody>
            <a:bodyPr wrap="square">
              <a:spAutoFit/>
            </a:bodyPr>
            <a:lstStyle/>
            <a:p>
              <a:r>
                <a:rPr lang="pt-PT" sz="1600" b="1" dirty="0">
                  <a:solidFill>
                    <a:schemeClr val="tx2">
                      <a:lumMod val="75000"/>
                    </a:schemeClr>
                  </a:solidFill>
                </a:rPr>
                <a:t>Mixed pattern</a:t>
              </a:r>
              <a:endParaRPr lang="en-US" sz="1400" b="1" dirty="0">
                <a:solidFill>
                  <a:schemeClr val="tx2">
                    <a:lumMod val="75000"/>
                  </a:schemeClr>
                </a:solidFill>
              </a:endParaRPr>
            </a:p>
          </p:txBody>
        </p:sp>
        <p:sp>
          <p:nvSpPr>
            <p:cNvPr id="14" name="Down Arrow Callout 17">
              <a:extLst>
                <a:ext uri="{FF2B5EF4-FFF2-40B4-BE49-F238E27FC236}">
                  <a16:creationId xmlns:a16="http://schemas.microsoft.com/office/drawing/2014/main" id="{673DCCE4-C843-41CD-916F-3883AB751503}"/>
                </a:ext>
              </a:extLst>
            </p:cNvPr>
            <p:cNvSpPr/>
            <p:nvPr/>
          </p:nvSpPr>
          <p:spPr>
            <a:xfrm>
              <a:off x="1200519" y="2240004"/>
              <a:ext cx="1143000" cy="1071563"/>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5" name="Bent-Up Arrow 19">
              <a:extLst>
                <a:ext uri="{FF2B5EF4-FFF2-40B4-BE49-F238E27FC236}">
                  <a16:creationId xmlns:a16="http://schemas.microsoft.com/office/drawing/2014/main" id="{0944B8D7-E1E0-4EDE-BE5D-09D0EBE4B7F1}"/>
                </a:ext>
              </a:extLst>
            </p:cNvPr>
            <p:cNvSpPr/>
            <p:nvPr/>
          </p:nvSpPr>
          <p:spPr>
            <a:xfrm rot="10800000">
              <a:off x="1637330" y="1696814"/>
              <a:ext cx="714375" cy="500063"/>
            </a:xfrm>
            <a:prstGeom prst="bentUpArrow">
              <a:avLst>
                <a:gd name="adj1" fmla="val 25000"/>
                <a:gd name="adj2" fmla="val 23529"/>
                <a:gd name="adj3" fmla="val 294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6" name="Bent-Up Arrow 20">
              <a:extLst>
                <a:ext uri="{FF2B5EF4-FFF2-40B4-BE49-F238E27FC236}">
                  <a16:creationId xmlns:a16="http://schemas.microsoft.com/office/drawing/2014/main" id="{9B2E9B9A-D7C2-445A-86F0-024ED103B810}"/>
                </a:ext>
              </a:extLst>
            </p:cNvPr>
            <p:cNvSpPr/>
            <p:nvPr/>
          </p:nvSpPr>
          <p:spPr>
            <a:xfrm rot="10800000" flipH="1">
              <a:off x="5626490" y="1677795"/>
              <a:ext cx="642937" cy="500062"/>
            </a:xfrm>
            <a:prstGeom prst="bentUpArrow">
              <a:avLst>
                <a:gd name="adj1" fmla="val 25000"/>
                <a:gd name="adj2" fmla="val 20535"/>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7" name="Down Arrow Callout 21">
              <a:extLst>
                <a:ext uri="{FF2B5EF4-FFF2-40B4-BE49-F238E27FC236}">
                  <a16:creationId xmlns:a16="http://schemas.microsoft.com/office/drawing/2014/main" id="{7775B528-40B4-4C29-8D9D-5EA714D4E96A}"/>
                </a:ext>
              </a:extLst>
            </p:cNvPr>
            <p:cNvSpPr/>
            <p:nvPr/>
          </p:nvSpPr>
          <p:spPr>
            <a:xfrm>
              <a:off x="5358385" y="2264234"/>
              <a:ext cx="1500187" cy="1077051"/>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8" name="Down Arrow 22">
              <a:extLst>
                <a:ext uri="{FF2B5EF4-FFF2-40B4-BE49-F238E27FC236}">
                  <a16:creationId xmlns:a16="http://schemas.microsoft.com/office/drawing/2014/main" id="{338140E1-E1D2-4F01-955B-B75F0EA43423}"/>
                </a:ext>
              </a:extLst>
            </p:cNvPr>
            <p:cNvSpPr/>
            <p:nvPr/>
          </p:nvSpPr>
          <p:spPr>
            <a:xfrm flipH="1">
              <a:off x="1065838" y="3911377"/>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9" name="Bent-Up Arrow 23">
              <a:extLst>
                <a:ext uri="{FF2B5EF4-FFF2-40B4-BE49-F238E27FC236}">
                  <a16:creationId xmlns:a16="http://schemas.microsoft.com/office/drawing/2014/main" id="{3F7FCC10-8DFF-4AD7-AB54-3A2F49A50C30}"/>
                </a:ext>
              </a:extLst>
            </p:cNvPr>
            <p:cNvSpPr/>
            <p:nvPr/>
          </p:nvSpPr>
          <p:spPr>
            <a:xfrm rot="10800000" flipH="1">
              <a:off x="2566018" y="3482751"/>
              <a:ext cx="609598" cy="833133"/>
            </a:xfrm>
            <a:prstGeom prst="bentUpArrow">
              <a:avLst>
                <a:gd name="adj1" fmla="val 25000"/>
                <a:gd name="adj2" fmla="val 2349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0" name="Chevron 24">
              <a:extLst>
                <a:ext uri="{FF2B5EF4-FFF2-40B4-BE49-F238E27FC236}">
                  <a16:creationId xmlns:a16="http://schemas.microsoft.com/office/drawing/2014/main" id="{6AAC9366-1514-40A0-A0F7-02B1B999D5DC}"/>
                </a:ext>
              </a:extLst>
            </p:cNvPr>
            <p:cNvSpPr/>
            <p:nvPr/>
          </p:nvSpPr>
          <p:spPr>
            <a:xfrm rot="5400000">
              <a:off x="1030119" y="473290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1" name="Chevron 25">
              <a:extLst>
                <a:ext uri="{FF2B5EF4-FFF2-40B4-BE49-F238E27FC236}">
                  <a16:creationId xmlns:a16="http://schemas.microsoft.com/office/drawing/2014/main" id="{5157D15D-E6B2-47D6-867A-85190F429266}"/>
                </a:ext>
              </a:extLst>
            </p:cNvPr>
            <p:cNvSpPr/>
            <p:nvPr/>
          </p:nvSpPr>
          <p:spPr>
            <a:xfrm rot="5400000">
              <a:off x="2744611" y="469718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2" name="Chevron 27">
              <a:extLst>
                <a:ext uri="{FF2B5EF4-FFF2-40B4-BE49-F238E27FC236}">
                  <a16:creationId xmlns:a16="http://schemas.microsoft.com/office/drawing/2014/main" id="{F993822E-585C-41A8-AAEC-FA63E759375F}"/>
                </a:ext>
              </a:extLst>
            </p:cNvPr>
            <p:cNvSpPr/>
            <p:nvPr/>
          </p:nvSpPr>
          <p:spPr>
            <a:xfrm rot="5400000">
              <a:off x="4459103" y="4690700"/>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3" name="Bent-Up Arrow 28">
              <a:extLst>
                <a:ext uri="{FF2B5EF4-FFF2-40B4-BE49-F238E27FC236}">
                  <a16:creationId xmlns:a16="http://schemas.microsoft.com/office/drawing/2014/main" id="{F252D583-6814-4B44-AFD2-D2FB71C7DDD4}"/>
                </a:ext>
              </a:extLst>
            </p:cNvPr>
            <p:cNvSpPr/>
            <p:nvPr/>
          </p:nvSpPr>
          <p:spPr>
            <a:xfrm rot="10800000">
              <a:off x="4671051" y="3482752"/>
              <a:ext cx="609626" cy="857250"/>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4" name="Chevron 29">
              <a:extLst>
                <a:ext uri="{FF2B5EF4-FFF2-40B4-BE49-F238E27FC236}">
                  <a16:creationId xmlns:a16="http://schemas.microsoft.com/office/drawing/2014/main" id="{CFF41159-26C3-48BE-924C-208448186DA6}"/>
                </a:ext>
              </a:extLst>
            </p:cNvPr>
            <p:cNvSpPr/>
            <p:nvPr/>
          </p:nvSpPr>
          <p:spPr>
            <a:xfrm rot="5400000">
              <a:off x="7780955" y="3697064"/>
              <a:ext cx="428625"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5" name="Down Arrow 30">
              <a:extLst>
                <a:ext uri="{FF2B5EF4-FFF2-40B4-BE49-F238E27FC236}">
                  <a16:creationId xmlns:a16="http://schemas.microsoft.com/office/drawing/2014/main" id="{80049890-01B4-475F-905F-E2317C3D375C}"/>
                </a:ext>
              </a:extLst>
            </p:cNvPr>
            <p:cNvSpPr/>
            <p:nvPr/>
          </p:nvSpPr>
          <p:spPr>
            <a:xfrm rot="16200000" flipH="1">
              <a:off x="6959472" y="3375595"/>
              <a:ext cx="357188"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6" name="TextBox 14">
              <a:extLst>
                <a:ext uri="{FF2B5EF4-FFF2-40B4-BE49-F238E27FC236}">
                  <a16:creationId xmlns:a16="http://schemas.microsoft.com/office/drawing/2014/main" id="{982138FE-5E3F-408C-9E7B-638269C275DB}"/>
                </a:ext>
              </a:extLst>
            </p:cNvPr>
            <p:cNvSpPr txBox="1">
              <a:spLocks noChangeArrowheads="1"/>
            </p:cNvSpPr>
            <p:nvPr/>
          </p:nvSpPr>
          <p:spPr bwMode="auto">
            <a:xfrm>
              <a:off x="5670463" y="4725144"/>
              <a:ext cx="1576324" cy="954107"/>
            </a:xfrm>
            <a:prstGeom prst="rect">
              <a:avLst/>
            </a:prstGeom>
            <a:solidFill>
              <a:schemeClr val="tx2"/>
            </a:solidFill>
            <a:ln w="9525">
              <a:noFill/>
              <a:miter lim="800000"/>
              <a:headEnd/>
              <a:tailEnd/>
            </a:ln>
          </p:spPr>
          <p:txBody>
            <a:bodyPr wrap="square">
              <a:spAutoFit/>
            </a:bodyPr>
            <a:lstStyle/>
            <a:p>
              <a:pPr algn="ctr"/>
              <a:r>
                <a:rPr lang="pt-PT" sz="1400" b="1" dirty="0">
                  <a:solidFill>
                    <a:schemeClr val="bg1"/>
                  </a:solidFill>
                </a:rPr>
                <a:t>OBSTRUCTION</a:t>
              </a:r>
            </a:p>
            <a:p>
              <a:pPr algn="ctr"/>
              <a:r>
                <a:rPr lang="pt-PT" sz="1400" b="1" dirty="0">
                  <a:solidFill>
                    <a:schemeClr val="bg1"/>
                  </a:solidFill>
                </a:rPr>
                <a:t>+ HYPERINFLATION </a:t>
              </a:r>
              <a:r>
                <a:rPr lang="pt-PT" sz="1400" b="1" i="1" dirty="0">
                  <a:solidFill>
                    <a:schemeClr val="bg1"/>
                  </a:solidFill>
                </a:rPr>
                <a:t>(↑VR)</a:t>
              </a:r>
              <a:endParaRPr lang="en-US" sz="1400" b="1" i="1" dirty="0">
                <a:solidFill>
                  <a:schemeClr val="bg1"/>
                </a:solidFill>
              </a:endParaRPr>
            </a:p>
          </p:txBody>
        </p:sp>
        <p:sp>
          <p:nvSpPr>
            <p:cNvPr id="27" name="TextBox 14">
              <a:extLst>
                <a:ext uri="{FF2B5EF4-FFF2-40B4-BE49-F238E27FC236}">
                  <a16:creationId xmlns:a16="http://schemas.microsoft.com/office/drawing/2014/main" id="{AFF48363-D40F-4C80-859B-E9AF27CF23FD}"/>
                </a:ext>
              </a:extLst>
            </p:cNvPr>
            <p:cNvSpPr txBox="1">
              <a:spLocks noChangeArrowheads="1"/>
            </p:cNvSpPr>
            <p:nvPr/>
          </p:nvSpPr>
          <p:spPr bwMode="auto">
            <a:xfrm>
              <a:off x="7407685" y="5221239"/>
              <a:ext cx="1513556" cy="954107"/>
            </a:xfrm>
            <a:prstGeom prst="rect">
              <a:avLst/>
            </a:prstGeom>
            <a:solidFill>
              <a:schemeClr val="tx2"/>
            </a:solidFill>
            <a:ln w="9525">
              <a:noFill/>
              <a:miter lim="800000"/>
              <a:headEnd/>
              <a:tailEnd/>
            </a:ln>
          </p:spPr>
          <p:txBody>
            <a:bodyPr wrap="none">
              <a:spAutoFit/>
            </a:bodyPr>
            <a:lstStyle/>
            <a:p>
              <a:pPr algn="ctr"/>
              <a:r>
                <a:rPr lang="pt-PT" sz="1400" b="1" dirty="0">
                  <a:solidFill>
                    <a:schemeClr val="bg1"/>
                  </a:solidFill>
                </a:rPr>
                <a:t>OBSTRUCTION</a:t>
              </a:r>
            </a:p>
            <a:p>
              <a:pPr algn="ctr"/>
              <a:r>
                <a:rPr lang="pt-PT" sz="1400" b="1" dirty="0">
                  <a:solidFill>
                    <a:schemeClr val="bg1"/>
                  </a:solidFill>
                </a:rPr>
                <a:t>+</a:t>
              </a:r>
            </a:p>
            <a:p>
              <a:pPr algn="ctr"/>
              <a:r>
                <a:rPr lang="pt-PT" sz="1400" b="1" dirty="0">
                  <a:solidFill>
                    <a:schemeClr val="bg1"/>
                  </a:solidFill>
                </a:rPr>
                <a:t>RESTRICTION</a:t>
              </a:r>
            </a:p>
            <a:p>
              <a:pPr algn="ctr"/>
              <a:r>
                <a:rPr lang="pt-PT" sz="1400" b="1" i="1" dirty="0">
                  <a:solidFill>
                    <a:schemeClr val="bg1"/>
                  </a:solidFill>
                </a:rPr>
                <a:t>(VR  normal)</a:t>
              </a:r>
              <a:endParaRPr lang="en-US" sz="1400" b="1" i="1" dirty="0">
                <a:solidFill>
                  <a:schemeClr val="bg1"/>
                </a:solidFill>
              </a:endParaRPr>
            </a:p>
          </p:txBody>
        </p:sp>
        <p:sp>
          <p:nvSpPr>
            <p:cNvPr id="28" name="Bent-Up Arrow 33">
              <a:extLst>
                <a:ext uri="{FF2B5EF4-FFF2-40B4-BE49-F238E27FC236}">
                  <a16:creationId xmlns:a16="http://schemas.microsoft.com/office/drawing/2014/main" id="{EE3221F5-A4F0-4F4B-804B-719065942CC2}"/>
                </a:ext>
              </a:extLst>
            </p:cNvPr>
            <p:cNvSpPr/>
            <p:nvPr/>
          </p:nvSpPr>
          <p:spPr>
            <a:xfrm rot="10800000">
              <a:off x="6423643" y="4268564"/>
              <a:ext cx="571500" cy="357188"/>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9" name="Down Arrow 34">
              <a:extLst>
                <a:ext uri="{FF2B5EF4-FFF2-40B4-BE49-F238E27FC236}">
                  <a16:creationId xmlns:a16="http://schemas.microsoft.com/office/drawing/2014/main" id="{A4394C50-E83E-4FD7-B08A-9B0B6DD7FBF0}"/>
                </a:ext>
              </a:extLst>
            </p:cNvPr>
            <p:cNvSpPr/>
            <p:nvPr/>
          </p:nvSpPr>
          <p:spPr>
            <a:xfrm flipH="1">
              <a:off x="7816673" y="4636767"/>
              <a:ext cx="357187" cy="5494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0" name="Down Arrow Callout 35">
              <a:extLst>
                <a:ext uri="{FF2B5EF4-FFF2-40B4-BE49-F238E27FC236}">
                  <a16:creationId xmlns:a16="http://schemas.microsoft.com/office/drawing/2014/main" id="{A8A5770E-EDCE-4663-9F21-6692B6889D77}"/>
                </a:ext>
              </a:extLst>
            </p:cNvPr>
            <p:cNvSpPr/>
            <p:nvPr/>
          </p:nvSpPr>
          <p:spPr>
            <a:xfrm>
              <a:off x="2137394" y="5226155"/>
              <a:ext cx="1643061" cy="723125"/>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1" name="TextBox 4">
              <a:extLst>
                <a:ext uri="{FF2B5EF4-FFF2-40B4-BE49-F238E27FC236}">
                  <a16:creationId xmlns:a16="http://schemas.microsoft.com/office/drawing/2014/main" id="{EB41FA63-E5D7-43E9-94E6-6E1F5BC87F42}"/>
                </a:ext>
              </a:extLst>
            </p:cNvPr>
            <p:cNvSpPr txBox="1">
              <a:spLocks noChangeArrowheads="1"/>
            </p:cNvSpPr>
            <p:nvPr/>
          </p:nvSpPr>
          <p:spPr bwMode="auto">
            <a:xfrm>
              <a:off x="2109947" y="5265142"/>
              <a:ext cx="1714526" cy="338554"/>
            </a:xfrm>
            <a:prstGeom prst="rect">
              <a:avLst/>
            </a:prstGeom>
            <a:noFill/>
            <a:ln w="9525">
              <a:noFill/>
              <a:miter lim="800000"/>
              <a:headEnd/>
              <a:tailEnd/>
            </a:ln>
          </p:spPr>
          <p:txBody>
            <a:bodyPr wrap="square">
              <a:spAutoFit/>
            </a:bodyPr>
            <a:lstStyle/>
            <a:p>
              <a:pPr algn="ctr"/>
              <a:r>
                <a:rPr lang="pt-PT" sz="1600" b="1" dirty="0">
                  <a:solidFill>
                    <a:schemeClr val="bg1"/>
                  </a:solidFill>
                </a:rPr>
                <a:t>RESTRICTION</a:t>
              </a:r>
              <a:endParaRPr lang="en-US" sz="1400" b="1" dirty="0">
                <a:solidFill>
                  <a:schemeClr val="bg1"/>
                </a:solidFill>
              </a:endParaRPr>
            </a:p>
          </p:txBody>
        </p:sp>
        <p:sp>
          <p:nvSpPr>
            <p:cNvPr id="32" name="Down Arrow Callout 38">
              <a:extLst>
                <a:ext uri="{FF2B5EF4-FFF2-40B4-BE49-F238E27FC236}">
                  <a16:creationId xmlns:a16="http://schemas.microsoft.com/office/drawing/2014/main" id="{9F2F4ABA-5F15-4EE6-9354-00E4E6998BB7}"/>
                </a:ext>
              </a:extLst>
            </p:cNvPr>
            <p:cNvSpPr/>
            <p:nvPr/>
          </p:nvSpPr>
          <p:spPr>
            <a:xfrm>
              <a:off x="3876508" y="5226154"/>
              <a:ext cx="1689885" cy="723126"/>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3" name="TextBox 4">
              <a:extLst>
                <a:ext uri="{FF2B5EF4-FFF2-40B4-BE49-F238E27FC236}">
                  <a16:creationId xmlns:a16="http://schemas.microsoft.com/office/drawing/2014/main" id="{C0A2CB1F-5328-4438-8F5D-24B472849EF6}"/>
                </a:ext>
              </a:extLst>
            </p:cNvPr>
            <p:cNvSpPr txBox="1">
              <a:spLocks noChangeArrowheads="1"/>
            </p:cNvSpPr>
            <p:nvPr/>
          </p:nvSpPr>
          <p:spPr bwMode="auto">
            <a:xfrm>
              <a:off x="3892113" y="5279940"/>
              <a:ext cx="1697901" cy="338554"/>
            </a:xfrm>
            <a:prstGeom prst="rect">
              <a:avLst/>
            </a:prstGeom>
            <a:noFill/>
            <a:ln w="9525">
              <a:noFill/>
              <a:miter lim="800000"/>
              <a:headEnd/>
              <a:tailEnd/>
            </a:ln>
          </p:spPr>
          <p:txBody>
            <a:bodyPr wrap="none">
              <a:spAutoFit/>
            </a:bodyPr>
            <a:lstStyle/>
            <a:p>
              <a:pPr algn="ctr"/>
              <a:r>
                <a:rPr lang="pt-PT" sz="1600" b="1" dirty="0">
                  <a:solidFill>
                    <a:schemeClr val="bg1"/>
                  </a:solidFill>
                </a:rPr>
                <a:t>OBSTRUCTION</a:t>
              </a:r>
              <a:endParaRPr lang="en-US" sz="1400" b="1" dirty="0">
                <a:solidFill>
                  <a:schemeClr val="bg1"/>
                </a:solidFill>
              </a:endParaRPr>
            </a:p>
          </p:txBody>
        </p:sp>
        <p:sp>
          <p:nvSpPr>
            <p:cNvPr id="34" name="Down Arrow 40">
              <a:extLst>
                <a:ext uri="{FF2B5EF4-FFF2-40B4-BE49-F238E27FC236}">
                  <a16:creationId xmlns:a16="http://schemas.microsoft.com/office/drawing/2014/main" id="{48AAAEF0-35E0-4C61-BC70-12472D583B38}"/>
                </a:ext>
              </a:extLst>
            </p:cNvPr>
            <p:cNvSpPr/>
            <p:nvPr/>
          </p:nvSpPr>
          <p:spPr>
            <a:xfrm rot="5400000">
              <a:off x="7049176" y="5812258"/>
              <a:ext cx="428625" cy="3571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5" name="Down Arrow 43">
              <a:extLst>
                <a:ext uri="{FF2B5EF4-FFF2-40B4-BE49-F238E27FC236}">
                  <a16:creationId xmlns:a16="http://schemas.microsoft.com/office/drawing/2014/main" id="{D38B334D-9747-4D08-92C2-303BDF8ADCCF}"/>
                </a:ext>
              </a:extLst>
            </p:cNvPr>
            <p:cNvSpPr/>
            <p:nvPr/>
          </p:nvSpPr>
          <p:spPr>
            <a:xfrm>
              <a:off x="6280812" y="5645300"/>
              <a:ext cx="428625" cy="320675"/>
            </a:xfrm>
            <a:prstGeom prst="downArrow">
              <a:avLst>
                <a:gd name="adj1" fmla="val 50000"/>
                <a:gd name="adj2" fmla="val 4291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6" name="TextBox 6">
              <a:extLst>
                <a:ext uri="{FF2B5EF4-FFF2-40B4-BE49-F238E27FC236}">
                  <a16:creationId xmlns:a16="http://schemas.microsoft.com/office/drawing/2014/main" id="{C34C66B0-8653-4A83-8866-D5172CC39EDB}"/>
                </a:ext>
              </a:extLst>
            </p:cNvPr>
            <p:cNvSpPr txBox="1">
              <a:spLocks noChangeArrowheads="1"/>
            </p:cNvSpPr>
            <p:nvPr/>
          </p:nvSpPr>
          <p:spPr bwMode="auto">
            <a:xfrm>
              <a:off x="5358385" y="3412722"/>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37" name="Rectángulo 1">
              <a:extLst>
                <a:ext uri="{FF2B5EF4-FFF2-40B4-BE49-F238E27FC236}">
                  <a16:creationId xmlns:a16="http://schemas.microsoft.com/office/drawing/2014/main" id="{67B19CC0-7284-472D-B0EC-A45D64D98B7E}"/>
                </a:ext>
              </a:extLst>
            </p:cNvPr>
            <p:cNvSpPr/>
            <p:nvPr/>
          </p:nvSpPr>
          <p:spPr>
            <a:xfrm>
              <a:off x="2137394" y="5679251"/>
              <a:ext cx="5270291" cy="4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1" name="TextBox 40">
            <a:extLst>
              <a:ext uri="{FF2B5EF4-FFF2-40B4-BE49-F238E27FC236}">
                <a16:creationId xmlns:a16="http://schemas.microsoft.com/office/drawing/2014/main" id="{151CD000-E6AC-4842-A69B-9E2DDDB7004D}"/>
              </a:ext>
            </a:extLst>
          </p:cNvPr>
          <p:cNvSpPr txBox="1"/>
          <p:nvPr/>
        </p:nvSpPr>
        <p:spPr>
          <a:xfrm>
            <a:off x="2176529" y="6396911"/>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208607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E616-97BF-4921-8A69-0762EDF1919E}"/>
              </a:ext>
            </a:extLst>
          </p:cNvPr>
          <p:cNvSpPr>
            <a:spLocks noGrp="1"/>
          </p:cNvSpPr>
          <p:nvPr>
            <p:ph type="title"/>
          </p:nvPr>
        </p:nvSpPr>
        <p:spPr/>
        <p:txBody>
          <a:bodyPr/>
          <a:lstStyle/>
          <a:p>
            <a:r>
              <a:rPr lang="en-GB" dirty="0"/>
              <a:t>Allergy testing and how to interpret the results</a:t>
            </a:r>
          </a:p>
        </p:txBody>
      </p:sp>
      <p:sp>
        <p:nvSpPr>
          <p:cNvPr id="3" name="Content Placeholder 2">
            <a:extLst>
              <a:ext uri="{FF2B5EF4-FFF2-40B4-BE49-F238E27FC236}">
                <a16:creationId xmlns:a16="http://schemas.microsoft.com/office/drawing/2014/main" id="{41C6A254-A9D7-45BC-9A40-DE7DA57F01D5}"/>
              </a:ext>
            </a:extLst>
          </p:cNvPr>
          <p:cNvSpPr>
            <a:spLocks noGrp="1"/>
          </p:cNvSpPr>
          <p:nvPr>
            <p:ph idx="1"/>
          </p:nvPr>
        </p:nvSpPr>
        <p:spPr>
          <a:xfrm>
            <a:off x="609600" y="1600201"/>
            <a:ext cx="5163239" cy="4525963"/>
          </a:xfrm>
        </p:spPr>
        <p:txBody>
          <a:bodyPr/>
          <a:lstStyle/>
          <a:p>
            <a:r>
              <a:rPr lang="en-GB" dirty="0"/>
              <a:t>Skin prick test is the most sensitive test for allergies</a:t>
            </a:r>
          </a:p>
          <a:p>
            <a:pPr lvl="1"/>
            <a:r>
              <a:rPr lang="en-GB" dirty="0"/>
              <a:t>Suspected allergens are mixed with liquid to form a solution</a:t>
            </a:r>
          </a:p>
          <a:p>
            <a:pPr lvl="1"/>
            <a:r>
              <a:rPr lang="en-GB" dirty="0"/>
              <a:t>Drops are placed on the skin surface</a:t>
            </a:r>
          </a:p>
          <a:p>
            <a:pPr lvl="1"/>
            <a:r>
              <a:rPr lang="en-GB" dirty="0"/>
              <a:t>The top surface of the skin is pricked beneath each drops</a:t>
            </a:r>
          </a:p>
          <a:p>
            <a:pPr lvl="1"/>
            <a:r>
              <a:rPr lang="en-GB" dirty="0"/>
              <a:t>A positive reaction is indicated by reddening, itch and swelling</a:t>
            </a:r>
          </a:p>
          <a:p>
            <a:endParaRPr lang="en-GB" dirty="0"/>
          </a:p>
        </p:txBody>
      </p:sp>
      <p:pic>
        <p:nvPicPr>
          <p:cNvPr id="6" name="Picture 5">
            <a:extLst>
              <a:ext uri="{FF2B5EF4-FFF2-40B4-BE49-F238E27FC236}">
                <a16:creationId xmlns:a16="http://schemas.microsoft.com/office/drawing/2014/main" id="{66EB842D-97BD-4CD1-B8B9-1511164573F3}"/>
              </a:ext>
            </a:extLst>
          </p:cNvPr>
          <p:cNvPicPr>
            <a:picLocks noChangeAspect="1"/>
          </p:cNvPicPr>
          <p:nvPr/>
        </p:nvPicPr>
        <p:blipFill rotWithShape="1">
          <a:blip r:embed="rId2"/>
          <a:srcRect l="8646" t="23333" r="50000" b="28333"/>
          <a:stretch/>
        </p:blipFill>
        <p:spPr>
          <a:xfrm>
            <a:off x="6419161" y="1600200"/>
            <a:ext cx="5163239" cy="4525963"/>
          </a:xfrm>
          <a:prstGeom prst="rect">
            <a:avLst/>
          </a:prstGeom>
        </p:spPr>
      </p:pic>
    </p:spTree>
    <p:extLst>
      <p:ext uri="{BB962C8B-B14F-4D97-AF65-F5344CB8AC3E}">
        <p14:creationId xmlns:p14="http://schemas.microsoft.com/office/powerpoint/2010/main" val="2100079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06ED-8E07-4084-8600-AC7E3A377207}"/>
              </a:ext>
            </a:extLst>
          </p:cNvPr>
          <p:cNvSpPr>
            <a:spLocks noGrp="1"/>
          </p:cNvSpPr>
          <p:nvPr>
            <p:ph type="title"/>
          </p:nvPr>
        </p:nvSpPr>
        <p:spPr/>
        <p:txBody>
          <a:bodyPr/>
          <a:lstStyle/>
          <a:p>
            <a:r>
              <a:rPr lang="en-GB" dirty="0"/>
              <a:t>Clinical considerations</a:t>
            </a:r>
            <a:br>
              <a:rPr lang="en-GB" dirty="0"/>
            </a:br>
            <a:r>
              <a:rPr lang="en-GB" sz="3200" i="1" dirty="0"/>
              <a:t>Inhaler technique</a:t>
            </a:r>
            <a:endParaRPr lang="en-GB" dirty="0"/>
          </a:p>
        </p:txBody>
      </p:sp>
      <p:sp>
        <p:nvSpPr>
          <p:cNvPr id="3" name="Content Placeholder 2">
            <a:extLst>
              <a:ext uri="{FF2B5EF4-FFF2-40B4-BE49-F238E27FC236}">
                <a16:creationId xmlns:a16="http://schemas.microsoft.com/office/drawing/2014/main" id="{1363E879-789A-461A-9CEF-1C80D6FC6347}"/>
              </a:ext>
            </a:extLst>
          </p:cNvPr>
          <p:cNvSpPr>
            <a:spLocks noGrp="1"/>
          </p:cNvSpPr>
          <p:nvPr>
            <p:ph idx="1"/>
          </p:nvPr>
        </p:nvSpPr>
        <p:spPr/>
        <p:txBody>
          <a:bodyPr/>
          <a:lstStyle/>
          <a:p>
            <a:r>
              <a:rPr lang="en-GB" dirty="0"/>
              <a:t>Marc’s inhaler technique should be reviewed at all appointments</a:t>
            </a:r>
          </a:p>
          <a:p>
            <a:endParaRPr lang="en-GB" dirty="0"/>
          </a:p>
          <a:p>
            <a:r>
              <a:rPr lang="en-GB" dirty="0"/>
              <a:t>Marc should be asked to bring his own inhalers to the appointments</a:t>
            </a:r>
          </a:p>
          <a:p>
            <a:endParaRPr lang="en-GB" dirty="0"/>
          </a:p>
        </p:txBody>
      </p:sp>
    </p:spTree>
    <p:extLst>
      <p:ext uri="{BB962C8B-B14F-4D97-AF65-F5344CB8AC3E}">
        <p14:creationId xmlns:p14="http://schemas.microsoft.com/office/powerpoint/2010/main" val="425404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13810-30AE-4431-BEA0-12B31A7465F5}"/>
              </a:ext>
            </a:extLst>
          </p:cNvPr>
          <p:cNvSpPr>
            <a:spLocks noGrp="1"/>
          </p:cNvSpPr>
          <p:nvPr>
            <p:ph type="title"/>
          </p:nvPr>
        </p:nvSpPr>
        <p:spPr>
          <a:xfrm>
            <a:off x="609601" y="274638"/>
            <a:ext cx="8247016" cy="1143000"/>
          </a:xfrm>
        </p:spPr>
        <p:txBody>
          <a:bodyPr/>
          <a:lstStyle/>
          <a:p>
            <a:r>
              <a:rPr lang="en-GB" dirty="0"/>
              <a:t>How to review inhalation technique</a:t>
            </a:r>
          </a:p>
        </p:txBody>
      </p:sp>
      <p:sp>
        <p:nvSpPr>
          <p:cNvPr id="5" name="Content Placeholder 4">
            <a:extLst>
              <a:ext uri="{FF2B5EF4-FFF2-40B4-BE49-F238E27FC236}">
                <a16:creationId xmlns:a16="http://schemas.microsoft.com/office/drawing/2014/main" id="{AFA80227-5DF9-432F-B3ED-583025E160A9}"/>
              </a:ext>
            </a:extLst>
          </p:cNvPr>
          <p:cNvSpPr>
            <a:spLocks noGrp="1"/>
          </p:cNvSpPr>
          <p:nvPr>
            <p:ph idx="1"/>
          </p:nvPr>
        </p:nvSpPr>
        <p:spPr/>
        <p:txBody>
          <a:bodyPr/>
          <a:lstStyle/>
          <a:p>
            <a:r>
              <a:rPr lang="en-US" dirty="0"/>
              <a:t>Ask the patient beforehand to bring their own inhaler for the consultation</a:t>
            </a:r>
          </a:p>
          <a:p>
            <a:r>
              <a:rPr lang="en-US" dirty="0"/>
              <a:t>Ask them to demonstrate how they use their inhaler</a:t>
            </a:r>
          </a:p>
          <a:p>
            <a:r>
              <a:rPr lang="en-US" dirty="0"/>
              <a:t>Correct some aspects and explain why</a:t>
            </a:r>
          </a:p>
          <a:p>
            <a:r>
              <a:rPr lang="en-US" dirty="0"/>
              <a:t>If possible use videos</a:t>
            </a:r>
          </a:p>
          <a:p>
            <a:pPr marL="928688" lvl="2" indent="-193675">
              <a:tabLst>
                <a:tab pos="1331913" algn="l"/>
              </a:tabLst>
            </a:pPr>
            <a:r>
              <a:rPr lang="en-GB" sz="1800" dirty="0">
                <a:ea typeface="ＭＳ Ｐゴシック" pitchFamily="34" charset="-128"/>
              </a:rPr>
              <a:t>Observe technique and let the patient observe self (using video demonstrations)</a:t>
            </a:r>
          </a:p>
          <a:p>
            <a:r>
              <a:rPr lang="en-US" dirty="0"/>
              <a:t>Show you are available to review their technique if necessary</a:t>
            </a:r>
          </a:p>
          <a:p>
            <a:r>
              <a:rPr lang="en-US" dirty="0"/>
              <a:t>Ask the patient to bring their own inhaler for the next appointment</a:t>
            </a:r>
          </a:p>
          <a:p>
            <a:endParaRPr lang="en-GB" dirty="0"/>
          </a:p>
        </p:txBody>
      </p:sp>
    </p:spTree>
    <p:extLst>
      <p:ext uri="{BB962C8B-B14F-4D97-AF65-F5344CB8AC3E}">
        <p14:creationId xmlns:p14="http://schemas.microsoft.com/office/powerpoint/2010/main" val="23830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1255-80DE-4045-A5C0-4B82A7A01575}"/>
              </a:ext>
            </a:extLst>
          </p:cNvPr>
          <p:cNvSpPr>
            <a:spLocks noGrp="1"/>
          </p:cNvSpPr>
          <p:nvPr>
            <p:ph type="title"/>
          </p:nvPr>
        </p:nvSpPr>
        <p:spPr/>
        <p:txBody>
          <a:bodyPr/>
          <a:lstStyle/>
          <a:p>
            <a:r>
              <a:rPr lang="en-GB" dirty="0"/>
              <a:t>Clinical considerations</a:t>
            </a:r>
            <a:br>
              <a:rPr lang="en-GB" dirty="0"/>
            </a:br>
            <a:r>
              <a:rPr lang="en-GB" sz="3200" i="1" dirty="0"/>
              <a:t>Medication review</a:t>
            </a:r>
            <a:endParaRPr lang="en-GB" dirty="0"/>
          </a:p>
        </p:txBody>
      </p:sp>
      <p:sp>
        <p:nvSpPr>
          <p:cNvPr id="3" name="Content Placeholder 2">
            <a:extLst>
              <a:ext uri="{FF2B5EF4-FFF2-40B4-BE49-F238E27FC236}">
                <a16:creationId xmlns:a16="http://schemas.microsoft.com/office/drawing/2014/main" id="{C2191DDF-0B09-4CD8-A633-09BE4615D9D7}"/>
              </a:ext>
            </a:extLst>
          </p:cNvPr>
          <p:cNvSpPr>
            <a:spLocks noGrp="1"/>
          </p:cNvSpPr>
          <p:nvPr>
            <p:ph idx="1"/>
          </p:nvPr>
        </p:nvSpPr>
        <p:spPr/>
        <p:txBody>
          <a:bodyPr/>
          <a:lstStyle/>
          <a:p>
            <a:r>
              <a:rPr lang="en-GB" dirty="0"/>
              <a:t>Marc admits that he stopped using his ICS because he thinks his SABA gives him more relief</a:t>
            </a:r>
          </a:p>
          <a:p>
            <a:endParaRPr lang="en-GB" dirty="0"/>
          </a:p>
        </p:txBody>
      </p:sp>
    </p:spTree>
    <p:extLst>
      <p:ext uri="{BB962C8B-B14F-4D97-AF65-F5344CB8AC3E}">
        <p14:creationId xmlns:p14="http://schemas.microsoft.com/office/powerpoint/2010/main" val="252020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1D873-266F-4312-AA2C-D875219A9D7C}"/>
              </a:ext>
            </a:extLst>
          </p:cNvPr>
          <p:cNvSpPr>
            <a:spLocks noGrp="1"/>
          </p:cNvSpPr>
          <p:nvPr>
            <p:ph type="title"/>
          </p:nvPr>
        </p:nvSpPr>
        <p:spPr/>
        <p:txBody>
          <a:bodyPr/>
          <a:lstStyle/>
          <a:p>
            <a:r>
              <a:rPr lang="en-GB" dirty="0"/>
              <a:t>Would you propose any medication adjustment?</a:t>
            </a:r>
          </a:p>
        </p:txBody>
      </p:sp>
      <p:sp>
        <p:nvSpPr>
          <p:cNvPr id="5" name="Content Placeholder 4">
            <a:extLst>
              <a:ext uri="{FF2B5EF4-FFF2-40B4-BE49-F238E27FC236}">
                <a16:creationId xmlns:a16="http://schemas.microsoft.com/office/drawing/2014/main" id="{7F50BAB7-CEC2-422B-8E6A-BA5F2ABD624B}"/>
              </a:ext>
            </a:extLst>
          </p:cNvPr>
          <p:cNvSpPr>
            <a:spLocks noGrp="1"/>
          </p:cNvSpPr>
          <p:nvPr>
            <p:ph idx="1"/>
          </p:nvPr>
        </p:nvSpPr>
        <p:spPr/>
        <p:txBody>
          <a:bodyPr>
            <a:normAutofit fontScale="92500" lnSpcReduction="20000"/>
          </a:bodyPr>
          <a:lstStyle/>
          <a:p>
            <a:pPr>
              <a:spcAft>
                <a:spcPts val="600"/>
              </a:spcAft>
              <a:buClr>
                <a:srgbClr val="92D050"/>
              </a:buClr>
              <a:buFont typeface="+mj-lt"/>
              <a:buAutoNum type="arabicPeriod"/>
            </a:pPr>
            <a:r>
              <a:rPr lang="en-GB" dirty="0"/>
              <a:t>To continue to use salbutamol whenever he feels asthma symptoms?</a:t>
            </a:r>
          </a:p>
          <a:p>
            <a:pPr>
              <a:spcAft>
                <a:spcPts val="600"/>
              </a:spcAft>
              <a:buClr>
                <a:srgbClr val="92D050"/>
              </a:buClr>
              <a:buFont typeface="+mj-lt"/>
              <a:buAutoNum type="arabicPeriod"/>
            </a:pPr>
            <a:r>
              <a:rPr lang="en-GB" dirty="0"/>
              <a:t>To use budesonide 200 µg twice daily (as previously prescribed) + salbutamol whenever he feels asthma symptoms?</a:t>
            </a:r>
          </a:p>
          <a:p>
            <a:pPr>
              <a:spcAft>
                <a:spcPts val="600"/>
              </a:spcAft>
              <a:buClr>
                <a:srgbClr val="92D050"/>
              </a:buClr>
              <a:buFont typeface="+mj-lt"/>
              <a:buAutoNum type="arabicPeriod"/>
            </a:pPr>
            <a:r>
              <a:rPr lang="en-GB" dirty="0"/>
              <a:t>To replace budesonide with budesonide / formoterol in the same inhaler twice daily + salbutamol inhaler whenever he feels asthma symptoms?</a:t>
            </a:r>
          </a:p>
          <a:p>
            <a:pPr>
              <a:spcAft>
                <a:spcPts val="600"/>
              </a:spcAft>
              <a:buClr>
                <a:srgbClr val="92D050"/>
              </a:buClr>
              <a:buFont typeface="+mj-lt"/>
              <a:buAutoNum type="arabicPeriod"/>
            </a:pPr>
            <a:r>
              <a:rPr lang="en-GB" dirty="0"/>
              <a:t>To replace budesonide with budesonide / formoterol in the same inhaler twice daily + when needed?</a:t>
            </a:r>
          </a:p>
          <a:p>
            <a:pPr>
              <a:spcAft>
                <a:spcPts val="600"/>
              </a:spcAft>
              <a:buClr>
                <a:srgbClr val="92D050"/>
              </a:buClr>
              <a:buFont typeface="+mj-lt"/>
              <a:buAutoNum type="arabicPeriod"/>
            </a:pPr>
            <a:r>
              <a:rPr lang="en-GB" dirty="0"/>
              <a:t>To use budesonide 200 µg twice daily (as prescribed previously) and prescribe budesonide / formoterol in the same inhaler to be used when needed?</a:t>
            </a:r>
          </a:p>
        </p:txBody>
      </p:sp>
    </p:spTree>
    <p:extLst>
      <p:ext uri="{BB962C8B-B14F-4D97-AF65-F5344CB8AC3E}">
        <p14:creationId xmlns:p14="http://schemas.microsoft.com/office/powerpoint/2010/main" val="690968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2019</a:t>
            </a:r>
          </a:p>
        </p:txBody>
      </p:sp>
      <p:sp>
        <p:nvSpPr>
          <p:cNvPr id="38" name="TextBox 37">
            <a:extLst>
              <a:ext uri="{FF2B5EF4-FFF2-40B4-BE49-F238E27FC236}">
                <a16:creationId xmlns:a16="http://schemas.microsoft.com/office/drawing/2014/main" id="{6E93E289-3E15-46FB-B1AF-BBD88ABFA7E5}"/>
              </a:ext>
            </a:extLst>
          </p:cNvPr>
          <p:cNvSpPr txBox="1"/>
          <p:nvPr/>
        </p:nvSpPr>
        <p:spPr>
          <a:xfrm>
            <a:off x="1899017" y="6460251"/>
            <a:ext cx="3013967" cy="246221"/>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April 2019.</a:t>
            </a:r>
          </a:p>
        </p:txBody>
      </p:sp>
      <p:pic>
        <p:nvPicPr>
          <p:cNvPr id="39" name="Picture 38" descr="WI10 Gina figure update_MARCH2019.v7.jpg">
            <a:extLst>
              <a:ext uri="{FF2B5EF4-FFF2-40B4-BE49-F238E27FC236}">
                <a16:creationId xmlns:a16="http://schemas.microsoft.com/office/drawing/2014/main" id="{3BC944FD-B945-4DDB-83D5-930222F63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060" y="1106525"/>
            <a:ext cx="9135879" cy="5143500"/>
          </a:xfrm>
          <a:prstGeom prst="rect">
            <a:avLst/>
          </a:prstGeom>
        </p:spPr>
      </p:pic>
      <p:sp>
        <p:nvSpPr>
          <p:cNvPr id="40" name="Rectangle 39">
            <a:extLst>
              <a:ext uri="{FF2B5EF4-FFF2-40B4-BE49-F238E27FC236}">
                <a16:creationId xmlns:a16="http://schemas.microsoft.com/office/drawing/2014/main" id="{13E194EE-DD99-4F72-8396-87D1DE86466D}"/>
              </a:ext>
            </a:extLst>
          </p:cNvPr>
          <p:cNvSpPr/>
          <p:nvPr/>
        </p:nvSpPr>
        <p:spPr>
          <a:xfrm rot="18616622">
            <a:off x="5581587" y="1942391"/>
            <a:ext cx="1152460" cy="11372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40" tIns="45720" rIns="91440" bIns="45720" numCol="1">
            <a:prstTxWarp prst="textArchUp">
              <a:avLst>
                <a:gd name="adj" fmla="val 5457498"/>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AU" sz="900" b="1" dirty="0">
                <a:ln w="12700">
                  <a:noFill/>
                  <a:prstDash val="solid"/>
                </a:ln>
                <a:solidFill>
                  <a:prstClr val="white"/>
                </a:solidFill>
                <a:latin typeface="Arial"/>
                <a:cs typeface="Arial"/>
              </a:rPr>
              <a:t>REVIEW RESPONSE</a:t>
            </a:r>
          </a:p>
        </p:txBody>
      </p:sp>
      <p:sp>
        <p:nvSpPr>
          <p:cNvPr id="41" name="Rectangle 40">
            <a:extLst>
              <a:ext uri="{FF2B5EF4-FFF2-40B4-BE49-F238E27FC236}">
                <a16:creationId xmlns:a16="http://schemas.microsoft.com/office/drawing/2014/main" id="{9864FE04-39CB-4FE6-8735-81974F758F0D}"/>
              </a:ext>
            </a:extLst>
          </p:cNvPr>
          <p:cNvSpPr/>
          <p:nvPr/>
        </p:nvSpPr>
        <p:spPr>
          <a:xfrm rot="3781407">
            <a:off x="5654146" y="1928400"/>
            <a:ext cx="1074561" cy="11181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40" tIns="45720" rIns="91440" bIns="45720" numCol="1">
            <a:prstTxWarp prst="textArchUp">
              <a:avLst>
                <a:gd name="adj" fmla="val 5457498"/>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AU" sz="900" b="1" dirty="0">
                <a:ln w="12700">
                  <a:noFill/>
                  <a:prstDash val="solid"/>
                </a:ln>
                <a:solidFill>
                  <a:prstClr val="white"/>
                </a:solidFill>
                <a:latin typeface="Arial"/>
                <a:cs typeface="Arial"/>
              </a:rPr>
              <a:t>ASSESS</a:t>
            </a:r>
          </a:p>
        </p:txBody>
      </p:sp>
      <p:sp>
        <p:nvSpPr>
          <p:cNvPr id="42" name="Rectangle 41">
            <a:extLst>
              <a:ext uri="{FF2B5EF4-FFF2-40B4-BE49-F238E27FC236}">
                <a16:creationId xmlns:a16="http://schemas.microsoft.com/office/drawing/2014/main" id="{6628AC7F-38BB-45CC-A0BC-420EC74CC57C}"/>
              </a:ext>
            </a:extLst>
          </p:cNvPr>
          <p:cNvSpPr/>
          <p:nvPr/>
        </p:nvSpPr>
        <p:spPr>
          <a:xfrm rot="21356104">
            <a:off x="5634057" y="2332178"/>
            <a:ext cx="1151999" cy="828000"/>
          </a:xfrm>
          <a:prstGeom prst="rect">
            <a:avLst/>
          </a:prstGeom>
          <a:noFill/>
        </p:spPr>
        <p:txBody>
          <a:bodyPr spcFirstLastPara="1" wrap="none" lIns="91440" tIns="45720" rIns="91440" bIns="45720" numCol="1">
            <a:prstTxWarp prst="textArchDown">
              <a:avLst>
                <a:gd name="adj" fmla="val 1660406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900" b="1" dirty="0">
                <a:ln w="12700">
                  <a:noFill/>
                  <a:prstDash val="solid"/>
                </a:ln>
                <a:solidFill>
                  <a:prstClr val="white"/>
                </a:solidFill>
                <a:latin typeface="Arial"/>
                <a:cs typeface="Arial"/>
              </a:rPr>
              <a:t>ADJUST</a:t>
            </a:r>
            <a:endParaRPr lang="en-US" sz="900" b="1" dirty="0">
              <a:ln w="12700">
                <a:noFill/>
                <a:prstDash val="solid"/>
              </a:ln>
              <a:solidFill>
                <a:prstClr val="white"/>
              </a:solidFill>
            </a:endParaRPr>
          </a:p>
        </p:txBody>
      </p:sp>
      <p:sp>
        <p:nvSpPr>
          <p:cNvPr id="43" name="object 2">
            <a:extLst>
              <a:ext uri="{FF2B5EF4-FFF2-40B4-BE49-F238E27FC236}">
                <a16:creationId xmlns:a16="http://schemas.microsoft.com/office/drawing/2014/main" id="{148CDE36-F7E7-462A-AF8F-65D2E50FA700}"/>
              </a:ext>
            </a:extLst>
          </p:cNvPr>
          <p:cNvSpPr txBox="1"/>
          <p:nvPr/>
        </p:nvSpPr>
        <p:spPr>
          <a:xfrm>
            <a:off x="3469902" y="5694499"/>
            <a:ext cx="3228872"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dirty="0">
                <a:solidFill>
                  <a:srgbClr val="231F20"/>
                </a:solidFill>
                <a:latin typeface="Arial"/>
                <a:cs typeface="Arial"/>
              </a:rPr>
              <a:t>*  </a:t>
            </a:r>
            <a:r>
              <a:rPr sz="850" spc="10" dirty="0">
                <a:solidFill>
                  <a:srgbClr val="231F20"/>
                </a:solidFill>
                <a:latin typeface="Arial"/>
                <a:cs typeface="Arial"/>
              </a:rPr>
              <a:t>Off-label; data only with budesonide-formoterol</a:t>
            </a:r>
            <a:r>
              <a:rPr sz="850" spc="-85" dirty="0">
                <a:solidFill>
                  <a:srgbClr val="231F20"/>
                </a:solidFill>
                <a:latin typeface="Arial"/>
                <a:cs typeface="Arial"/>
              </a:rPr>
              <a:t> </a:t>
            </a:r>
            <a:r>
              <a:rPr sz="850" spc="10" dirty="0">
                <a:solidFill>
                  <a:srgbClr val="231F20"/>
                </a:solidFill>
                <a:latin typeface="Arial"/>
                <a:cs typeface="Arial"/>
              </a:rPr>
              <a:t>(bud-form</a:t>
            </a:r>
            <a:r>
              <a:rPr sz="800" spc="10" dirty="0">
                <a:solidFill>
                  <a:srgbClr val="231F20"/>
                </a:solidFill>
                <a:latin typeface="Arial"/>
                <a:cs typeface="Arial"/>
              </a:rPr>
              <a:t>)</a:t>
            </a:r>
            <a:endParaRPr sz="800">
              <a:solidFill>
                <a:prstClr val="black"/>
              </a:solidFill>
              <a:latin typeface="Arial"/>
              <a:cs typeface="Arial"/>
            </a:endParaRPr>
          </a:p>
          <a:p>
            <a:pPr marL="12700">
              <a:spcBef>
                <a:spcPts val="10"/>
              </a:spcBef>
            </a:pPr>
            <a:r>
              <a:rPr sz="900" spc="5" dirty="0">
                <a:solidFill>
                  <a:srgbClr val="231F20"/>
                </a:solidFill>
                <a:latin typeface="Arial"/>
                <a:cs typeface="Arial"/>
              </a:rPr>
              <a:t>† </a:t>
            </a:r>
            <a:r>
              <a:rPr sz="850" spc="10" dirty="0">
                <a:solidFill>
                  <a:srgbClr val="231F20"/>
                </a:solidFill>
                <a:latin typeface="Arial"/>
                <a:cs typeface="Arial"/>
              </a:rPr>
              <a:t>Off-label; </a:t>
            </a:r>
            <a:r>
              <a:rPr sz="850" spc="15" dirty="0">
                <a:solidFill>
                  <a:srgbClr val="231F20"/>
                </a:solidFill>
                <a:latin typeface="Arial"/>
                <a:cs typeface="Arial"/>
              </a:rPr>
              <a:t>separate </a:t>
            </a:r>
            <a:r>
              <a:rPr sz="850" spc="10" dirty="0">
                <a:solidFill>
                  <a:srgbClr val="231F20"/>
                </a:solidFill>
                <a:latin typeface="Arial"/>
                <a:cs typeface="Arial"/>
              </a:rPr>
              <a:t>or </a:t>
            </a:r>
            <a:r>
              <a:rPr sz="850" spc="15" dirty="0">
                <a:solidFill>
                  <a:srgbClr val="231F20"/>
                </a:solidFill>
                <a:latin typeface="Arial"/>
                <a:cs typeface="Arial"/>
              </a:rPr>
              <a:t>combination ICS </a:t>
            </a:r>
            <a:r>
              <a:rPr sz="850" spc="10" dirty="0">
                <a:solidFill>
                  <a:srgbClr val="231F20"/>
                </a:solidFill>
                <a:latin typeface="Arial"/>
                <a:cs typeface="Arial"/>
              </a:rPr>
              <a:t>and </a:t>
            </a:r>
            <a:r>
              <a:rPr sz="850" spc="20" dirty="0">
                <a:solidFill>
                  <a:srgbClr val="231F20"/>
                </a:solidFill>
                <a:latin typeface="Arial"/>
                <a:cs typeface="Arial"/>
              </a:rPr>
              <a:t>SABA</a:t>
            </a:r>
            <a:r>
              <a:rPr sz="850" spc="-65" dirty="0">
                <a:solidFill>
                  <a:srgbClr val="231F20"/>
                </a:solidFill>
                <a:latin typeface="Arial"/>
                <a:cs typeface="Arial"/>
              </a:rPr>
              <a:t> </a:t>
            </a:r>
            <a:r>
              <a:rPr sz="850" spc="5" dirty="0">
                <a:solidFill>
                  <a:srgbClr val="231F20"/>
                </a:solidFill>
                <a:latin typeface="Arial"/>
                <a:cs typeface="Arial"/>
              </a:rPr>
              <a:t>inhalers</a:t>
            </a:r>
            <a:endParaRPr sz="850">
              <a:solidFill>
                <a:prstClr val="black"/>
              </a:solidFill>
              <a:latin typeface="Arial"/>
              <a:cs typeface="Arial"/>
            </a:endParaRPr>
          </a:p>
        </p:txBody>
      </p:sp>
      <p:sp>
        <p:nvSpPr>
          <p:cNvPr id="44" name="object 4">
            <a:extLst>
              <a:ext uri="{FF2B5EF4-FFF2-40B4-BE49-F238E27FC236}">
                <a16:creationId xmlns:a16="http://schemas.microsoft.com/office/drawing/2014/main" id="{B5D45B82-A392-4335-9A08-F517F6DCF5C3}"/>
              </a:ext>
            </a:extLst>
          </p:cNvPr>
          <p:cNvSpPr txBox="1"/>
          <p:nvPr/>
        </p:nvSpPr>
        <p:spPr>
          <a:xfrm>
            <a:off x="2194392" y="3923503"/>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45" name="object 5">
            <a:extLst>
              <a:ext uri="{FF2B5EF4-FFF2-40B4-BE49-F238E27FC236}">
                <a16:creationId xmlns:a16="http://schemas.microsoft.com/office/drawing/2014/main" id="{F06E55A8-54CF-41F7-8A51-EEDDFFAAE0F8}"/>
              </a:ext>
            </a:extLst>
          </p:cNvPr>
          <p:cNvSpPr txBox="1"/>
          <p:nvPr/>
        </p:nvSpPr>
        <p:spPr>
          <a:xfrm>
            <a:off x="2581684" y="4673952"/>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dirty="0">
              <a:solidFill>
                <a:prstClr val="black"/>
              </a:solidFill>
              <a:latin typeface="Arial"/>
              <a:cs typeface="Arial"/>
            </a:endParaRPr>
          </a:p>
        </p:txBody>
      </p:sp>
      <p:sp>
        <p:nvSpPr>
          <p:cNvPr id="46" name="object 6">
            <a:extLst>
              <a:ext uri="{FF2B5EF4-FFF2-40B4-BE49-F238E27FC236}">
                <a16:creationId xmlns:a16="http://schemas.microsoft.com/office/drawing/2014/main" id="{96DD5120-4786-4B73-8F70-EAC588E36670}"/>
              </a:ext>
            </a:extLst>
          </p:cNvPr>
          <p:cNvSpPr txBox="1"/>
          <p:nvPr/>
        </p:nvSpPr>
        <p:spPr>
          <a:xfrm>
            <a:off x="2725684" y="5469074"/>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dirty="0">
              <a:solidFill>
                <a:prstClr val="black"/>
              </a:solidFill>
              <a:latin typeface="Arial"/>
              <a:cs typeface="Arial"/>
            </a:endParaRPr>
          </a:p>
        </p:txBody>
      </p:sp>
      <p:sp>
        <p:nvSpPr>
          <p:cNvPr id="47" name="object 7">
            <a:extLst>
              <a:ext uri="{FF2B5EF4-FFF2-40B4-BE49-F238E27FC236}">
                <a16:creationId xmlns:a16="http://schemas.microsoft.com/office/drawing/2014/main" id="{0CB694DA-4907-4CE2-8080-222576C33764}"/>
              </a:ext>
            </a:extLst>
          </p:cNvPr>
          <p:cNvSpPr txBox="1"/>
          <p:nvPr/>
        </p:nvSpPr>
        <p:spPr>
          <a:xfrm>
            <a:off x="2194392" y="5217978"/>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48" name="object 9">
            <a:extLst>
              <a:ext uri="{FF2B5EF4-FFF2-40B4-BE49-F238E27FC236}">
                <a16:creationId xmlns:a16="http://schemas.microsoft.com/office/drawing/2014/main" id="{69E057E4-F02B-4AB3-8600-416A16BA5106}"/>
              </a:ext>
            </a:extLst>
          </p:cNvPr>
          <p:cNvSpPr txBox="1"/>
          <p:nvPr/>
        </p:nvSpPr>
        <p:spPr>
          <a:xfrm>
            <a:off x="4483464" y="3777148"/>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9" name="object 10">
            <a:extLst>
              <a:ext uri="{FF2B5EF4-FFF2-40B4-BE49-F238E27FC236}">
                <a16:creationId xmlns:a16="http://schemas.microsoft.com/office/drawing/2014/main" id="{A04A8E4F-625C-4812-A9E3-2674907CE1BC}"/>
              </a:ext>
            </a:extLst>
          </p:cNvPr>
          <p:cNvSpPr txBox="1"/>
          <p:nvPr/>
        </p:nvSpPr>
        <p:spPr>
          <a:xfrm>
            <a:off x="7443325" y="3619871"/>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0" name="object 11">
            <a:extLst>
              <a:ext uri="{FF2B5EF4-FFF2-40B4-BE49-F238E27FC236}">
                <a16:creationId xmlns:a16="http://schemas.microsoft.com/office/drawing/2014/main" id="{ED07A13E-CB50-4534-915D-15F4668145D9}"/>
              </a:ext>
            </a:extLst>
          </p:cNvPr>
          <p:cNvSpPr txBox="1"/>
          <p:nvPr/>
        </p:nvSpPr>
        <p:spPr>
          <a:xfrm>
            <a:off x="8417567" y="3378276"/>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1" name="object 13">
            <a:extLst>
              <a:ext uri="{FF2B5EF4-FFF2-40B4-BE49-F238E27FC236}">
                <a16:creationId xmlns:a16="http://schemas.microsoft.com/office/drawing/2014/main" id="{B0934DF3-ABC5-4CA2-9D8E-A72FA4C23DEA}"/>
              </a:ext>
            </a:extLst>
          </p:cNvPr>
          <p:cNvSpPr txBox="1"/>
          <p:nvPr/>
        </p:nvSpPr>
        <p:spPr>
          <a:xfrm>
            <a:off x="4483464" y="4660918"/>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2" name="object 14">
            <a:extLst>
              <a:ext uri="{FF2B5EF4-FFF2-40B4-BE49-F238E27FC236}">
                <a16:creationId xmlns:a16="http://schemas.microsoft.com/office/drawing/2014/main" id="{6AB6D6E3-92BF-430E-8FC7-80B797529241}"/>
              </a:ext>
            </a:extLst>
          </p:cNvPr>
          <p:cNvSpPr txBox="1"/>
          <p:nvPr/>
        </p:nvSpPr>
        <p:spPr>
          <a:xfrm>
            <a:off x="4223519" y="5237353"/>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3" name="object 16">
            <a:extLst>
              <a:ext uri="{FF2B5EF4-FFF2-40B4-BE49-F238E27FC236}">
                <a16:creationId xmlns:a16="http://schemas.microsoft.com/office/drawing/2014/main" id="{262762B2-BDED-46FF-9ADF-6A2EA1FCB612}"/>
              </a:ext>
            </a:extLst>
          </p:cNvPr>
          <p:cNvSpPr txBox="1"/>
          <p:nvPr/>
        </p:nvSpPr>
        <p:spPr>
          <a:xfrm>
            <a:off x="6246273" y="5514946"/>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54" name="object 17">
            <a:extLst>
              <a:ext uri="{FF2B5EF4-FFF2-40B4-BE49-F238E27FC236}">
                <a16:creationId xmlns:a16="http://schemas.microsoft.com/office/drawing/2014/main" id="{F3412789-0B09-4CC9-A641-42FFBD29A8E5}"/>
              </a:ext>
            </a:extLst>
          </p:cNvPr>
          <p:cNvSpPr txBox="1"/>
          <p:nvPr/>
        </p:nvSpPr>
        <p:spPr>
          <a:xfrm>
            <a:off x="7421554" y="4660918"/>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55" name="object 18">
            <a:extLst>
              <a:ext uri="{FF2B5EF4-FFF2-40B4-BE49-F238E27FC236}">
                <a16:creationId xmlns:a16="http://schemas.microsoft.com/office/drawing/2014/main" id="{6BD58C0B-AEB9-46B5-B48F-8549C1AB32C8}"/>
              </a:ext>
            </a:extLst>
          </p:cNvPr>
          <p:cNvSpPr txBox="1"/>
          <p:nvPr/>
        </p:nvSpPr>
        <p:spPr>
          <a:xfrm>
            <a:off x="8406718" y="4660918"/>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56" name="object 19">
            <a:extLst>
              <a:ext uri="{FF2B5EF4-FFF2-40B4-BE49-F238E27FC236}">
                <a16:creationId xmlns:a16="http://schemas.microsoft.com/office/drawing/2014/main" id="{9F75B2A3-D905-4EDB-AE0A-57BE11481599}"/>
              </a:ext>
            </a:extLst>
          </p:cNvPr>
          <p:cNvSpPr txBox="1"/>
          <p:nvPr/>
        </p:nvSpPr>
        <p:spPr>
          <a:xfrm>
            <a:off x="9214874" y="4660918"/>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57" name="object 20">
            <a:extLst>
              <a:ext uri="{FF2B5EF4-FFF2-40B4-BE49-F238E27FC236}">
                <a16:creationId xmlns:a16="http://schemas.microsoft.com/office/drawing/2014/main" id="{6639BE38-367B-4BBB-BD55-2546DB347C51}"/>
              </a:ext>
            </a:extLst>
          </p:cNvPr>
          <p:cNvSpPr txBox="1"/>
          <p:nvPr/>
        </p:nvSpPr>
        <p:spPr>
          <a:xfrm>
            <a:off x="7751326" y="5237353"/>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58" name="object 21">
            <a:extLst>
              <a:ext uri="{FF2B5EF4-FFF2-40B4-BE49-F238E27FC236}">
                <a16:creationId xmlns:a16="http://schemas.microsoft.com/office/drawing/2014/main" id="{244EB410-2246-42FF-89B3-9AF4A4CED478}"/>
              </a:ext>
            </a:extLst>
          </p:cNvPr>
          <p:cNvSpPr txBox="1"/>
          <p:nvPr/>
        </p:nvSpPr>
        <p:spPr>
          <a:xfrm>
            <a:off x="2194392" y="1268933"/>
            <a:ext cx="2684780" cy="201337"/>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45"/>
              </a:spcBef>
            </a:pPr>
            <a:r>
              <a:rPr sz="1200" b="1" dirty="0">
                <a:solidFill>
                  <a:srgbClr val="231F20"/>
                </a:solidFill>
                <a:latin typeface="Arial Black"/>
                <a:cs typeface="Arial Black"/>
              </a:rPr>
              <a:t>Adults &amp; adolescents 12+</a:t>
            </a:r>
            <a:r>
              <a:rPr sz="1200" b="1" spc="-35" dirty="0">
                <a:solidFill>
                  <a:srgbClr val="231F20"/>
                </a:solidFill>
                <a:latin typeface="Arial Black"/>
                <a:cs typeface="Arial Black"/>
              </a:rPr>
              <a:t> </a:t>
            </a:r>
            <a:r>
              <a:rPr sz="1200" b="1" dirty="0">
                <a:solidFill>
                  <a:srgbClr val="231F20"/>
                </a:solidFill>
                <a:latin typeface="Arial Black"/>
                <a:cs typeface="Arial Black"/>
              </a:rPr>
              <a:t>years</a:t>
            </a:r>
            <a:endParaRPr sz="1200" dirty="0">
              <a:solidFill>
                <a:prstClr val="black"/>
              </a:solidFill>
              <a:latin typeface="Arial Black"/>
              <a:cs typeface="Arial Black"/>
            </a:endParaRPr>
          </a:p>
        </p:txBody>
      </p:sp>
      <p:sp>
        <p:nvSpPr>
          <p:cNvPr id="59" name="object 22">
            <a:extLst>
              <a:ext uri="{FF2B5EF4-FFF2-40B4-BE49-F238E27FC236}">
                <a16:creationId xmlns:a16="http://schemas.microsoft.com/office/drawing/2014/main" id="{33FC0690-6741-4594-BB89-5490D8834849}"/>
              </a:ext>
            </a:extLst>
          </p:cNvPr>
          <p:cNvSpPr txBox="1"/>
          <p:nvPr/>
        </p:nvSpPr>
        <p:spPr>
          <a:xfrm>
            <a:off x="2194392" y="1967361"/>
            <a:ext cx="2232000" cy="4296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b="1" dirty="0">
                <a:solidFill>
                  <a:srgbClr val="231F20"/>
                </a:solidFill>
                <a:latin typeface="Arial Black"/>
                <a:cs typeface="Arial Black"/>
              </a:rPr>
              <a:t>Personalized </a:t>
            </a:r>
            <a:r>
              <a:rPr sz="900" b="1" spc="5" dirty="0">
                <a:solidFill>
                  <a:srgbClr val="231F20"/>
                </a:solidFill>
                <a:latin typeface="Arial Black"/>
                <a:cs typeface="Arial Black"/>
              </a:rPr>
              <a:t>asthma</a:t>
            </a:r>
            <a:r>
              <a:rPr sz="900" b="1" spc="-5" dirty="0">
                <a:solidFill>
                  <a:srgbClr val="231F20"/>
                </a:solidFill>
                <a:latin typeface="Arial Black"/>
                <a:cs typeface="Arial Black"/>
              </a:rPr>
              <a:t> </a:t>
            </a:r>
            <a:r>
              <a:rPr sz="900" b="1" spc="5" dirty="0">
                <a:solidFill>
                  <a:srgbClr val="231F20"/>
                </a:solidFill>
                <a:latin typeface="Arial Black"/>
                <a:cs typeface="Arial Black"/>
              </a:rPr>
              <a:t>management:</a:t>
            </a:r>
            <a:endParaRPr sz="900">
              <a:solidFill>
                <a:prstClr val="black"/>
              </a:solidFill>
              <a:latin typeface="Arial Black"/>
              <a:cs typeface="Arial Black"/>
            </a:endParaRPr>
          </a:p>
          <a:p>
            <a:pPr marL="12700">
              <a:spcBef>
                <a:spcPts val="10"/>
              </a:spcBef>
            </a:pPr>
            <a:r>
              <a:rPr sz="900" spc="5" dirty="0">
                <a:solidFill>
                  <a:srgbClr val="231F20"/>
                </a:solidFill>
                <a:latin typeface="Arial"/>
                <a:cs typeface="Arial"/>
              </a:rPr>
              <a:t>Assess, </a:t>
            </a:r>
            <a:r>
              <a:rPr sz="900" dirty="0">
                <a:solidFill>
                  <a:srgbClr val="231F20"/>
                </a:solidFill>
                <a:latin typeface="Arial"/>
                <a:cs typeface="Arial"/>
              </a:rPr>
              <a:t>Adjust, Review</a:t>
            </a:r>
            <a:r>
              <a:rPr sz="900" spc="-60" dirty="0">
                <a:solidFill>
                  <a:srgbClr val="231F20"/>
                </a:solidFill>
                <a:latin typeface="Arial"/>
                <a:cs typeface="Arial"/>
              </a:rPr>
              <a:t> </a:t>
            </a:r>
            <a:r>
              <a:rPr sz="900" spc="5" dirty="0">
                <a:solidFill>
                  <a:srgbClr val="231F20"/>
                </a:solidFill>
                <a:latin typeface="Arial"/>
                <a:cs typeface="Arial"/>
              </a:rPr>
              <a:t>response</a:t>
            </a:r>
            <a:endParaRPr sz="900">
              <a:solidFill>
                <a:prstClr val="black"/>
              </a:solidFill>
              <a:latin typeface="Arial"/>
              <a:cs typeface="Arial"/>
            </a:endParaRPr>
          </a:p>
        </p:txBody>
      </p:sp>
      <p:sp>
        <p:nvSpPr>
          <p:cNvPr id="60" name="object 23">
            <a:extLst>
              <a:ext uri="{FF2B5EF4-FFF2-40B4-BE49-F238E27FC236}">
                <a16:creationId xmlns:a16="http://schemas.microsoft.com/office/drawing/2014/main" id="{EC1ED227-6A2F-4497-AF61-E3B570D5AFD1}"/>
              </a:ext>
            </a:extLst>
          </p:cNvPr>
          <p:cNvSpPr txBox="1"/>
          <p:nvPr/>
        </p:nvSpPr>
        <p:spPr>
          <a:xfrm>
            <a:off x="2194392" y="3301975"/>
            <a:ext cx="1800000" cy="56310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1200"/>
              </a:lnSpc>
              <a:spcBef>
                <a:spcPts val="95"/>
              </a:spcBef>
            </a:pPr>
            <a:r>
              <a:rPr sz="900" b="1" spc="5" dirty="0">
                <a:solidFill>
                  <a:srgbClr val="231F20"/>
                </a:solidFill>
                <a:latin typeface="Arial Black"/>
                <a:cs typeface="Arial Black"/>
              </a:rPr>
              <a:t>Asthma </a:t>
            </a:r>
            <a:r>
              <a:rPr sz="900" b="1" dirty="0">
                <a:solidFill>
                  <a:srgbClr val="231F20"/>
                </a:solidFill>
                <a:latin typeface="Arial Black"/>
                <a:cs typeface="Arial Black"/>
              </a:rPr>
              <a:t>medication</a:t>
            </a:r>
            <a:r>
              <a:rPr sz="900" b="1" spc="-45" dirty="0">
                <a:solidFill>
                  <a:srgbClr val="231F20"/>
                </a:solidFill>
                <a:latin typeface="Arial Black"/>
                <a:cs typeface="Arial Black"/>
              </a:rPr>
              <a:t> </a:t>
            </a:r>
            <a:r>
              <a:rPr sz="900" b="1" spc="5" dirty="0">
                <a:solidFill>
                  <a:srgbClr val="231F20"/>
                </a:solidFill>
                <a:latin typeface="Arial Black"/>
                <a:cs typeface="Arial Black"/>
              </a:rPr>
              <a:t>options:  </a:t>
            </a:r>
            <a:r>
              <a:rPr sz="900" dirty="0">
                <a:solidFill>
                  <a:srgbClr val="231F20"/>
                </a:solidFill>
                <a:latin typeface="Arial"/>
                <a:cs typeface="Arial"/>
              </a:rPr>
              <a:t>Adjust treatment up and down for  </a:t>
            </a:r>
            <a:r>
              <a:rPr sz="900" spc="-5" dirty="0">
                <a:solidFill>
                  <a:srgbClr val="231F20"/>
                </a:solidFill>
                <a:latin typeface="Arial"/>
                <a:cs typeface="Arial"/>
              </a:rPr>
              <a:t>individual </a:t>
            </a:r>
            <a:r>
              <a:rPr sz="900" dirty="0">
                <a:solidFill>
                  <a:srgbClr val="231F20"/>
                </a:solidFill>
                <a:latin typeface="Arial"/>
                <a:cs typeface="Arial"/>
              </a:rPr>
              <a:t>patient</a:t>
            </a:r>
            <a:r>
              <a:rPr sz="900" spc="-5" dirty="0">
                <a:solidFill>
                  <a:srgbClr val="231F20"/>
                </a:solidFill>
                <a:latin typeface="Arial"/>
                <a:cs typeface="Arial"/>
              </a:rPr>
              <a:t> </a:t>
            </a:r>
            <a:r>
              <a:rPr sz="900" dirty="0">
                <a:solidFill>
                  <a:srgbClr val="231F20"/>
                </a:solidFill>
                <a:latin typeface="Arial"/>
                <a:cs typeface="Arial"/>
              </a:rPr>
              <a:t>needs</a:t>
            </a:r>
            <a:endParaRPr sz="900">
              <a:solidFill>
                <a:prstClr val="black"/>
              </a:solidFill>
              <a:latin typeface="Arial"/>
              <a:cs typeface="Arial"/>
            </a:endParaRPr>
          </a:p>
        </p:txBody>
      </p:sp>
      <p:sp>
        <p:nvSpPr>
          <p:cNvPr id="61" name="object 24">
            <a:extLst>
              <a:ext uri="{FF2B5EF4-FFF2-40B4-BE49-F238E27FC236}">
                <a16:creationId xmlns:a16="http://schemas.microsoft.com/office/drawing/2014/main" id="{353F2B4B-1603-4068-B80F-6F57716495CA}"/>
              </a:ext>
            </a:extLst>
          </p:cNvPr>
          <p:cNvSpPr txBox="1"/>
          <p:nvPr/>
        </p:nvSpPr>
        <p:spPr>
          <a:xfrm>
            <a:off x="9214437" y="2940587"/>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2" name="object 25">
            <a:extLst>
              <a:ext uri="{FF2B5EF4-FFF2-40B4-BE49-F238E27FC236}">
                <a16:creationId xmlns:a16="http://schemas.microsoft.com/office/drawing/2014/main" id="{865BF20C-D1A2-4BF2-B2E5-08874D251769}"/>
              </a:ext>
            </a:extLst>
          </p:cNvPr>
          <p:cNvSpPr txBox="1"/>
          <p:nvPr/>
        </p:nvSpPr>
        <p:spPr>
          <a:xfrm>
            <a:off x="4414654" y="2263008"/>
            <a:ext cx="936823" cy="714426"/>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207010">
              <a:lnSpc>
                <a:spcPct val="114700"/>
              </a:lnSpc>
              <a:spcBef>
                <a:spcPts val="95"/>
              </a:spcBef>
            </a:pPr>
            <a:r>
              <a:rPr sz="800" i="1" spc="10" dirty="0">
                <a:solidFill>
                  <a:srgbClr val="231F20"/>
                </a:solidFill>
                <a:latin typeface="Arial"/>
                <a:cs typeface="Arial"/>
              </a:rPr>
              <a:t>Symptoms  Exacerbations  Side-effects  </a:t>
            </a:r>
            <a:r>
              <a:rPr sz="800" i="1" spc="5" dirty="0">
                <a:solidFill>
                  <a:srgbClr val="231F20"/>
                </a:solidFill>
                <a:latin typeface="Arial"/>
                <a:cs typeface="Arial"/>
              </a:rPr>
              <a:t>Lung</a:t>
            </a:r>
            <a:r>
              <a:rPr sz="800" i="1" spc="-30" dirty="0">
                <a:solidFill>
                  <a:srgbClr val="231F20"/>
                </a:solidFill>
                <a:latin typeface="Arial"/>
                <a:cs typeface="Arial"/>
              </a:rPr>
              <a:t> </a:t>
            </a:r>
            <a:r>
              <a:rPr sz="800" i="1" spc="10" dirty="0">
                <a:solidFill>
                  <a:srgbClr val="231F20"/>
                </a:solidFill>
                <a:latin typeface="Arial"/>
                <a:cs typeface="Arial"/>
              </a:rPr>
              <a:t>function</a:t>
            </a:r>
            <a:endParaRPr sz="800">
              <a:solidFill>
                <a:prstClr val="black"/>
              </a:solidFill>
              <a:latin typeface="Arial"/>
              <a:cs typeface="Arial"/>
            </a:endParaRPr>
          </a:p>
          <a:p>
            <a:pPr marL="12700">
              <a:spcBef>
                <a:spcPts val="130"/>
              </a:spcBef>
            </a:pPr>
            <a:r>
              <a:rPr sz="800" i="1" spc="10" dirty="0">
                <a:solidFill>
                  <a:srgbClr val="231F20"/>
                </a:solidFill>
                <a:latin typeface="Arial"/>
                <a:cs typeface="Arial"/>
              </a:rPr>
              <a:t>Patient</a:t>
            </a:r>
            <a:r>
              <a:rPr sz="800" i="1" spc="-60" dirty="0">
                <a:solidFill>
                  <a:srgbClr val="231F20"/>
                </a:solidFill>
                <a:latin typeface="Arial"/>
                <a:cs typeface="Arial"/>
              </a:rPr>
              <a:t> </a:t>
            </a:r>
            <a:r>
              <a:rPr sz="800" i="1" spc="10" dirty="0">
                <a:solidFill>
                  <a:srgbClr val="231F20"/>
                </a:solidFill>
                <a:latin typeface="Arial"/>
                <a:cs typeface="Arial"/>
              </a:rPr>
              <a:t>satisfaction</a:t>
            </a:r>
            <a:endParaRPr sz="800">
              <a:solidFill>
                <a:prstClr val="black"/>
              </a:solidFill>
              <a:latin typeface="Arial"/>
              <a:cs typeface="Arial"/>
            </a:endParaRPr>
          </a:p>
        </p:txBody>
      </p:sp>
      <p:sp>
        <p:nvSpPr>
          <p:cNvPr id="63" name="object 26">
            <a:extLst>
              <a:ext uri="{FF2B5EF4-FFF2-40B4-BE49-F238E27FC236}">
                <a16:creationId xmlns:a16="http://schemas.microsoft.com/office/drawing/2014/main" id="{89599027-2C9C-497B-8580-0AC64BF09B6B}"/>
              </a:ext>
            </a:extLst>
          </p:cNvPr>
          <p:cNvSpPr txBox="1"/>
          <p:nvPr/>
        </p:nvSpPr>
        <p:spPr>
          <a:xfrm>
            <a:off x="6891765" y="1282213"/>
            <a:ext cx="1783168" cy="829843"/>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14700"/>
              </a:lnSpc>
              <a:spcBef>
                <a:spcPts val="95"/>
              </a:spcBef>
            </a:pPr>
            <a:r>
              <a:rPr sz="800" i="1" spc="5" dirty="0">
                <a:solidFill>
                  <a:srgbClr val="231F20"/>
                </a:solidFill>
                <a:latin typeface="Arial"/>
                <a:cs typeface="Arial"/>
              </a:rPr>
              <a:t>Confirmation of diagnosis </a:t>
            </a:r>
            <a:r>
              <a:rPr sz="800" i="1" dirty="0">
                <a:solidFill>
                  <a:srgbClr val="231F20"/>
                </a:solidFill>
                <a:latin typeface="Arial"/>
                <a:cs typeface="Arial"/>
              </a:rPr>
              <a:t>if </a:t>
            </a:r>
            <a:r>
              <a:rPr sz="800" i="1" spc="5" dirty="0">
                <a:solidFill>
                  <a:srgbClr val="231F20"/>
                </a:solidFill>
                <a:latin typeface="Arial"/>
                <a:cs typeface="Arial"/>
              </a:rPr>
              <a:t>necessary  </a:t>
            </a:r>
            <a:r>
              <a:rPr sz="800" i="1" spc="10" dirty="0">
                <a:solidFill>
                  <a:srgbClr val="231F20"/>
                </a:solidFill>
                <a:latin typeface="Arial"/>
                <a:cs typeface="Arial"/>
              </a:rPr>
              <a:t>Symptom control </a:t>
            </a:r>
            <a:r>
              <a:rPr sz="800" i="1" spc="15" dirty="0">
                <a:solidFill>
                  <a:srgbClr val="231F20"/>
                </a:solidFill>
                <a:latin typeface="Arial"/>
                <a:cs typeface="Arial"/>
              </a:rPr>
              <a:t>&amp;</a:t>
            </a:r>
            <a:r>
              <a:rPr sz="800" i="1" spc="-20" dirty="0">
                <a:solidFill>
                  <a:srgbClr val="231F20"/>
                </a:solidFill>
                <a:latin typeface="Arial"/>
                <a:cs typeface="Arial"/>
              </a:rPr>
              <a:t> </a:t>
            </a:r>
            <a:r>
              <a:rPr sz="800" i="1" spc="10" dirty="0">
                <a:solidFill>
                  <a:srgbClr val="231F20"/>
                </a:solidFill>
                <a:latin typeface="Arial"/>
                <a:cs typeface="Arial"/>
              </a:rPr>
              <a:t>modifiable</a:t>
            </a:r>
            <a:endParaRPr sz="800" dirty="0">
              <a:solidFill>
                <a:prstClr val="black"/>
              </a:solidFill>
              <a:latin typeface="Arial"/>
              <a:cs typeface="Arial"/>
            </a:endParaRPr>
          </a:p>
          <a:p>
            <a:pPr marL="12700">
              <a:lnSpc>
                <a:spcPts val="860"/>
              </a:lnSpc>
            </a:pPr>
            <a:r>
              <a:rPr sz="800" i="1" spc="5" dirty="0">
                <a:solidFill>
                  <a:srgbClr val="231F20"/>
                </a:solidFill>
                <a:latin typeface="Arial"/>
                <a:cs typeface="Arial"/>
              </a:rPr>
              <a:t>risk </a:t>
            </a:r>
            <a:r>
              <a:rPr sz="800" i="1" spc="10" dirty="0">
                <a:solidFill>
                  <a:srgbClr val="231F20"/>
                </a:solidFill>
                <a:latin typeface="Arial"/>
                <a:cs typeface="Arial"/>
              </a:rPr>
              <a:t>factors (including </a:t>
            </a:r>
            <a:r>
              <a:rPr sz="800" i="1" spc="5" dirty="0">
                <a:solidFill>
                  <a:srgbClr val="231F20"/>
                </a:solidFill>
                <a:latin typeface="Arial"/>
                <a:cs typeface="Arial"/>
              </a:rPr>
              <a:t>lung</a:t>
            </a:r>
            <a:r>
              <a:rPr sz="800" i="1" spc="-35" dirty="0">
                <a:solidFill>
                  <a:srgbClr val="231F20"/>
                </a:solidFill>
                <a:latin typeface="Arial"/>
                <a:cs typeface="Arial"/>
              </a:rPr>
              <a:t> </a:t>
            </a:r>
            <a:r>
              <a:rPr sz="800" i="1" spc="10" dirty="0">
                <a:solidFill>
                  <a:srgbClr val="231F20"/>
                </a:solidFill>
                <a:latin typeface="Arial"/>
                <a:cs typeface="Arial"/>
              </a:rPr>
              <a:t>function)</a:t>
            </a:r>
            <a:endParaRPr sz="800" dirty="0">
              <a:solidFill>
                <a:prstClr val="black"/>
              </a:solidFill>
              <a:latin typeface="Arial"/>
              <a:cs typeface="Arial"/>
            </a:endParaRPr>
          </a:p>
          <a:p>
            <a:pPr marL="12700">
              <a:spcBef>
                <a:spcPts val="130"/>
              </a:spcBef>
            </a:pPr>
            <a:r>
              <a:rPr sz="800" i="1" spc="5" dirty="0">
                <a:solidFill>
                  <a:srgbClr val="231F20"/>
                </a:solidFill>
                <a:latin typeface="Arial"/>
                <a:cs typeface="Arial"/>
              </a:rPr>
              <a:t>Comorbidities</a:t>
            </a:r>
            <a:endParaRPr sz="800" dirty="0">
              <a:solidFill>
                <a:prstClr val="black"/>
              </a:solidFill>
              <a:latin typeface="Arial"/>
              <a:cs typeface="Arial"/>
            </a:endParaRPr>
          </a:p>
          <a:p>
            <a:pPr marL="12700" marR="325755">
              <a:lnSpc>
                <a:spcPct val="114700"/>
              </a:lnSpc>
            </a:pPr>
            <a:r>
              <a:rPr sz="800" i="1" spc="10" dirty="0">
                <a:solidFill>
                  <a:srgbClr val="231F20"/>
                </a:solidFill>
                <a:latin typeface="Arial"/>
                <a:cs typeface="Arial"/>
              </a:rPr>
              <a:t>Inhaler technique </a:t>
            </a:r>
            <a:r>
              <a:rPr sz="800" i="1" spc="15" dirty="0">
                <a:solidFill>
                  <a:srgbClr val="231F20"/>
                </a:solidFill>
                <a:latin typeface="Arial"/>
                <a:cs typeface="Arial"/>
              </a:rPr>
              <a:t>&amp;</a:t>
            </a:r>
            <a:r>
              <a:rPr sz="800" i="1" spc="-60" dirty="0">
                <a:solidFill>
                  <a:srgbClr val="231F20"/>
                </a:solidFill>
                <a:latin typeface="Arial"/>
                <a:cs typeface="Arial"/>
              </a:rPr>
              <a:t> </a:t>
            </a:r>
            <a:r>
              <a:rPr sz="800" i="1" spc="5" dirty="0">
                <a:solidFill>
                  <a:srgbClr val="231F20"/>
                </a:solidFill>
                <a:latin typeface="Arial"/>
                <a:cs typeface="Arial"/>
              </a:rPr>
              <a:t>adherence  </a:t>
            </a:r>
            <a:r>
              <a:rPr sz="800" i="1" spc="10" dirty="0">
                <a:solidFill>
                  <a:srgbClr val="231F20"/>
                </a:solidFill>
                <a:latin typeface="Arial"/>
                <a:cs typeface="Arial"/>
              </a:rPr>
              <a:t>Patient</a:t>
            </a:r>
            <a:r>
              <a:rPr sz="800" i="1" dirty="0">
                <a:solidFill>
                  <a:srgbClr val="231F20"/>
                </a:solidFill>
                <a:latin typeface="Arial"/>
                <a:cs typeface="Arial"/>
              </a:rPr>
              <a:t> </a:t>
            </a:r>
            <a:r>
              <a:rPr sz="800" i="1" spc="5" dirty="0">
                <a:solidFill>
                  <a:srgbClr val="231F20"/>
                </a:solidFill>
                <a:latin typeface="Arial"/>
                <a:cs typeface="Arial"/>
              </a:rPr>
              <a:t>goals</a:t>
            </a:r>
            <a:endParaRPr sz="800" dirty="0">
              <a:solidFill>
                <a:prstClr val="black"/>
              </a:solidFill>
              <a:latin typeface="Arial"/>
              <a:cs typeface="Arial"/>
            </a:endParaRPr>
          </a:p>
        </p:txBody>
      </p:sp>
      <p:sp>
        <p:nvSpPr>
          <p:cNvPr id="64" name="object 27">
            <a:extLst>
              <a:ext uri="{FF2B5EF4-FFF2-40B4-BE49-F238E27FC236}">
                <a16:creationId xmlns:a16="http://schemas.microsoft.com/office/drawing/2014/main" id="{AE7A0EE6-0F6C-4E32-905F-6125CF1B1F2A}"/>
              </a:ext>
            </a:extLst>
          </p:cNvPr>
          <p:cNvSpPr txBox="1"/>
          <p:nvPr/>
        </p:nvSpPr>
        <p:spPr>
          <a:xfrm>
            <a:off x="6893949" y="2865903"/>
            <a:ext cx="1544220" cy="639278"/>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180975">
              <a:lnSpc>
                <a:spcPts val="860"/>
              </a:lnSpc>
              <a:spcBef>
                <a:spcPts val="185"/>
              </a:spcBef>
            </a:pPr>
            <a:r>
              <a:rPr sz="800" i="1" spc="5" dirty="0">
                <a:solidFill>
                  <a:srgbClr val="231F20"/>
                </a:solidFill>
                <a:latin typeface="Arial"/>
                <a:cs typeface="Arial"/>
              </a:rPr>
              <a:t>Treatment of </a:t>
            </a:r>
            <a:r>
              <a:rPr sz="800" i="1" spc="10" dirty="0">
                <a:solidFill>
                  <a:srgbClr val="231F20"/>
                </a:solidFill>
                <a:latin typeface="Arial"/>
                <a:cs typeface="Arial"/>
              </a:rPr>
              <a:t>modifiable</a:t>
            </a:r>
            <a:r>
              <a:rPr sz="800" i="1" spc="-60" dirty="0">
                <a:solidFill>
                  <a:srgbClr val="231F20"/>
                </a:solidFill>
                <a:latin typeface="Arial"/>
                <a:cs typeface="Arial"/>
              </a:rPr>
              <a:t> </a:t>
            </a:r>
            <a:r>
              <a:rPr sz="800" i="1" spc="5" dirty="0">
                <a:solidFill>
                  <a:srgbClr val="231F20"/>
                </a:solidFill>
                <a:latin typeface="Arial"/>
                <a:cs typeface="Arial"/>
              </a:rPr>
              <a:t>risk  </a:t>
            </a:r>
            <a:r>
              <a:rPr sz="800" i="1" spc="10" dirty="0">
                <a:solidFill>
                  <a:srgbClr val="231F20"/>
                </a:solidFill>
                <a:latin typeface="Arial"/>
                <a:cs typeface="Arial"/>
              </a:rPr>
              <a:t>factors </a:t>
            </a:r>
            <a:r>
              <a:rPr sz="800" i="1" spc="15" dirty="0">
                <a:solidFill>
                  <a:srgbClr val="231F20"/>
                </a:solidFill>
                <a:latin typeface="Arial"/>
                <a:cs typeface="Arial"/>
              </a:rPr>
              <a:t>&amp;</a:t>
            </a:r>
            <a:r>
              <a:rPr sz="800" i="1" spc="-20" dirty="0">
                <a:solidFill>
                  <a:srgbClr val="231F20"/>
                </a:solidFill>
                <a:latin typeface="Arial"/>
                <a:cs typeface="Arial"/>
              </a:rPr>
              <a:t> </a:t>
            </a:r>
            <a:r>
              <a:rPr sz="800" i="1" spc="10" dirty="0">
                <a:solidFill>
                  <a:srgbClr val="231F20"/>
                </a:solidFill>
                <a:latin typeface="Arial"/>
                <a:cs typeface="Arial"/>
              </a:rPr>
              <a:t>comorbidities</a:t>
            </a:r>
            <a:endParaRPr sz="800">
              <a:solidFill>
                <a:prstClr val="black"/>
              </a:solidFill>
              <a:latin typeface="Arial"/>
              <a:cs typeface="Arial"/>
            </a:endParaRPr>
          </a:p>
          <a:p>
            <a:pPr marL="12700" marR="5080">
              <a:lnSpc>
                <a:spcPts val="1030"/>
              </a:lnSpc>
              <a:spcBef>
                <a:spcPts val="35"/>
              </a:spcBef>
            </a:pPr>
            <a:r>
              <a:rPr sz="800" i="1" spc="5" dirty="0">
                <a:solidFill>
                  <a:srgbClr val="231F20"/>
                </a:solidFill>
                <a:latin typeface="Arial"/>
                <a:cs typeface="Arial"/>
              </a:rPr>
              <a:t>Non-pharmacological </a:t>
            </a:r>
            <a:r>
              <a:rPr sz="800" i="1" spc="10" dirty="0">
                <a:solidFill>
                  <a:srgbClr val="231F20"/>
                </a:solidFill>
                <a:latin typeface="Arial"/>
                <a:cs typeface="Arial"/>
              </a:rPr>
              <a:t>strategies  Education </a:t>
            </a:r>
            <a:r>
              <a:rPr sz="800" i="1" spc="15" dirty="0">
                <a:solidFill>
                  <a:srgbClr val="231F20"/>
                </a:solidFill>
                <a:latin typeface="Arial"/>
                <a:cs typeface="Arial"/>
              </a:rPr>
              <a:t>&amp; </a:t>
            </a:r>
            <a:r>
              <a:rPr sz="800" i="1" spc="5" dirty="0">
                <a:solidFill>
                  <a:srgbClr val="231F20"/>
                </a:solidFill>
                <a:latin typeface="Arial"/>
                <a:cs typeface="Arial"/>
              </a:rPr>
              <a:t>skills training  </a:t>
            </a:r>
            <a:r>
              <a:rPr sz="800" i="1" spc="10" dirty="0">
                <a:solidFill>
                  <a:srgbClr val="231F20"/>
                </a:solidFill>
                <a:latin typeface="Arial"/>
                <a:cs typeface="Arial"/>
              </a:rPr>
              <a:t>Asthma</a:t>
            </a:r>
            <a:r>
              <a:rPr sz="800" i="1" dirty="0">
                <a:solidFill>
                  <a:srgbClr val="231F20"/>
                </a:solidFill>
                <a:latin typeface="Arial"/>
                <a:cs typeface="Arial"/>
              </a:rPr>
              <a:t> </a:t>
            </a:r>
            <a:r>
              <a:rPr sz="800" i="1" spc="10" dirty="0">
                <a:solidFill>
                  <a:srgbClr val="231F20"/>
                </a:solidFill>
                <a:latin typeface="Arial"/>
                <a:cs typeface="Arial"/>
              </a:rPr>
              <a:t>medications</a:t>
            </a:r>
            <a:endParaRPr sz="800">
              <a:solidFill>
                <a:prstClr val="black"/>
              </a:solidFill>
              <a:latin typeface="Arial"/>
              <a:cs typeface="Arial"/>
            </a:endParaRPr>
          </a:p>
        </p:txBody>
      </p:sp>
      <p:sp>
        <p:nvSpPr>
          <p:cNvPr id="65" name="Rectangle 64">
            <a:extLst>
              <a:ext uri="{FF2B5EF4-FFF2-40B4-BE49-F238E27FC236}">
                <a16:creationId xmlns:a16="http://schemas.microsoft.com/office/drawing/2014/main" id="{B805075B-9564-4FA3-BCE4-6CCCEB6C0CA8}"/>
              </a:ext>
            </a:extLst>
          </p:cNvPr>
          <p:cNvSpPr/>
          <p:nvPr/>
        </p:nvSpPr>
        <p:spPr>
          <a:xfrm>
            <a:off x="8328006" y="6095087"/>
            <a:ext cx="220326" cy="1692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spc="15" dirty="0">
                <a:solidFill>
                  <a:srgbClr val="231F20"/>
                </a:solidFill>
                <a:latin typeface="Arial"/>
                <a:cs typeface="Arial"/>
              </a:rPr>
              <a:t>1</a:t>
            </a:r>
            <a:endParaRPr lang="en-US" sz="500" dirty="0">
              <a:solidFill>
                <a:prstClr val="black"/>
              </a:solidFill>
            </a:endParaRPr>
          </a:p>
        </p:txBody>
      </p:sp>
      <p:sp>
        <p:nvSpPr>
          <p:cNvPr id="67" name="Rectangle 66">
            <a:extLst>
              <a:ext uri="{FF2B5EF4-FFF2-40B4-BE49-F238E27FC236}">
                <a16:creationId xmlns:a16="http://schemas.microsoft.com/office/drawing/2014/main" id="{DEA51D51-9709-4F2D-B276-EF03E89D880D}"/>
              </a:ext>
            </a:extLst>
          </p:cNvPr>
          <p:cNvSpPr/>
          <p:nvPr/>
        </p:nvSpPr>
        <p:spPr>
          <a:xfrm>
            <a:off x="3546355" y="4208678"/>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9" name="Rectangle 68">
            <a:extLst>
              <a:ext uri="{FF2B5EF4-FFF2-40B4-BE49-F238E27FC236}">
                <a16:creationId xmlns:a16="http://schemas.microsoft.com/office/drawing/2014/main" id="{605F3F0D-1EA5-4F3C-9B20-5414DC362988}"/>
              </a:ext>
            </a:extLst>
          </p:cNvPr>
          <p:cNvSpPr/>
          <p:nvPr/>
        </p:nvSpPr>
        <p:spPr>
          <a:xfrm>
            <a:off x="3547210" y="4728272"/>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0" name="object 8">
            <a:extLst>
              <a:ext uri="{FF2B5EF4-FFF2-40B4-BE49-F238E27FC236}">
                <a16:creationId xmlns:a16="http://schemas.microsoft.com/office/drawing/2014/main" id="{42839FE9-80D7-429F-8398-F63EA7A21DA4}"/>
              </a:ext>
            </a:extLst>
          </p:cNvPr>
          <p:cNvSpPr txBox="1"/>
          <p:nvPr/>
        </p:nvSpPr>
        <p:spPr>
          <a:xfrm>
            <a:off x="3546356" y="3940978"/>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71" name="object 12">
            <a:extLst>
              <a:ext uri="{FF2B5EF4-FFF2-40B4-BE49-F238E27FC236}">
                <a16:creationId xmlns:a16="http://schemas.microsoft.com/office/drawing/2014/main" id="{FE081005-A558-4172-ACAD-20CE3CB35418}"/>
              </a:ext>
            </a:extLst>
          </p:cNvPr>
          <p:cNvSpPr txBox="1"/>
          <p:nvPr/>
        </p:nvSpPr>
        <p:spPr>
          <a:xfrm>
            <a:off x="3546355" y="4660918"/>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72" name="object 24">
            <a:extLst>
              <a:ext uri="{FF2B5EF4-FFF2-40B4-BE49-F238E27FC236}">
                <a16:creationId xmlns:a16="http://schemas.microsoft.com/office/drawing/2014/main" id="{4DA2DAC0-9C18-4C71-8F06-97E5B8930F8A}"/>
              </a:ext>
            </a:extLst>
          </p:cNvPr>
          <p:cNvSpPr txBox="1"/>
          <p:nvPr/>
        </p:nvSpPr>
        <p:spPr>
          <a:xfrm>
            <a:off x="7373424" y="5694499"/>
            <a:ext cx="3084324" cy="537327"/>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0489" marR="5080" indent="-98425">
              <a:spcBef>
                <a:spcPts val="110"/>
              </a:spcBef>
            </a:pPr>
            <a:r>
              <a:rPr sz="800" spc="5" dirty="0">
                <a:solidFill>
                  <a:srgbClr val="231F20"/>
                </a:solidFill>
                <a:latin typeface="Arial"/>
                <a:cs typeface="Arial"/>
              </a:rPr>
              <a:t>‡ </a:t>
            </a:r>
            <a:r>
              <a:rPr sz="850" spc="10" dirty="0">
                <a:solidFill>
                  <a:srgbClr val="231F20"/>
                </a:solidFill>
                <a:latin typeface="Arial"/>
                <a:cs typeface="Arial"/>
              </a:rPr>
              <a:t>Low-dose </a:t>
            </a:r>
            <a:r>
              <a:rPr sz="850" spc="15" dirty="0">
                <a:solidFill>
                  <a:srgbClr val="231F20"/>
                </a:solidFill>
                <a:latin typeface="Arial"/>
                <a:cs typeface="Arial"/>
              </a:rPr>
              <a:t>ICS-form </a:t>
            </a:r>
            <a:r>
              <a:rPr sz="850" spc="5" dirty="0">
                <a:solidFill>
                  <a:srgbClr val="231F20"/>
                </a:solidFill>
                <a:latin typeface="Arial"/>
                <a:cs typeface="Arial"/>
              </a:rPr>
              <a:t>is </a:t>
            </a:r>
            <a:r>
              <a:rPr sz="850" spc="10" dirty="0">
                <a:solidFill>
                  <a:srgbClr val="231F20"/>
                </a:solidFill>
                <a:latin typeface="Arial"/>
                <a:cs typeface="Arial"/>
              </a:rPr>
              <a:t>the reliever for </a:t>
            </a:r>
            <a:r>
              <a:rPr sz="850" spc="5" dirty="0">
                <a:solidFill>
                  <a:srgbClr val="231F20"/>
                </a:solidFill>
                <a:latin typeface="Arial"/>
                <a:cs typeface="Arial"/>
              </a:rPr>
              <a:t>patients prescribed  </a:t>
            </a:r>
            <a:r>
              <a:rPr sz="850" spc="10" dirty="0">
                <a:solidFill>
                  <a:srgbClr val="231F20"/>
                </a:solidFill>
                <a:latin typeface="Arial"/>
                <a:cs typeface="Arial"/>
              </a:rPr>
              <a:t>bud-form or </a:t>
            </a:r>
            <a:r>
              <a:rPr sz="850" spc="15" dirty="0">
                <a:solidFill>
                  <a:srgbClr val="231F20"/>
                </a:solidFill>
                <a:latin typeface="Arial"/>
                <a:cs typeface="Arial"/>
              </a:rPr>
              <a:t>BDP-form maintenance </a:t>
            </a:r>
            <a:r>
              <a:rPr sz="850" spc="10" dirty="0">
                <a:solidFill>
                  <a:srgbClr val="231F20"/>
                </a:solidFill>
                <a:latin typeface="Arial"/>
                <a:cs typeface="Arial"/>
              </a:rPr>
              <a:t>and reliever</a:t>
            </a:r>
            <a:r>
              <a:rPr sz="850" spc="-25" dirty="0">
                <a:solidFill>
                  <a:srgbClr val="231F20"/>
                </a:solidFill>
                <a:latin typeface="Arial"/>
                <a:cs typeface="Arial"/>
              </a:rPr>
              <a:t> </a:t>
            </a:r>
            <a:r>
              <a:rPr sz="850" spc="10" dirty="0">
                <a:solidFill>
                  <a:srgbClr val="231F20"/>
                </a:solidFill>
                <a:latin typeface="Arial"/>
                <a:cs typeface="Arial"/>
              </a:rPr>
              <a:t>therapy</a:t>
            </a:r>
            <a:endParaRPr sz="850" dirty="0">
              <a:solidFill>
                <a:prstClr val="black"/>
              </a:solidFill>
              <a:latin typeface="Arial"/>
              <a:cs typeface="Arial"/>
            </a:endParaRPr>
          </a:p>
          <a:p>
            <a:pPr marL="87313" indent="-74613">
              <a:spcBef>
                <a:spcPts val="35"/>
              </a:spcBef>
            </a:pPr>
            <a:r>
              <a:rPr sz="800" spc="15" dirty="0">
                <a:solidFill>
                  <a:srgbClr val="231F20"/>
                </a:solidFill>
                <a:latin typeface="Arial"/>
                <a:cs typeface="Arial"/>
              </a:rPr>
              <a:t># </a:t>
            </a:r>
            <a:r>
              <a:rPr sz="850" spc="10" dirty="0">
                <a:solidFill>
                  <a:srgbClr val="231F20"/>
                </a:solidFill>
                <a:latin typeface="Arial"/>
                <a:cs typeface="Arial"/>
              </a:rPr>
              <a:t>Consider adding </a:t>
            </a:r>
            <a:r>
              <a:rPr sz="850" spc="20" dirty="0">
                <a:solidFill>
                  <a:srgbClr val="231F20"/>
                </a:solidFill>
                <a:latin typeface="Arial"/>
                <a:cs typeface="Arial"/>
              </a:rPr>
              <a:t>HDM </a:t>
            </a:r>
            <a:r>
              <a:rPr sz="850" spc="15" dirty="0">
                <a:solidFill>
                  <a:srgbClr val="231F20"/>
                </a:solidFill>
                <a:latin typeface="Arial"/>
                <a:cs typeface="Arial"/>
              </a:rPr>
              <a:t>SLIT </a:t>
            </a:r>
            <a:r>
              <a:rPr sz="850" spc="10" dirty="0">
                <a:solidFill>
                  <a:srgbClr val="231F20"/>
                </a:solidFill>
                <a:latin typeface="Arial"/>
                <a:cs typeface="Arial"/>
              </a:rPr>
              <a:t>for sensitized </a:t>
            </a:r>
            <a:r>
              <a:rPr sz="850" spc="5" dirty="0">
                <a:solidFill>
                  <a:srgbClr val="231F20"/>
                </a:solidFill>
                <a:latin typeface="Arial"/>
                <a:cs typeface="Arial"/>
              </a:rPr>
              <a:t>patients</a:t>
            </a:r>
            <a:r>
              <a:rPr sz="850" spc="-50" dirty="0">
                <a:solidFill>
                  <a:srgbClr val="231F20"/>
                </a:solidFill>
                <a:latin typeface="Arial"/>
                <a:cs typeface="Arial"/>
              </a:rPr>
              <a:t> </a:t>
            </a:r>
            <a:r>
              <a:rPr sz="850" spc="5" dirty="0">
                <a:solidFill>
                  <a:srgbClr val="231F20"/>
                </a:solidFill>
                <a:latin typeface="Arial"/>
                <a:cs typeface="Arial"/>
              </a:rPr>
              <a:t>with</a:t>
            </a:r>
            <a:r>
              <a:rPr lang="en-AU" sz="850" spc="5" dirty="0">
                <a:solidFill>
                  <a:srgbClr val="231F20"/>
                </a:solidFill>
                <a:latin typeface="Arial"/>
                <a:cs typeface="Arial"/>
              </a:rPr>
              <a:t> </a:t>
            </a:r>
            <a:r>
              <a:rPr sz="850" spc="7" dirty="0">
                <a:solidFill>
                  <a:srgbClr val="231F20"/>
                </a:solidFill>
                <a:latin typeface="Arial"/>
                <a:cs typeface="Arial"/>
              </a:rPr>
              <a:t>allergic </a:t>
            </a:r>
            <a:r>
              <a:rPr sz="850" spc="15" dirty="0">
                <a:solidFill>
                  <a:srgbClr val="231F20"/>
                </a:solidFill>
                <a:latin typeface="Arial"/>
                <a:cs typeface="Arial"/>
              </a:rPr>
              <a:t>rhinitis and </a:t>
            </a:r>
            <a:r>
              <a:rPr sz="850" spc="22" dirty="0">
                <a:solidFill>
                  <a:srgbClr val="231F20"/>
                </a:solidFill>
                <a:latin typeface="Arial"/>
                <a:cs typeface="Arial"/>
              </a:rPr>
              <a:t>FEV</a:t>
            </a:r>
            <a:r>
              <a:rPr lang="en-AU" sz="850" spc="15" dirty="0">
                <a:solidFill>
                  <a:srgbClr val="231F20"/>
                </a:solidFill>
                <a:latin typeface="Arial"/>
                <a:cs typeface="Arial"/>
              </a:rPr>
              <a:t> </a:t>
            </a:r>
            <a:r>
              <a:rPr sz="850" spc="15" dirty="0">
                <a:solidFill>
                  <a:srgbClr val="231F20"/>
                </a:solidFill>
                <a:latin typeface="Arial"/>
                <a:cs typeface="Arial"/>
              </a:rPr>
              <a:t> </a:t>
            </a:r>
            <a:r>
              <a:rPr sz="850" spc="30" dirty="0">
                <a:solidFill>
                  <a:srgbClr val="231F20"/>
                </a:solidFill>
                <a:latin typeface="Arial"/>
                <a:cs typeface="Arial"/>
              </a:rPr>
              <a:t>&gt;70%</a:t>
            </a:r>
            <a:r>
              <a:rPr sz="850" spc="-135" dirty="0">
                <a:solidFill>
                  <a:srgbClr val="231F20"/>
                </a:solidFill>
                <a:latin typeface="Arial"/>
                <a:cs typeface="Arial"/>
              </a:rPr>
              <a:t> </a:t>
            </a:r>
            <a:r>
              <a:rPr sz="850" spc="7" dirty="0">
                <a:solidFill>
                  <a:srgbClr val="231F20"/>
                </a:solidFill>
                <a:latin typeface="Arial"/>
                <a:cs typeface="Arial"/>
              </a:rPr>
              <a:t>predicted</a:t>
            </a:r>
            <a:endParaRPr sz="850" dirty="0">
              <a:solidFill>
                <a:prstClr val="black"/>
              </a:solidFill>
              <a:latin typeface="Arial"/>
              <a:cs typeface="Arial"/>
            </a:endParaRPr>
          </a:p>
        </p:txBody>
      </p:sp>
    </p:spTree>
    <p:extLst>
      <p:ext uri="{BB962C8B-B14F-4D97-AF65-F5344CB8AC3E}">
        <p14:creationId xmlns:p14="http://schemas.microsoft.com/office/powerpoint/2010/main" val="2484968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7710310" cy="1143000"/>
          </a:xfrm>
        </p:spPr>
        <p:txBody>
          <a:bodyPr/>
          <a:lstStyle/>
          <a:p>
            <a:r>
              <a:rPr lang="en-GB" noProof="0" dirty="0"/>
              <a:t>What you will learn </a:t>
            </a:r>
          </a:p>
        </p:txBody>
      </p:sp>
      <p:sp>
        <p:nvSpPr>
          <p:cNvPr id="4" name="Marcador de Posição de Conteúdo 3"/>
          <p:cNvSpPr>
            <a:spLocks noGrp="1"/>
          </p:cNvSpPr>
          <p:nvPr>
            <p:ph sz="half" idx="1"/>
          </p:nvPr>
        </p:nvSpPr>
        <p:spPr>
          <a:xfrm>
            <a:off x="838198" y="1417638"/>
            <a:ext cx="9886245" cy="4759325"/>
          </a:xfrm>
        </p:spPr>
        <p:txBody>
          <a:bodyPr vert="horz" lIns="91440" tIns="45720" rIns="91440" bIns="45720" rtlCol="0" anchor="t">
            <a:normAutofit/>
          </a:bodyPr>
          <a:lstStyle/>
          <a:p>
            <a:r>
              <a:rPr lang="en-GB" dirty="0"/>
              <a:t>Indicators for, and risks of over-reliance on SABAs</a:t>
            </a:r>
          </a:p>
          <a:p>
            <a:r>
              <a:rPr lang="en-GB" dirty="0"/>
              <a:t>Recommendations for the management of current mild asthma</a:t>
            </a:r>
          </a:p>
          <a:p>
            <a:r>
              <a:rPr lang="en-GB" dirty="0">
                <a:cs typeface="Arial"/>
              </a:rPr>
              <a:t>The role of SABA/ICS therapy for patients with mild asthma</a:t>
            </a:r>
          </a:p>
          <a:p>
            <a:r>
              <a:rPr lang="en-GB" dirty="0">
                <a:cs typeface="Arial"/>
              </a:rPr>
              <a:t>How to avoid Asthma Wrong Care</a:t>
            </a:r>
          </a:p>
          <a:p>
            <a:r>
              <a:rPr lang="en-GB" dirty="0">
                <a:cs typeface="Arial"/>
              </a:rPr>
              <a:t>What is the Asthma Right Care social movement</a:t>
            </a:r>
          </a:p>
          <a:p>
            <a:endParaRPr lang="en-GB" dirty="0">
              <a:cs typeface="Arial"/>
            </a:endParaRPr>
          </a:p>
        </p:txBody>
      </p:sp>
    </p:spTree>
    <p:extLst>
      <p:ext uri="{BB962C8B-B14F-4D97-AF65-F5344CB8AC3E}">
        <p14:creationId xmlns:p14="http://schemas.microsoft.com/office/powerpoint/2010/main" val="40757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2019: Step 1</a:t>
            </a:r>
          </a:p>
        </p:txBody>
      </p:sp>
      <p:sp>
        <p:nvSpPr>
          <p:cNvPr id="26" name="TextBox 25">
            <a:extLst>
              <a:ext uri="{FF2B5EF4-FFF2-40B4-BE49-F238E27FC236}">
                <a16:creationId xmlns:a16="http://schemas.microsoft.com/office/drawing/2014/main" id="{9493BA02-688E-42E3-AC36-F99407C7008F}"/>
              </a:ext>
            </a:extLst>
          </p:cNvPr>
          <p:cNvSpPr txBox="1"/>
          <p:nvPr/>
        </p:nvSpPr>
        <p:spPr>
          <a:xfrm>
            <a:off x="2176865" y="632893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49" name="Picture 48" descr="WI10 Gina figure update_MARCH2019.v7.jpg">
            <a:extLst>
              <a:ext uri="{FF2B5EF4-FFF2-40B4-BE49-F238E27FC236}">
                <a16:creationId xmlns:a16="http://schemas.microsoft.com/office/drawing/2014/main" id="{5CB21D75-51CE-4E9F-B072-5861C0C9A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57193"/>
            <a:ext cx="9135879" cy="3013166"/>
          </a:xfrm>
          <a:prstGeom prst="rect">
            <a:avLst/>
          </a:prstGeom>
        </p:spPr>
      </p:pic>
      <p:sp>
        <p:nvSpPr>
          <p:cNvPr id="54" name="object 4">
            <a:extLst>
              <a:ext uri="{FF2B5EF4-FFF2-40B4-BE49-F238E27FC236}">
                <a16:creationId xmlns:a16="http://schemas.microsoft.com/office/drawing/2014/main" id="{44364354-3D06-487B-9757-FB8D39BB4ED8}"/>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5" name="object 5">
            <a:extLst>
              <a:ext uri="{FF2B5EF4-FFF2-40B4-BE49-F238E27FC236}">
                <a16:creationId xmlns:a16="http://schemas.microsoft.com/office/drawing/2014/main" id="{4A1DC98A-FC9E-4583-A01D-8CC2DBCFA26E}"/>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56" name="object 6">
            <a:extLst>
              <a:ext uri="{FF2B5EF4-FFF2-40B4-BE49-F238E27FC236}">
                <a16:creationId xmlns:a16="http://schemas.microsoft.com/office/drawing/2014/main" id="{226681C8-D9D2-4EF1-9077-2F78B641B1EC}"/>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57" name="object 7">
            <a:extLst>
              <a:ext uri="{FF2B5EF4-FFF2-40B4-BE49-F238E27FC236}">
                <a16:creationId xmlns:a16="http://schemas.microsoft.com/office/drawing/2014/main" id="{66DD58F8-E27B-46E3-9F9C-9D747DBED58A}"/>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8" name="object 9">
            <a:extLst>
              <a:ext uri="{FF2B5EF4-FFF2-40B4-BE49-F238E27FC236}">
                <a16:creationId xmlns:a16="http://schemas.microsoft.com/office/drawing/2014/main" id="{0F0819BF-75E8-4562-9360-E650611DE3B1}"/>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9" name="object 10">
            <a:extLst>
              <a:ext uri="{FF2B5EF4-FFF2-40B4-BE49-F238E27FC236}">
                <a16:creationId xmlns:a16="http://schemas.microsoft.com/office/drawing/2014/main" id="{EC76959A-5068-45C8-AA66-7C03C2BB2E84}"/>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60" name="object 11">
            <a:extLst>
              <a:ext uri="{FF2B5EF4-FFF2-40B4-BE49-F238E27FC236}">
                <a16:creationId xmlns:a16="http://schemas.microsoft.com/office/drawing/2014/main" id="{B7AFEB3B-4A98-43D1-BFB2-D4DC340C111D}"/>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61" name="object 13">
            <a:extLst>
              <a:ext uri="{FF2B5EF4-FFF2-40B4-BE49-F238E27FC236}">
                <a16:creationId xmlns:a16="http://schemas.microsoft.com/office/drawing/2014/main" id="{1F51FC54-E109-4CCF-A1CF-1AEAD1EB8C01}"/>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2" name="object 14">
            <a:extLst>
              <a:ext uri="{FF2B5EF4-FFF2-40B4-BE49-F238E27FC236}">
                <a16:creationId xmlns:a16="http://schemas.microsoft.com/office/drawing/2014/main" id="{DAA32CD1-1895-4D09-A6CB-D4C9C9435E55}"/>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3" name="object 16">
            <a:extLst>
              <a:ext uri="{FF2B5EF4-FFF2-40B4-BE49-F238E27FC236}">
                <a16:creationId xmlns:a16="http://schemas.microsoft.com/office/drawing/2014/main" id="{F9C3FE59-16AC-4F71-993B-526D03B1810A}"/>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64" name="object 17">
            <a:extLst>
              <a:ext uri="{FF2B5EF4-FFF2-40B4-BE49-F238E27FC236}">
                <a16:creationId xmlns:a16="http://schemas.microsoft.com/office/drawing/2014/main" id="{033296F7-2968-42DC-9B8E-7B9022E83BCB}"/>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5" name="object 18">
            <a:extLst>
              <a:ext uri="{FF2B5EF4-FFF2-40B4-BE49-F238E27FC236}">
                <a16:creationId xmlns:a16="http://schemas.microsoft.com/office/drawing/2014/main" id="{A325BEB6-5C0C-4036-A8B9-CFFEE668CB9E}"/>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6" name="object 19">
            <a:extLst>
              <a:ext uri="{FF2B5EF4-FFF2-40B4-BE49-F238E27FC236}">
                <a16:creationId xmlns:a16="http://schemas.microsoft.com/office/drawing/2014/main" id="{FA91067F-8642-411A-905C-7C7971A5F82C}"/>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7" name="object 20">
            <a:extLst>
              <a:ext uri="{FF2B5EF4-FFF2-40B4-BE49-F238E27FC236}">
                <a16:creationId xmlns:a16="http://schemas.microsoft.com/office/drawing/2014/main" id="{263DE00C-B9F3-4108-9C9A-4F9108375A75}"/>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71" name="object 24">
            <a:extLst>
              <a:ext uri="{FF2B5EF4-FFF2-40B4-BE49-F238E27FC236}">
                <a16:creationId xmlns:a16="http://schemas.microsoft.com/office/drawing/2014/main" id="{106BF7D3-BC77-4F96-8F6A-7898A452E749}"/>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76" name="Rectangle 75">
            <a:extLst>
              <a:ext uri="{FF2B5EF4-FFF2-40B4-BE49-F238E27FC236}">
                <a16:creationId xmlns:a16="http://schemas.microsoft.com/office/drawing/2014/main" id="{29C5E120-12D6-4912-BAE8-9EA943874EB5}"/>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7" name="Rectangle 76">
            <a:extLst>
              <a:ext uri="{FF2B5EF4-FFF2-40B4-BE49-F238E27FC236}">
                <a16:creationId xmlns:a16="http://schemas.microsoft.com/office/drawing/2014/main" id="{2AE3E9C8-0E6D-4562-9A7B-887BAAB349A3}"/>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78" name="object 8">
            <a:extLst>
              <a:ext uri="{FF2B5EF4-FFF2-40B4-BE49-F238E27FC236}">
                <a16:creationId xmlns:a16="http://schemas.microsoft.com/office/drawing/2014/main" id="{454E30E6-01FC-4A86-9FAC-15E1AB1D48DC}"/>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79" name="object 12">
            <a:extLst>
              <a:ext uri="{FF2B5EF4-FFF2-40B4-BE49-F238E27FC236}">
                <a16:creationId xmlns:a16="http://schemas.microsoft.com/office/drawing/2014/main" id="{C84FEC0E-8984-423A-B228-F3616779F210}"/>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5" name="Content Placeholder 4">
            <a:extLst>
              <a:ext uri="{FF2B5EF4-FFF2-40B4-BE49-F238E27FC236}">
                <a16:creationId xmlns:a16="http://schemas.microsoft.com/office/drawing/2014/main" id="{0A8E404F-25E5-48CA-8A48-E0DC5096B488}"/>
              </a:ext>
            </a:extLst>
          </p:cNvPr>
          <p:cNvSpPr>
            <a:spLocks noGrp="1"/>
          </p:cNvSpPr>
          <p:nvPr>
            <p:ph idx="1"/>
          </p:nvPr>
        </p:nvSpPr>
        <p:spPr>
          <a:xfrm>
            <a:off x="434788" y="1360112"/>
            <a:ext cx="9211772" cy="2181497"/>
          </a:xfrm>
          <a:solidFill>
            <a:schemeClr val="bg1"/>
          </a:solidFill>
        </p:spPr>
        <p:txBody>
          <a:bodyPr>
            <a:normAutofit/>
          </a:bodyPr>
          <a:lstStyle/>
          <a:p>
            <a:r>
              <a:rPr lang="en-AU" altLang="en-US" sz="1800" b="1" dirty="0">
                <a:ea typeface="ＭＳ Ｐゴシック" pitchFamily="34" charset="-128"/>
              </a:rPr>
              <a:t>Preferred controller</a:t>
            </a:r>
            <a:r>
              <a:rPr lang="en-AU" altLang="en-US" sz="1800" dirty="0">
                <a:ea typeface="ＭＳ Ｐゴシック" pitchFamily="34" charset="-128"/>
              </a:rPr>
              <a:t>: as-needed low dose ICS-formoterol (off-label)</a:t>
            </a:r>
          </a:p>
          <a:p>
            <a:pPr lvl="1"/>
            <a:r>
              <a:rPr lang="en-AU" altLang="en-US" sz="1600" dirty="0">
                <a:ea typeface="ＭＳ Ｐゴシック" pitchFamily="34" charset="-128"/>
              </a:rPr>
              <a:t>High importance given to reducing exacerbations</a:t>
            </a:r>
          </a:p>
          <a:p>
            <a:pPr lvl="1"/>
            <a:r>
              <a:rPr lang="en-AU" altLang="en-US" sz="1600" dirty="0">
                <a:ea typeface="ＭＳ Ｐゴシック" pitchFamily="34" charset="-128"/>
              </a:rPr>
              <a:t>High importance given to poor adherence with regular ICS in patients with infrequent symptoms, which would expose them to risks of SABA-only treatment</a:t>
            </a:r>
          </a:p>
          <a:p>
            <a:r>
              <a:rPr lang="en-AU" altLang="en-US" sz="1800" b="1" dirty="0">
                <a:ea typeface="ＭＳ Ｐゴシック" pitchFamily="34" charset="-128"/>
              </a:rPr>
              <a:t>Other controller options:</a:t>
            </a:r>
          </a:p>
          <a:p>
            <a:pPr lvl="1"/>
            <a:r>
              <a:rPr lang="en-AU" altLang="en-US" sz="1600" dirty="0">
                <a:ea typeface="ＭＳ Ｐゴシック" pitchFamily="34" charset="-128"/>
              </a:rPr>
              <a:t>Consider adding regular low dose ICS taken whenever SABA is taken</a:t>
            </a:r>
          </a:p>
        </p:txBody>
      </p:sp>
    </p:spTree>
    <p:extLst>
      <p:ext uri="{BB962C8B-B14F-4D97-AF65-F5344CB8AC3E}">
        <p14:creationId xmlns:p14="http://schemas.microsoft.com/office/powerpoint/2010/main" val="1926321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9725590" cy="1143000"/>
          </a:xfrm>
        </p:spPr>
        <p:txBody>
          <a:bodyPr/>
          <a:lstStyle/>
          <a:p>
            <a:r>
              <a:rPr lang="en-GB" dirty="0"/>
              <a:t>GINA 2019: Step 2</a:t>
            </a:r>
            <a:endParaRPr lang="en-GB" i="1" dirty="0"/>
          </a:p>
        </p:txBody>
      </p:sp>
      <p:sp>
        <p:nvSpPr>
          <p:cNvPr id="6" name="TextBox 5">
            <a:extLst>
              <a:ext uri="{FF2B5EF4-FFF2-40B4-BE49-F238E27FC236}">
                <a16:creationId xmlns:a16="http://schemas.microsoft.com/office/drawing/2014/main" id="{10A62E01-813A-4F7B-A0E3-6590EF0585A0}"/>
              </a:ext>
            </a:extLst>
          </p:cNvPr>
          <p:cNvSpPr txBox="1"/>
          <p:nvPr/>
        </p:nvSpPr>
        <p:spPr>
          <a:xfrm>
            <a:off x="2239241" y="632718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28" name="Picture 27" descr="WI10 Gina figure update_MARCH2019.v7.jpg">
            <a:extLst>
              <a:ext uri="{FF2B5EF4-FFF2-40B4-BE49-F238E27FC236}">
                <a16:creationId xmlns:a16="http://schemas.microsoft.com/office/drawing/2014/main" id="{30BD445E-C7F1-4E23-A053-82893930E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29" name="object 4">
            <a:extLst>
              <a:ext uri="{FF2B5EF4-FFF2-40B4-BE49-F238E27FC236}">
                <a16:creationId xmlns:a16="http://schemas.microsoft.com/office/drawing/2014/main" id="{45782DAE-7277-4C7E-871F-58B3505C392D}"/>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30" name="object 5">
            <a:extLst>
              <a:ext uri="{FF2B5EF4-FFF2-40B4-BE49-F238E27FC236}">
                <a16:creationId xmlns:a16="http://schemas.microsoft.com/office/drawing/2014/main" id="{6BF7A171-681D-4FAC-9BD2-A489A4AD3153}"/>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a:solidFill>
                <a:prstClr val="black"/>
              </a:solidFill>
              <a:latin typeface="Arial"/>
              <a:cs typeface="Arial"/>
            </a:endParaRPr>
          </a:p>
        </p:txBody>
      </p:sp>
      <p:sp>
        <p:nvSpPr>
          <p:cNvPr id="31" name="object 6">
            <a:extLst>
              <a:ext uri="{FF2B5EF4-FFF2-40B4-BE49-F238E27FC236}">
                <a16:creationId xmlns:a16="http://schemas.microsoft.com/office/drawing/2014/main" id="{B24C3668-A657-430E-B8D5-3B46E7340CDE}"/>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a:solidFill>
                <a:prstClr val="black"/>
              </a:solidFill>
              <a:latin typeface="Arial"/>
              <a:cs typeface="Arial"/>
            </a:endParaRPr>
          </a:p>
        </p:txBody>
      </p:sp>
      <p:sp>
        <p:nvSpPr>
          <p:cNvPr id="32" name="object 7">
            <a:extLst>
              <a:ext uri="{FF2B5EF4-FFF2-40B4-BE49-F238E27FC236}">
                <a16:creationId xmlns:a16="http://schemas.microsoft.com/office/drawing/2014/main" id="{DBBC551D-BCF1-411A-BC4D-9E6806555244}"/>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33" name="object 9">
            <a:extLst>
              <a:ext uri="{FF2B5EF4-FFF2-40B4-BE49-F238E27FC236}">
                <a16:creationId xmlns:a16="http://schemas.microsoft.com/office/drawing/2014/main" id="{9B3DA26E-E65C-43F7-9483-0F06ECE0EB40}"/>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34" name="object 10">
            <a:extLst>
              <a:ext uri="{FF2B5EF4-FFF2-40B4-BE49-F238E27FC236}">
                <a16:creationId xmlns:a16="http://schemas.microsoft.com/office/drawing/2014/main" id="{F6A9F507-8326-4810-9B28-9B736AADF946}"/>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35" name="object 11">
            <a:extLst>
              <a:ext uri="{FF2B5EF4-FFF2-40B4-BE49-F238E27FC236}">
                <a16:creationId xmlns:a16="http://schemas.microsoft.com/office/drawing/2014/main" id="{C3369D57-0797-4370-973F-D177910830D4}"/>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36" name="object 13">
            <a:extLst>
              <a:ext uri="{FF2B5EF4-FFF2-40B4-BE49-F238E27FC236}">
                <a16:creationId xmlns:a16="http://schemas.microsoft.com/office/drawing/2014/main" id="{768B3CD2-76E1-4342-AF12-667B275B161A}"/>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7" name="object 14">
            <a:extLst>
              <a:ext uri="{FF2B5EF4-FFF2-40B4-BE49-F238E27FC236}">
                <a16:creationId xmlns:a16="http://schemas.microsoft.com/office/drawing/2014/main" id="{B90B5EE9-6C9D-44C2-B417-8A9C638CA6D5}"/>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8" name="object 16">
            <a:extLst>
              <a:ext uri="{FF2B5EF4-FFF2-40B4-BE49-F238E27FC236}">
                <a16:creationId xmlns:a16="http://schemas.microsoft.com/office/drawing/2014/main" id="{D0C488D2-B464-43EE-BB6B-E6B99020BD53}"/>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39" name="object 17">
            <a:extLst>
              <a:ext uri="{FF2B5EF4-FFF2-40B4-BE49-F238E27FC236}">
                <a16:creationId xmlns:a16="http://schemas.microsoft.com/office/drawing/2014/main" id="{75F5C657-DA79-45D0-80FF-21AC5A584052}"/>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40" name="object 18">
            <a:extLst>
              <a:ext uri="{FF2B5EF4-FFF2-40B4-BE49-F238E27FC236}">
                <a16:creationId xmlns:a16="http://schemas.microsoft.com/office/drawing/2014/main" id="{6CC8EE22-0FAC-4EF2-8946-94B24C113ACA}"/>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41" name="object 19">
            <a:extLst>
              <a:ext uri="{FF2B5EF4-FFF2-40B4-BE49-F238E27FC236}">
                <a16:creationId xmlns:a16="http://schemas.microsoft.com/office/drawing/2014/main" id="{F39BD4D5-80AA-4FCD-94EE-BAC43A9F454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42" name="object 20">
            <a:extLst>
              <a:ext uri="{FF2B5EF4-FFF2-40B4-BE49-F238E27FC236}">
                <a16:creationId xmlns:a16="http://schemas.microsoft.com/office/drawing/2014/main" id="{BE6986AF-4BF1-4321-A169-19DCD754A9DE}"/>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43" name="object 24">
            <a:extLst>
              <a:ext uri="{FF2B5EF4-FFF2-40B4-BE49-F238E27FC236}">
                <a16:creationId xmlns:a16="http://schemas.microsoft.com/office/drawing/2014/main" id="{7B5FB2E2-6786-4D4C-A12B-FB86D25E0E71}"/>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44" name="Rectangle 43">
            <a:extLst>
              <a:ext uri="{FF2B5EF4-FFF2-40B4-BE49-F238E27FC236}">
                <a16:creationId xmlns:a16="http://schemas.microsoft.com/office/drawing/2014/main" id="{C8529906-AFC2-4F3D-B167-33B255323299}"/>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5" name="Rectangle 44">
            <a:extLst>
              <a:ext uri="{FF2B5EF4-FFF2-40B4-BE49-F238E27FC236}">
                <a16:creationId xmlns:a16="http://schemas.microsoft.com/office/drawing/2014/main" id="{AD14A0D1-E61E-41B5-9850-164D7C8A19C8}"/>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6" name="object 8">
            <a:extLst>
              <a:ext uri="{FF2B5EF4-FFF2-40B4-BE49-F238E27FC236}">
                <a16:creationId xmlns:a16="http://schemas.microsoft.com/office/drawing/2014/main" id="{F7FAABB3-1B73-4768-8440-F3EE6EBA368B}"/>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7" name="object 12">
            <a:extLst>
              <a:ext uri="{FF2B5EF4-FFF2-40B4-BE49-F238E27FC236}">
                <a16:creationId xmlns:a16="http://schemas.microsoft.com/office/drawing/2014/main" id="{76680557-27F4-428D-AD05-4BAFDEC750F7}"/>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26" name="Content Placeholder 4">
            <a:extLst>
              <a:ext uri="{FF2B5EF4-FFF2-40B4-BE49-F238E27FC236}">
                <a16:creationId xmlns:a16="http://schemas.microsoft.com/office/drawing/2014/main" id="{C4838E66-00B6-4FAE-9018-DCDFCFE6F454}"/>
              </a:ext>
            </a:extLst>
          </p:cNvPr>
          <p:cNvSpPr>
            <a:spLocks noGrp="1"/>
          </p:cNvSpPr>
          <p:nvPr>
            <p:ph idx="1"/>
          </p:nvPr>
        </p:nvSpPr>
        <p:spPr>
          <a:xfrm>
            <a:off x="421434" y="1301669"/>
            <a:ext cx="9484566" cy="2203189"/>
          </a:xfrm>
          <a:solidFill>
            <a:schemeClr val="bg1"/>
          </a:solidFill>
        </p:spPr>
        <p:txBody>
          <a:bodyPr>
            <a:normAutofit lnSpcReduction="10000"/>
          </a:bodyPr>
          <a:lstStyle/>
          <a:p>
            <a:pPr>
              <a:lnSpc>
                <a:spcPct val="110000"/>
              </a:lnSpc>
              <a:defRPr/>
            </a:pPr>
            <a:r>
              <a:rPr lang="en-AU" sz="1600" b="1" dirty="0"/>
              <a:t>Preferred controllers</a:t>
            </a:r>
            <a:r>
              <a:rPr lang="en-AU" sz="1600" dirty="0"/>
              <a:t>: Daily low dose ICS plus an as-needed SABA, or as-needed low dose ICS-formoterol (off-label)</a:t>
            </a:r>
          </a:p>
          <a:p>
            <a:pPr lvl="1">
              <a:lnSpc>
                <a:spcPct val="110000"/>
              </a:lnSpc>
              <a:defRPr/>
            </a:pPr>
            <a:r>
              <a:rPr lang="en-AU" sz="1400" dirty="0"/>
              <a:t>Low dose ICS reduces symptoms and reduces risk of exacerbations and asthma-related hospitalization and death</a:t>
            </a:r>
          </a:p>
          <a:p>
            <a:pPr>
              <a:lnSpc>
                <a:spcPct val="110000"/>
              </a:lnSpc>
              <a:defRPr/>
            </a:pPr>
            <a:r>
              <a:rPr lang="en-AU" sz="1600" b="1" dirty="0"/>
              <a:t>Other controller options:</a:t>
            </a:r>
          </a:p>
          <a:p>
            <a:pPr lvl="1">
              <a:lnSpc>
                <a:spcPct val="110000"/>
              </a:lnSpc>
              <a:defRPr/>
            </a:pPr>
            <a:r>
              <a:rPr lang="en-AU" sz="1400" dirty="0"/>
              <a:t>Low dose ICS taken whenever SABA is taken</a:t>
            </a:r>
          </a:p>
          <a:p>
            <a:pPr lvl="1">
              <a:lnSpc>
                <a:spcPct val="110000"/>
              </a:lnSpc>
              <a:defRPr/>
            </a:pPr>
            <a:r>
              <a:rPr lang="en-AU" sz="1400" dirty="0" err="1"/>
              <a:t>Leukotrine</a:t>
            </a:r>
            <a:r>
              <a:rPr lang="en-AU" sz="1400" dirty="0"/>
              <a:t> receptor antagonists</a:t>
            </a:r>
          </a:p>
          <a:p>
            <a:pPr lvl="1">
              <a:lnSpc>
                <a:spcPct val="110000"/>
              </a:lnSpc>
              <a:defRPr/>
            </a:pPr>
            <a:r>
              <a:rPr lang="en-AU" sz="1400" dirty="0"/>
              <a:t>Daily low dose ICS-LABA</a:t>
            </a:r>
          </a:p>
        </p:txBody>
      </p:sp>
    </p:spTree>
    <p:extLst>
      <p:ext uri="{BB962C8B-B14F-4D97-AF65-F5344CB8AC3E}">
        <p14:creationId xmlns:p14="http://schemas.microsoft.com/office/powerpoint/2010/main" val="1141163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AF1C-1472-431B-8FCD-8A17398F251B}"/>
              </a:ext>
            </a:extLst>
          </p:cNvPr>
          <p:cNvSpPr>
            <a:spLocks noGrp="1"/>
          </p:cNvSpPr>
          <p:nvPr>
            <p:ph type="title"/>
          </p:nvPr>
        </p:nvSpPr>
        <p:spPr>
          <a:xfrm>
            <a:off x="609601" y="274638"/>
            <a:ext cx="8619066" cy="1143000"/>
          </a:xfrm>
        </p:spPr>
        <p:txBody>
          <a:bodyPr/>
          <a:lstStyle/>
          <a:p>
            <a:r>
              <a:rPr lang="en-GB" dirty="0"/>
              <a:t>Thoughts on medication adjustment having reviewed current guidelines?</a:t>
            </a:r>
          </a:p>
        </p:txBody>
      </p:sp>
      <p:sp>
        <p:nvSpPr>
          <p:cNvPr id="3" name="Content Placeholder 2">
            <a:extLst>
              <a:ext uri="{FF2B5EF4-FFF2-40B4-BE49-F238E27FC236}">
                <a16:creationId xmlns:a16="http://schemas.microsoft.com/office/drawing/2014/main" id="{0E1B3872-1C2A-457A-A214-107285485D65}"/>
              </a:ext>
            </a:extLst>
          </p:cNvPr>
          <p:cNvSpPr>
            <a:spLocks noGrp="1"/>
          </p:cNvSpPr>
          <p:nvPr>
            <p:ph idx="1"/>
          </p:nvPr>
        </p:nvSpPr>
        <p:spPr/>
        <p:txBody>
          <a:bodyPr>
            <a:normAutofit fontScale="92500" lnSpcReduction="20000"/>
          </a:bodyPr>
          <a:lstStyle/>
          <a:p>
            <a:pPr>
              <a:spcAft>
                <a:spcPts val="600"/>
              </a:spcAft>
              <a:buClr>
                <a:srgbClr val="92D050"/>
              </a:buClr>
              <a:buFont typeface="+mj-lt"/>
              <a:buAutoNum type="arabicPeriod"/>
            </a:pPr>
            <a:r>
              <a:rPr lang="en-GB" dirty="0"/>
              <a:t>To continue to use salbutamol whenever he feels asthma symptoms?</a:t>
            </a:r>
          </a:p>
          <a:p>
            <a:pPr>
              <a:spcAft>
                <a:spcPts val="600"/>
              </a:spcAft>
              <a:buClr>
                <a:srgbClr val="92D050"/>
              </a:buClr>
              <a:buFont typeface="+mj-lt"/>
              <a:buAutoNum type="arabicPeriod"/>
            </a:pPr>
            <a:r>
              <a:rPr lang="en-GB" dirty="0"/>
              <a:t>To use budesonide 200 µg twice daily (as previously prescribed) + salbutamol whenever he feels asthma symptoms?</a:t>
            </a:r>
          </a:p>
          <a:p>
            <a:pPr>
              <a:spcAft>
                <a:spcPts val="600"/>
              </a:spcAft>
              <a:buClr>
                <a:srgbClr val="92D050"/>
              </a:buClr>
              <a:buFont typeface="+mj-lt"/>
              <a:buAutoNum type="arabicPeriod"/>
            </a:pPr>
            <a:r>
              <a:rPr lang="en-GB" dirty="0"/>
              <a:t>To replace budesonide with budesonide / formoterol in the same inhaler twice daily + salbutamol inhaler whenever he feels asthma symptoms?</a:t>
            </a:r>
          </a:p>
          <a:p>
            <a:pPr>
              <a:spcAft>
                <a:spcPts val="600"/>
              </a:spcAft>
              <a:buClr>
                <a:srgbClr val="92D050"/>
              </a:buClr>
              <a:buFont typeface="+mj-lt"/>
              <a:buAutoNum type="arabicPeriod"/>
            </a:pPr>
            <a:r>
              <a:rPr lang="en-GB" dirty="0"/>
              <a:t>To replace budesonide with budesonide / formoterol in the same inhaler twice daily + when needed?</a:t>
            </a:r>
          </a:p>
          <a:p>
            <a:pPr>
              <a:spcAft>
                <a:spcPts val="600"/>
              </a:spcAft>
              <a:buClr>
                <a:srgbClr val="92D050"/>
              </a:buClr>
              <a:buFont typeface="+mj-lt"/>
              <a:buAutoNum type="arabicPeriod"/>
            </a:pPr>
            <a:r>
              <a:rPr lang="en-GB" dirty="0"/>
              <a:t>To use budesonide 200 µg twice daily (as prescribed previously) and prescribe budesonide / formoterol in the same inhaler to be used when needed?</a:t>
            </a:r>
          </a:p>
        </p:txBody>
      </p:sp>
    </p:spTree>
    <p:extLst>
      <p:ext uri="{BB962C8B-B14F-4D97-AF65-F5344CB8AC3E}">
        <p14:creationId xmlns:p14="http://schemas.microsoft.com/office/powerpoint/2010/main" val="2184379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6DC1-9CD7-4B75-9FAC-3B258B1DB8A9}"/>
              </a:ext>
            </a:extLst>
          </p:cNvPr>
          <p:cNvSpPr>
            <a:spLocks noGrp="1"/>
          </p:cNvSpPr>
          <p:nvPr>
            <p:ph type="title"/>
          </p:nvPr>
        </p:nvSpPr>
        <p:spPr/>
        <p:txBody>
          <a:bodyPr/>
          <a:lstStyle/>
          <a:p>
            <a:r>
              <a:rPr lang="en-GB" dirty="0"/>
              <a:t>Management</a:t>
            </a:r>
            <a:br>
              <a:rPr lang="en-GB" dirty="0"/>
            </a:br>
            <a:r>
              <a:rPr lang="en-GB" sz="3200" i="1" dirty="0"/>
              <a:t>Discuss with the patient</a:t>
            </a:r>
            <a:endParaRPr lang="en-GB" dirty="0"/>
          </a:p>
        </p:txBody>
      </p:sp>
      <p:sp>
        <p:nvSpPr>
          <p:cNvPr id="6" name="Content Placeholder 2">
            <a:extLst>
              <a:ext uri="{FF2B5EF4-FFF2-40B4-BE49-F238E27FC236}">
                <a16:creationId xmlns:a16="http://schemas.microsoft.com/office/drawing/2014/main" id="{FDEB4F57-8A8C-42B1-B37D-174DAC859E2B}"/>
              </a:ext>
            </a:extLst>
          </p:cNvPr>
          <p:cNvSpPr txBox="1">
            <a:spLocks/>
          </p:cNvSpPr>
          <p:nvPr/>
        </p:nvSpPr>
        <p:spPr>
          <a:xfrm>
            <a:off x="609600" y="1600201"/>
            <a:ext cx="530710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Shared decision on disease management is critical to treatment success</a:t>
            </a:r>
          </a:p>
          <a:p>
            <a:endParaRPr lang="en-GB" dirty="0"/>
          </a:p>
          <a:p>
            <a:r>
              <a:rPr lang="en-GB" dirty="0"/>
              <a:t>There is a need to review with Marc several aspects of his condition</a:t>
            </a:r>
          </a:p>
        </p:txBody>
      </p:sp>
      <p:sp>
        <p:nvSpPr>
          <p:cNvPr id="7" name="Content Placeholder 2">
            <a:extLst>
              <a:ext uri="{FF2B5EF4-FFF2-40B4-BE49-F238E27FC236}">
                <a16:creationId xmlns:a16="http://schemas.microsoft.com/office/drawing/2014/main" id="{27DA335B-DD54-4383-ADF1-6EE8D318B5C7}"/>
              </a:ext>
            </a:extLst>
          </p:cNvPr>
          <p:cNvSpPr txBox="1">
            <a:spLocks/>
          </p:cNvSpPr>
          <p:nvPr/>
        </p:nvSpPr>
        <p:spPr>
          <a:xfrm>
            <a:off x="6252882" y="1600201"/>
            <a:ext cx="530710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GB" sz="2000" dirty="0"/>
              <a:t>Asthma as an airways inflammatory disease</a:t>
            </a:r>
          </a:p>
          <a:p>
            <a:pPr>
              <a:buFont typeface="Wingdings" panose="05000000000000000000" pitchFamily="2" charset="2"/>
              <a:buChar char="Ø"/>
            </a:pPr>
            <a:r>
              <a:rPr lang="en-GB" sz="2000" dirty="0"/>
              <a:t>Therapeutic goals</a:t>
            </a:r>
          </a:p>
          <a:p>
            <a:pPr>
              <a:buFont typeface="Wingdings" panose="05000000000000000000" pitchFamily="2" charset="2"/>
              <a:buChar char="Ø"/>
            </a:pPr>
            <a:r>
              <a:rPr lang="en-GB" sz="2000" dirty="0"/>
              <a:t>The role of each drug</a:t>
            </a:r>
          </a:p>
          <a:p>
            <a:pPr>
              <a:buFont typeface="Wingdings" panose="05000000000000000000" pitchFamily="2" charset="2"/>
              <a:buChar char="Ø"/>
            </a:pPr>
            <a:r>
              <a:rPr lang="en-GB" sz="2000" dirty="0"/>
              <a:t>How and when to use them</a:t>
            </a:r>
          </a:p>
          <a:p>
            <a:pPr>
              <a:buFont typeface="Wingdings" panose="05000000000000000000" pitchFamily="2" charset="2"/>
              <a:buChar char="Ø"/>
            </a:pPr>
            <a:r>
              <a:rPr lang="en-GB" sz="2000" dirty="0"/>
              <a:t>Marc’s fears and expectations regarding medication</a:t>
            </a:r>
          </a:p>
          <a:p>
            <a:pPr>
              <a:buFont typeface="Wingdings" panose="05000000000000000000" pitchFamily="2" charset="2"/>
              <a:buChar char="Ø"/>
            </a:pPr>
            <a:r>
              <a:rPr lang="en-GB" sz="2000" dirty="0"/>
              <a:t>Marc’s beliefs relating to the treatment effects</a:t>
            </a:r>
          </a:p>
          <a:p>
            <a:pPr>
              <a:buFont typeface="Wingdings" panose="05000000000000000000" pitchFamily="2" charset="2"/>
              <a:buChar char="Ø"/>
            </a:pPr>
            <a:r>
              <a:rPr lang="en-GB" sz="2000" dirty="0"/>
              <a:t>Any financial difficulties for buying inhalers</a:t>
            </a:r>
          </a:p>
        </p:txBody>
      </p:sp>
    </p:spTree>
    <p:extLst>
      <p:ext uri="{BB962C8B-B14F-4D97-AF65-F5344CB8AC3E}">
        <p14:creationId xmlns:p14="http://schemas.microsoft.com/office/powerpoint/2010/main" val="463253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8A274-02F4-4234-BA83-958BE2D1D27C}"/>
              </a:ext>
            </a:extLst>
          </p:cNvPr>
          <p:cNvSpPr>
            <a:spLocks noGrp="1"/>
          </p:cNvSpPr>
          <p:nvPr>
            <p:ph type="title"/>
          </p:nvPr>
        </p:nvSpPr>
        <p:spPr/>
        <p:txBody>
          <a:bodyPr/>
          <a:lstStyle/>
          <a:p>
            <a:r>
              <a:rPr lang="en-GB" dirty="0"/>
              <a:t>Self-management support</a:t>
            </a:r>
          </a:p>
        </p:txBody>
      </p:sp>
      <p:sp>
        <p:nvSpPr>
          <p:cNvPr id="5" name="Content Placeholder 4">
            <a:extLst>
              <a:ext uri="{FF2B5EF4-FFF2-40B4-BE49-F238E27FC236}">
                <a16:creationId xmlns:a16="http://schemas.microsoft.com/office/drawing/2014/main" id="{1496641C-9EBC-4A6A-BAAE-6BCA4ED2B631}"/>
              </a:ext>
            </a:extLst>
          </p:cNvPr>
          <p:cNvSpPr>
            <a:spLocks noGrp="1"/>
          </p:cNvSpPr>
          <p:nvPr>
            <p:ph idx="1"/>
          </p:nvPr>
        </p:nvSpPr>
        <p:spPr/>
        <p:txBody>
          <a:bodyPr>
            <a:normAutofit lnSpcReduction="10000"/>
          </a:bodyPr>
          <a:lstStyle/>
          <a:p>
            <a:pPr>
              <a:spcBef>
                <a:spcPts val="1800"/>
              </a:spcBef>
            </a:pPr>
            <a:r>
              <a:rPr lang="en-US" dirty="0"/>
              <a:t>Ensure Marc has a written asthma action plan appropriate to his age and self-management capability</a:t>
            </a:r>
          </a:p>
          <a:p>
            <a:pPr>
              <a:spcBef>
                <a:spcPts val="1800"/>
              </a:spcBef>
            </a:pPr>
            <a:r>
              <a:rPr lang="en-US" dirty="0"/>
              <a:t>Encourage self-management and provide support and education. Repeat the key information at each visit</a:t>
            </a:r>
          </a:p>
          <a:p>
            <a:pPr>
              <a:spcBef>
                <a:spcPts val="1800"/>
              </a:spcBef>
            </a:pPr>
            <a:r>
              <a:rPr lang="en-US" dirty="0"/>
              <a:t>Explore whether new technology is appropriate</a:t>
            </a:r>
          </a:p>
          <a:p>
            <a:pPr lvl="1">
              <a:spcBef>
                <a:spcPts val="1800"/>
              </a:spcBef>
            </a:pPr>
            <a:r>
              <a:rPr lang="en-US" dirty="0"/>
              <a:t>Text message reminders </a:t>
            </a:r>
          </a:p>
          <a:p>
            <a:pPr lvl="1">
              <a:spcBef>
                <a:spcPts val="1800"/>
              </a:spcBef>
            </a:pPr>
            <a:r>
              <a:rPr lang="en-US" dirty="0"/>
              <a:t>Online information </a:t>
            </a:r>
          </a:p>
          <a:p>
            <a:pPr lvl="1">
              <a:spcBef>
                <a:spcPts val="1800"/>
              </a:spcBef>
            </a:pPr>
            <a:r>
              <a:rPr lang="en-US" dirty="0"/>
              <a:t>Electronic written asthma action plan and direct them to appropriate resources and programs (e.g. peer-led asthma education, if available)</a:t>
            </a:r>
            <a:endParaRPr lang="es-ES" dirty="0"/>
          </a:p>
          <a:p>
            <a:endParaRPr lang="en-GB" dirty="0"/>
          </a:p>
        </p:txBody>
      </p:sp>
    </p:spTree>
    <p:extLst>
      <p:ext uri="{BB962C8B-B14F-4D97-AF65-F5344CB8AC3E}">
        <p14:creationId xmlns:p14="http://schemas.microsoft.com/office/powerpoint/2010/main" val="4235904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4869-1C36-4C09-8DE4-64325A979E66}"/>
              </a:ext>
            </a:extLst>
          </p:cNvPr>
          <p:cNvSpPr>
            <a:spLocks noGrp="1"/>
          </p:cNvSpPr>
          <p:nvPr>
            <p:ph type="title"/>
          </p:nvPr>
        </p:nvSpPr>
        <p:spPr/>
        <p:txBody>
          <a:bodyPr/>
          <a:lstStyle/>
          <a:p>
            <a:r>
              <a:rPr lang="en-GB" dirty="0"/>
              <a:t>Asthma Slide Rule Front</a:t>
            </a:r>
          </a:p>
        </p:txBody>
      </p:sp>
      <p:pic>
        <p:nvPicPr>
          <p:cNvPr id="5" name="Picture 4">
            <a:extLst>
              <a:ext uri="{FF2B5EF4-FFF2-40B4-BE49-F238E27FC236}">
                <a16:creationId xmlns:a16="http://schemas.microsoft.com/office/drawing/2014/main" id="{4D2208BA-B2D7-4613-9D80-C7CF7FF2BB70}"/>
              </a:ext>
            </a:extLst>
          </p:cNvPr>
          <p:cNvPicPr>
            <a:picLocks noChangeAspect="1"/>
          </p:cNvPicPr>
          <p:nvPr/>
        </p:nvPicPr>
        <p:blipFill rotWithShape="1">
          <a:blip r:embed="rId2"/>
          <a:srcRect r="18923"/>
          <a:stretch/>
        </p:blipFill>
        <p:spPr>
          <a:xfrm>
            <a:off x="1589881" y="1804534"/>
            <a:ext cx="9012238" cy="3800475"/>
          </a:xfrm>
          <a:prstGeom prst="rect">
            <a:avLst/>
          </a:prstGeom>
        </p:spPr>
      </p:pic>
    </p:spTree>
    <p:extLst>
      <p:ext uri="{BB962C8B-B14F-4D97-AF65-F5344CB8AC3E}">
        <p14:creationId xmlns:p14="http://schemas.microsoft.com/office/powerpoint/2010/main" val="1508462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0AA9-467C-4A1B-B68C-D3CE086C5DE9}"/>
              </a:ext>
            </a:extLst>
          </p:cNvPr>
          <p:cNvSpPr>
            <a:spLocks noGrp="1"/>
          </p:cNvSpPr>
          <p:nvPr>
            <p:ph type="title"/>
          </p:nvPr>
        </p:nvSpPr>
        <p:spPr/>
        <p:txBody>
          <a:bodyPr/>
          <a:lstStyle/>
          <a:p>
            <a:r>
              <a:rPr lang="en-GB" dirty="0"/>
              <a:t>Asthma Slide Rule Back</a:t>
            </a:r>
          </a:p>
        </p:txBody>
      </p:sp>
      <p:pic>
        <p:nvPicPr>
          <p:cNvPr id="5" name="Picture 4">
            <a:extLst>
              <a:ext uri="{FF2B5EF4-FFF2-40B4-BE49-F238E27FC236}">
                <a16:creationId xmlns:a16="http://schemas.microsoft.com/office/drawing/2014/main" id="{8D492BCC-A066-4D72-8417-BDADA9123886}"/>
              </a:ext>
            </a:extLst>
          </p:cNvPr>
          <p:cNvPicPr>
            <a:picLocks noChangeAspect="1"/>
          </p:cNvPicPr>
          <p:nvPr/>
        </p:nvPicPr>
        <p:blipFill rotWithShape="1">
          <a:blip r:embed="rId2"/>
          <a:srcRect l="18643"/>
          <a:stretch/>
        </p:blipFill>
        <p:spPr>
          <a:xfrm>
            <a:off x="1262741" y="1433512"/>
            <a:ext cx="9817955" cy="4299631"/>
          </a:xfrm>
          <a:prstGeom prst="rect">
            <a:avLst/>
          </a:prstGeom>
        </p:spPr>
      </p:pic>
      <p:sp>
        <p:nvSpPr>
          <p:cNvPr id="6" name="Rectangle: Rounded Corners 5">
            <a:extLst>
              <a:ext uri="{FF2B5EF4-FFF2-40B4-BE49-F238E27FC236}">
                <a16:creationId xmlns:a16="http://schemas.microsoft.com/office/drawing/2014/main" id="{6FB3F267-D0AC-44FA-ADEA-9DA7FDB57117}"/>
              </a:ext>
            </a:extLst>
          </p:cNvPr>
          <p:cNvSpPr/>
          <p:nvPr/>
        </p:nvSpPr>
        <p:spPr>
          <a:xfrm>
            <a:off x="914400" y="4122056"/>
            <a:ext cx="8635999" cy="103051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520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4A74C-AC5B-4A34-B533-68447E258FAC}"/>
              </a:ext>
            </a:extLst>
          </p:cNvPr>
          <p:cNvSpPr>
            <a:spLocks noGrp="1"/>
          </p:cNvSpPr>
          <p:nvPr>
            <p:ph type="title"/>
          </p:nvPr>
        </p:nvSpPr>
        <p:spPr>
          <a:xfrm>
            <a:off x="609601" y="274638"/>
            <a:ext cx="7997370" cy="1143000"/>
          </a:xfrm>
        </p:spPr>
        <p:txBody>
          <a:bodyPr/>
          <a:lstStyle/>
          <a:p>
            <a:r>
              <a:rPr lang="en-GB" dirty="0"/>
              <a:t>Initiating challenging conversations</a:t>
            </a:r>
          </a:p>
        </p:txBody>
      </p:sp>
      <p:pic>
        <p:nvPicPr>
          <p:cNvPr id="3" name="Picture 2" descr="A screenshot of a cell phone&#10;&#10;Description automatically generated">
            <a:extLst>
              <a:ext uri="{FF2B5EF4-FFF2-40B4-BE49-F238E27FC236}">
                <a16:creationId xmlns:a16="http://schemas.microsoft.com/office/drawing/2014/main" id="{B39545D3-9B02-44C8-9A25-370A29020845}"/>
              </a:ext>
            </a:extLst>
          </p:cNvPr>
          <p:cNvPicPr>
            <a:picLocks noChangeAspect="1"/>
          </p:cNvPicPr>
          <p:nvPr/>
        </p:nvPicPr>
        <p:blipFill>
          <a:blip r:embed="rId2"/>
          <a:stretch>
            <a:fillRect/>
          </a:stretch>
        </p:blipFill>
        <p:spPr>
          <a:xfrm>
            <a:off x="990157" y="1930259"/>
            <a:ext cx="10211685" cy="3651821"/>
          </a:xfrm>
          <a:prstGeom prst="rect">
            <a:avLst/>
          </a:prstGeom>
        </p:spPr>
      </p:pic>
    </p:spTree>
    <p:extLst>
      <p:ext uri="{BB962C8B-B14F-4D97-AF65-F5344CB8AC3E}">
        <p14:creationId xmlns:p14="http://schemas.microsoft.com/office/powerpoint/2010/main" val="3605805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6DC1-9CD7-4B75-9FAC-3B258B1DB8A9}"/>
              </a:ext>
            </a:extLst>
          </p:cNvPr>
          <p:cNvSpPr>
            <a:spLocks noGrp="1"/>
          </p:cNvSpPr>
          <p:nvPr>
            <p:ph type="title"/>
          </p:nvPr>
        </p:nvSpPr>
        <p:spPr/>
        <p:txBody>
          <a:bodyPr/>
          <a:lstStyle/>
          <a:p>
            <a:r>
              <a:rPr lang="en-GB" dirty="0"/>
              <a:t>Management</a:t>
            </a:r>
            <a:br>
              <a:rPr lang="en-GB" dirty="0"/>
            </a:br>
            <a:r>
              <a:rPr lang="en-GB" sz="3200" i="1" dirty="0"/>
              <a:t>The new plan</a:t>
            </a:r>
            <a:endParaRPr lang="en-GB" dirty="0"/>
          </a:p>
        </p:txBody>
      </p:sp>
      <p:sp>
        <p:nvSpPr>
          <p:cNvPr id="3" name="Content Placeholder 2">
            <a:extLst>
              <a:ext uri="{FF2B5EF4-FFF2-40B4-BE49-F238E27FC236}">
                <a16:creationId xmlns:a16="http://schemas.microsoft.com/office/drawing/2014/main" id="{C21D1835-D236-48A5-97B4-C4E3A5EAAA50}"/>
              </a:ext>
            </a:extLst>
          </p:cNvPr>
          <p:cNvSpPr>
            <a:spLocks noGrp="1"/>
          </p:cNvSpPr>
          <p:nvPr>
            <p:ph idx="1"/>
          </p:nvPr>
        </p:nvSpPr>
        <p:spPr/>
        <p:txBody>
          <a:bodyPr/>
          <a:lstStyle/>
          <a:p>
            <a:r>
              <a:rPr lang="en-GB" dirty="0"/>
              <a:t>Obtain Marc’s agreement to take his medications as prescribed</a:t>
            </a:r>
          </a:p>
          <a:p>
            <a:endParaRPr lang="en-GB" dirty="0"/>
          </a:p>
          <a:p>
            <a:r>
              <a:rPr lang="en-GB" dirty="0"/>
              <a:t>Provide Marc with a written action plan that has been developed and agreed on together</a:t>
            </a:r>
          </a:p>
          <a:p>
            <a:endParaRPr lang="en-GB" dirty="0"/>
          </a:p>
          <a:p>
            <a:endParaRPr lang="en-GB" dirty="0"/>
          </a:p>
        </p:txBody>
      </p:sp>
    </p:spTree>
    <p:extLst>
      <p:ext uri="{BB962C8B-B14F-4D97-AF65-F5344CB8AC3E}">
        <p14:creationId xmlns:p14="http://schemas.microsoft.com/office/powerpoint/2010/main" val="1205916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9999E-0A76-4B81-A828-D2E7F799D3D8}"/>
              </a:ext>
            </a:extLst>
          </p:cNvPr>
          <p:cNvSpPr>
            <a:spLocks noGrp="1"/>
          </p:cNvSpPr>
          <p:nvPr>
            <p:ph type="title"/>
          </p:nvPr>
        </p:nvSpPr>
        <p:spPr/>
        <p:txBody>
          <a:bodyPr/>
          <a:lstStyle/>
          <a:p>
            <a:r>
              <a:rPr lang="en-GB" dirty="0"/>
              <a:t>Written Personalised Asthma Action Plan (PAAP)</a:t>
            </a:r>
          </a:p>
        </p:txBody>
      </p:sp>
      <p:grpSp>
        <p:nvGrpSpPr>
          <p:cNvPr id="6" name="Group 5">
            <a:extLst>
              <a:ext uri="{FF2B5EF4-FFF2-40B4-BE49-F238E27FC236}">
                <a16:creationId xmlns:a16="http://schemas.microsoft.com/office/drawing/2014/main" id="{61595E14-08BA-42D6-89DE-A6E200ABAFF3}"/>
              </a:ext>
            </a:extLst>
          </p:cNvPr>
          <p:cNvGrpSpPr/>
          <p:nvPr/>
        </p:nvGrpSpPr>
        <p:grpSpPr>
          <a:xfrm>
            <a:off x="1796956" y="1417638"/>
            <a:ext cx="8629479" cy="4355941"/>
            <a:chOff x="1796956" y="1366098"/>
            <a:chExt cx="8629479" cy="4355941"/>
          </a:xfrm>
        </p:grpSpPr>
        <p:sp>
          <p:nvSpPr>
            <p:cNvPr id="7" name="Rectangle 6">
              <a:extLst>
                <a:ext uri="{FF2B5EF4-FFF2-40B4-BE49-F238E27FC236}">
                  <a16:creationId xmlns:a16="http://schemas.microsoft.com/office/drawing/2014/main" id="{EE437EDA-B488-40AD-874F-2828A28024AC}"/>
                </a:ext>
              </a:extLst>
            </p:cNvPr>
            <p:cNvSpPr/>
            <p:nvPr/>
          </p:nvSpPr>
          <p:spPr>
            <a:xfrm>
              <a:off x="4000293" y="1366098"/>
              <a:ext cx="6426142" cy="2278926"/>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indent="-285750">
                <a:spcBef>
                  <a:spcPts val="300"/>
                </a:spcBef>
                <a:spcAft>
                  <a:spcPts val="300"/>
                </a:spcAft>
                <a:buFont typeface="Arial" panose="020B0604020202020204" pitchFamily="34" charset="0"/>
                <a:buChar char="•"/>
              </a:pPr>
              <a:r>
                <a:rPr lang="en-GB" sz="1400" dirty="0">
                  <a:solidFill>
                    <a:prstClr val="black"/>
                  </a:solidFill>
                </a:rPr>
                <a:t>A written PAAP is an essential part of managing long-term disease</a:t>
              </a:r>
              <a:r>
                <a:rPr lang="en-GB" sz="1400" baseline="30000" dirty="0">
                  <a:solidFill>
                    <a:prstClr val="black"/>
                  </a:solidFill>
                </a:rPr>
                <a:t>1</a:t>
              </a:r>
            </a:p>
            <a:p>
              <a:pPr marL="285750" indent="-285750">
                <a:spcBef>
                  <a:spcPts val="300"/>
                </a:spcBef>
                <a:spcAft>
                  <a:spcPts val="300"/>
                </a:spcAft>
                <a:buFont typeface="Arial" panose="020B0604020202020204" pitchFamily="34" charset="0"/>
                <a:buChar char="•"/>
              </a:pPr>
              <a:r>
                <a:rPr lang="en-GB" sz="1400" dirty="0">
                  <a:solidFill>
                    <a:prstClr val="black"/>
                  </a:solidFill>
                </a:rPr>
                <a:t>SIGN-BTS recommend that </a:t>
              </a:r>
              <a:r>
                <a:rPr lang="en-GB" sz="1400" b="1" i="1" dirty="0">
                  <a:solidFill>
                    <a:prstClr val="black"/>
                  </a:solidFill>
                </a:rPr>
                <a:t>all people with asthma should be offered self-management education which includes a written AAP</a:t>
              </a:r>
              <a:r>
                <a:rPr lang="en-GB" sz="1400" b="1" i="1" baseline="30000" dirty="0">
                  <a:solidFill>
                    <a:prstClr val="black"/>
                  </a:solidFill>
                </a:rPr>
                <a:t>2</a:t>
              </a:r>
            </a:p>
            <a:p>
              <a:pPr marL="285750" lvl="1" indent="-285750">
                <a:spcBef>
                  <a:spcPts val="300"/>
                </a:spcBef>
                <a:spcAft>
                  <a:spcPts val="300"/>
                </a:spcAft>
                <a:buFont typeface="Arial" panose="020B0604020202020204" pitchFamily="34" charset="0"/>
                <a:buChar char="•"/>
              </a:pPr>
              <a:r>
                <a:rPr lang="en-GB" sz="1400" dirty="0">
                  <a:solidFill>
                    <a:prstClr val="black"/>
                  </a:solidFill>
                </a:rPr>
                <a:t>In addition, GINA also highlights the importance of supporting long-term asthma management</a:t>
              </a:r>
              <a:r>
                <a:rPr lang="en-GB" sz="1400" baseline="30000" dirty="0">
                  <a:solidFill>
                    <a:prstClr val="black"/>
                  </a:solidFill>
                </a:rPr>
                <a:t>3</a:t>
              </a:r>
              <a:r>
                <a:rPr lang="en-GB" sz="1400" dirty="0">
                  <a:solidFill>
                    <a:prstClr val="black"/>
                  </a:solidFill>
                </a:rPr>
                <a:t> </a:t>
              </a:r>
            </a:p>
            <a:p>
              <a:pPr marL="285750" lvl="1" indent="-285750">
                <a:spcBef>
                  <a:spcPts val="300"/>
                </a:spcBef>
                <a:spcAft>
                  <a:spcPts val="300"/>
                </a:spcAft>
                <a:buFont typeface="Arial" panose="020B0604020202020204" pitchFamily="34" charset="0"/>
                <a:buChar char="•"/>
              </a:pPr>
              <a:r>
                <a:rPr lang="en-GB" sz="1400" dirty="0">
                  <a:solidFill>
                    <a:prstClr val="black"/>
                  </a:solidFill>
                </a:rPr>
                <a:t>These recommendations are based on literature reviews that show that supported PAAPs improve asthma control, reduce exacerbations and improve quality of life</a:t>
              </a:r>
              <a:r>
                <a:rPr lang="en-GB" sz="1400" baseline="30000" dirty="0">
                  <a:solidFill>
                    <a:prstClr val="black"/>
                  </a:solidFill>
                </a:rPr>
                <a:t>2,3</a:t>
              </a:r>
              <a:r>
                <a:rPr lang="en-GB" sz="1400" dirty="0">
                  <a:solidFill>
                    <a:prstClr val="black"/>
                  </a:solidFill>
                </a:rPr>
                <a:t>  </a:t>
              </a:r>
            </a:p>
          </p:txBody>
        </p:sp>
        <p:sp>
          <p:nvSpPr>
            <p:cNvPr id="8" name="Rectangle 7">
              <a:extLst>
                <a:ext uri="{FF2B5EF4-FFF2-40B4-BE49-F238E27FC236}">
                  <a16:creationId xmlns:a16="http://schemas.microsoft.com/office/drawing/2014/main" id="{88451141-2DF2-4A87-8047-B8C75E80CF8D}"/>
                </a:ext>
              </a:extLst>
            </p:cNvPr>
            <p:cNvSpPr/>
            <p:nvPr/>
          </p:nvSpPr>
          <p:spPr>
            <a:xfrm>
              <a:off x="3996196" y="3796205"/>
              <a:ext cx="6426142" cy="1925834"/>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lvl="1" indent="-285750">
                <a:spcBef>
                  <a:spcPts val="300"/>
                </a:spcBef>
                <a:spcAft>
                  <a:spcPts val="300"/>
                </a:spcAft>
                <a:buFont typeface="Arial" panose="020B0604020202020204" pitchFamily="34" charset="0"/>
                <a:buChar char="•"/>
              </a:pPr>
              <a:r>
                <a:rPr lang="en-GB" sz="1400" dirty="0">
                  <a:solidFill>
                    <a:prstClr val="black"/>
                  </a:solidFill>
                </a:rPr>
                <a:t>Pinpoint signs that the asthma is getting worse</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Keep track of when to take medicines</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Aid daily monitoring as well as long-term control</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Provide information on what to do in the event of an asthma attack</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The overall aim of a written PAAP is to help take </a:t>
              </a:r>
              <a:r>
                <a:rPr lang="en-GB" sz="1400" i="1" u="sng" dirty="0">
                  <a:solidFill>
                    <a:prstClr val="black"/>
                  </a:solidFill>
                </a:rPr>
                <a:t>early action</a:t>
              </a:r>
              <a:r>
                <a:rPr lang="en-GB" sz="1400" i="1" dirty="0">
                  <a:solidFill>
                    <a:prstClr val="black"/>
                  </a:solidFill>
                </a:rPr>
                <a:t> </a:t>
              </a:r>
              <a:r>
                <a:rPr lang="en-GB" sz="1400" dirty="0">
                  <a:solidFill>
                    <a:prstClr val="black"/>
                  </a:solidFill>
                </a:rPr>
                <a:t>to prevent or reduce the severity of asthma attack symptoms</a:t>
              </a:r>
              <a:r>
                <a:rPr lang="en-GB" sz="1400" baseline="30000" dirty="0">
                  <a:solidFill>
                    <a:prstClr val="black"/>
                  </a:solidFill>
                </a:rPr>
                <a:t>4</a:t>
              </a:r>
            </a:p>
          </p:txBody>
        </p:sp>
        <p:sp>
          <p:nvSpPr>
            <p:cNvPr id="9" name="Rectangle 8">
              <a:extLst>
                <a:ext uri="{FF2B5EF4-FFF2-40B4-BE49-F238E27FC236}">
                  <a16:creationId xmlns:a16="http://schemas.microsoft.com/office/drawing/2014/main" id="{298BD192-E4E8-4188-AAED-2793483B2560}"/>
                </a:ext>
              </a:extLst>
            </p:cNvPr>
            <p:cNvSpPr/>
            <p:nvPr/>
          </p:nvSpPr>
          <p:spPr>
            <a:xfrm>
              <a:off x="1796956" y="1366098"/>
              <a:ext cx="2199241" cy="2278926"/>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Written PAAP</a:t>
              </a:r>
            </a:p>
          </p:txBody>
        </p:sp>
        <p:sp>
          <p:nvSpPr>
            <p:cNvPr id="10" name="Rectangle 9">
              <a:extLst>
                <a:ext uri="{FF2B5EF4-FFF2-40B4-BE49-F238E27FC236}">
                  <a16:creationId xmlns:a16="http://schemas.microsoft.com/office/drawing/2014/main" id="{D6B20253-8DD9-416F-8151-258E7FA29EF1}"/>
                </a:ext>
              </a:extLst>
            </p:cNvPr>
            <p:cNvSpPr/>
            <p:nvPr/>
          </p:nvSpPr>
          <p:spPr>
            <a:xfrm>
              <a:off x="1796956" y="3796205"/>
              <a:ext cx="2199241" cy="1925834"/>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Why are they useful?</a:t>
              </a:r>
            </a:p>
          </p:txBody>
        </p:sp>
        <p:sp>
          <p:nvSpPr>
            <p:cNvPr id="11" name="Right Arrow 12">
              <a:extLst>
                <a:ext uri="{FF2B5EF4-FFF2-40B4-BE49-F238E27FC236}">
                  <a16:creationId xmlns:a16="http://schemas.microsoft.com/office/drawing/2014/main" id="{8CBAC691-CE02-4115-B036-BAAA5B7C7F1A}"/>
                </a:ext>
              </a:extLst>
            </p:cNvPr>
            <p:cNvSpPr/>
            <p:nvPr/>
          </p:nvSpPr>
          <p:spPr>
            <a:xfrm>
              <a:off x="3503712" y="5145286"/>
              <a:ext cx="771896" cy="4512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solidFill>
                  <a:prstClr val="white"/>
                </a:solidFill>
              </a:endParaRPr>
            </a:p>
          </p:txBody>
        </p:sp>
      </p:grpSp>
      <p:sp>
        <p:nvSpPr>
          <p:cNvPr id="12" name="Text Placeholder 8">
            <a:extLst>
              <a:ext uri="{FF2B5EF4-FFF2-40B4-BE49-F238E27FC236}">
                <a16:creationId xmlns:a16="http://schemas.microsoft.com/office/drawing/2014/main" id="{5A11811D-F1AA-471C-9AEC-F56D9D9097FD}"/>
              </a:ext>
            </a:extLst>
          </p:cNvPr>
          <p:cNvSpPr txBox="1">
            <a:spLocks/>
          </p:cNvSpPr>
          <p:nvPr/>
        </p:nvSpPr>
        <p:spPr>
          <a:xfrm>
            <a:off x="1931179" y="6126671"/>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000" dirty="0">
                <a:solidFill>
                  <a:schemeClr val="tx1">
                    <a:lumMod val="95000"/>
                    <a:lumOff val="5000"/>
                  </a:schemeClr>
                </a:solidFill>
              </a:rPr>
              <a:t>GINA, Global Initiative for Asthma; PAAP, personalised asthma action plan; SIGN-BTS, Scottish Intercollegiate Guidelines Network- British Thoracic Society.</a:t>
            </a:r>
          </a:p>
          <a:p>
            <a:pPr marL="0" indent="0">
              <a:buNone/>
            </a:pPr>
            <a:r>
              <a:rPr lang="en-GB" sz="1000" dirty="0">
                <a:solidFill>
                  <a:schemeClr val="tx1">
                    <a:lumMod val="95000"/>
                    <a:lumOff val="5000"/>
                  </a:schemeClr>
                </a:solidFill>
              </a:rPr>
              <a:t>1. Gibson PG, et al. Thorax 2004;59:94–99; 2. </a:t>
            </a:r>
            <a:r>
              <a:rPr lang="en-US" sz="1000" dirty="0">
                <a:solidFill>
                  <a:schemeClr val="tx1">
                    <a:lumMod val="95000"/>
                    <a:lumOff val="5000"/>
                  </a:schemeClr>
                </a:solidFill>
              </a:rPr>
              <a:t>SIGN-BTS</a:t>
            </a:r>
            <a:r>
              <a:rPr lang="en-GB" sz="1000" dirty="0">
                <a:solidFill>
                  <a:schemeClr val="tx1">
                    <a:lumMod val="95000"/>
                    <a:lumOff val="5000"/>
                  </a:schemeClr>
                </a:solidFill>
              </a:rPr>
              <a:t>. British guideline on the management of asthma. Consultation 2016; 3. GINA Strategy for asthma management and prevention 2016; 4. Pinnock H. Breathe 2015;11:98–109. </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345167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CA4C5F-9546-4B3E-AB85-AA66D934EDEA}"/>
              </a:ext>
            </a:extLst>
          </p:cNvPr>
          <p:cNvSpPr>
            <a:spLocks noGrp="1"/>
          </p:cNvSpPr>
          <p:nvPr>
            <p:ph type="title"/>
          </p:nvPr>
        </p:nvSpPr>
        <p:spPr/>
        <p:txBody>
          <a:bodyPr/>
          <a:lstStyle/>
          <a:p>
            <a:r>
              <a:rPr lang="en-GB" dirty="0"/>
              <a:t>The patient</a:t>
            </a:r>
          </a:p>
        </p:txBody>
      </p:sp>
      <p:sp>
        <p:nvSpPr>
          <p:cNvPr id="6" name="Content Placeholder 5">
            <a:extLst>
              <a:ext uri="{FF2B5EF4-FFF2-40B4-BE49-F238E27FC236}">
                <a16:creationId xmlns:a16="http://schemas.microsoft.com/office/drawing/2014/main" id="{93A96F01-97CB-438F-B72E-12B0603C75CD}"/>
              </a:ext>
            </a:extLst>
          </p:cNvPr>
          <p:cNvSpPr>
            <a:spLocks noGrp="1"/>
          </p:cNvSpPr>
          <p:nvPr>
            <p:ph idx="1"/>
          </p:nvPr>
        </p:nvSpPr>
        <p:spPr>
          <a:xfrm>
            <a:off x="609600" y="1600201"/>
            <a:ext cx="7783286" cy="4525963"/>
          </a:xfrm>
        </p:spPr>
        <p:txBody>
          <a:bodyPr/>
          <a:lstStyle/>
          <a:p>
            <a:r>
              <a:rPr lang="en-GB" dirty="0"/>
              <a:t>Marc is 20 years old</a:t>
            </a:r>
          </a:p>
          <a:p>
            <a:r>
              <a:rPr lang="en-GB" dirty="0"/>
              <a:t>He is a student at an industrial engineering college</a:t>
            </a:r>
          </a:p>
          <a:p>
            <a:r>
              <a:rPr lang="en-GB" dirty="0"/>
              <a:t>He lives in an old students apartment, without carpets or pets</a:t>
            </a:r>
          </a:p>
          <a:p>
            <a:r>
              <a:rPr lang="en-GB" dirty="0"/>
              <a:t>He smokes on weekends</a:t>
            </a:r>
          </a:p>
          <a:p>
            <a:r>
              <a:rPr lang="en-GB" dirty="0"/>
              <a:t>Marc does not have any comorbid conditions</a:t>
            </a:r>
          </a:p>
          <a:p>
            <a:pPr marL="0" indent="0">
              <a:buNone/>
            </a:pPr>
            <a:endParaRPr lang="en-GB" dirty="0"/>
          </a:p>
        </p:txBody>
      </p:sp>
      <p:pic>
        <p:nvPicPr>
          <p:cNvPr id="4" name="4 Marcador de contenido">
            <a:extLst>
              <a:ext uri="{FF2B5EF4-FFF2-40B4-BE49-F238E27FC236}">
                <a16:creationId xmlns:a16="http://schemas.microsoft.com/office/drawing/2014/main" id="{EA80D304-57C5-4FEF-AD13-C9F9D2C09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4126" y="1600201"/>
            <a:ext cx="3078274" cy="4351338"/>
          </a:xfrm>
          <a:prstGeom prst="rect">
            <a:avLst/>
          </a:prstGeom>
        </p:spPr>
      </p:pic>
    </p:spTree>
    <p:extLst>
      <p:ext uri="{BB962C8B-B14F-4D97-AF65-F5344CB8AC3E}">
        <p14:creationId xmlns:p14="http://schemas.microsoft.com/office/powerpoint/2010/main" val="218161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96E-44B2-4E2F-AA40-F7EA0F1106B4}"/>
              </a:ext>
            </a:extLst>
          </p:cNvPr>
          <p:cNvSpPr>
            <a:spLocks noGrp="1"/>
          </p:cNvSpPr>
          <p:nvPr>
            <p:ph type="title"/>
          </p:nvPr>
        </p:nvSpPr>
        <p:spPr/>
        <p:txBody>
          <a:bodyPr/>
          <a:lstStyle/>
          <a:p>
            <a:r>
              <a:rPr lang="en-GB" dirty="0"/>
              <a:t>PAAP example for adults</a:t>
            </a:r>
          </a:p>
        </p:txBody>
      </p:sp>
      <p:pic>
        <p:nvPicPr>
          <p:cNvPr id="4" name="Picture 3">
            <a:extLst>
              <a:ext uri="{FF2B5EF4-FFF2-40B4-BE49-F238E27FC236}">
                <a16:creationId xmlns:a16="http://schemas.microsoft.com/office/drawing/2014/main" id="{BDADBAA0-7C3B-4E23-8010-D565245B7013}"/>
              </a:ext>
            </a:extLst>
          </p:cNvPr>
          <p:cNvPicPr>
            <a:picLocks noChangeAspect="1"/>
          </p:cNvPicPr>
          <p:nvPr/>
        </p:nvPicPr>
        <p:blipFill>
          <a:blip r:embed="rId2"/>
          <a:stretch>
            <a:fillRect/>
          </a:stretch>
        </p:blipFill>
        <p:spPr>
          <a:xfrm>
            <a:off x="2259106" y="1417638"/>
            <a:ext cx="6973839" cy="4947067"/>
          </a:xfrm>
          <a:prstGeom prst="rect">
            <a:avLst/>
          </a:prstGeom>
        </p:spPr>
      </p:pic>
      <p:sp>
        <p:nvSpPr>
          <p:cNvPr id="5" name="Text Placeholder 8">
            <a:extLst>
              <a:ext uri="{FF2B5EF4-FFF2-40B4-BE49-F238E27FC236}">
                <a16:creationId xmlns:a16="http://schemas.microsoft.com/office/drawing/2014/main" id="{A16A21F6-C98C-4B7F-9332-C3A4D63E9C6B}"/>
              </a:ext>
            </a:extLst>
          </p:cNvPr>
          <p:cNvSpPr txBox="1">
            <a:spLocks/>
          </p:cNvSpPr>
          <p:nvPr/>
        </p:nvSpPr>
        <p:spPr>
          <a:xfrm>
            <a:off x="2259106" y="6380913"/>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900" dirty="0"/>
              <a:t>Hilary Pinnock. Supported self-management for asthma. Breathe (Sheff). 2015 Jun; 11(2): 98–109. </a:t>
            </a:r>
            <a:r>
              <a:rPr lang="en-US" sz="900" dirty="0" err="1"/>
              <a:t>doi</a:t>
            </a:r>
            <a:r>
              <a:rPr lang="en-US" sz="900" dirty="0"/>
              <a:t>: 10.1183/20734735.015614 </a:t>
            </a:r>
            <a:r>
              <a:rPr lang="en-US" sz="900" u="sng" dirty="0">
                <a:hlinkClick r:id="rId3"/>
              </a:rPr>
              <a:t>https://www.ncbi.nlm.nih.gov/pmc/articles/PMC4487370/pdf/EDU-0156-2014.pdf</a:t>
            </a:r>
            <a:r>
              <a:rPr lang="pt-PT" sz="900" dirty="0"/>
              <a:t> </a:t>
            </a:r>
            <a:endParaRPr lang="en-GB" sz="900" dirty="0"/>
          </a:p>
          <a:p>
            <a:pPr marL="0" indent="0">
              <a:buNone/>
            </a:pPr>
            <a:endParaRPr lang="en-US" sz="900" dirty="0">
              <a:solidFill>
                <a:schemeClr val="tx1">
                  <a:lumMod val="95000"/>
                  <a:lumOff val="5000"/>
                </a:schemeClr>
              </a:solidFill>
            </a:endParaRPr>
          </a:p>
        </p:txBody>
      </p:sp>
    </p:spTree>
    <p:extLst>
      <p:ext uri="{BB962C8B-B14F-4D97-AF65-F5344CB8AC3E}">
        <p14:creationId xmlns:p14="http://schemas.microsoft.com/office/powerpoint/2010/main" val="903437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7091-9166-4B0B-A8EB-4C3D0A24A202}"/>
              </a:ext>
            </a:extLst>
          </p:cNvPr>
          <p:cNvSpPr>
            <a:spLocks noGrp="1"/>
          </p:cNvSpPr>
          <p:nvPr>
            <p:ph type="title"/>
          </p:nvPr>
        </p:nvSpPr>
        <p:spPr/>
        <p:txBody>
          <a:bodyPr/>
          <a:lstStyle/>
          <a:p>
            <a:r>
              <a:rPr lang="en-GB" dirty="0"/>
              <a:t>Steps to help Marc live better with his asthma</a:t>
            </a:r>
          </a:p>
        </p:txBody>
      </p:sp>
      <p:sp>
        <p:nvSpPr>
          <p:cNvPr id="3" name="Content Placeholder 2">
            <a:extLst>
              <a:ext uri="{FF2B5EF4-FFF2-40B4-BE49-F238E27FC236}">
                <a16:creationId xmlns:a16="http://schemas.microsoft.com/office/drawing/2014/main" id="{ED5A3701-6924-4B8B-94EB-5B359EF21A64}"/>
              </a:ext>
            </a:extLst>
          </p:cNvPr>
          <p:cNvSpPr>
            <a:spLocks noGrp="1"/>
          </p:cNvSpPr>
          <p:nvPr>
            <p:ph idx="1"/>
          </p:nvPr>
        </p:nvSpPr>
        <p:spPr/>
        <p:txBody>
          <a:bodyPr>
            <a:normAutofit lnSpcReduction="10000"/>
          </a:bodyPr>
          <a:lstStyle/>
          <a:p>
            <a:r>
              <a:rPr lang="en-GB" dirty="0"/>
              <a:t>Identify symptom triggers</a:t>
            </a:r>
          </a:p>
          <a:p>
            <a:endParaRPr lang="en-GB" dirty="0"/>
          </a:p>
          <a:p>
            <a:r>
              <a:rPr lang="en-GB" dirty="0"/>
              <a:t>Advise Marc not to smoke and to avoid smoky environments</a:t>
            </a:r>
          </a:p>
          <a:p>
            <a:endParaRPr lang="en-GB" dirty="0"/>
          </a:p>
          <a:p>
            <a:r>
              <a:rPr lang="en-GB" dirty="0"/>
              <a:t>Discuss the importance of maintenance ICS therapy with Marc</a:t>
            </a:r>
          </a:p>
          <a:p>
            <a:endParaRPr lang="en-GB" dirty="0"/>
          </a:p>
          <a:p>
            <a:r>
              <a:rPr lang="en-GB" dirty="0"/>
              <a:t>Recommend regular physical exercise</a:t>
            </a:r>
          </a:p>
          <a:p>
            <a:endParaRPr lang="en-GB" dirty="0"/>
          </a:p>
          <a:p>
            <a:r>
              <a:rPr lang="en-GB" dirty="0"/>
              <a:t>Suggest a review of inhaler technique at all future consultations</a:t>
            </a:r>
          </a:p>
        </p:txBody>
      </p:sp>
    </p:spTree>
    <p:extLst>
      <p:ext uri="{BB962C8B-B14F-4D97-AF65-F5344CB8AC3E}">
        <p14:creationId xmlns:p14="http://schemas.microsoft.com/office/powerpoint/2010/main" val="1278332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b="0" noProof="0" dirty="0"/>
              <a:t>Asthma Right Care:</a:t>
            </a:r>
            <a:br>
              <a:rPr lang="en-GB" b="0" noProof="0" dirty="0"/>
            </a:br>
            <a:r>
              <a:rPr lang="en-GB" b="0" noProof="0" dirty="0"/>
              <a:t>a movement for Global Change</a:t>
            </a:r>
            <a:endParaRPr lang="en-GB" noProof="0" dirty="0"/>
          </a:p>
        </p:txBody>
      </p:sp>
      <p:sp>
        <p:nvSpPr>
          <p:cNvPr id="6" name="Subtitle 2"/>
          <p:cNvSpPr txBox="1">
            <a:spLocks/>
          </p:cNvSpPr>
          <p:nvPr/>
        </p:nvSpPr>
        <p:spPr>
          <a:xfrm>
            <a:off x="-1829720" y="4021449"/>
            <a:ext cx="6413083" cy="1529577"/>
          </a:xfrm>
          <a:prstGeom prst="rect">
            <a:avLst/>
          </a:prstGeom>
        </p:spPr>
        <p:txBody>
          <a:bodyPr vert="horz" lIns="91440" tIns="45720" rIns="91440" bIns="45720" rtlCol="0" anchor="t">
            <a:norm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ts val="2400"/>
              </a:lnSpc>
              <a:spcBef>
                <a:spcPct val="20000"/>
              </a:spcBef>
              <a:spcAft>
                <a:spcPts val="0"/>
              </a:spcAft>
              <a:buClr>
                <a:srgbClr val="299D37"/>
              </a:buClr>
              <a:buSzTx/>
              <a:buFont typeface="Arial"/>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Helvetica"/>
              </a:rPr>
              <a:t>Movement for Global Change</a:t>
            </a:r>
          </a:p>
        </p:txBody>
      </p:sp>
      <p:sp>
        <p:nvSpPr>
          <p:cNvPr id="7" name="TextBox 6"/>
          <p:cNvSpPr txBox="1"/>
          <p:nvPr/>
        </p:nvSpPr>
        <p:spPr>
          <a:xfrm>
            <a:off x="6451042" y="5565393"/>
            <a:ext cx="521670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mn-ea"/>
                <a:cs typeface="+mn-cs"/>
              </a:rPr>
              <a:t>IPCRG received funding from AstraZeneca to develop the Asthma Right Care Initiative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3530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493297"/>
            <a:ext cx="9328484" cy="4525963"/>
          </a:xfrm>
          <a:prstGeom prst="wedgeEllipseCallout">
            <a:avLst/>
          </a:prstGeom>
          <a:solidFill>
            <a:srgbClr val="00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GB" sz="3600" b="1" noProof="0" dirty="0">
                <a:solidFill>
                  <a:schemeClr val="bg1"/>
                </a:solidFill>
              </a:rPr>
              <a:t>Every system is perfectly designed to get the results it gets </a:t>
            </a:r>
          </a:p>
          <a:p>
            <a:pPr marL="0" indent="0">
              <a:buNone/>
            </a:pPr>
            <a:r>
              <a:rPr lang="en-GB" sz="3600" b="1" noProof="0" dirty="0">
                <a:solidFill>
                  <a:schemeClr val="bg1"/>
                </a:solidFill>
              </a:rPr>
              <a:t>(</a:t>
            </a:r>
            <a:r>
              <a:rPr lang="en-GB" sz="3600" i="1" noProof="0" dirty="0"/>
              <a:t>Earl Conway and Paul </a:t>
            </a:r>
            <a:r>
              <a:rPr lang="en-GB" sz="3600" i="1" noProof="0" dirty="0" err="1"/>
              <a:t>Batalden</a:t>
            </a:r>
            <a:r>
              <a:rPr lang="en-GB" sz="3600" i="1" noProof="0" dirty="0"/>
              <a:t>)</a:t>
            </a:r>
            <a:endParaRPr lang="en-GB" sz="3600" b="1" noProof="0" dirty="0">
              <a:solidFill>
                <a:schemeClr val="bg1"/>
              </a:solidFill>
            </a:endParaRPr>
          </a:p>
        </p:txBody>
      </p:sp>
      <p:sp>
        <p:nvSpPr>
          <p:cNvPr id="5" name="Rectangle 4">
            <a:extLst>
              <a:ext uri="{FF2B5EF4-FFF2-40B4-BE49-F238E27FC236}">
                <a16:creationId xmlns:a16="http://schemas.microsoft.com/office/drawing/2014/main" id="{75E583B1-55CE-D843-B384-ECEC157338E8}"/>
              </a:ext>
            </a:extLst>
          </p:cNvPr>
          <p:cNvSpPr/>
          <p:nvPr/>
        </p:nvSpPr>
        <p:spPr>
          <a:xfrm>
            <a:off x="4292029" y="5395843"/>
            <a:ext cx="7709452" cy="830997"/>
          </a:xfrm>
          <a:prstGeom prst="rect">
            <a:avLst/>
          </a:prstGeom>
          <a:solidFill>
            <a:srgbClr val="00B05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That is, both intended and unintended consequences are designed into our systems</a:t>
            </a:r>
          </a:p>
        </p:txBody>
      </p:sp>
    </p:spTree>
    <p:extLst>
      <p:ext uri="{BB962C8B-B14F-4D97-AF65-F5344CB8AC3E}">
        <p14:creationId xmlns:p14="http://schemas.microsoft.com/office/powerpoint/2010/main" val="1765404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25B7-6A0D-466C-8FC1-7DF89862BF39}"/>
              </a:ext>
            </a:extLst>
          </p:cNvPr>
          <p:cNvSpPr>
            <a:spLocks noGrp="1"/>
          </p:cNvSpPr>
          <p:nvPr>
            <p:ph type="title"/>
          </p:nvPr>
        </p:nvSpPr>
        <p:spPr/>
        <p:txBody>
          <a:bodyPr/>
          <a:lstStyle/>
          <a:p>
            <a:r>
              <a:rPr lang="en-GB" noProof="0" dirty="0"/>
              <a:t>Making a case for change</a:t>
            </a:r>
          </a:p>
        </p:txBody>
      </p:sp>
      <p:sp>
        <p:nvSpPr>
          <p:cNvPr id="4" name="Content Placeholder 2">
            <a:extLst>
              <a:ext uri="{FF2B5EF4-FFF2-40B4-BE49-F238E27FC236}">
                <a16:creationId xmlns:a16="http://schemas.microsoft.com/office/drawing/2014/main" id="{DE83A12B-5D77-48A7-A78E-6D168EFA4B24}"/>
              </a:ext>
            </a:extLst>
          </p:cNvPr>
          <p:cNvSpPr txBox="1">
            <a:spLocks/>
          </p:cNvSpPr>
          <p:nvPr/>
        </p:nvSpPr>
        <p:spPr>
          <a:xfrm>
            <a:off x="609600" y="1233588"/>
            <a:ext cx="8423563" cy="271034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ysClr val="windowText" lastClr="000000"/>
                </a:solidFill>
                <a:effectLst/>
                <a:uLnTx/>
                <a:uFillTx/>
                <a:latin typeface="Arial" charset="0"/>
                <a:cs typeface="Arial" charset="0"/>
              </a:rPr>
              <a:t>Asthma illustrates all 5 global healthcare problems (Sir Muir </a:t>
            </a:r>
            <a:r>
              <a:rPr kumimoji="0" lang="en-GB" sz="2000" b="1" i="0" u="none" strike="noStrike" kern="1200" cap="none" spc="0" normalizeH="0" baseline="0" noProof="0" dirty="0" err="1">
                <a:ln>
                  <a:noFill/>
                </a:ln>
                <a:solidFill>
                  <a:sysClr val="windowText" lastClr="000000"/>
                </a:solidFill>
                <a:effectLst/>
                <a:uLnTx/>
                <a:uFillTx/>
                <a:latin typeface="Arial" charset="0"/>
                <a:cs typeface="Arial" charset="0"/>
              </a:rPr>
              <a:t>Gray</a:t>
            </a:r>
            <a:r>
              <a:rPr kumimoji="0" lang="en-GB" sz="2000" b="1" i="0" u="none" strike="noStrike" kern="1200" cap="none" spc="0" normalizeH="0" baseline="0" noProof="0" dirty="0">
                <a:ln>
                  <a:noFill/>
                </a:ln>
                <a:solidFill>
                  <a:sysClr val="windowText" lastClr="000000"/>
                </a:solidFill>
                <a:effectLst/>
                <a:uLnTx/>
                <a:uFillTx/>
                <a:latin typeface="Arial" charset="0"/>
                <a:cs typeface="Arial" charset="0"/>
              </a:rPr>
              <a:t>):</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Unwarranted variation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Harm, even when quality is high  (over-diagnosis, over-treatment)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Failure to prevent disease and disability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Waste of human and physical resources through low value activity </a:t>
            </a:r>
          </a:p>
          <a:p>
            <a:pPr marL="514350" marR="0" lvl="0" indent="-514350" algn="l" defTabSz="914400" rtl="0" eaLnBrk="1" fontAlgn="auto" latinLnBrk="0" hangingPunct="1">
              <a:lnSpc>
                <a:spcPct val="120000"/>
              </a:lnSpc>
              <a:spcBef>
                <a:spcPts val="1000"/>
              </a:spcBef>
              <a:spcAft>
                <a:spcPts val="0"/>
              </a:spcAft>
              <a:buClr>
                <a:srgbClr val="299D37"/>
              </a:buClr>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t>Inequity</a:t>
            </a:r>
            <a:b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br>
            <a:br>
              <a:rPr kumimoji="0" lang="en-GB" sz="2000" b="0" i="0" u="none" strike="noStrike" kern="1200" cap="none" spc="0" normalizeH="0" baseline="0" noProof="0" dirty="0">
                <a:ln>
                  <a:noFill/>
                </a:ln>
                <a:solidFill>
                  <a:sysClr val="windowText" lastClr="000000"/>
                </a:solidFill>
                <a:effectLst/>
                <a:uLnTx/>
                <a:uFillTx/>
                <a:latin typeface="Arial" charset="0"/>
                <a:cs typeface="Arial" charset="0"/>
              </a:rPr>
            </a:br>
            <a:endParaRPr kumimoji="0" lang="en-US" sz="2000" b="0" i="0" u="none" strike="noStrike" kern="1200" cap="none" spc="0" normalizeH="0" baseline="0" noProof="0" dirty="0">
              <a:ln>
                <a:noFill/>
              </a:ln>
              <a:solidFill>
                <a:sysClr val="windowText" lastClr="000000"/>
              </a:solidFill>
              <a:effectLst/>
              <a:uLnTx/>
              <a:uFillTx/>
              <a:latin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pic>
        <p:nvPicPr>
          <p:cNvPr id="6" name="Picture 5">
            <a:extLst>
              <a:ext uri="{FF2B5EF4-FFF2-40B4-BE49-F238E27FC236}">
                <a16:creationId xmlns:a16="http://schemas.microsoft.com/office/drawing/2014/main" id="{311E6F19-83F5-4F71-B0A9-429FE90399C7}"/>
              </a:ext>
            </a:extLst>
          </p:cNvPr>
          <p:cNvPicPr>
            <a:picLocks noChangeAspect="1"/>
          </p:cNvPicPr>
          <p:nvPr/>
        </p:nvPicPr>
        <p:blipFill>
          <a:blip r:embed="rId4"/>
          <a:stretch>
            <a:fillRect/>
          </a:stretch>
        </p:blipFill>
        <p:spPr>
          <a:xfrm>
            <a:off x="10417629" y="5427156"/>
            <a:ext cx="1473362" cy="950198"/>
          </a:xfrm>
          <a:prstGeom prst="rect">
            <a:avLst/>
          </a:prstGeom>
        </p:spPr>
      </p:pic>
      <p:pic>
        <p:nvPicPr>
          <p:cNvPr id="7" name="Content Placeholder 2"/>
          <p:cNvPicPr>
            <a:picLocks noChangeAspect="1"/>
          </p:cNvPicPr>
          <p:nvPr/>
        </p:nvPicPr>
        <p:blipFill rotWithShape="1">
          <a:blip r:embed="rId5">
            <a:extLst>
              <a:ext uri="{28A0092B-C50C-407E-A947-70E740481C1C}">
                <a14:useLocalDpi xmlns:a14="http://schemas.microsoft.com/office/drawing/2010/main"/>
              </a:ext>
            </a:extLst>
          </a:blip>
          <a:srcRect l="16312" t="17447" r="4239"/>
          <a:stretch/>
        </p:blipFill>
        <p:spPr>
          <a:xfrm>
            <a:off x="8894495" y="2813290"/>
            <a:ext cx="3046267" cy="3564064"/>
          </a:xfrm>
          <a:prstGeom prst="rect">
            <a:avLst/>
          </a:prstGeom>
        </p:spPr>
      </p:pic>
      <p:sp>
        <p:nvSpPr>
          <p:cNvPr id="3" name="TextBox 2"/>
          <p:cNvSpPr txBox="1"/>
          <p:nvPr/>
        </p:nvSpPr>
        <p:spPr>
          <a:xfrm>
            <a:off x="5225420" y="6281697"/>
            <a:ext cx="739183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PHE Fingertips data Asthma admissions per 1000 population 2012/13 data</a:t>
            </a:r>
          </a:p>
        </p:txBody>
      </p:sp>
      <p:sp>
        <p:nvSpPr>
          <p:cNvPr id="8" name="Marcador de Posição de Conteúdo 3"/>
          <p:cNvSpPr txBox="1">
            <a:spLocks/>
          </p:cNvSpPr>
          <p:nvPr/>
        </p:nvSpPr>
        <p:spPr>
          <a:xfrm>
            <a:off x="609601" y="4109287"/>
            <a:ext cx="7114309" cy="205545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299D37"/>
              </a:buClr>
              <a:buSzTx/>
              <a:buFont typeface="Arial"/>
              <a:buNone/>
              <a:tabLst/>
              <a:defRPr/>
            </a:pPr>
            <a:r>
              <a:rPr kumimoji="0" lang="en-GB" sz="1800" b="1" i="0" u="none" strike="noStrike" kern="1200" cap="none" spc="0" normalizeH="0" baseline="0" noProof="0" dirty="0">
                <a:ln>
                  <a:noFill/>
                </a:ln>
                <a:solidFill>
                  <a:sysClr val="windowText" lastClr="000000"/>
                </a:solidFill>
                <a:effectLst/>
                <a:uLnTx/>
                <a:uFillTx/>
                <a:latin typeface="Arial"/>
                <a:ea typeface="Arial" charset="0"/>
                <a:cs typeface="Arial" charset="0"/>
              </a:rPr>
              <a:t>And new challenges are forming:</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Financial constraints</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Rising expectations of personalised care</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Climate change/pollution </a:t>
            </a:r>
          </a:p>
          <a:p>
            <a:pPr marL="514350" marR="0" lvl="0" indent="-514350" algn="l" defTabSz="914400" rtl="0" eaLnBrk="1" fontAlgn="auto" latinLnBrk="0" hangingPunct="1">
              <a:lnSpc>
                <a:spcPct val="100000"/>
              </a:lnSpc>
              <a:spcBef>
                <a:spcPts val="1000"/>
              </a:spcBef>
              <a:spcAft>
                <a:spcPts val="0"/>
              </a:spcAft>
              <a:buClr>
                <a:srgbClr val="299D37"/>
              </a:buClr>
              <a:buSzTx/>
              <a:buFont typeface="+mj-lt"/>
              <a:buAutoNum type="arabicPeriod" startAt="6"/>
              <a:tabLst/>
              <a:defRPr/>
            </a:pPr>
            <a:r>
              <a:rPr kumimoji="0" lang="en-GB" sz="1800" b="0" i="0" u="none" strike="noStrike" kern="1200" cap="none" spc="0" normalizeH="0" baseline="0" noProof="0" dirty="0">
                <a:ln>
                  <a:noFill/>
                </a:ln>
                <a:solidFill>
                  <a:sysClr val="windowText" lastClr="000000"/>
                </a:solidFill>
                <a:effectLst/>
                <a:uLnTx/>
                <a:uFillTx/>
                <a:latin typeface="Arial"/>
                <a:ea typeface="Arial" charset="0"/>
                <a:cs typeface="Arial" charset="0"/>
              </a:rPr>
              <a:t>Increasing need</a:t>
            </a:r>
            <a:endParaRPr kumimoji="0" lang="en-US" sz="1800" b="0" i="0" u="none" strike="noStrike" kern="1200" cap="none" spc="0" normalizeH="0" baseline="0" noProof="0" dirty="0">
              <a:ln>
                <a:noFill/>
              </a:ln>
              <a:solidFill>
                <a:sysClr val="windowText" lastClr="000000"/>
              </a:solidFill>
              <a:effectLst/>
              <a:uLnTx/>
              <a:uFillTx/>
              <a:latin typeface="Arial"/>
              <a:ea typeface="Arial" charset="0"/>
              <a:cs typeface="Arial" charset="0"/>
            </a:endParaRPr>
          </a:p>
        </p:txBody>
      </p:sp>
    </p:spTree>
    <p:extLst>
      <p:ext uri="{BB962C8B-B14F-4D97-AF65-F5344CB8AC3E}">
        <p14:creationId xmlns:p14="http://schemas.microsoft.com/office/powerpoint/2010/main" val="272277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4D2D390-6AA1-4F9E-881C-287265DF632D}"/>
              </a:ext>
            </a:extLst>
          </p:cNvPr>
          <p:cNvSpPr txBox="1">
            <a:spLocks/>
          </p:cNvSpPr>
          <p:nvPr/>
        </p:nvSpPr>
        <p:spPr>
          <a:xfrm>
            <a:off x="5074714" y="1984769"/>
            <a:ext cx="5284789" cy="3777137"/>
          </a:xfrm>
          <a:prstGeom prst="rect">
            <a:avLst/>
          </a:prstGeom>
        </p:spPr>
        <p:txBody>
          <a:bodyPr vert="horz" lIns="68580" tIns="34290" rIns="68580" bIns="34290" rtlCol="0" anchor="t">
            <a:no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4313" marR="0" lvl="0" indent="-214313" algn="l" defTabSz="457200" rtl="0" eaLnBrk="1" fontAlgn="auto" latinLnBrk="0" hangingPunct="1">
              <a:lnSpc>
                <a:spcPts val="2400"/>
              </a:lnSpc>
              <a:spcBef>
                <a:spcPct val="20000"/>
              </a:spcBef>
              <a:spcAft>
                <a:spcPts val="0"/>
              </a:spcAft>
              <a:buClrTx/>
              <a:buSzTx/>
              <a:buFont typeface="Wingdings" panose="05000000000000000000" pitchFamily="2" charset="2"/>
              <a:buChar char="Ø"/>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Helvetica"/>
            </a:endParaRPr>
          </a:p>
        </p:txBody>
      </p:sp>
      <p:sp>
        <p:nvSpPr>
          <p:cNvPr id="4" name="Title 3"/>
          <p:cNvSpPr>
            <a:spLocks noGrp="1"/>
          </p:cNvSpPr>
          <p:nvPr>
            <p:ph type="title"/>
          </p:nvPr>
        </p:nvSpPr>
        <p:spPr/>
        <p:txBody>
          <a:bodyPr/>
          <a:lstStyle/>
          <a:p>
            <a:pPr>
              <a:lnSpc>
                <a:spcPct val="100000"/>
              </a:lnSpc>
              <a:spcBef>
                <a:spcPts val="0"/>
              </a:spcBef>
            </a:pPr>
            <a:r>
              <a:rPr lang="en-US" sz="2800" dirty="0"/>
              <a:t>Change for </a:t>
            </a:r>
            <a:r>
              <a:rPr lang="en-US" sz="2800" u="sng" dirty="0"/>
              <a:t>improvement</a:t>
            </a:r>
            <a:r>
              <a:rPr lang="en-US" sz="2800" dirty="0"/>
              <a:t> starts with “hunches”</a:t>
            </a:r>
            <a:endParaRPr lang="en-US" sz="4400" dirty="0"/>
          </a:p>
        </p:txBody>
      </p:sp>
      <p:sp>
        <p:nvSpPr>
          <p:cNvPr id="6" name="Content Placeholder 5"/>
          <p:cNvSpPr>
            <a:spLocks noGrp="1"/>
          </p:cNvSpPr>
          <p:nvPr>
            <p:ph idx="1"/>
          </p:nvPr>
        </p:nvSpPr>
        <p:spPr/>
        <p:txBody>
          <a:bodyPr>
            <a:normAutofit fontScale="92500" lnSpcReduction="10000"/>
          </a:bodyPr>
          <a:lstStyle/>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Use of SABA in asthma in need of major improvement</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Over-reliance, but how to define?</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Note choice of language: not ”use” </a:t>
            </a:r>
            <a:r>
              <a:rPr lang="en-GB" sz="1000" dirty="0">
                <a:solidFill>
                  <a:prstClr val="black"/>
                </a:solidFill>
                <a:cs typeface="Arial" panose="020B0604020202020204" pitchFamily="34" charset="0"/>
              </a:rPr>
              <a:t>but</a:t>
            </a:r>
            <a:r>
              <a:rPr lang="en-US" sz="1000" dirty="0">
                <a:solidFill>
                  <a:prstClr val="black"/>
                </a:solidFill>
                <a:cs typeface="Arial" panose="020B0604020202020204" pitchFamily="34" charset="0"/>
              </a:rPr>
              <a:t> “reliance” =  type of </a:t>
            </a:r>
            <a:r>
              <a:rPr lang="en-US" sz="1000" i="1" dirty="0">
                <a:solidFill>
                  <a:prstClr val="black"/>
                </a:solidFill>
                <a:cs typeface="Arial" panose="020B0604020202020204" pitchFamily="34" charset="0"/>
              </a:rPr>
              <a:t>dependency</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1st conversations about SABAs may effect future use </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Occur in many places eg community pharmacies, EDs, GP/FP</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We need to know more about these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Asthma is low priority for change in general HCP despite evidence of</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unwarranted variation in outcomes</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avoidable mortality, morbidity and healthcare </a:t>
            </a:r>
            <a:r>
              <a:rPr lang="en-US" sz="1000" dirty="0" err="1">
                <a:solidFill>
                  <a:prstClr val="black"/>
                </a:solidFill>
                <a:cs typeface="Arial" panose="020B0604020202020204" pitchFamily="34" charset="0"/>
              </a:rPr>
              <a:t>utilisation</a:t>
            </a:r>
            <a:endParaRPr lang="en-US" sz="1000" dirty="0">
              <a:solidFill>
                <a:prstClr val="black"/>
              </a:solidFill>
              <a:cs typeface="Arial" panose="020B0604020202020204" pitchFamily="34" charset="0"/>
            </a:endParaRP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education programmes</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Need to want to change for messages about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 asthma improvement to be received &amp; adopted</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Let’s apply the evidence about achieving change at scale </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Start to disrupt comfort with the current state!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Then when people accept there’s room for improvement,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move on to addressing underuse of ICS</a:t>
            </a:r>
          </a:p>
          <a:p>
            <a:pPr lvl="1" defTabSz="685800">
              <a:spcBef>
                <a:spcPts val="0"/>
              </a:spcBef>
              <a:buFont typeface="Arial" charset="0"/>
              <a:buChar char="•"/>
            </a:pPr>
            <a:endParaRPr lang="en-US" sz="1200" dirty="0">
              <a:solidFill>
                <a:prstClr val="black"/>
              </a:solidFill>
              <a:cs typeface="Arial" panose="020B0604020202020204" pitchFamily="34" charset="0"/>
            </a:endParaRPr>
          </a:p>
          <a:p>
            <a:pPr defTabSz="685800">
              <a:spcBef>
                <a:spcPts val="0"/>
              </a:spcBef>
              <a:buFont typeface="Arial" charset="0"/>
              <a:buChar char="•"/>
            </a:pPr>
            <a:endParaRPr lang="en-US" sz="1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59" b="1120"/>
          <a:stretch/>
        </p:blipFill>
        <p:spPr>
          <a:xfrm>
            <a:off x="7104711" y="1565382"/>
            <a:ext cx="4407893" cy="4595600"/>
          </a:xfrm>
          <a:prstGeom prst="rect">
            <a:avLst/>
          </a:prstGeom>
        </p:spPr>
      </p:pic>
      <p:sp>
        <p:nvSpPr>
          <p:cNvPr id="3" name="TextBox 2"/>
          <p:cNvSpPr txBox="1"/>
          <p:nvPr/>
        </p:nvSpPr>
        <p:spPr>
          <a:xfrm>
            <a:off x="7613057" y="4922281"/>
            <a:ext cx="1271726"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Global Asthma Report 2018</a:t>
            </a:r>
            <a:br>
              <a:rPr kumimoji="0" lang="en-US" sz="900" b="0" i="0" u="none" strike="noStrike" kern="1200" cap="none" spc="0" normalizeH="0" baseline="0" noProof="0" dirty="0">
                <a:ln>
                  <a:noFill/>
                </a:ln>
                <a:solidFill>
                  <a:prstClr val="black"/>
                </a:solidFill>
                <a:effectLst/>
                <a:uLnTx/>
                <a:uFillTx/>
                <a:latin typeface="Arial"/>
                <a:ea typeface="+mn-ea"/>
                <a:cs typeface="+mn-cs"/>
              </a:rPr>
            </a:br>
            <a:r>
              <a:rPr kumimoji="0" lang="en-US" sz="900" b="0" i="0" u="none" strike="noStrike" kern="1200" cap="none" spc="0" normalizeH="0" baseline="0" noProof="0" dirty="0">
                <a:ln>
                  <a:noFill/>
                </a:ln>
                <a:solidFill>
                  <a:prstClr val="black"/>
                </a:solidFill>
                <a:effectLst/>
                <a:uLnTx/>
                <a:uFillTx/>
                <a:latin typeface="Arial"/>
                <a:ea typeface="+mn-ea"/>
                <a:cs typeface="+mn-cs"/>
              </a:rPr>
              <a:t> http://</a:t>
            </a:r>
            <a:r>
              <a:rPr kumimoji="0" lang="en-US" sz="900" b="0" i="0" u="none" strike="noStrike" kern="1200" cap="none" spc="0" normalizeH="0" baseline="0" noProof="0" dirty="0" err="1">
                <a:ln>
                  <a:noFill/>
                </a:ln>
                <a:solidFill>
                  <a:prstClr val="black"/>
                </a:solidFill>
                <a:effectLst/>
                <a:uLnTx/>
                <a:uFillTx/>
                <a:latin typeface="Arial"/>
                <a:ea typeface="+mn-ea"/>
                <a:cs typeface="+mn-cs"/>
              </a:rPr>
              <a:t>globalasthmareport.org</a:t>
            </a:r>
            <a:r>
              <a:rPr kumimoji="0" lang="en-US" sz="900" b="0" i="0" u="none" strike="noStrike" kern="1200" cap="none" spc="0" normalizeH="0" baseline="0" noProof="0" dirty="0">
                <a:ln>
                  <a:noFill/>
                </a:ln>
                <a:solidFill>
                  <a:prstClr val="black"/>
                </a:solidFill>
                <a:effectLst/>
                <a:uLnTx/>
                <a:uFillTx/>
                <a:latin typeface="Arial"/>
                <a:ea typeface="+mn-ea"/>
                <a:cs typeface="+mn-cs"/>
              </a:rPr>
              <a:t>/Global%20Asthma%20Report%202018.pdf</a:t>
            </a:r>
          </a:p>
        </p:txBody>
      </p:sp>
    </p:spTree>
    <p:extLst>
      <p:ext uri="{BB962C8B-B14F-4D97-AF65-F5344CB8AC3E}">
        <p14:creationId xmlns:p14="http://schemas.microsoft.com/office/powerpoint/2010/main" val="3563298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 evidence about</a:t>
            </a:r>
            <a:br>
              <a:rPr lang="en-GB" dirty="0"/>
            </a:br>
            <a:endParaRPr lang="en-GB" dirty="0"/>
          </a:p>
        </p:txBody>
      </p:sp>
      <p:sp>
        <p:nvSpPr>
          <p:cNvPr id="10" name="Rounded Rectangular Callout 5">
            <a:extLst>
              <a:ext uri="{FF2B5EF4-FFF2-40B4-BE49-F238E27FC236}">
                <a16:creationId xmlns:a16="http://schemas.microsoft.com/office/drawing/2014/main" id="{B2611868-5814-4694-AC6A-606D1FB96B96}"/>
              </a:ext>
            </a:extLst>
          </p:cNvPr>
          <p:cNvSpPr/>
          <p:nvPr/>
        </p:nvSpPr>
        <p:spPr>
          <a:xfrm>
            <a:off x="1925446" y="1629741"/>
            <a:ext cx="4477982" cy="3977877"/>
          </a:xfrm>
          <a:prstGeom prst="wedgeRoundRectCallout">
            <a:avLst>
              <a:gd name="adj1" fmla="val -54116"/>
              <a:gd name="adj2" fmla="val 49741"/>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Arial"/>
                <a:ea typeface="+mn-ea"/>
                <a:cs typeface="+mn-cs"/>
              </a:rPr>
              <a:t>“Many countries struggle with the question about sustainability, fairness, and equity of their health systems. With the focus firmly on </a:t>
            </a:r>
            <a:r>
              <a:rPr kumimoji="0" lang="en-GB" sz="1350" b="0" i="0" u="none" strike="noStrike" kern="1200" cap="none" spc="0" normalizeH="0" baseline="0" noProof="0" dirty="0">
                <a:ln>
                  <a:noFill/>
                </a:ln>
                <a:solidFill>
                  <a:srgbClr val="FFFF00"/>
                </a:solidFill>
                <a:effectLst/>
                <a:uLnTx/>
                <a:uFillTx/>
                <a:latin typeface="Arial"/>
                <a:ea typeface="+mn-ea"/>
                <a:cs typeface="+mn-cs"/>
              </a:rPr>
              <a:t>universal health coverage as a central part to the UN Sustainable Development Goals,</a:t>
            </a:r>
            <a:r>
              <a:rPr kumimoji="0" lang="en-GB" sz="1350" b="0" i="0" u="none" strike="noStrike" kern="1200" cap="none" spc="0" normalizeH="0" baseline="0" noProof="0" dirty="0">
                <a:ln>
                  <a:noFill/>
                </a:ln>
                <a:solidFill>
                  <a:prstClr val="white"/>
                </a:solidFill>
                <a:effectLst/>
                <a:uLnTx/>
                <a:uFillTx/>
                <a:latin typeface="Arial"/>
                <a:ea typeface="+mn-ea"/>
                <a:cs typeface="+mn-cs"/>
              </a:rPr>
              <a:t> there is an opportunity to examine how to achieve optimum access to, and delivery of, health care and services. </a:t>
            </a:r>
            <a:r>
              <a:rPr kumimoji="0" lang="en-GB" sz="1350" b="0" i="0" u="none" strike="noStrike" kern="1200" cap="none" spc="0" normalizeH="0" baseline="0" noProof="0" dirty="0">
                <a:ln>
                  <a:noFill/>
                </a:ln>
                <a:solidFill>
                  <a:srgbClr val="FFFF00"/>
                </a:solidFill>
                <a:effectLst/>
                <a:uLnTx/>
                <a:uFillTx/>
                <a:latin typeface="Arial"/>
                <a:ea typeface="+mn-ea"/>
                <a:cs typeface="+mn-cs"/>
              </a:rPr>
              <a:t>Underuse and overuse </a:t>
            </a:r>
            <a:r>
              <a:rPr kumimoji="0" lang="en-GB" sz="1350" b="0" i="0" u="none" strike="noStrike" kern="1200" cap="none" spc="0" normalizeH="0" baseline="0" noProof="0" dirty="0">
                <a:ln>
                  <a:noFill/>
                </a:ln>
                <a:solidFill>
                  <a:prstClr val="white"/>
                </a:solidFill>
                <a:effectLst/>
                <a:uLnTx/>
                <a:uFillTx/>
                <a:latin typeface="Arial"/>
                <a:ea typeface="+mn-ea"/>
                <a:cs typeface="+mn-cs"/>
              </a:rPr>
              <a:t>of medical and health services exist side-by-side with </a:t>
            </a:r>
            <a:r>
              <a:rPr kumimoji="0" lang="en-GB" sz="1350" b="0" i="0" u="none" strike="noStrike" kern="1200" cap="none" spc="0" normalizeH="0" baseline="0" noProof="0" dirty="0">
                <a:ln>
                  <a:noFill/>
                </a:ln>
                <a:solidFill>
                  <a:srgbClr val="FFFF00"/>
                </a:solidFill>
                <a:effectLst/>
                <a:uLnTx/>
                <a:uFillTx/>
                <a:latin typeface="Arial"/>
                <a:ea typeface="+mn-ea"/>
                <a:cs typeface="+mn-cs"/>
              </a:rPr>
              <a:t>poor outcomes </a:t>
            </a:r>
            <a:r>
              <a:rPr kumimoji="0" lang="en-GB" sz="1350" b="0" i="0" u="none" strike="noStrike" kern="1200" cap="none" spc="0" normalizeH="0" baseline="0" noProof="0" dirty="0">
                <a:ln>
                  <a:noFill/>
                </a:ln>
                <a:solidFill>
                  <a:prstClr val="white"/>
                </a:solidFill>
                <a:effectLst/>
                <a:uLnTx/>
                <a:uFillTx/>
                <a:latin typeface="Arial"/>
                <a:ea typeface="+mn-ea"/>
                <a:cs typeface="+mn-cs"/>
              </a:rPr>
              <a:t>for health and wellbeing. </a:t>
            </a:r>
            <a:br>
              <a:rPr kumimoji="0" lang="en-GB" sz="1350" b="0" i="0" u="none" strike="noStrike" kern="1200" cap="none" spc="0" normalizeH="0" baseline="0" noProof="0" dirty="0">
                <a:ln>
                  <a:noFill/>
                </a:ln>
                <a:solidFill>
                  <a:prstClr val="white"/>
                </a:solidFill>
                <a:effectLst/>
                <a:uLnTx/>
                <a:uFillTx/>
                <a:latin typeface="Arial"/>
                <a:ea typeface="+mn-ea"/>
                <a:cs typeface="+mn-cs"/>
              </a:rPr>
            </a:br>
            <a:br>
              <a:rPr kumimoji="0" lang="en-GB" sz="1350" b="0" i="0" u="none" strike="noStrike" kern="1200" cap="none" spc="0" normalizeH="0" baseline="0" noProof="0" dirty="0">
                <a:ln>
                  <a:noFill/>
                </a:ln>
                <a:solidFill>
                  <a:prstClr val="white"/>
                </a:solidFill>
                <a:effectLst/>
                <a:uLnTx/>
                <a:uFillTx/>
                <a:latin typeface="Arial"/>
                <a:ea typeface="+mn-ea"/>
                <a:cs typeface="+mn-cs"/>
              </a:rPr>
            </a:br>
            <a:r>
              <a:rPr kumimoji="0" lang="en-GB" sz="1350" b="0" i="0" u="none" strike="noStrike" kern="1200" cap="none" spc="0" normalizeH="0" baseline="0" noProof="0" dirty="0">
                <a:ln>
                  <a:noFill/>
                </a:ln>
                <a:solidFill>
                  <a:prstClr val="white"/>
                </a:solidFill>
                <a:effectLst/>
                <a:uLnTx/>
                <a:uFillTx/>
                <a:latin typeface="Arial"/>
                <a:ea typeface="+mn-ea"/>
                <a:cs typeface="+mn-cs"/>
              </a:rPr>
              <a:t>This Series </a:t>
            </a:r>
            <a:r>
              <a:rPr kumimoji="0" lang="mr-IN" sz="1350" b="0" i="0" u="none" strike="noStrike" kern="1200" cap="none" spc="0" normalizeH="0" baseline="0" noProof="0" dirty="0">
                <a:ln>
                  <a:noFill/>
                </a:ln>
                <a:solidFill>
                  <a:prstClr val="white"/>
                </a:solidFill>
                <a:effectLst/>
                <a:uLnTx/>
                <a:uFillTx/>
                <a:latin typeface="Arial"/>
                <a:ea typeface="+mn-ea"/>
                <a:cs typeface="Mangal" panose="02040503050203030202" pitchFamily="18" charset="0"/>
              </a:rPr>
              <a:t>…</a:t>
            </a:r>
            <a:r>
              <a:rPr kumimoji="0" lang="en-GB" sz="1350" b="0" i="0" u="none" strike="noStrike" kern="1200" cap="none" spc="0" normalizeH="0" baseline="0" noProof="0" dirty="0">
                <a:ln>
                  <a:noFill/>
                </a:ln>
                <a:solidFill>
                  <a:prstClr val="white"/>
                </a:solidFill>
                <a:effectLst/>
                <a:uLnTx/>
                <a:uFillTx/>
                <a:latin typeface="Arial"/>
                <a:ea typeface="+mn-ea"/>
                <a:cs typeface="+mn-cs"/>
              </a:rPr>
              <a:t>.provides a framework to begin to address overuse and underuse together to achieve the right care for health and wellbeing. The authors argue that </a:t>
            </a:r>
            <a:r>
              <a:rPr kumimoji="0" lang="en-GB" sz="1350" b="0" i="0" u="none" strike="noStrike" kern="1200" cap="none" spc="0" normalizeH="0" baseline="0" noProof="0" dirty="0">
                <a:ln>
                  <a:noFill/>
                </a:ln>
                <a:solidFill>
                  <a:srgbClr val="FFFF00"/>
                </a:solidFill>
                <a:effectLst/>
                <a:uLnTx/>
                <a:uFillTx/>
                <a:latin typeface="Arial"/>
                <a:ea typeface="+mn-ea"/>
                <a:cs typeface="+mn-cs"/>
              </a:rPr>
              <a:t>achieving the right care is both an urgent task and an enormous opportunity</a:t>
            </a:r>
            <a:r>
              <a:rPr kumimoji="0" lang="en-GB" sz="1350" b="0" i="0" u="none" strike="noStrike" kern="1200" cap="none" spc="0" normalizeH="0" baseline="0" noProof="0" dirty="0">
                <a:ln>
                  <a:noFill/>
                </a:ln>
                <a:solidFill>
                  <a:prstClr val="white"/>
                </a:solidFill>
                <a:effectLst/>
                <a:uLnTx/>
                <a:uFillTx/>
                <a:latin typeface="Arial"/>
                <a:ea typeface="+mn-ea"/>
                <a:cs typeface="+mn-cs"/>
              </a:rPr>
              <a:t>.”</a:t>
            </a:r>
          </a:p>
        </p:txBody>
      </p:sp>
      <p:sp>
        <p:nvSpPr>
          <p:cNvPr id="4" name="Title 1">
            <a:extLst>
              <a:ext uri="{FF2B5EF4-FFF2-40B4-BE49-F238E27FC236}">
                <a16:creationId xmlns:a16="http://schemas.microsoft.com/office/drawing/2014/main" id="{3BE84CEF-60F3-D74D-939F-8E163C92482A}"/>
              </a:ext>
            </a:extLst>
          </p:cNvPr>
          <p:cNvSpPr txBox="1">
            <a:spLocks/>
          </p:cNvSpPr>
          <p:nvPr/>
        </p:nvSpPr>
        <p:spPr>
          <a:xfrm>
            <a:off x="6705601" y="959644"/>
            <a:ext cx="3895724" cy="1234126"/>
          </a:xfrm>
          <a:prstGeom prst="rect">
            <a:avLst/>
          </a:prstGeom>
        </p:spPr>
        <p:txBody>
          <a:bodyPr vert="horz" lIns="68580" tIns="34290" rIns="68580" bIns="3429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US" sz="1600" b="1" i="0" u="none" strike="noStrike" kern="1200" cap="none" spc="-100" normalizeH="0" baseline="0" noProof="0" dirty="0">
                <a:ln>
                  <a:noFill/>
                </a:ln>
                <a:solidFill>
                  <a:srgbClr val="299D37"/>
                </a:solidFill>
                <a:effectLst/>
                <a:uLnTx/>
                <a:uFillTx/>
                <a:latin typeface="Arial"/>
                <a:ea typeface="+mj-ea"/>
                <a:cs typeface="Helvetica"/>
              </a:rPr>
              <a:t>2. Leading large scale change</a:t>
            </a:r>
            <a:br>
              <a:rPr kumimoji="0" lang="en-US" sz="1600" b="1" i="0" u="none" strike="noStrike" kern="1200" cap="none" spc="-100" normalizeH="0" baseline="0" noProof="0" dirty="0">
                <a:ln>
                  <a:noFill/>
                </a:ln>
                <a:solidFill>
                  <a:srgbClr val="299D37"/>
                </a:solidFill>
                <a:effectLst/>
                <a:uLnTx/>
                <a:uFillTx/>
                <a:latin typeface="Arial"/>
                <a:ea typeface="+mj-ea"/>
                <a:cs typeface="Helvetica"/>
              </a:rPr>
            </a:br>
            <a:endParaRPr kumimoji="0" lang="en-US" sz="1600" b="1" i="0" u="none" strike="noStrike" kern="1200" cap="none" spc="-100" normalizeH="0" baseline="0" noProof="0" dirty="0">
              <a:ln>
                <a:noFill/>
              </a:ln>
              <a:solidFill>
                <a:srgbClr val="299D37"/>
              </a:solidFill>
              <a:effectLst/>
              <a:uLnTx/>
              <a:uFillTx/>
              <a:latin typeface="Arial"/>
              <a:ea typeface="+mj-ea"/>
              <a:cs typeface="Helvetica"/>
            </a:endParaRPr>
          </a:p>
        </p:txBody>
      </p:sp>
      <p:pic>
        <p:nvPicPr>
          <p:cNvPr id="5" name="Content Placeholder 3">
            <a:extLst>
              <a:ext uri="{FF2B5EF4-FFF2-40B4-BE49-F238E27FC236}">
                <a16:creationId xmlns:a16="http://schemas.microsoft.com/office/drawing/2014/main" id="{86B79831-F9E0-5048-9894-9B916E7AEA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5847" y="1920480"/>
            <a:ext cx="2763985" cy="1996977"/>
          </a:xfrm>
          <a:prstGeom prst="rect">
            <a:avLst/>
          </a:prstGeom>
        </p:spPr>
      </p:pic>
      <p:pic>
        <p:nvPicPr>
          <p:cNvPr id="6" name="Picture 5">
            <a:extLst>
              <a:ext uri="{FF2B5EF4-FFF2-40B4-BE49-F238E27FC236}">
                <a16:creationId xmlns:a16="http://schemas.microsoft.com/office/drawing/2014/main" id="{677A967C-DC17-1641-8C9C-BAFB94E2BB2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32505" y="1629741"/>
            <a:ext cx="1468820" cy="1241525"/>
          </a:xfrm>
          <a:prstGeom prst="rect">
            <a:avLst/>
          </a:prstGeom>
        </p:spPr>
      </p:pic>
      <p:pic>
        <p:nvPicPr>
          <p:cNvPr id="7" name="Picture 6">
            <a:extLst>
              <a:ext uri="{FF2B5EF4-FFF2-40B4-BE49-F238E27FC236}">
                <a16:creationId xmlns:a16="http://schemas.microsoft.com/office/drawing/2014/main" id="{2CB60A19-868F-7146-9D99-A37FD3D7EA2E}"/>
              </a:ext>
            </a:extLst>
          </p:cNvPr>
          <p:cNvPicPr>
            <a:picLocks noChangeAspect="1"/>
          </p:cNvPicPr>
          <p:nvPr/>
        </p:nvPicPr>
        <p:blipFill>
          <a:blip r:embed="rId5">
            <a:extLst>
              <a:ext uri="{28A0092B-C50C-407E-A947-70E740481C1C}">
                <a14:useLocalDpi xmlns:a14="http://schemas.microsoft.com/office/drawing/2010/main"/>
              </a:ext>
            </a:extLst>
          </a:blip>
          <a:srcRect t="24477" r="7861"/>
          <a:stretch>
            <a:fillRect/>
          </a:stretch>
        </p:blipFill>
        <p:spPr>
          <a:xfrm>
            <a:off x="6505575" y="4400399"/>
            <a:ext cx="4095750" cy="1393331"/>
          </a:xfrm>
          <a:prstGeom prst="rect">
            <a:avLst/>
          </a:prstGeom>
        </p:spPr>
      </p:pic>
      <p:sp>
        <p:nvSpPr>
          <p:cNvPr id="8" name="Title 1">
            <a:extLst>
              <a:ext uri="{FF2B5EF4-FFF2-40B4-BE49-F238E27FC236}">
                <a16:creationId xmlns:a16="http://schemas.microsoft.com/office/drawing/2014/main" id="{EA38CD11-1245-4BD4-8638-C2BAAEE01803}"/>
              </a:ext>
            </a:extLst>
          </p:cNvPr>
          <p:cNvSpPr txBox="1">
            <a:spLocks/>
          </p:cNvSpPr>
          <p:nvPr/>
        </p:nvSpPr>
        <p:spPr>
          <a:xfrm>
            <a:off x="2116840" y="772490"/>
            <a:ext cx="5434716" cy="857250"/>
          </a:xfrm>
          <a:prstGeom prst="rect">
            <a:avLst/>
          </a:prstGeom>
        </p:spPr>
        <p:txBody>
          <a:bodyPr vert="horz" lIns="91440" tIns="45720" rIns="91440" bIns="45720" rtlCol="0" anchor="ctr">
            <a:noAutofit/>
          </a:bodyPr>
          <a:lstStyle>
            <a:lvl1pPr algn="l" defTabSz="342900" rtl="0" eaLnBrk="1" latinLnBrk="0" hangingPunct="1">
              <a:lnSpc>
                <a:spcPts val="2850"/>
              </a:lnSpc>
              <a:spcBef>
                <a:spcPct val="0"/>
              </a:spcBef>
              <a:buNone/>
              <a:defRPr sz="2700" b="1" i="0" kern="1200" spc="-75">
                <a:solidFill>
                  <a:schemeClr val="accent1"/>
                </a:solidFill>
                <a:latin typeface="+mj-lt"/>
                <a:ea typeface="+mj-ea"/>
                <a:cs typeface="Helvetica"/>
              </a:defRPr>
            </a:lvl1pPr>
          </a:lstStyle>
          <a:p>
            <a:pPr marL="0" marR="0" lvl="0" indent="0" algn="l" defTabSz="342900" rtl="0" eaLnBrk="1" fontAlgn="auto" latinLnBrk="0" hangingPunct="1">
              <a:lnSpc>
                <a:spcPts val="2850"/>
              </a:lnSpc>
              <a:spcBef>
                <a:spcPct val="0"/>
              </a:spcBef>
              <a:spcAft>
                <a:spcPts val="0"/>
              </a:spcAft>
              <a:buClrTx/>
              <a:buSzTx/>
              <a:buFontTx/>
              <a:buNone/>
              <a:tabLst/>
              <a:defRPr/>
            </a:pPr>
            <a:br>
              <a:rPr kumimoji="0" lang="en-GB" sz="1600" b="1" i="0" u="none" strike="noStrike" kern="1200" cap="none" spc="-75" normalizeH="0" baseline="0" noProof="0" dirty="0">
                <a:ln>
                  <a:noFill/>
                </a:ln>
                <a:solidFill>
                  <a:srgbClr val="299D37"/>
                </a:solidFill>
                <a:effectLst/>
                <a:uLnTx/>
                <a:uFillTx/>
                <a:latin typeface="Arial"/>
                <a:ea typeface="+mj-ea"/>
                <a:cs typeface="Helvetica"/>
              </a:rPr>
            </a:br>
            <a:r>
              <a:rPr kumimoji="0" lang="en-GB" sz="1600" b="1" i="0" u="none" strike="noStrike" kern="1200" cap="none" spc="-75" normalizeH="0" baseline="0" noProof="0" dirty="0">
                <a:ln>
                  <a:noFill/>
                </a:ln>
                <a:solidFill>
                  <a:srgbClr val="299D37"/>
                </a:solidFill>
                <a:effectLst/>
                <a:uLnTx/>
                <a:uFillTx/>
                <a:latin typeface="Arial"/>
                <a:ea typeface="+mj-ea"/>
                <a:cs typeface="Helvetica"/>
              </a:rPr>
              <a:t>1. Right Care. Lancet Series 2017</a:t>
            </a:r>
          </a:p>
        </p:txBody>
      </p:sp>
      <p:sp>
        <p:nvSpPr>
          <p:cNvPr id="9" name="Rectangle 8"/>
          <p:cNvSpPr/>
          <p:nvPr/>
        </p:nvSpPr>
        <p:spPr>
          <a:xfrm>
            <a:off x="3535217" y="5934671"/>
            <a:ext cx="584461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Nesta</a:t>
            </a:r>
            <a:r>
              <a:rPr kumimoji="0" lang="en-US" sz="1800" b="0" i="0" u="none" strike="noStrike" kern="1200" cap="none" spc="0" normalizeH="0" baseline="0" noProof="0" dirty="0">
                <a:ln>
                  <a:noFill/>
                </a:ln>
                <a:solidFill>
                  <a:prstClr val="black"/>
                </a:solidFill>
                <a:effectLst/>
                <a:uLnTx/>
                <a:uFillTx/>
                <a:latin typeface="Arial"/>
                <a:ea typeface="+mn-ea"/>
                <a:cs typeface="+mn-cs"/>
              </a:rPr>
              <a:t> 2017. We change the world: what can we learn from global social movements for health?</a:t>
            </a:r>
          </a:p>
        </p:txBody>
      </p:sp>
    </p:spTree>
    <p:extLst>
      <p:ext uri="{BB962C8B-B14F-4D97-AF65-F5344CB8AC3E}">
        <p14:creationId xmlns:p14="http://schemas.microsoft.com/office/powerpoint/2010/main" val="157484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466428" y="1048624"/>
            <a:ext cx="11664053" cy="5092117"/>
          </a:xfrm>
          <a:prstGeom prst="wedgeEllipseCallout">
            <a:avLst>
              <a:gd name="adj1" fmla="val 26573"/>
              <a:gd name="adj2" fmla="val 5716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74B88"/>
              </a:solidFill>
              <a:effectLst/>
              <a:uLnTx/>
              <a:uFillTx/>
              <a:latin typeface="Times"/>
              <a:ea typeface="+mn-ea"/>
              <a:cs typeface="+mn-cs"/>
            </a:endParaRPr>
          </a:p>
        </p:txBody>
      </p:sp>
      <p:sp>
        <p:nvSpPr>
          <p:cNvPr id="2" name="Title 1"/>
          <p:cNvSpPr>
            <a:spLocks noGrp="1"/>
          </p:cNvSpPr>
          <p:nvPr>
            <p:ph type="title"/>
          </p:nvPr>
        </p:nvSpPr>
        <p:spPr/>
        <p:txBody>
          <a:bodyPr/>
          <a:lstStyle/>
          <a:p>
            <a:r>
              <a:rPr lang="en-US" sz="2800" dirty="0"/>
              <a:t>Richard Horton, Editor, the Lancet 2017</a:t>
            </a:r>
          </a:p>
        </p:txBody>
      </p:sp>
      <p:sp>
        <p:nvSpPr>
          <p:cNvPr id="4" name="TextBox 3"/>
          <p:cNvSpPr txBox="1"/>
          <p:nvPr/>
        </p:nvSpPr>
        <p:spPr>
          <a:xfrm>
            <a:off x="1755648" y="1393015"/>
            <a:ext cx="8071104" cy="9238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351" b="0" i="0" u="none" strike="noStrike" kern="1200" cap="none" spc="0" normalizeH="0" baseline="0" noProof="0" dirty="0">
                <a:ln>
                  <a:noFill/>
                </a:ln>
                <a:solidFill>
                  <a:srgbClr val="FFFFFF"/>
                </a:solidFill>
                <a:effectLst/>
                <a:uLnTx/>
                <a:uFillTx/>
                <a:latin typeface="Arial"/>
                <a:ea typeface="+mn-ea"/>
                <a:cs typeface="+mn-cs"/>
              </a:rPr>
            </a:br>
            <a:br>
              <a:rPr kumimoji="0" lang="en-US" sz="1351" b="0" i="0" u="none" strike="noStrike" kern="1200" cap="none" spc="0" normalizeH="0" baseline="0" noProof="0" dirty="0">
                <a:ln>
                  <a:noFill/>
                </a:ln>
                <a:solidFill>
                  <a:srgbClr val="FFFFFF"/>
                </a:solidFill>
                <a:effectLst/>
                <a:uLnTx/>
                <a:uFillTx/>
                <a:latin typeface="Arial"/>
                <a:ea typeface="+mn-ea"/>
                <a:cs typeface="+mn-cs"/>
              </a:rPr>
            </a:br>
            <a:br>
              <a:rPr kumimoji="0" lang="en-US" sz="1351" b="0" i="0" u="none" strike="noStrike" kern="1200" cap="none" spc="0" normalizeH="0" baseline="0" noProof="0" dirty="0">
                <a:ln>
                  <a:noFill/>
                </a:ln>
                <a:solidFill>
                  <a:srgbClr val="FFFFFF"/>
                </a:solidFill>
                <a:effectLst/>
                <a:uLnTx/>
                <a:uFillTx/>
                <a:latin typeface="Arial"/>
                <a:ea typeface="+mn-ea"/>
                <a:cs typeface="+mn-cs"/>
              </a:rPr>
            </a:b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p:cNvSpPr txBox="1"/>
          <p:nvPr/>
        </p:nvSpPr>
        <p:spPr>
          <a:xfrm>
            <a:off x="2152653" y="6324614"/>
            <a:ext cx="67722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3"/>
              </a:rPr>
              <a:t>https://www.thelancet.com/journals/lancet/article/PIIS0140-6736(16)32588-0/fulltext</a:t>
            </a:r>
            <a:br>
              <a:rPr kumimoji="0" lang="en-US" sz="1400" b="0" i="0" u="none" strike="noStrike" kern="1200" cap="none" spc="0" normalizeH="0" baseline="0" noProof="0" dirty="0">
                <a:ln>
                  <a:noFill/>
                </a:ln>
                <a:solidFill>
                  <a:srgbClr val="074B88"/>
                </a:solidFill>
                <a:effectLst/>
                <a:uLnTx/>
                <a:uFillTx/>
                <a:latin typeface="Arial"/>
                <a:ea typeface="+mn-ea"/>
                <a:cs typeface="+mn-cs"/>
              </a:rPr>
            </a:br>
            <a:endParaRPr kumimoji="0" lang="en-US" sz="1400" b="0" i="0" u="none" strike="noStrike" kern="1200" cap="none" spc="0" normalizeH="0" baseline="0" noProof="0" dirty="0">
              <a:ln>
                <a:noFill/>
              </a:ln>
              <a:solidFill>
                <a:srgbClr val="074B88"/>
              </a:solidFill>
              <a:effectLst/>
              <a:uLnTx/>
              <a:uFillTx/>
              <a:latin typeface="Arial"/>
              <a:ea typeface="+mn-ea"/>
              <a:cs typeface="+mn-cs"/>
            </a:endParaRPr>
          </a:p>
        </p:txBody>
      </p:sp>
      <p:sp>
        <p:nvSpPr>
          <p:cNvPr id="8" name="TextBox 7"/>
          <p:cNvSpPr txBox="1"/>
          <p:nvPr/>
        </p:nvSpPr>
        <p:spPr>
          <a:xfrm>
            <a:off x="1755648" y="1577586"/>
            <a:ext cx="9773175" cy="36824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Arial"/>
                <a:ea typeface="+mn-ea"/>
                <a:cs typeface="+mn-cs"/>
              </a:rPr>
              <a:t>         What is </a:t>
            </a:r>
            <a:r>
              <a:rPr kumimoji="0" lang="en-US" sz="2333" b="0" i="0" u="none" strike="noStrike" kern="1200" cap="none" spc="0" normalizeH="0" baseline="0" noProof="0" dirty="0">
                <a:ln>
                  <a:noFill/>
                </a:ln>
                <a:solidFill>
                  <a:prstClr val="black"/>
                </a:solidFill>
                <a:effectLst/>
                <a:highlight>
                  <a:srgbClr val="FFFF00"/>
                </a:highlight>
                <a:uLnTx/>
                <a:uFillTx/>
                <a:latin typeface="Arial"/>
                <a:ea typeface="+mn-ea"/>
                <a:cs typeface="+mn-cs"/>
              </a:rPr>
              <a:t>right care? </a:t>
            </a:r>
            <a:r>
              <a:rPr kumimoji="0" lang="en-US" sz="2333" b="0" i="0" u="none" strike="noStrike" kern="1200" cap="none" spc="0" normalizeH="0" baseline="0" noProof="0" dirty="0">
                <a:ln>
                  <a:noFill/>
                </a:ln>
                <a:solidFill>
                  <a:prstClr val="black"/>
                </a:solidFill>
                <a:effectLst/>
                <a:uLnTx/>
                <a:uFillTx/>
                <a:latin typeface="Arial"/>
                <a:ea typeface="+mn-ea"/>
                <a:cs typeface="+mn-cs"/>
              </a:rPr>
              <a:t>…. it is care that weighs up benefits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Arial"/>
                <a:ea typeface="+mn-ea"/>
                <a:cs typeface="+mn-cs"/>
              </a:rPr>
              <a:t>and harms, is patient-</a:t>
            </a:r>
            <a:r>
              <a:rPr kumimoji="0" lang="en-US" sz="2333" b="0" i="0" u="none" strike="noStrike" kern="1200" cap="none" spc="0" normalizeH="0" baseline="0" noProof="0" dirty="0" err="1">
                <a:ln>
                  <a:noFill/>
                </a:ln>
                <a:solidFill>
                  <a:prstClr val="black"/>
                </a:solidFill>
                <a:effectLst/>
                <a:uLnTx/>
                <a:uFillTx/>
                <a:latin typeface="Arial"/>
                <a:ea typeface="+mn-ea"/>
                <a:cs typeface="+mn-cs"/>
              </a:rPr>
              <a:t>centred</a:t>
            </a:r>
            <a:r>
              <a:rPr kumimoji="0" lang="en-US" sz="2333" b="0" i="0" u="none" strike="noStrike" kern="1200" cap="none" spc="0" normalizeH="0" baseline="0" noProof="0" dirty="0">
                <a:ln>
                  <a:noFill/>
                </a:ln>
                <a:solidFill>
                  <a:prstClr val="black"/>
                </a:solidFill>
                <a:effectLst/>
                <a:uLnTx/>
                <a:uFillTx/>
                <a:latin typeface="Arial"/>
                <a:ea typeface="+mn-ea"/>
                <a:cs typeface="+mn-cs"/>
              </a:rPr>
              <a:t> (taking individual circumstances, values, and wishes into account), and is informed by evidence, including cost-effectiveness. ….acknowledge that most medical services fall into a grey zone where the benefit and harm ratio for a given individual is unknown. However, an important start is to think about, and aim to influence, the drivers of poor, unnecessary, and harmful care. </a:t>
            </a:r>
            <a:r>
              <a:rPr kumimoji="0" lang="en-US" sz="2333" b="1" i="0" u="none" strike="noStrike" kern="1200" cap="none" spc="0" normalizeH="0" baseline="0" noProof="0" dirty="0">
                <a:ln>
                  <a:noFill/>
                </a:ln>
                <a:solidFill>
                  <a:prstClr val="black"/>
                </a:solidFill>
                <a:effectLst/>
                <a:uLnTx/>
                <a:uFillTx/>
                <a:latin typeface="Arial"/>
                <a:ea typeface="+mn-ea"/>
                <a:cs typeface="+mn-cs"/>
              </a:rPr>
              <a:t>The authors argue that these drivers fall into three important categories: [1] money, finance, and organisations; [2] knowledge, beliefs, assumptions, bias, and uncertainty; and [3] power and human relationships</a:t>
            </a:r>
            <a:r>
              <a:rPr kumimoji="0" lang="en-US" sz="2333" b="1" i="0" u="none" strike="noStrike" kern="1200" cap="none" spc="0" normalizeH="0" baseline="0" noProof="0" dirty="0">
                <a:ln>
                  <a:noFill/>
                </a:ln>
                <a:solidFill>
                  <a:prstClr val="white"/>
                </a:solidFill>
                <a:effectLst/>
                <a:uLnTx/>
                <a:uFillTx/>
                <a:latin typeface="Arial"/>
                <a:ea typeface="+mn-ea"/>
                <a:cs typeface="+mn-cs"/>
              </a:rPr>
              <a:t>.</a:t>
            </a:r>
          </a:p>
        </p:txBody>
      </p:sp>
    </p:spTree>
    <p:extLst>
      <p:ext uri="{BB962C8B-B14F-4D97-AF65-F5344CB8AC3E}">
        <p14:creationId xmlns:p14="http://schemas.microsoft.com/office/powerpoint/2010/main" val="1233251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CD2C-FA10-4B3C-9523-D577D39708D8}"/>
              </a:ext>
            </a:extLst>
          </p:cNvPr>
          <p:cNvSpPr>
            <a:spLocks noGrp="1"/>
          </p:cNvSpPr>
          <p:nvPr>
            <p:ph type="title"/>
          </p:nvPr>
        </p:nvSpPr>
        <p:spPr/>
        <p:txBody>
          <a:bodyPr/>
          <a:lstStyle/>
          <a:p>
            <a:r>
              <a:rPr lang="en-GB" dirty="0"/>
              <a:t>Our case for change</a:t>
            </a:r>
          </a:p>
        </p:txBody>
      </p:sp>
      <p:sp>
        <p:nvSpPr>
          <p:cNvPr id="3" name="Content Placeholder 2">
            <a:extLst>
              <a:ext uri="{FF2B5EF4-FFF2-40B4-BE49-F238E27FC236}">
                <a16:creationId xmlns:a16="http://schemas.microsoft.com/office/drawing/2014/main" id="{98595019-66E9-4E7B-9692-F63F6B2497BD}"/>
              </a:ext>
            </a:extLst>
          </p:cNvPr>
          <p:cNvSpPr>
            <a:spLocks noGrp="1"/>
          </p:cNvSpPr>
          <p:nvPr>
            <p:ph idx="1"/>
          </p:nvPr>
        </p:nvSpPr>
        <p:spPr>
          <a:ln>
            <a:noFill/>
          </a:ln>
        </p:spPr>
        <p:txBody>
          <a:bodyPr>
            <a:normAutofit fontScale="85000" lnSpcReduction="20000"/>
          </a:bodyPr>
          <a:lstStyle/>
          <a:p>
            <a:pPr marL="0" indent="0">
              <a:buClrTx/>
              <a:buNone/>
            </a:pPr>
            <a:r>
              <a:rPr lang="en-GB" dirty="0"/>
              <a:t>“It is time to refocus attention on asthma because the total burden of disease in terms of quality of life is high yet avoidable and there is significant unwarranted variation and waste.  </a:t>
            </a:r>
            <a:br>
              <a:rPr lang="en-GB" dirty="0"/>
            </a:br>
            <a:br>
              <a:rPr lang="en-GB" dirty="0"/>
            </a:br>
            <a:r>
              <a:rPr lang="en-GB" dirty="0"/>
              <a:t>Only ≅ 40% of people take their prescribed treatment</a:t>
            </a:r>
            <a:br>
              <a:rPr lang="en-GB" dirty="0"/>
            </a:br>
            <a:r>
              <a:rPr lang="en-GB" dirty="0"/>
              <a:t>Of whom only ≅ 30% then use it right </a:t>
            </a:r>
          </a:p>
          <a:p>
            <a:pPr marL="0" indent="0">
              <a:buClrTx/>
              <a:buNone/>
            </a:pPr>
            <a:r>
              <a:rPr lang="en-GB" dirty="0"/>
              <a:t>So only ≅12% are taking the right treatment right</a:t>
            </a:r>
            <a:br>
              <a:rPr lang="en-GB" dirty="0"/>
            </a:br>
            <a:endParaRPr lang="en-GB" dirty="0"/>
          </a:p>
          <a:p>
            <a:pPr marL="0" indent="0">
              <a:buClrTx/>
              <a:buNone/>
            </a:pPr>
            <a:r>
              <a:rPr lang="en-GB" dirty="0"/>
              <a:t>Therefore the value of investment is severely compromised.”</a:t>
            </a:r>
          </a:p>
          <a:p>
            <a:pPr marL="0" indent="0">
              <a:buClrTx/>
              <a:buNone/>
            </a:pPr>
            <a:br>
              <a:rPr lang="en-GB" dirty="0"/>
            </a:br>
            <a:br>
              <a:rPr lang="en-GB" dirty="0"/>
            </a:br>
            <a:endParaRPr lang="en-GB" dirty="0"/>
          </a:p>
          <a:p>
            <a:pPr marL="0" indent="0">
              <a:buClrTx/>
              <a:buNone/>
            </a:pPr>
            <a:r>
              <a:rPr lang="en-GB" sz="1125" dirty="0"/>
              <a:t>BTS/SIGN Asthma 2016</a:t>
            </a:r>
          </a:p>
          <a:p>
            <a:pPr marL="0" indent="0">
              <a:buClrTx/>
              <a:buNone/>
            </a:pPr>
            <a:r>
              <a:rPr lang="en-GB" sz="1125" dirty="0" err="1"/>
              <a:t>Chrystyn</a:t>
            </a:r>
            <a:r>
              <a:rPr lang="en-GB" sz="1125" dirty="0"/>
              <a:t>, H., et al. (2017). "Device errors in asthma and COPD: systematic literature review and meta-analysis." NPJ Prim Care </a:t>
            </a:r>
            <a:r>
              <a:rPr lang="en-GB" sz="1125" dirty="0" err="1"/>
              <a:t>Respir</a:t>
            </a:r>
            <a:r>
              <a:rPr lang="en-GB" sz="1125" dirty="0"/>
              <a:t> Med 27(1): 22</a:t>
            </a:r>
          </a:p>
          <a:p>
            <a:pPr marL="0" indent="0">
              <a:buClrTx/>
              <a:buNone/>
            </a:pPr>
            <a:endParaRPr lang="en-GB" dirty="0"/>
          </a:p>
        </p:txBody>
      </p:sp>
    </p:spTree>
    <p:extLst>
      <p:ext uri="{BB962C8B-B14F-4D97-AF65-F5344CB8AC3E}">
        <p14:creationId xmlns:p14="http://schemas.microsoft.com/office/powerpoint/2010/main" val="2432710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276AA-2D83-4608-8DF3-A730FA3AC865}"/>
              </a:ext>
            </a:extLst>
          </p:cNvPr>
          <p:cNvSpPr>
            <a:spLocks noGrp="1"/>
          </p:cNvSpPr>
          <p:nvPr>
            <p:ph idx="1"/>
          </p:nvPr>
        </p:nvSpPr>
        <p:spPr>
          <a:xfrm>
            <a:off x="609600" y="1600201"/>
            <a:ext cx="5670884" cy="4525963"/>
          </a:xfrm>
          <a:solidFill>
            <a:schemeClr val="accent1"/>
          </a:solidFill>
          <a:ln>
            <a:solidFill>
              <a:schemeClr val="accent1"/>
            </a:solidFill>
          </a:ln>
        </p:spPr>
        <p:txBody>
          <a:bodyPr>
            <a:normAutofit/>
          </a:bodyPr>
          <a:lstStyle/>
          <a:p>
            <a:pPr marL="0" indent="0">
              <a:buNone/>
            </a:pPr>
            <a:r>
              <a:rPr lang="en-GB" noProof="0" dirty="0">
                <a:solidFill>
                  <a:schemeClr val="bg1"/>
                </a:solidFill>
                <a:latin typeface="Arial" panose="020B0604020202020204" pitchFamily="34" charset="0"/>
                <a:cs typeface="Arial" panose="020B0604020202020204" pitchFamily="34" charset="0"/>
              </a:rPr>
              <a:t>Doing the right things and only the right things in the right way for the right people at the right time in the right place, whatever that means in the local context </a:t>
            </a:r>
            <a:br>
              <a:rPr lang="en-GB" noProof="0" dirty="0">
                <a:solidFill>
                  <a:schemeClr val="bg1"/>
                </a:solidFill>
              </a:rPr>
            </a:br>
            <a:endParaRPr lang="en-GB" noProof="0" dirty="0">
              <a:solidFill>
                <a:schemeClr val="bg1"/>
              </a:solidFill>
            </a:endParaRPr>
          </a:p>
          <a:p>
            <a:endParaRPr lang="en-GB" noProof="0" dirty="0">
              <a:solidFill>
                <a:schemeClr val="bg1"/>
              </a:solidFill>
            </a:endParaRPr>
          </a:p>
        </p:txBody>
      </p:sp>
      <p:sp>
        <p:nvSpPr>
          <p:cNvPr id="4" name="Content Placeholder 3"/>
          <p:cNvSpPr>
            <a:spLocks noGrp="1"/>
          </p:cNvSpPr>
          <p:nvPr>
            <p:ph sz="half" idx="4294967295"/>
          </p:nvPr>
        </p:nvSpPr>
        <p:spPr>
          <a:xfrm>
            <a:off x="7010400" y="1604963"/>
            <a:ext cx="5181600" cy="4351337"/>
          </a:xfrm>
        </p:spPr>
        <p:txBody>
          <a:bodyPr>
            <a:normAutofit/>
          </a:bodyPr>
          <a:lstStyle/>
          <a:p>
            <a:pPr marL="0" indent="0">
              <a:buNone/>
            </a:pPr>
            <a:r>
              <a:rPr lang="en-GB" sz="2400" noProof="0" dirty="0">
                <a:latin typeface="Arial" panose="020B0604020202020204" pitchFamily="34" charset="0"/>
                <a:cs typeface="Arial" panose="020B0604020202020204" pitchFamily="34" charset="0"/>
              </a:rPr>
              <a:t>Improving the </a:t>
            </a:r>
            <a:r>
              <a:rPr lang="en-GB" sz="2400" b="1" noProof="0" dirty="0">
                <a:latin typeface="Arial" panose="020B0604020202020204" pitchFamily="34" charset="0"/>
                <a:cs typeface="Arial" panose="020B0604020202020204" pitchFamily="34" charset="0"/>
              </a:rPr>
              <a:t>value</a:t>
            </a:r>
            <a:r>
              <a:rPr lang="en-GB" sz="2400" noProof="0" dirty="0">
                <a:latin typeface="Arial" panose="020B0604020202020204" pitchFamily="34" charset="0"/>
                <a:cs typeface="Arial" panose="020B0604020202020204" pitchFamily="34" charset="0"/>
              </a:rPr>
              <a:t> that each </a:t>
            </a:r>
            <a:r>
              <a:rPr lang="en-GB" sz="2400" b="1" noProof="0" dirty="0">
                <a:latin typeface="Arial" panose="020B0604020202020204" pitchFamily="34" charset="0"/>
                <a:cs typeface="Arial" panose="020B0604020202020204" pitchFamily="34" charset="0"/>
              </a:rPr>
              <a:t>person</a:t>
            </a:r>
            <a:r>
              <a:rPr lang="en-GB" sz="2400" noProof="0" dirty="0">
                <a:latin typeface="Arial" panose="020B0604020202020204" pitchFamily="34" charset="0"/>
                <a:cs typeface="Arial" panose="020B0604020202020204" pitchFamily="34" charset="0"/>
              </a:rPr>
              <a:t> with asthma derives from their own care and treatment and the value the whole </a:t>
            </a:r>
            <a:r>
              <a:rPr lang="en-GB" sz="2400" b="1" noProof="0" dirty="0">
                <a:latin typeface="Arial" panose="020B0604020202020204" pitchFamily="34" charset="0"/>
                <a:cs typeface="Arial" panose="020B0604020202020204" pitchFamily="34" charset="0"/>
              </a:rPr>
              <a:t>population</a:t>
            </a:r>
            <a:r>
              <a:rPr lang="en-GB" sz="2400" noProof="0" dirty="0">
                <a:latin typeface="Arial" panose="020B0604020202020204" pitchFamily="34" charset="0"/>
                <a:cs typeface="Arial" panose="020B0604020202020204" pitchFamily="34" charset="0"/>
              </a:rPr>
              <a:t> derives from the investment in asthma care by addressing unwarranted variation; reducing waste, avoidable harm and avoidable symptoms </a:t>
            </a:r>
          </a:p>
          <a:p>
            <a:endParaRPr lang="en-GB" sz="2400"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sp>
        <p:nvSpPr>
          <p:cNvPr id="7" name="Title 1">
            <a:extLst>
              <a:ext uri="{FF2B5EF4-FFF2-40B4-BE49-F238E27FC236}">
                <a16:creationId xmlns:a16="http://schemas.microsoft.com/office/drawing/2014/main" id="{EAF8EDEC-AE24-4BBD-BBCB-51E95DCCECF0}"/>
              </a:ext>
            </a:extLst>
          </p:cNvPr>
          <p:cNvSpPr txBox="1">
            <a:spLocks/>
          </p:cNvSpPr>
          <p:nvPr/>
        </p:nvSpPr>
        <p:spPr>
          <a:xfrm>
            <a:off x="609600" y="274638"/>
            <a:ext cx="8846456"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mj-ea"/>
                <a:cs typeface="Helvetica"/>
              </a:rPr>
              <a:t>What is Right Care?  </a:t>
            </a:r>
          </a:p>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mj-ea"/>
                <a:cs typeface="Helvetica"/>
              </a:rPr>
              <a:t>Our working definitions</a:t>
            </a:r>
          </a:p>
        </p:txBody>
      </p:sp>
    </p:spTree>
    <p:extLst>
      <p:ext uri="{BB962C8B-B14F-4D97-AF65-F5344CB8AC3E}">
        <p14:creationId xmlns:p14="http://schemas.microsoft.com/office/powerpoint/2010/main" val="123765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D0EB-0068-4A54-94C2-5730C3294F3F}"/>
              </a:ext>
            </a:extLst>
          </p:cNvPr>
          <p:cNvSpPr>
            <a:spLocks noGrp="1"/>
          </p:cNvSpPr>
          <p:nvPr>
            <p:ph type="title"/>
          </p:nvPr>
        </p:nvSpPr>
        <p:spPr/>
        <p:txBody>
          <a:bodyPr/>
          <a:lstStyle/>
          <a:p>
            <a:r>
              <a:rPr lang="en-GB" dirty="0"/>
              <a:t>Respiratory history</a:t>
            </a:r>
          </a:p>
        </p:txBody>
      </p:sp>
      <p:sp>
        <p:nvSpPr>
          <p:cNvPr id="3" name="Content Placeholder 2">
            <a:extLst>
              <a:ext uri="{FF2B5EF4-FFF2-40B4-BE49-F238E27FC236}">
                <a16:creationId xmlns:a16="http://schemas.microsoft.com/office/drawing/2014/main" id="{7DD5C22B-EBE9-4903-9978-3BE08C420A4B}"/>
              </a:ext>
            </a:extLst>
          </p:cNvPr>
          <p:cNvSpPr>
            <a:spLocks noGrp="1"/>
          </p:cNvSpPr>
          <p:nvPr>
            <p:ph idx="1"/>
          </p:nvPr>
        </p:nvSpPr>
        <p:spPr/>
        <p:txBody>
          <a:bodyPr/>
          <a:lstStyle/>
          <a:p>
            <a:pPr lvl="0"/>
            <a:r>
              <a:rPr lang="en-GB" dirty="0"/>
              <a:t>Marc was diagnosed with asthma at age 6 years</a:t>
            </a:r>
          </a:p>
          <a:p>
            <a:pPr lvl="1"/>
            <a:r>
              <a:rPr lang="en-GB" dirty="0"/>
              <a:t>His diagnosis was intermittent asthma and he was prescribed a SABA (</a:t>
            </a:r>
            <a:r>
              <a:rPr lang="en-GB" dirty="0" err="1"/>
              <a:t>pMDI</a:t>
            </a:r>
            <a:r>
              <a:rPr lang="en-GB" dirty="0"/>
              <a:t>) for use as-needed</a:t>
            </a:r>
          </a:p>
          <a:p>
            <a:r>
              <a:rPr lang="en-GB" dirty="0"/>
              <a:t>A few years ago Marc underwent spirometry which demonstrated reversible airway obstruction</a:t>
            </a:r>
          </a:p>
          <a:p>
            <a:r>
              <a:rPr lang="en-GB" dirty="0"/>
              <a:t>His youngest sister also has a diagnosis of asthma</a:t>
            </a:r>
          </a:p>
        </p:txBody>
      </p:sp>
    </p:spTree>
    <p:extLst>
      <p:ext uri="{BB962C8B-B14F-4D97-AF65-F5344CB8AC3E}">
        <p14:creationId xmlns:p14="http://schemas.microsoft.com/office/powerpoint/2010/main" val="3447040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71D8-F615-40A3-9B64-F5F644554FBB}"/>
              </a:ext>
            </a:extLst>
          </p:cNvPr>
          <p:cNvSpPr>
            <a:spLocks noGrp="1"/>
          </p:cNvSpPr>
          <p:nvPr>
            <p:ph type="title"/>
          </p:nvPr>
        </p:nvSpPr>
        <p:spPr/>
        <p:txBody>
          <a:bodyPr/>
          <a:lstStyle/>
          <a:p>
            <a:r>
              <a:rPr lang="en-GB" sz="3200" noProof="0" dirty="0"/>
              <a:t>Aim</a:t>
            </a:r>
          </a:p>
        </p:txBody>
      </p:sp>
      <p:sp>
        <p:nvSpPr>
          <p:cNvPr id="3" name="Content Placeholder 2">
            <a:extLst>
              <a:ext uri="{FF2B5EF4-FFF2-40B4-BE49-F238E27FC236}">
                <a16:creationId xmlns:a16="http://schemas.microsoft.com/office/drawing/2014/main" id="{9601D46B-54C2-4039-B860-E52E7A5BD04D}"/>
              </a:ext>
            </a:extLst>
          </p:cNvPr>
          <p:cNvSpPr>
            <a:spLocks noGrp="1"/>
          </p:cNvSpPr>
          <p:nvPr>
            <p:ph idx="1"/>
          </p:nvPr>
        </p:nvSpPr>
        <p:spPr>
          <a:xfrm>
            <a:off x="609600" y="1600201"/>
            <a:ext cx="4991100" cy="3771899"/>
          </a:xfrm>
          <a:solidFill>
            <a:schemeClr val="accent1"/>
          </a:solidFill>
          <a:ln>
            <a:solidFill>
              <a:schemeClr val="accent1"/>
            </a:solidFill>
          </a:ln>
        </p:spPr>
        <p:txBody>
          <a:bodyPr>
            <a:normAutofit/>
          </a:bodyPr>
          <a:lstStyle/>
          <a:p>
            <a:pPr marL="0" indent="0">
              <a:buNone/>
            </a:pPr>
            <a:r>
              <a:rPr lang="en-GB" sz="2400" noProof="0" dirty="0">
                <a:solidFill>
                  <a:schemeClr val="bg1"/>
                </a:solidFill>
              </a:rPr>
              <a:t>To sort asthma care once and for all for the person with asthma and for the healthcare system so that there is no unwarranted variation, and no avoidable waste or harm*.</a:t>
            </a:r>
            <a:br>
              <a:rPr lang="en-GB" sz="2400" noProof="0" dirty="0">
                <a:solidFill>
                  <a:schemeClr val="bg1"/>
                </a:solidFill>
              </a:rPr>
            </a:br>
            <a:br>
              <a:rPr lang="en-GB" sz="2400" noProof="0" dirty="0">
                <a:solidFill>
                  <a:schemeClr val="bg1"/>
                </a:solidFill>
              </a:rPr>
            </a:br>
            <a:r>
              <a:rPr lang="en-GB" sz="2400" i="1" noProof="0" dirty="0">
                <a:solidFill>
                  <a:schemeClr val="bg1"/>
                </a:solidFill>
              </a:rPr>
              <a:t>That is</a:t>
            </a:r>
            <a:endParaRPr lang="en-GB" sz="2400" noProof="0" dirty="0">
              <a:solidFill>
                <a:schemeClr val="bg1"/>
              </a:solidFill>
            </a:endParaRPr>
          </a:p>
          <a:p>
            <a:pPr marL="0" indent="0">
              <a:buNone/>
            </a:pPr>
            <a:r>
              <a:rPr lang="en-GB" sz="2400" noProof="0" dirty="0">
                <a:solidFill>
                  <a:schemeClr val="bg1"/>
                </a:solidFill>
              </a:rPr>
              <a:t>We can and should do better by getting it right first time!</a:t>
            </a:r>
          </a:p>
        </p:txBody>
      </p:sp>
      <p:sp>
        <p:nvSpPr>
          <p:cNvPr id="4" name="Title 1">
            <a:extLst>
              <a:ext uri="{FF2B5EF4-FFF2-40B4-BE49-F238E27FC236}">
                <a16:creationId xmlns:a16="http://schemas.microsoft.com/office/drawing/2014/main" id="{603D68C2-C34A-467E-9B11-914F4768B348}"/>
              </a:ext>
            </a:extLst>
          </p:cNvPr>
          <p:cNvSpPr txBox="1">
            <a:spLocks/>
          </p:cNvSpPr>
          <p:nvPr/>
        </p:nvSpPr>
        <p:spPr>
          <a:xfrm>
            <a:off x="5983941" y="274638"/>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mj-ea"/>
                <a:cs typeface="Helvetica"/>
              </a:rPr>
              <a:t>Scope</a:t>
            </a:r>
          </a:p>
        </p:txBody>
      </p:sp>
      <p:sp>
        <p:nvSpPr>
          <p:cNvPr id="5" name="Content Placeholder 2">
            <a:extLst>
              <a:ext uri="{FF2B5EF4-FFF2-40B4-BE49-F238E27FC236}">
                <a16:creationId xmlns:a16="http://schemas.microsoft.com/office/drawing/2014/main" id="{96776A4F-69F4-402D-B804-3565361C52FC}"/>
              </a:ext>
            </a:extLst>
          </p:cNvPr>
          <p:cNvSpPr txBox="1">
            <a:spLocks/>
          </p:cNvSpPr>
          <p:nvPr/>
        </p:nvSpPr>
        <p:spPr>
          <a:xfrm>
            <a:off x="5978351" y="1495584"/>
            <a:ext cx="5406109" cy="452596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299D37"/>
              </a:buClr>
              <a:buSzTx/>
              <a:buFont typeface="Arial"/>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The pathway from the first time someone (adult or parent) is offered a SABA, wherever that is, through to all possibilities (existing and new) for review</a:t>
            </a:r>
            <a:br>
              <a:rPr kumimoji="0" lang="en-GB" sz="2800" b="0" i="0" u="none" strike="noStrike" kern="1200" cap="none" spc="0" normalizeH="0" baseline="0" noProof="0" dirty="0">
                <a:ln>
                  <a:noFill/>
                </a:ln>
                <a:solidFill>
                  <a:prstClr val="black"/>
                </a:solidFill>
                <a:effectLst/>
                <a:uLnTx/>
                <a:uFillTx/>
                <a:latin typeface="Arial"/>
                <a:ea typeface="+mn-ea"/>
                <a:cs typeface="+mn-cs"/>
              </a:rPr>
            </a:b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
                <a:srgbClr val="299D37"/>
              </a:buClr>
              <a:buSzTx/>
              <a:buFont typeface="Arial"/>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Phase 1: SABA use</a:t>
            </a:r>
          </a:p>
        </p:txBody>
      </p:sp>
      <p:sp>
        <p:nvSpPr>
          <p:cNvPr id="6" name="TextBox 5"/>
          <p:cNvSpPr txBox="1"/>
          <p:nvPr/>
        </p:nvSpPr>
        <p:spPr>
          <a:xfrm>
            <a:off x="2163537" y="5890742"/>
            <a:ext cx="104100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a:t>
            </a:r>
            <a:r>
              <a:rPr kumimoji="0" lang="en-GB" sz="1100" b="0" i="0" u="none" strike="noStrike" kern="1200" cap="none" spc="0" normalizeH="0" baseline="0" noProof="0" dirty="0">
                <a:ln>
                  <a:noFill/>
                </a:ln>
                <a:solidFill>
                  <a:prstClr val="black"/>
                </a:solidFill>
                <a:effectLst/>
                <a:uLnTx/>
                <a:uFillTx/>
                <a:latin typeface="Arial"/>
                <a:ea typeface="+mn-ea"/>
                <a:cs typeface="+mn-cs"/>
              </a:rPr>
              <a:t>waste is waste of human, financial, health facility, energy and pharmacological assets.</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25782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4B-A387-4FA4-95DF-45D7926A4086}"/>
              </a:ext>
            </a:extLst>
          </p:cNvPr>
          <p:cNvSpPr>
            <a:spLocks noGrp="1"/>
          </p:cNvSpPr>
          <p:nvPr>
            <p:ph type="title"/>
          </p:nvPr>
        </p:nvSpPr>
        <p:spPr/>
        <p:txBody>
          <a:bodyPr/>
          <a:lstStyle/>
          <a:p>
            <a:r>
              <a:rPr lang="en-GB" sz="3200" dirty="0"/>
              <a:t>What is the best single measure for our aim of asthma right care? Ultimately….</a:t>
            </a:r>
          </a:p>
        </p:txBody>
      </p:sp>
      <p:sp>
        <p:nvSpPr>
          <p:cNvPr id="3" name="Content Placeholder 2">
            <a:extLst>
              <a:ext uri="{FF2B5EF4-FFF2-40B4-BE49-F238E27FC236}">
                <a16:creationId xmlns:a16="http://schemas.microsoft.com/office/drawing/2014/main" id="{FF55D3A4-943F-43A1-9F74-16D574A6E986}"/>
              </a:ext>
            </a:extLst>
          </p:cNvPr>
          <p:cNvSpPr>
            <a:spLocks noGrp="1"/>
          </p:cNvSpPr>
          <p:nvPr>
            <p:ph idx="1"/>
          </p:nvPr>
        </p:nvSpPr>
        <p:spPr>
          <a:xfrm>
            <a:off x="609601" y="2189287"/>
            <a:ext cx="10972800" cy="1749668"/>
          </a:xfrm>
        </p:spPr>
        <p:txBody>
          <a:bodyPr vert="horz" lIns="68580" tIns="34290" rIns="68580" bIns="34290" rtlCol="0" anchor="t">
            <a:normAutofit lnSpcReduction="10000"/>
          </a:bodyPr>
          <a:lstStyle/>
          <a:p>
            <a:pPr>
              <a:buClrTx/>
            </a:pPr>
            <a:r>
              <a:rPr lang="en-GB" dirty="0"/>
              <a:t>A shift in the practice average ratio of </a:t>
            </a:r>
            <a:r>
              <a:rPr lang="en-GB" dirty="0" err="1"/>
              <a:t>reliever:inhaled</a:t>
            </a:r>
            <a:r>
              <a:rPr lang="en-GB" dirty="0"/>
              <a:t> corticosteroid inhalers prescribed in a year, where the ideal ratio is 1:6  but is currently more likely to be 2:1</a:t>
            </a:r>
            <a:br>
              <a:rPr lang="en-GB" dirty="0">
                <a:cs typeface="Arial"/>
              </a:rPr>
            </a:br>
            <a:endParaRPr lang="en-GB" dirty="0"/>
          </a:p>
          <a:p>
            <a:pPr>
              <a:buClrTx/>
              <a:buNone/>
            </a:pPr>
            <a:endParaRPr lang="en-GB" dirty="0"/>
          </a:p>
        </p:txBody>
      </p:sp>
    </p:spTree>
    <p:extLst>
      <p:ext uri="{BB962C8B-B14F-4D97-AF65-F5344CB8AC3E}">
        <p14:creationId xmlns:p14="http://schemas.microsoft.com/office/powerpoint/2010/main" val="2264187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Asthma Right Care as a social 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a:bodyPr>
          <a:lstStyle/>
          <a:p>
            <a:pPr marL="0" indent="0">
              <a:lnSpc>
                <a:spcPct val="130000"/>
              </a:lnSpc>
              <a:spcAft>
                <a:spcPts val="100"/>
              </a:spcAft>
              <a:buNone/>
            </a:pPr>
            <a:r>
              <a:rPr lang="en-US" dirty="0">
                <a:latin typeface="Arial" panose="020B0604020202020204" pitchFamily="34" charset="0"/>
                <a:cs typeface="Arial" panose="020B0604020202020204" pitchFamily="34" charset="0"/>
              </a:rPr>
              <a:t>It’s all about the FOLLOWERS: We need to get the right people engaged, who will connect through the right channels to engage the maximum numbers of followers who are inspired to do something different: to reduce reliance on short-acting beta-agonists, and to increase faith in and use of guideline-indicated effective medicines.</a:t>
            </a:r>
          </a:p>
          <a:p>
            <a:pPr>
              <a:lnSpc>
                <a:spcPct val="130000"/>
              </a:lnSpc>
            </a:pPr>
            <a:endParaRPr lang="en-GB" dirty="0"/>
          </a:p>
        </p:txBody>
      </p:sp>
    </p:spTree>
    <p:extLst>
      <p:ext uri="{BB962C8B-B14F-4D97-AF65-F5344CB8AC3E}">
        <p14:creationId xmlns:p14="http://schemas.microsoft.com/office/powerpoint/2010/main" val="495163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DC9E-54DB-4AB8-B30C-F7F7FB22BC75}"/>
              </a:ext>
            </a:extLst>
          </p:cNvPr>
          <p:cNvSpPr>
            <a:spLocks noGrp="1"/>
          </p:cNvSpPr>
          <p:nvPr>
            <p:ph type="title"/>
          </p:nvPr>
        </p:nvSpPr>
        <p:spPr/>
        <p:txBody>
          <a:bodyPr/>
          <a:lstStyle/>
          <a:p>
            <a:r>
              <a:rPr lang="en-GB" sz="3200" noProof="0" dirty="0"/>
              <a:t>Getting our social movement going</a:t>
            </a:r>
          </a:p>
        </p:txBody>
      </p:sp>
      <p:cxnSp>
        <p:nvCxnSpPr>
          <p:cNvPr id="8" name="Straight Arrow Connector 7">
            <a:extLst>
              <a:ext uri="{FF2B5EF4-FFF2-40B4-BE49-F238E27FC236}">
                <a16:creationId xmlns:a16="http://schemas.microsoft.com/office/drawing/2014/main" id="{36D15F9D-F25A-43B7-B33A-00A3F5D0A080}"/>
              </a:ext>
            </a:extLst>
          </p:cNvPr>
          <p:cNvCxnSpPr>
            <a:cxnSpLocks/>
          </p:cNvCxnSpPr>
          <p:nvPr/>
        </p:nvCxnSpPr>
        <p:spPr>
          <a:xfrm>
            <a:off x="690936" y="1313629"/>
            <a:ext cx="11287864" cy="52083"/>
          </a:xfrm>
          <a:prstGeom prst="straightConnector1">
            <a:avLst/>
          </a:prstGeom>
          <a:noFill/>
          <a:ln w="31750" cap="flat" cmpd="sng" algn="ctr">
            <a:solidFill>
              <a:sysClr val="windowText" lastClr="000000"/>
            </a:solidFill>
            <a:prstDash val="solid"/>
            <a:miter lim="800000"/>
            <a:tailEnd type="triangle"/>
          </a:ln>
          <a:effectLst/>
        </p:spPr>
      </p:cxnSp>
      <p:sp>
        <p:nvSpPr>
          <p:cNvPr id="10" name="Rectangle: Rounded Corners 9">
            <a:extLst>
              <a:ext uri="{FF2B5EF4-FFF2-40B4-BE49-F238E27FC236}">
                <a16:creationId xmlns:a16="http://schemas.microsoft.com/office/drawing/2014/main" id="{76647C87-DE2E-459A-A482-081D0B547C27}"/>
              </a:ext>
            </a:extLst>
          </p:cNvPr>
          <p:cNvSpPr/>
          <p:nvPr/>
        </p:nvSpPr>
        <p:spPr>
          <a:xfrm>
            <a:off x="349369" y="2096006"/>
            <a:ext cx="1248611" cy="78631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Steering Group formed and meets</a:t>
            </a:r>
          </a:p>
        </p:txBody>
      </p:sp>
      <p:sp>
        <p:nvSpPr>
          <p:cNvPr id="11" name="Rectangle: Rounded Corners 10">
            <a:extLst>
              <a:ext uri="{FF2B5EF4-FFF2-40B4-BE49-F238E27FC236}">
                <a16:creationId xmlns:a16="http://schemas.microsoft.com/office/drawing/2014/main" id="{56E12E7B-A775-43BE-9464-8B6A76F481A2}"/>
              </a:ext>
            </a:extLst>
          </p:cNvPr>
          <p:cNvSpPr/>
          <p:nvPr/>
        </p:nvSpPr>
        <p:spPr>
          <a:xfrm>
            <a:off x="2265858" y="2150473"/>
            <a:ext cx="1209576" cy="62749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National Champions Identified</a:t>
            </a:r>
          </a:p>
        </p:txBody>
      </p:sp>
      <p:sp>
        <p:nvSpPr>
          <p:cNvPr id="12" name="Rectangle: Rounded Corners 11">
            <a:extLst>
              <a:ext uri="{FF2B5EF4-FFF2-40B4-BE49-F238E27FC236}">
                <a16:creationId xmlns:a16="http://schemas.microsoft.com/office/drawing/2014/main" id="{0A5D5C1B-6CDF-4D86-AEA7-189DD37F30C1}"/>
              </a:ext>
            </a:extLst>
          </p:cNvPr>
          <p:cNvSpPr/>
          <p:nvPr/>
        </p:nvSpPr>
        <p:spPr>
          <a:xfrm>
            <a:off x="1677880" y="2882325"/>
            <a:ext cx="873131" cy="64210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3C79F316-8DE6-4339-BE29-404E45F2E662}"/>
              </a:ext>
            </a:extLst>
          </p:cNvPr>
          <p:cNvCxnSpPr>
            <a:cxnSpLocks/>
          </p:cNvCxnSpPr>
          <p:nvPr/>
        </p:nvCxnSpPr>
        <p:spPr>
          <a:xfrm flipV="1">
            <a:off x="2625342" y="3186878"/>
            <a:ext cx="1019409" cy="12792"/>
          </a:xfrm>
          <a:prstGeom prst="straightConnector1">
            <a:avLst/>
          </a:prstGeom>
          <a:noFill/>
          <a:ln w="317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90223C6E-0DAA-4B38-BFB0-D8CF94260962}"/>
              </a:ext>
            </a:extLst>
          </p:cNvPr>
          <p:cNvCxnSpPr>
            <a:cxnSpLocks/>
          </p:cNvCxnSpPr>
          <p:nvPr/>
        </p:nvCxnSpPr>
        <p:spPr>
          <a:xfrm>
            <a:off x="5955849" y="3197161"/>
            <a:ext cx="411688" cy="0"/>
          </a:xfrm>
          <a:prstGeom prst="straightConnector1">
            <a:avLst/>
          </a:prstGeom>
          <a:noFill/>
          <a:ln w="31750" cap="flat" cmpd="sng" algn="ctr">
            <a:solidFill>
              <a:sysClr val="windowText" lastClr="000000"/>
            </a:solidFill>
            <a:prstDash val="solid"/>
            <a:miter lim="800000"/>
            <a:tailEnd type="triangle"/>
          </a:ln>
          <a:effectLst/>
        </p:spPr>
      </p:cxnSp>
      <p:sp>
        <p:nvSpPr>
          <p:cNvPr id="19" name="Rectangle: Rounded Corners 18">
            <a:extLst>
              <a:ext uri="{FF2B5EF4-FFF2-40B4-BE49-F238E27FC236}">
                <a16:creationId xmlns:a16="http://schemas.microsoft.com/office/drawing/2014/main" id="{C9608673-41DF-4D8D-8338-AD9E4574D1BC}"/>
              </a:ext>
            </a:extLst>
          </p:cNvPr>
          <p:cNvSpPr/>
          <p:nvPr/>
        </p:nvSpPr>
        <p:spPr>
          <a:xfrm>
            <a:off x="8163885" y="3174616"/>
            <a:ext cx="1039830" cy="421677"/>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Symposium</a:t>
            </a:r>
          </a:p>
        </p:txBody>
      </p:sp>
      <p:sp>
        <p:nvSpPr>
          <p:cNvPr id="20" name="Rectangle: Rounded Corners 19">
            <a:extLst>
              <a:ext uri="{FF2B5EF4-FFF2-40B4-BE49-F238E27FC236}">
                <a16:creationId xmlns:a16="http://schemas.microsoft.com/office/drawing/2014/main" id="{91D6E56A-A5D4-4DF5-BC25-92F0F8814A8E}"/>
              </a:ext>
            </a:extLst>
          </p:cNvPr>
          <p:cNvSpPr/>
          <p:nvPr/>
        </p:nvSpPr>
        <p:spPr>
          <a:xfrm>
            <a:off x="4304682" y="3928835"/>
            <a:ext cx="123251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 Steering Group Stakeholder</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 Invitation UK</a:t>
            </a:r>
          </a:p>
        </p:txBody>
      </p:sp>
      <p:sp>
        <p:nvSpPr>
          <p:cNvPr id="21" name="Rectangle: Rounded Corners 20">
            <a:extLst>
              <a:ext uri="{FF2B5EF4-FFF2-40B4-BE49-F238E27FC236}">
                <a16:creationId xmlns:a16="http://schemas.microsoft.com/office/drawing/2014/main" id="{5B29BBCC-9D09-4AF9-ABB2-BBF64F63DA60}"/>
              </a:ext>
            </a:extLst>
          </p:cNvPr>
          <p:cNvSpPr/>
          <p:nvPr/>
        </p:nvSpPr>
        <p:spPr>
          <a:xfrm>
            <a:off x="4298917" y="5764329"/>
            <a:ext cx="1235553"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 Steering Group Stakeholder</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 Invitation Spain </a:t>
            </a:r>
          </a:p>
        </p:txBody>
      </p:sp>
      <p:sp>
        <p:nvSpPr>
          <p:cNvPr id="22" name="Rectangle: Rounded Corners 21">
            <a:extLst>
              <a:ext uri="{FF2B5EF4-FFF2-40B4-BE49-F238E27FC236}">
                <a16:creationId xmlns:a16="http://schemas.microsoft.com/office/drawing/2014/main" id="{9EBF89CC-FAED-44AF-86D4-429C17EDDE96}"/>
              </a:ext>
            </a:extLst>
          </p:cNvPr>
          <p:cNvSpPr/>
          <p:nvPr/>
        </p:nvSpPr>
        <p:spPr>
          <a:xfrm>
            <a:off x="4317751" y="5145395"/>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 Steering Group Stakeholder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 Invitation Canada </a:t>
            </a:r>
          </a:p>
        </p:txBody>
      </p:sp>
      <p:sp>
        <p:nvSpPr>
          <p:cNvPr id="23" name="Rectangle: Rounded Corners 22">
            <a:extLst>
              <a:ext uri="{FF2B5EF4-FFF2-40B4-BE49-F238E27FC236}">
                <a16:creationId xmlns:a16="http://schemas.microsoft.com/office/drawing/2014/main" id="{C73BF189-B978-4B03-A85F-7D42650ADBED}"/>
              </a:ext>
            </a:extLst>
          </p:cNvPr>
          <p:cNvSpPr/>
          <p:nvPr/>
        </p:nvSpPr>
        <p:spPr>
          <a:xfrm>
            <a:off x="4298107" y="4553668"/>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National</a:t>
            </a:r>
            <a:r>
              <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Steering Group Stakeholder</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Mapping  </a:t>
            </a:r>
          </a:p>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white"/>
                </a:solidFill>
                <a:effectLst/>
                <a:uLnTx/>
                <a:uFillTx/>
                <a:latin typeface="Calibri" panose="020F0502020204030204"/>
                <a:ea typeface="+mn-ea"/>
                <a:cs typeface="+mn-cs"/>
              </a:rPr>
              <a:t>Invitation Portugal</a:t>
            </a:r>
            <a:endPar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0017F491-3530-48FA-B587-1883AD910845}"/>
              </a:ext>
            </a:extLst>
          </p:cNvPr>
          <p:cNvCxnSpPr>
            <a:cxnSpLocks/>
            <a:endCxn id="28" idx="1"/>
          </p:cNvCxnSpPr>
          <p:nvPr/>
        </p:nvCxnSpPr>
        <p:spPr>
          <a:xfrm>
            <a:off x="5537568" y="4177869"/>
            <a:ext cx="409308" cy="5065"/>
          </a:xfrm>
          <a:prstGeom prst="straightConnector1">
            <a:avLst/>
          </a:prstGeom>
          <a:noFill/>
          <a:ln w="31750" cap="flat" cmpd="sng" algn="ctr">
            <a:solidFill>
              <a:sysClr val="windowText" lastClr="000000"/>
            </a:solidFill>
            <a:prstDash val="solid"/>
            <a:miter lim="800000"/>
            <a:tailEnd type="triangle"/>
          </a:ln>
          <a:effectLst/>
        </p:spPr>
      </p:cxnSp>
      <p:sp>
        <p:nvSpPr>
          <p:cNvPr id="25" name="Rectangle: Rounded Corners 24">
            <a:extLst>
              <a:ext uri="{FF2B5EF4-FFF2-40B4-BE49-F238E27FC236}">
                <a16:creationId xmlns:a16="http://schemas.microsoft.com/office/drawing/2014/main" id="{7A03CB3D-DC77-4872-8510-70452A24E875}"/>
              </a:ext>
            </a:extLst>
          </p:cNvPr>
          <p:cNvSpPr/>
          <p:nvPr/>
        </p:nvSpPr>
        <p:spPr>
          <a:xfrm>
            <a:off x="5943017" y="5766076"/>
            <a:ext cx="705677" cy="50819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6" name="Rectangle: Rounded Corners 25">
            <a:extLst>
              <a:ext uri="{FF2B5EF4-FFF2-40B4-BE49-F238E27FC236}">
                <a16:creationId xmlns:a16="http://schemas.microsoft.com/office/drawing/2014/main" id="{A5F99FAF-3881-4996-8FD2-30FC3F826232}"/>
              </a:ext>
            </a:extLst>
          </p:cNvPr>
          <p:cNvSpPr/>
          <p:nvPr/>
        </p:nvSpPr>
        <p:spPr>
          <a:xfrm>
            <a:off x="5943017" y="5142887"/>
            <a:ext cx="735238"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7" name="Rectangle: Rounded Corners 26">
            <a:extLst>
              <a:ext uri="{FF2B5EF4-FFF2-40B4-BE49-F238E27FC236}">
                <a16:creationId xmlns:a16="http://schemas.microsoft.com/office/drawing/2014/main" id="{88D65529-3052-4CB6-A2F7-7482AB5EB5CD}"/>
              </a:ext>
            </a:extLst>
          </p:cNvPr>
          <p:cNvSpPr/>
          <p:nvPr/>
        </p:nvSpPr>
        <p:spPr>
          <a:xfrm>
            <a:off x="5946876" y="4553668"/>
            <a:ext cx="705677"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8" name="Rectangle: Rounded Corners 27">
            <a:extLst>
              <a:ext uri="{FF2B5EF4-FFF2-40B4-BE49-F238E27FC236}">
                <a16:creationId xmlns:a16="http://schemas.microsoft.com/office/drawing/2014/main" id="{AFC66212-6AE5-49D0-BB04-F256BC5611B2}"/>
              </a:ext>
            </a:extLst>
          </p:cNvPr>
          <p:cNvSpPr/>
          <p:nvPr/>
        </p:nvSpPr>
        <p:spPr>
          <a:xfrm>
            <a:off x="5946876" y="3927392"/>
            <a:ext cx="70567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National Design Charrette</a:t>
            </a:r>
          </a:p>
        </p:txBody>
      </p:sp>
      <p:sp>
        <p:nvSpPr>
          <p:cNvPr id="29" name="Rectangle: Rounded Corners 28">
            <a:extLst>
              <a:ext uri="{FF2B5EF4-FFF2-40B4-BE49-F238E27FC236}">
                <a16:creationId xmlns:a16="http://schemas.microsoft.com/office/drawing/2014/main" id="{B66935B1-8AF8-45F7-9DB5-081BB09BD0CE}"/>
              </a:ext>
            </a:extLst>
          </p:cNvPr>
          <p:cNvSpPr/>
          <p:nvPr/>
        </p:nvSpPr>
        <p:spPr>
          <a:xfrm>
            <a:off x="7648846" y="3956944"/>
            <a:ext cx="705677" cy="48153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0" name="Rectangle: Rounded Corners 29">
            <a:extLst>
              <a:ext uri="{FF2B5EF4-FFF2-40B4-BE49-F238E27FC236}">
                <a16:creationId xmlns:a16="http://schemas.microsoft.com/office/drawing/2014/main" id="{F91EE973-A25D-4BF1-BBB9-17382689C3D7}"/>
              </a:ext>
            </a:extLst>
          </p:cNvPr>
          <p:cNvSpPr/>
          <p:nvPr/>
        </p:nvSpPr>
        <p:spPr>
          <a:xfrm>
            <a:off x="7648846" y="4557046"/>
            <a:ext cx="705677" cy="50482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1" name="Rectangle: Rounded Corners 30">
            <a:extLst>
              <a:ext uri="{FF2B5EF4-FFF2-40B4-BE49-F238E27FC236}">
                <a16:creationId xmlns:a16="http://schemas.microsoft.com/office/drawing/2014/main" id="{8FD9B02E-D1C2-4CC4-B629-9A210CB0C5C1}"/>
              </a:ext>
            </a:extLst>
          </p:cNvPr>
          <p:cNvSpPr/>
          <p:nvPr/>
        </p:nvSpPr>
        <p:spPr>
          <a:xfrm>
            <a:off x="7648846" y="5764329"/>
            <a:ext cx="705677" cy="498516"/>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2" name="Rectangle: Rounded Corners 31">
            <a:extLst>
              <a:ext uri="{FF2B5EF4-FFF2-40B4-BE49-F238E27FC236}">
                <a16:creationId xmlns:a16="http://schemas.microsoft.com/office/drawing/2014/main" id="{D4C27212-165F-4D26-8F4A-D004990EA292}"/>
              </a:ext>
            </a:extLst>
          </p:cNvPr>
          <p:cNvSpPr/>
          <p:nvPr/>
        </p:nvSpPr>
        <p:spPr>
          <a:xfrm>
            <a:off x="7648846" y="5141092"/>
            <a:ext cx="705677" cy="50999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latin typeface="Calibri" panose="020F0502020204030204"/>
                <a:ea typeface="+mn-ea"/>
                <a:cs typeface="+mn-cs"/>
              </a:rPr>
              <a:t>Pilot Phase</a:t>
            </a:r>
          </a:p>
        </p:txBody>
      </p:sp>
      <p:sp>
        <p:nvSpPr>
          <p:cNvPr id="33" name="Left Brace 32">
            <a:extLst>
              <a:ext uri="{FF2B5EF4-FFF2-40B4-BE49-F238E27FC236}">
                <a16:creationId xmlns:a16="http://schemas.microsoft.com/office/drawing/2014/main" id="{ADCDA5D0-276D-40FC-B81B-AE9732135A7B}"/>
              </a:ext>
            </a:extLst>
          </p:cNvPr>
          <p:cNvSpPr/>
          <p:nvPr/>
        </p:nvSpPr>
        <p:spPr>
          <a:xfrm>
            <a:off x="4111317" y="3961768"/>
            <a:ext cx="240328" cy="2301077"/>
          </a:xfrm>
          <a:prstGeom prst="leftBrace">
            <a:avLst/>
          </a:prstGeom>
          <a:noFill/>
          <a:ln w="6350" cap="flat" cmpd="sng" algn="ctr">
            <a:solidFill>
              <a:sysClr val="windowText" lastClr="000000"/>
            </a:solidFill>
            <a:prstDash val="solid"/>
            <a:miter lim="800000"/>
          </a:ln>
          <a:effectLst/>
        </p:spPr>
        <p:txBody>
          <a:bodyPr rtlCol="0" anchor="ctr"/>
          <a:lstStyle/>
          <a:p>
            <a:pPr marL="0" marR="0" lvl="0" indent="0" algn="ctr" defTabSz="348386"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Left Brace 33">
            <a:extLst>
              <a:ext uri="{FF2B5EF4-FFF2-40B4-BE49-F238E27FC236}">
                <a16:creationId xmlns:a16="http://schemas.microsoft.com/office/drawing/2014/main" id="{47C8FD9B-57E2-47A3-840A-B5EB1D68ADF1}"/>
              </a:ext>
            </a:extLst>
          </p:cNvPr>
          <p:cNvSpPr/>
          <p:nvPr/>
        </p:nvSpPr>
        <p:spPr>
          <a:xfrm rot="10800000">
            <a:off x="6677539" y="3954703"/>
            <a:ext cx="259205" cy="2301077"/>
          </a:xfrm>
          <a:prstGeom prst="leftBrace">
            <a:avLst>
              <a:gd name="adj1" fmla="val 8333"/>
              <a:gd name="adj2" fmla="val 50355"/>
            </a:avLst>
          </a:prstGeom>
          <a:noFill/>
          <a:ln w="6350" cap="flat" cmpd="sng" algn="ctr">
            <a:solidFill>
              <a:sysClr val="windowText" lastClr="000000"/>
            </a:solidFill>
            <a:prstDash val="solid"/>
            <a:miter lim="800000"/>
          </a:ln>
          <a:effectLst/>
        </p:spPr>
        <p:txBody>
          <a:bodyPr rtlCol="0" anchor="ctr"/>
          <a:lstStyle/>
          <a:p>
            <a:pPr marL="0" marR="0" lvl="0" indent="0" algn="ctr" defTabSz="348386"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804764EE-7F91-41BE-9CD7-EF7946CDFD01}"/>
              </a:ext>
            </a:extLst>
          </p:cNvPr>
          <p:cNvCxnSpPr>
            <a:cxnSpLocks/>
          </p:cNvCxnSpPr>
          <p:nvPr/>
        </p:nvCxnSpPr>
        <p:spPr>
          <a:xfrm>
            <a:off x="7303908" y="4177869"/>
            <a:ext cx="366210" cy="0"/>
          </a:xfrm>
          <a:prstGeom prst="straightConnector1">
            <a:avLst/>
          </a:prstGeom>
          <a:noFill/>
          <a:ln w="317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C2DF0BEB-2D15-4B23-8945-FDC5981E10C0}"/>
              </a:ext>
            </a:extLst>
          </p:cNvPr>
          <p:cNvCxnSpPr>
            <a:cxnSpLocks/>
          </p:cNvCxnSpPr>
          <p:nvPr/>
        </p:nvCxnSpPr>
        <p:spPr>
          <a:xfrm>
            <a:off x="7275815" y="5386568"/>
            <a:ext cx="368248" cy="0"/>
          </a:xfrm>
          <a:prstGeom prst="straightConnector1">
            <a:avLst/>
          </a:prstGeom>
          <a:noFill/>
          <a:ln w="3175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30BC74B4-797B-4E4C-B83E-7B146C69475C}"/>
              </a:ext>
            </a:extLst>
          </p:cNvPr>
          <p:cNvCxnSpPr>
            <a:cxnSpLocks/>
          </p:cNvCxnSpPr>
          <p:nvPr/>
        </p:nvCxnSpPr>
        <p:spPr>
          <a:xfrm flipV="1">
            <a:off x="7275815" y="4805509"/>
            <a:ext cx="368248" cy="4516"/>
          </a:xfrm>
          <a:prstGeom prst="straightConnector1">
            <a:avLst/>
          </a:prstGeom>
          <a:noFill/>
          <a:ln w="3175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6DEED1A9-53B2-48AB-A497-9A041D2759AB}"/>
              </a:ext>
            </a:extLst>
          </p:cNvPr>
          <p:cNvCxnSpPr>
            <a:cxnSpLocks/>
          </p:cNvCxnSpPr>
          <p:nvPr/>
        </p:nvCxnSpPr>
        <p:spPr>
          <a:xfrm>
            <a:off x="7285828" y="6013587"/>
            <a:ext cx="348218" cy="0"/>
          </a:xfrm>
          <a:prstGeom prst="straightConnector1">
            <a:avLst/>
          </a:prstGeom>
          <a:noFill/>
          <a:ln w="31750" cap="flat" cmpd="sng" algn="ctr">
            <a:solidFill>
              <a:sysClr val="windowText" lastClr="000000"/>
            </a:solidFill>
            <a:prstDash val="solid"/>
            <a:miter lim="800000"/>
            <a:tailEnd type="triangle"/>
          </a:ln>
          <a:effectLst/>
        </p:spPr>
      </p:cxnSp>
      <p:sp>
        <p:nvSpPr>
          <p:cNvPr id="39" name="Left Brace 38">
            <a:extLst>
              <a:ext uri="{FF2B5EF4-FFF2-40B4-BE49-F238E27FC236}">
                <a16:creationId xmlns:a16="http://schemas.microsoft.com/office/drawing/2014/main" id="{B161BB17-1CCD-443B-8900-2D4A490EF917}"/>
              </a:ext>
            </a:extLst>
          </p:cNvPr>
          <p:cNvSpPr/>
          <p:nvPr/>
        </p:nvSpPr>
        <p:spPr>
          <a:xfrm rot="10800000">
            <a:off x="8338712" y="3928835"/>
            <a:ext cx="345088" cy="2301077"/>
          </a:xfrm>
          <a:prstGeom prst="leftBrace">
            <a:avLst/>
          </a:prstGeom>
          <a:noFill/>
          <a:ln w="6350" cap="flat" cmpd="sng" algn="ctr">
            <a:solidFill>
              <a:sysClr val="windowText" lastClr="000000"/>
            </a:solidFill>
            <a:prstDash val="solid"/>
            <a:miter lim="800000"/>
          </a:ln>
          <a:effectLst/>
        </p:spPr>
        <p:txBody>
          <a:bodyPr rtlCol="0" anchor="ctr"/>
          <a:lstStyle/>
          <a:p>
            <a:pPr marL="0" marR="0" lvl="0" indent="0" algn="ctr" defTabSz="348386"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CF44D1BB-54B5-473D-B1D0-3A21903C58D0}"/>
              </a:ext>
            </a:extLst>
          </p:cNvPr>
          <p:cNvCxnSpPr>
            <a:cxnSpLocks/>
            <a:endCxn id="19" idx="2"/>
          </p:cNvCxnSpPr>
          <p:nvPr/>
        </p:nvCxnSpPr>
        <p:spPr>
          <a:xfrm flipH="1" flipV="1">
            <a:off x="8683800" y="3596293"/>
            <a:ext cx="2" cy="148308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0" name="Straight Arrow Connector 49">
            <a:extLst>
              <a:ext uri="{FF2B5EF4-FFF2-40B4-BE49-F238E27FC236}">
                <a16:creationId xmlns:a16="http://schemas.microsoft.com/office/drawing/2014/main" id="{A595E538-A16C-484C-A32E-54C7B0287ABD}"/>
              </a:ext>
            </a:extLst>
          </p:cNvPr>
          <p:cNvCxnSpPr>
            <a:cxnSpLocks/>
          </p:cNvCxnSpPr>
          <p:nvPr/>
        </p:nvCxnSpPr>
        <p:spPr>
          <a:xfrm flipH="1" flipV="1">
            <a:off x="6936744" y="3616418"/>
            <a:ext cx="7815" cy="148400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1" name="Straight Arrow Connector 50">
            <a:extLst>
              <a:ext uri="{FF2B5EF4-FFF2-40B4-BE49-F238E27FC236}">
                <a16:creationId xmlns:a16="http://schemas.microsoft.com/office/drawing/2014/main" id="{14EADD5D-AD2C-4212-8AD6-727A9B872408}"/>
              </a:ext>
            </a:extLst>
          </p:cNvPr>
          <p:cNvCxnSpPr>
            <a:cxnSpLocks/>
          </p:cNvCxnSpPr>
          <p:nvPr/>
        </p:nvCxnSpPr>
        <p:spPr>
          <a:xfrm flipV="1">
            <a:off x="4103137" y="3524434"/>
            <a:ext cx="28556" cy="158787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2" name="Straight Arrow Connector 51">
            <a:extLst>
              <a:ext uri="{FF2B5EF4-FFF2-40B4-BE49-F238E27FC236}">
                <a16:creationId xmlns:a16="http://schemas.microsoft.com/office/drawing/2014/main" id="{2EA74AD2-F185-4385-B1D9-23CEDB82AD23}"/>
              </a:ext>
            </a:extLst>
          </p:cNvPr>
          <p:cNvCxnSpPr>
            <a:cxnSpLocks/>
          </p:cNvCxnSpPr>
          <p:nvPr/>
        </p:nvCxnSpPr>
        <p:spPr>
          <a:xfrm flipV="1">
            <a:off x="5740269" y="3544414"/>
            <a:ext cx="0" cy="62483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3" name="Straight Arrow Connector 52">
            <a:extLst>
              <a:ext uri="{FF2B5EF4-FFF2-40B4-BE49-F238E27FC236}">
                <a16:creationId xmlns:a16="http://schemas.microsoft.com/office/drawing/2014/main" id="{5ECA3A50-8A7D-4BC9-95E5-43D3A1FDB3DA}"/>
              </a:ext>
            </a:extLst>
          </p:cNvPr>
          <p:cNvCxnSpPr>
            <a:stCxn id="23" idx="3"/>
            <a:endCxn id="27" idx="1"/>
          </p:cNvCxnSpPr>
          <p:nvPr/>
        </p:nvCxnSpPr>
        <p:spPr>
          <a:xfrm flipV="1">
            <a:off x="5533661" y="4807768"/>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BFE77C36-DF1F-406A-975C-A5B25F776952}"/>
              </a:ext>
            </a:extLst>
          </p:cNvPr>
          <p:cNvCxnSpPr/>
          <p:nvPr/>
        </p:nvCxnSpPr>
        <p:spPr>
          <a:xfrm flipV="1">
            <a:off x="5535614" y="60198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1128C3D0-C2BC-4B54-B00D-CC1F3D399E51}"/>
              </a:ext>
            </a:extLst>
          </p:cNvPr>
          <p:cNvCxnSpPr/>
          <p:nvPr/>
        </p:nvCxnSpPr>
        <p:spPr>
          <a:xfrm flipV="1">
            <a:off x="5535113" y="53913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6" name="Straight Arrow Connector 55">
            <a:extLst>
              <a:ext uri="{FF2B5EF4-FFF2-40B4-BE49-F238E27FC236}">
                <a16:creationId xmlns:a16="http://schemas.microsoft.com/office/drawing/2014/main" id="{B292C73F-55CC-425B-A5BA-CEA8B97FE91C}"/>
              </a:ext>
            </a:extLst>
          </p:cNvPr>
          <p:cNvCxnSpPr/>
          <p:nvPr/>
        </p:nvCxnSpPr>
        <p:spPr>
          <a:xfrm>
            <a:off x="5191659" y="4239809"/>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7" name="Straight Arrow Connector 56">
            <a:extLst>
              <a:ext uri="{FF2B5EF4-FFF2-40B4-BE49-F238E27FC236}">
                <a16:creationId xmlns:a16="http://schemas.microsoft.com/office/drawing/2014/main" id="{A6845843-184E-4D1A-875D-56E4A6882FF3}"/>
              </a:ext>
            </a:extLst>
          </p:cNvPr>
          <p:cNvCxnSpPr/>
          <p:nvPr/>
        </p:nvCxnSpPr>
        <p:spPr>
          <a:xfrm>
            <a:off x="5175800" y="4894841"/>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8" name="Straight Arrow Connector 57">
            <a:extLst>
              <a:ext uri="{FF2B5EF4-FFF2-40B4-BE49-F238E27FC236}">
                <a16:creationId xmlns:a16="http://schemas.microsoft.com/office/drawing/2014/main" id="{822B1FC8-1A5B-45F8-B77C-5E0AB246AF9E}"/>
              </a:ext>
            </a:extLst>
          </p:cNvPr>
          <p:cNvCxnSpPr/>
          <p:nvPr/>
        </p:nvCxnSpPr>
        <p:spPr>
          <a:xfrm>
            <a:off x="5219266" y="5459757"/>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9" name="Straight Arrow Connector 58">
            <a:extLst>
              <a:ext uri="{FF2B5EF4-FFF2-40B4-BE49-F238E27FC236}">
                <a16:creationId xmlns:a16="http://schemas.microsoft.com/office/drawing/2014/main" id="{7C56A6AE-522E-48DD-ACC9-E19F46FE2825}"/>
              </a:ext>
            </a:extLst>
          </p:cNvPr>
          <p:cNvCxnSpPr>
            <a:cxnSpLocks/>
          </p:cNvCxnSpPr>
          <p:nvPr/>
        </p:nvCxnSpPr>
        <p:spPr>
          <a:xfrm>
            <a:off x="5174101" y="6081164"/>
            <a:ext cx="161229" cy="0"/>
          </a:xfrm>
          <a:prstGeom prst="straightConnector1">
            <a:avLst/>
          </a:prstGeom>
          <a:noFill/>
          <a:ln w="12700" cap="flat" cmpd="sng" algn="ctr">
            <a:solidFill>
              <a:sysClr val="window" lastClr="FFFFFF"/>
            </a:solidFill>
            <a:prstDash val="solid"/>
            <a:miter lim="800000"/>
            <a:tailEnd type="triangle"/>
          </a:ln>
          <a:effectLst/>
        </p:spPr>
      </p:cxnSp>
      <p:sp>
        <p:nvSpPr>
          <p:cNvPr id="60" name="TextBox 59"/>
          <p:cNvSpPr txBox="1"/>
          <p:nvPr/>
        </p:nvSpPr>
        <p:spPr>
          <a:xfrm>
            <a:off x="627589" y="1404243"/>
            <a:ext cx="334368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t>Kick starting action</a:t>
            </a:r>
            <a:b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br>
            <a:r>
              <a:rPr kumimoji="0" lang="en-US" sz="1400" b="1" i="0" u="none" strike="noStrike" kern="1200" cap="none" spc="0" normalizeH="0" baseline="0" noProof="0" dirty="0">
                <a:ln>
                  <a:noFill/>
                </a:ln>
                <a:solidFill>
                  <a:srgbClr val="299D37">
                    <a:lumMod val="75000"/>
                  </a:srgbClr>
                </a:solidFill>
                <a:effectLst/>
                <a:uLnTx/>
                <a:uFillTx/>
                <a:latin typeface="Arial"/>
                <a:ea typeface="+mn-ea"/>
                <a:cs typeface="+mn-cs"/>
              </a:rPr>
              <a:t>Emerging and building momentum</a:t>
            </a:r>
          </a:p>
        </p:txBody>
      </p:sp>
      <p:sp>
        <p:nvSpPr>
          <p:cNvPr id="65" name="TextBox 64"/>
          <p:cNvSpPr txBox="1"/>
          <p:nvPr/>
        </p:nvSpPr>
        <p:spPr>
          <a:xfrm>
            <a:off x="3756766" y="1484494"/>
            <a:ext cx="4435879" cy="584775"/>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t>Nurturing voices</a:t>
            </a:r>
            <a:b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br>
            <a:r>
              <a:rPr kumimoji="0" lang="en-US" sz="1400" b="1" i="0" u="none" strike="noStrike" kern="1200" cap="none" spc="0" normalizeH="0" baseline="0" noProof="0" dirty="0">
                <a:ln>
                  <a:noFill/>
                </a:ln>
                <a:solidFill>
                  <a:srgbClr val="299D37">
                    <a:lumMod val="75000"/>
                  </a:srgbClr>
                </a:solidFill>
                <a:effectLst/>
                <a:uLnTx/>
                <a:uFillTx/>
                <a:latin typeface="Arial"/>
                <a:ea typeface="+mn-ea"/>
                <a:cs typeface="+mn-cs"/>
              </a:rPr>
              <a:t>Cultivating diverse interests and motivations</a:t>
            </a:r>
          </a:p>
        </p:txBody>
      </p:sp>
      <p:sp>
        <p:nvSpPr>
          <p:cNvPr id="71" name="TextBox 70"/>
          <p:cNvSpPr txBox="1"/>
          <p:nvPr/>
        </p:nvSpPr>
        <p:spPr>
          <a:xfrm>
            <a:off x="6438217" y="1988483"/>
            <a:ext cx="4081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t>Influencing and interacting</a:t>
            </a:r>
            <a:br>
              <a:rPr kumimoji="0" lang="en-US" sz="1800" b="1" i="0" u="none" strike="noStrike" kern="1200" cap="none" spc="0" normalizeH="0" baseline="0" noProof="0" dirty="0">
                <a:ln>
                  <a:noFill/>
                </a:ln>
                <a:solidFill>
                  <a:srgbClr val="299D37">
                    <a:lumMod val="75000"/>
                  </a:srgbClr>
                </a:solidFill>
                <a:effectLst/>
                <a:uLnTx/>
                <a:uFillTx/>
                <a:latin typeface="Arial"/>
                <a:ea typeface="+mn-ea"/>
                <a:cs typeface="+mn-cs"/>
              </a:rPr>
            </a:br>
            <a:r>
              <a:rPr kumimoji="0" lang="en-US" sz="1400" b="1" i="0" u="none" strike="noStrike" kern="1200" cap="none" spc="0" normalizeH="0" baseline="0" noProof="0" dirty="0">
                <a:ln>
                  <a:noFill/>
                </a:ln>
                <a:solidFill>
                  <a:srgbClr val="299D37">
                    <a:lumMod val="75000"/>
                  </a:srgbClr>
                </a:solidFill>
                <a:effectLst/>
                <a:uLnTx/>
                <a:uFillTx/>
                <a:latin typeface="Arial"/>
                <a:ea typeface="+mn-ea"/>
                <a:cs typeface="+mn-cs"/>
              </a:rPr>
              <a:t>Navigating a complex array of relationships</a:t>
            </a:r>
          </a:p>
        </p:txBody>
      </p:sp>
      <p:sp>
        <p:nvSpPr>
          <p:cNvPr id="73" name="Right Arrow 72"/>
          <p:cNvSpPr/>
          <p:nvPr/>
        </p:nvSpPr>
        <p:spPr>
          <a:xfrm>
            <a:off x="10514438" y="4438477"/>
            <a:ext cx="1482570" cy="408258"/>
          </a:xfrm>
          <a:prstGeom prst="rightArrow">
            <a:avLst>
              <a:gd name="adj1" fmla="val 36953"/>
              <a:gd name="adj2"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
          <p:cNvGrpSpPr/>
          <p:nvPr/>
        </p:nvGrpSpPr>
        <p:grpSpPr>
          <a:xfrm>
            <a:off x="8797935" y="2452062"/>
            <a:ext cx="3199073" cy="3676716"/>
            <a:chOff x="8797935" y="2452062"/>
            <a:chExt cx="3199073" cy="3676716"/>
          </a:xfrm>
        </p:grpSpPr>
        <p:sp>
          <p:nvSpPr>
            <p:cNvPr id="40" name="TextBox 39">
              <a:extLst>
                <a:ext uri="{FF2B5EF4-FFF2-40B4-BE49-F238E27FC236}">
                  <a16:creationId xmlns:a16="http://schemas.microsoft.com/office/drawing/2014/main" id="{9E868EF6-628E-4AEE-AFF6-6C5D77E9B512}"/>
                </a:ext>
              </a:extLst>
            </p:cNvPr>
            <p:cNvSpPr txBox="1"/>
            <p:nvPr/>
          </p:nvSpPr>
          <p:spPr>
            <a:xfrm>
              <a:off x="10386550" y="2452062"/>
              <a:ext cx="1378102" cy="1148071"/>
            </a:xfrm>
            <a:prstGeom prst="rect">
              <a:avLst/>
            </a:prstGeom>
            <a:solidFill>
              <a:schemeClr val="accent1"/>
            </a:solidFill>
          </p:spPr>
          <p:txBody>
            <a:bodyPr wrap="square" rtlCol="0" anchor="ctr" anchorCtr="1">
              <a:sp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t>SCALING UP</a:t>
              </a: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b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GB" sz="1372" b="1"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72" name="Down Arrow 71"/>
            <p:cNvSpPr/>
            <p:nvPr/>
          </p:nvSpPr>
          <p:spPr>
            <a:xfrm>
              <a:off x="10423040" y="4553668"/>
              <a:ext cx="287265" cy="157511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Up Arrow 73"/>
            <p:cNvSpPr/>
            <p:nvPr/>
          </p:nvSpPr>
          <p:spPr>
            <a:xfrm rot="2789140">
              <a:off x="10965242" y="3500661"/>
              <a:ext cx="289128" cy="1367430"/>
            </a:xfrm>
            <a:prstGeom prst="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TextBox 74"/>
            <p:cNvSpPr txBox="1"/>
            <p:nvPr/>
          </p:nvSpPr>
          <p:spPr>
            <a:xfrm>
              <a:off x="9209379" y="3688499"/>
              <a:ext cx="1500925" cy="738664"/>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Pervasiveness</a:t>
              </a:r>
              <a:r>
                <a:rPr kumimoji="0" lang="en-US" sz="1400" b="0" i="0" u="none" strike="noStrike" kern="1200" cap="none" spc="0" normalizeH="0" baseline="0" noProof="0" dirty="0">
                  <a:ln>
                    <a:noFill/>
                  </a:ln>
                  <a:solidFill>
                    <a:srgbClr val="FF0000"/>
                  </a:solidFill>
                  <a:effectLst/>
                  <a:uLnTx/>
                  <a:uFillTx/>
                  <a:latin typeface="Arial"/>
                  <a:ea typeface="+mn-ea"/>
                  <a:cs typeface="+mn-cs"/>
                </a:rPr>
                <a:t>: affect all or just part of system?</a:t>
              </a:r>
            </a:p>
          </p:txBody>
        </p:sp>
        <p:sp>
          <p:nvSpPr>
            <p:cNvPr id="76" name="TextBox 75"/>
            <p:cNvSpPr txBox="1"/>
            <p:nvPr/>
          </p:nvSpPr>
          <p:spPr>
            <a:xfrm>
              <a:off x="10710305" y="4886735"/>
              <a:ext cx="1286703" cy="738664"/>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Size</a:t>
              </a:r>
              <a:r>
                <a:rPr kumimoji="0" lang="en-US" sz="1400" b="0" i="0" u="none" strike="noStrike" kern="1200" cap="none" spc="0" normalizeH="0" baseline="0" noProof="0" dirty="0">
                  <a:ln>
                    <a:noFill/>
                  </a:ln>
                  <a:solidFill>
                    <a:srgbClr val="FF0000"/>
                  </a:solidFill>
                  <a:effectLst/>
                  <a:uLnTx/>
                  <a:uFillTx/>
                  <a:latin typeface="Arial"/>
                  <a:ea typeface="+mn-ea"/>
                  <a:cs typeface="+mn-cs"/>
                </a:rPr>
                <a:t>: number </a:t>
              </a:r>
              <a:br>
                <a:rPr kumimoji="0" lang="en-US" sz="1400" b="0" i="0" u="none" strike="noStrike" kern="1200" cap="none" spc="0" normalizeH="0" baseline="0" noProof="0" dirty="0">
                  <a:ln>
                    <a:noFill/>
                  </a:ln>
                  <a:solidFill>
                    <a:srgbClr val="FF0000"/>
                  </a:solidFill>
                  <a:effectLst/>
                  <a:uLnTx/>
                  <a:uFillTx/>
                  <a:latin typeface="Arial"/>
                  <a:ea typeface="+mn-ea"/>
                  <a:cs typeface="+mn-cs"/>
                </a:rPr>
              </a:br>
              <a:r>
                <a:rPr kumimoji="0" lang="en-US" sz="1400" b="0" i="0" u="none" strike="noStrike" kern="1200" cap="none" spc="0" normalizeH="0" baseline="0" noProof="0" dirty="0">
                  <a:ln>
                    <a:noFill/>
                  </a:ln>
                  <a:solidFill>
                    <a:srgbClr val="FF0000"/>
                  </a:solidFill>
                  <a:effectLst/>
                  <a:uLnTx/>
                  <a:uFillTx/>
                  <a:latin typeface="Arial"/>
                  <a:ea typeface="+mn-ea"/>
                  <a:cs typeface="+mn-cs"/>
                </a:rPr>
                <a:t>of people, geography</a:t>
              </a:r>
            </a:p>
          </p:txBody>
        </p:sp>
        <p:sp>
          <p:nvSpPr>
            <p:cNvPr id="77" name="TextBox 76"/>
            <p:cNvSpPr txBox="1"/>
            <p:nvPr/>
          </p:nvSpPr>
          <p:spPr>
            <a:xfrm>
              <a:off x="8797935" y="4850624"/>
              <a:ext cx="1588615" cy="1169551"/>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mn-cs"/>
                </a:rPr>
                <a:t>Depth</a:t>
              </a:r>
              <a:r>
                <a:rPr kumimoji="0" lang="en-US" sz="1400" b="0" i="0" u="none" strike="noStrike" kern="1200" cap="none" spc="0" normalizeH="0" baseline="0" noProof="0" dirty="0">
                  <a:ln>
                    <a:noFill/>
                  </a:ln>
                  <a:solidFill>
                    <a:srgbClr val="FF0000"/>
                  </a:solidFill>
                  <a:effectLst/>
                  <a:uLnTx/>
                  <a:uFillTx/>
                  <a:latin typeface="Arial"/>
                  <a:ea typeface="+mn-ea"/>
                  <a:cs typeface="+mn-cs"/>
                </a:rPr>
                <a:t>: ways of thinking and doing </a:t>
              </a:r>
              <a:r>
                <a:rPr kumimoji="0" lang="mr-IN" sz="1400" b="0" i="0" u="none" strike="noStrike" kern="1200" cap="none" spc="0" normalizeH="0" baseline="0" noProof="0" dirty="0">
                  <a:ln>
                    <a:noFill/>
                  </a:ln>
                  <a:solidFill>
                    <a:srgbClr val="FF0000"/>
                  </a:solidFill>
                  <a:effectLst/>
                  <a:uLnTx/>
                  <a:uFillTx/>
                  <a:latin typeface="Arial"/>
                  <a:ea typeface="+mn-ea"/>
                  <a:cs typeface="Mangal" panose="02040503050203030202" pitchFamily="18" charset="0"/>
                </a:rPr>
                <a:t>–</a:t>
              </a:r>
              <a:r>
                <a:rPr kumimoji="0" lang="en-US" sz="1400" b="0" i="0" u="none" strike="noStrike" kern="1200" cap="none" spc="0" normalizeH="0" baseline="0" noProof="0" dirty="0">
                  <a:ln>
                    <a:noFill/>
                  </a:ln>
                  <a:solidFill>
                    <a:srgbClr val="FF0000"/>
                  </a:solidFill>
                  <a:effectLst/>
                  <a:uLnTx/>
                  <a:uFillTx/>
                  <a:latin typeface="Arial"/>
                  <a:ea typeface="+mn-ea"/>
                  <a:cs typeface="+mn-cs"/>
                </a:rPr>
                <a:t> cognitive, </a:t>
              </a:r>
              <a:r>
                <a:rPr kumimoji="0" lang="en-US" sz="1400" b="0" i="0" u="none" strike="noStrike" kern="1200" cap="none" spc="0" normalizeH="0" baseline="0" noProof="0" dirty="0" err="1">
                  <a:ln>
                    <a:noFill/>
                  </a:ln>
                  <a:solidFill>
                    <a:srgbClr val="FF0000"/>
                  </a:solidFill>
                  <a:effectLst/>
                  <a:uLnTx/>
                  <a:uFillTx/>
                  <a:latin typeface="Arial"/>
                  <a:ea typeface="+mn-ea"/>
                  <a:cs typeface="+mn-cs"/>
                </a:rPr>
                <a:t>behavioural</a:t>
              </a:r>
              <a:r>
                <a:rPr kumimoji="0" lang="en-US" sz="1400" b="0" i="0" u="none" strike="noStrike" kern="1200" cap="none" spc="0" normalizeH="0" baseline="0" noProof="0" dirty="0">
                  <a:ln>
                    <a:noFill/>
                  </a:ln>
                  <a:solidFill>
                    <a:srgbClr val="FF0000"/>
                  </a:solidFill>
                  <a:effectLst/>
                  <a:uLnTx/>
                  <a:uFillTx/>
                  <a:latin typeface="Arial"/>
                  <a:ea typeface="+mn-ea"/>
                  <a:cs typeface="+mn-cs"/>
                </a:rPr>
                <a:t> or paradigm shift?</a:t>
              </a:r>
            </a:p>
          </p:txBody>
        </p:sp>
      </p:grpSp>
      <p:sp>
        <p:nvSpPr>
          <p:cNvPr id="78" name="TextBox 77"/>
          <p:cNvSpPr txBox="1"/>
          <p:nvPr/>
        </p:nvSpPr>
        <p:spPr>
          <a:xfrm>
            <a:off x="708597" y="968806"/>
            <a:ext cx="12339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Sept 2017</a:t>
            </a:r>
          </a:p>
        </p:txBody>
      </p:sp>
      <p:sp>
        <p:nvSpPr>
          <p:cNvPr id="81" name="Rectangle: Rounded Corners 11">
            <a:extLst>
              <a:ext uri="{FF2B5EF4-FFF2-40B4-BE49-F238E27FC236}">
                <a16:creationId xmlns:a16="http://schemas.microsoft.com/office/drawing/2014/main" id="{0A5D5C1B-6CDF-4D86-AEA7-189DD37F30C1}"/>
              </a:ext>
            </a:extLst>
          </p:cNvPr>
          <p:cNvSpPr/>
          <p:nvPr/>
        </p:nvSpPr>
        <p:spPr>
          <a:xfrm>
            <a:off x="3719083" y="2839611"/>
            <a:ext cx="873131" cy="68482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Rounded Corners 11">
            <a:extLst>
              <a:ext uri="{FF2B5EF4-FFF2-40B4-BE49-F238E27FC236}">
                <a16:creationId xmlns:a16="http://schemas.microsoft.com/office/drawing/2014/main" id="{0A5D5C1B-6CDF-4D86-AEA7-189DD37F30C1}"/>
              </a:ext>
            </a:extLst>
          </p:cNvPr>
          <p:cNvSpPr/>
          <p:nvPr/>
        </p:nvSpPr>
        <p:spPr>
          <a:xfrm>
            <a:off x="5052736" y="2839611"/>
            <a:ext cx="873131" cy="704804"/>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87" name="Straight Arrow Connector 86">
            <a:extLst>
              <a:ext uri="{FF2B5EF4-FFF2-40B4-BE49-F238E27FC236}">
                <a16:creationId xmlns:a16="http://schemas.microsoft.com/office/drawing/2014/main" id="{3C79F316-8DE6-4339-BE29-404E45F2E662}"/>
              </a:ext>
            </a:extLst>
          </p:cNvPr>
          <p:cNvCxnSpPr>
            <a:cxnSpLocks/>
          </p:cNvCxnSpPr>
          <p:nvPr/>
        </p:nvCxnSpPr>
        <p:spPr>
          <a:xfrm flipV="1">
            <a:off x="4646061" y="3199670"/>
            <a:ext cx="396650" cy="7418"/>
          </a:xfrm>
          <a:prstGeom prst="straightConnector1">
            <a:avLst/>
          </a:prstGeom>
          <a:noFill/>
          <a:ln w="31750" cap="flat" cmpd="sng" algn="ctr">
            <a:solidFill>
              <a:sysClr val="windowText" lastClr="000000"/>
            </a:solidFill>
            <a:prstDash val="solid"/>
            <a:miter lim="800000"/>
            <a:tailEnd type="triangle"/>
          </a:ln>
          <a:effectLst/>
        </p:spPr>
      </p:cxnSp>
      <p:sp>
        <p:nvSpPr>
          <p:cNvPr id="91" name="Rectangle: Rounded Corners 11">
            <a:extLst>
              <a:ext uri="{FF2B5EF4-FFF2-40B4-BE49-F238E27FC236}">
                <a16:creationId xmlns:a16="http://schemas.microsoft.com/office/drawing/2014/main" id="{0A5D5C1B-6CDF-4D86-AEA7-189DD37F30C1}"/>
              </a:ext>
            </a:extLst>
          </p:cNvPr>
          <p:cNvSpPr/>
          <p:nvPr/>
        </p:nvSpPr>
        <p:spPr>
          <a:xfrm>
            <a:off x="6403438" y="2842702"/>
            <a:ext cx="865788" cy="76607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ct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rPr>
              <a:t>Delivery Team meeting</a:t>
            </a:r>
            <a:endParaRPr kumimoji="0" lang="en-GB" sz="1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3" name="TextBox 92"/>
          <p:cNvSpPr txBox="1"/>
          <p:nvPr/>
        </p:nvSpPr>
        <p:spPr>
          <a:xfrm>
            <a:off x="7384686" y="1002166"/>
            <a:ext cx="12339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May 2018</a:t>
            </a:r>
          </a:p>
        </p:txBody>
      </p:sp>
      <p:pic>
        <p:nvPicPr>
          <p:cNvPr id="96" name="Picture 95">
            <a:extLst>
              <a:ext uri="{FF2B5EF4-FFF2-40B4-BE49-F238E27FC236}">
                <a16:creationId xmlns:a16="http://schemas.microsoft.com/office/drawing/2014/main" id="{392DA8D1-2F78-441F-A707-BF2D4E2C32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6697" y="2534868"/>
            <a:ext cx="2698005" cy="653811"/>
          </a:xfrm>
          <a:prstGeom prst="rect">
            <a:avLst/>
          </a:prstGeom>
        </p:spPr>
      </p:pic>
      <p:cxnSp>
        <p:nvCxnSpPr>
          <p:cNvPr id="98" name="Straight Arrow Connector 97">
            <a:extLst>
              <a:ext uri="{FF2B5EF4-FFF2-40B4-BE49-F238E27FC236}">
                <a16:creationId xmlns:a16="http://schemas.microsoft.com/office/drawing/2014/main" id="{90223C6E-0DAA-4B38-BFB0-D8CF94260962}"/>
              </a:ext>
            </a:extLst>
          </p:cNvPr>
          <p:cNvCxnSpPr>
            <a:cxnSpLocks/>
          </p:cNvCxnSpPr>
          <p:nvPr/>
        </p:nvCxnSpPr>
        <p:spPr>
          <a:xfrm flipV="1">
            <a:off x="9256230" y="3225738"/>
            <a:ext cx="1041867" cy="430"/>
          </a:xfrm>
          <a:prstGeom prst="straightConnector1">
            <a:avLst/>
          </a:prstGeom>
          <a:noFill/>
          <a:ln w="31750" cap="flat" cmpd="sng" algn="ctr">
            <a:solidFill>
              <a:sysClr val="windowText" lastClr="000000"/>
            </a:solidFill>
            <a:prstDash val="solid"/>
            <a:miter lim="800000"/>
            <a:tailEnd type="triangle"/>
          </a:ln>
          <a:effectLst/>
        </p:spPr>
      </p:cxnSp>
      <p:cxnSp>
        <p:nvCxnSpPr>
          <p:cNvPr id="102" name="Straight Arrow Connector 101">
            <a:extLst>
              <a:ext uri="{FF2B5EF4-FFF2-40B4-BE49-F238E27FC236}">
                <a16:creationId xmlns:a16="http://schemas.microsoft.com/office/drawing/2014/main" id="{90223C6E-0DAA-4B38-BFB0-D8CF94260962}"/>
              </a:ext>
            </a:extLst>
          </p:cNvPr>
          <p:cNvCxnSpPr>
            <a:cxnSpLocks/>
          </p:cNvCxnSpPr>
          <p:nvPr/>
        </p:nvCxnSpPr>
        <p:spPr>
          <a:xfrm flipV="1">
            <a:off x="7303908" y="3207088"/>
            <a:ext cx="851054" cy="18185"/>
          </a:xfrm>
          <a:prstGeom prst="straightConnector1">
            <a:avLst/>
          </a:prstGeom>
          <a:noFill/>
          <a:ln w="31750" cap="flat" cmpd="sng" algn="ctr">
            <a:solidFill>
              <a:sysClr val="windowText" lastClr="000000"/>
            </a:solidFill>
            <a:prstDash val="solid"/>
            <a:miter lim="800000"/>
            <a:tailEnd type="triangle"/>
          </a:ln>
          <a:effectLst/>
        </p:spPr>
      </p:cxnSp>
      <p:sp>
        <p:nvSpPr>
          <p:cNvPr id="108" name="Slide Number Placeholder 4"/>
          <p:cNvSpPr txBox="1">
            <a:spLocks/>
          </p:cNvSpPr>
          <p:nvPr/>
        </p:nvSpPr>
        <p:spPr>
          <a:xfrm>
            <a:off x="3654718" y="1493872"/>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09" name="Slide Number Placeholder 4"/>
          <p:cNvSpPr txBox="1">
            <a:spLocks/>
          </p:cNvSpPr>
          <p:nvPr/>
        </p:nvSpPr>
        <p:spPr>
          <a:xfrm>
            <a:off x="5859009" y="2057474"/>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63" name="TextBox 62">
            <a:extLst>
              <a:ext uri="{FF2B5EF4-FFF2-40B4-BE49-F238E27FC236}">
                <a16:creationId xmlns:a16="http://schemas.microsoft.com/office/drawing/2014/main" id="{F4C2E119-41EE-1241-A7DE-AD53661E8D4B}"/>
              </a:ext>
            </a:extLst>
          </p:cNvPr>
          <p:cNvSpPr txBox="1"/>
          <p:nvPr/>
        </p:nvSpPr>
        <p:spPr>
          <a:xfrm>
            <a:off x="9806041" y="1003730"/>
            <a:ext cx="16773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2019-2020</a:t>
            </a:r>
          </a:p>
        </p:txBody>
      </p:sp>
    </p:spTree>
    <p:extLst>
      <p:ext uri="{BB962C8B-B14F-4D97-AF65-F5344CB8AC3E}">
        <p14:creationId xmlns:p14="http://schemas.microsoft.com/office/powerpoint/2010/main" val="2435019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rot="1245987">
            <a:off x="7746236" y="4094185"/>
            <a:ext cx="2752415" cy="1143286"/>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3"/>
          <a:srcRect/>
          <a:stretch/>
        </p:blipFill>
        <p:spPr>
          <a:xfrm rot="1171906">
            <a:off x="10770316" y="3197498"/>
            <a:ext cx="1122294" cy="1582340"/>
          </a:xfrm>
          <a:prstGeom prst="rect">
            <a:avLst/>
          </a:prstGeom>
        </p:spPr>
      </p:pic>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4187345" y="1725317"/>
            <a:ext cx="765867" cy="1080606"/>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Rectangle: Rounded Corners 10">
            <a:extLst>
              <a:ext uri="{FF2B5EF4-FFF2-40B4-BE49-F238E27FC236}">
                <a16:creationId xmlns:a16="http://schemas.microsoft.com/office/drawing/2014/main" id="{C975257E-0D70-1245-B906-02C009FA1E1E}"/>
              </a:ext>
            </a:extLst>
          </p:cNvPr>
          <p:cNvSpPr/>
          <p:nvPr/>
        </p:nvSpPr>
        <p:spPr>
          <a:xfrm>
            <a:off x="2761043" y="4060711"/>
            <a:ext cx="1858810" cy="678698"/>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Going deeper:</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Paradigm / behaviour shift</a:t>
            </a:r>
          </a:p>
        </p:txBody>
      </p:sp>
      <p:sp>
        <p:nvSpPr>
          <p:cNvPr id="127" name="Shape 126">
            <a:extLst>
              <a:ext uri="{FF2B5EF4-FFF2-40B4-BE49-F238E27FC236}">
                <a16:creationId xmlns:a16="http://schemas.microsoft.com/office/drawing/2014/main" id="{6A451B2E-CBC6-7648-8F9B-653889B771C0}"/>
              </a:ext>
            </a:extLst>
          </p:cNvPr>
          <p:cNvSpPr/>
          <p:nvPr/>
        </p:nvSpPr>
        <p:spPr>
          <a:xfrm rot="17093574" flipH="1">
            <a:off x="3387990" y="3533637"/>
            <a:ext cx="2812315" cy="2339258"/>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Rectangle: Rounded Corners 11">
            <a:extLst>
              <a:ext uri="{FF2B5EF4-FFF2-40B4-BE49-F238E27FC236}">
                <a16:creationId xmlns:a16="http://schemas.microsoft.com/office/drawing/2014/main" id="{D5E1F701-458D-9746-904B-DE37FDCAC17F}"/>
              </a:ext>
            </a:extLst>
          </p:cNvPr>
          <p:cNvSpPr/>
          <p:nvPr/>
        </p:nvSpPr>
        <p:spPr>
          <a:xfrm>
            <a:off x="6397993" y="2387600"/>
            <a:ext cx="1448846" cy="66643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geographies</a:t>
            </a:r>
          </a:p>
        </p:txBody>
      </p:sp>
      <p:sp>
        <p:nvSpPr>
          <p:cNvPr id="33" name="Shape 32">
            <a:extLst>
              <a:ext uri="{FF2B5EF4-FFF2-40B4-BE49-F238E27FC236}">
                <a16:creationId xmlns:a16="http://schemas.microsoft.com/office/drawing/2014/main" id="{041E1374-C2C4-8C4C-864F-CEE74031D3BC}"/>
              </a:ext>
            </a:extLst>
          </p:cNvPr>
          <p:cNvSpPr/>
          <p:nvPr/>
        </p:nvSpPr>
        <p:spPr>
          <a:xfrm rot="21293106">
            <a:off x="6714739" y="1341985"/>
            <a:ext cx="5154752" cy="241832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Rectangle: Rounded Corners 11">
            <a:extLst>
              <a:ext uri="{FF2B5EF4-FFF2-40B4-BE49-F238E27FC236}">
                <a16:creationId xmlns:a16="http://schemas.microsoft.com/office/drawing/2014/main" id="{D2569F25-032D-8A41-B375-9072217B6803}"/>
              </a:ext>
            </a:extLst>
          </p:cNvPr>
          <p:cNvSpPr/>
          <p:nvPr/>
        </p:nvSpPr>
        <p:spPr>
          <a:xfrm>
            <a:off x="4786937" y="2447658"/>
            <a:ext cx="1519246" cy="599596"/>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parts of health system</a:t>
            </a:r>
          </a:p>
        </p:txBody>
      </p:sp>
      <p:grpSp>
        <p:nvGrpSpPr>
          <p:cNvPr id="93" name="Group 92">
            <a:extLst>
              <a:ext uri="{FF2B5EF4-FFF2-40B4-BE49-F238E27FC236}">
                <a16:creationId xmlns:a16="http://schemas.microsoft.com/office/drawing/2014/main" id="{0D1D9FF4-DDE4-C546-88E5-D653FD51B5AC}"/>
              </a:ext>
            </a:extLst>
          </p:cNvPr>
          <p:cNvGrpSpPr/>
          <p:nvPr/>
        </p:nvGrpSpPr>
        <p:grpSpPr>
          <a:xfrm>
            <a:off x="632705" y="1619374"/>
            <a:ext cx="3592127" cy="1359050"/>
            <a:chOff x="1573992" y="2506992"/>
            <a:chExt cx="7834731" cy="2903458"/>
          </a:xfrm>
        </p:grpSpPr>
        <p:grpSp>
          <p:nvGrpSpPr>
            <p:cNvPr id="94"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92C05DF-241D-E94D-8EF0-642E2E0ADB91}"/>
                </a:ext>
              </a:extLst>
            </p:cNvPr>
            <p:cNvGrpSpPr/>
            <p:nvPr/>
          </p:nvGrpSpPr>
          <p:grpSpPr>
            <a:xfrm>
              <a:off x="7808275" y="2506992"/>
              <a:ext cx="1600448" cy="2903458"/>
              <a:chOff x="7929632" y="2727151"/>
              <a:chExt cx="1357733"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76816" y="1906691"/>
            <a:ext cx="543370" cy="750952"/>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1057154" y="2303147"/>
            <a:ext cx="713650" cy="821876"/>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3497170" y="2366789"/>
            <a:ext cx="662147" cy="75823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2291014" y="2356820"/>
            <a:ext cx="659323" cy="768202"/>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1053440" y="1427215"/>
            <a:ext cx="708994" cy="817178"/>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3493456" y="1427215"/>
            <a:ext cx="642147" cy="78046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2287300" y="1427215"/>
            <a:ext cx="678880" cy="79098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44814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68200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888157"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50659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74045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946611"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52" name="Shape 51">
            <a:extLst>
              <a:ext uri="{FF2B5EF4-FFF2-40B4-BE49-F238E27FC236}">
                <a16:creationId xmlns:a16="http://schemas.microsoft.com/office/drawing/2014/main" id="{6A8798A1-DF24-1C4B-AA82-ADC9ACAC7502}"/>
              </a:ext>
            </a:extLst>
          </p:cNvPr>
          <p:cNvSpPr/>
          <p:nvPr/>
        </p:nvSpPr>
        <p:spPr>
          <a:xfrm rot="700052" flipH="1">
            <a:off x="3807391" y="2403643"/>
            <a:ext cx="2463320" cy="275363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E9AAB28C-34ED-7A47-8983-6936442A016B}"/>
              </a:ext>
            </a:extLst>
          </p:cNvPr>
          <p:cNvSpPr/>
          <p:nvPr/>
        </p:nvSpPr>
        <p:spPr>
          <a:xfrm rot="4120979">
            <a:off x="7980667" y="790271"/>
            <a:ext cx="2919942" cy="2919942"/>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7611791" y="938196"/>
            <a:ext cx="2734240" cy="3328374"/>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Freeform 44">
            <a:extLst>
              <a:ext uri="{FF2B5EF4-FFF2-40B4-BE49-F238E27FC236}">
                <a16:creationId xmlns:a16="http://schemas.microsoft.com/office/drawing/2014/main" id="{3AB943A1-4554-6249-B7AF-A5BCF3C5D551}"/>
              </a:ext>
            </a:extLst>
          </p:cNvPr>
          <p:cNvSpPr/>
          <p:nvPr/>
        </p:nvSpPr>
        <p:spPr>
          <a:xfrm rot="4120979">
            <a:off x="7940121" y="1232193"/>
            <a:ext cx="2402040" cy="240204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7472729" y="1452944"/>
            <a:ext cx="2249276" cy="2738030"/>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4" name="TextBox 3">
            <a:extLst>
              <a:ext uri="{FF2B5EF4-FFF2-40B4-BE49-F238E27FC236}">
                <a16:creationId xmlns:a16="http://schemas.microsoft.com/office/drawing/2014/main" id="{C9A65A3B-CC14-7643-B1E0-79B2B8027EBD}"/>
              </a:ext>
            </a:extLst>
          </p:cNvPr>
          <p:cNvSpPr txBox="1"/>
          <p:nvPr/>
        </p:nvSpPr>
        <p:spPr>
          <a:xfrm>
            <a:off x="702206" y="374033"/>
            <a:ext cx="2268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Kickstarting action</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438818" y="374033"/>
            <a:ext cx="2268000" cy="707886"/>
          </a:xfrm>
          <a:prstGeom prst="rect">
            <a:avLst/>
          </a:prstGeom>
          <a:noFill/>
        </p:spPr>
        <p:txBody>
          <a:bodyPr wrap="square" rtlCol="0">
            <a:spAutoFit/>
          </a:bodyPr>
          <a:lstStyle/>
          <a:p>
            <a:pPr marL="127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6" name="TextBox 5">
            <a:extLst>
              <a:ext uri="{FF2B5EF4-FFF2-40B4-BE49-F238E27FC236}">
                <a16:creationId xmlns:a16="http://schemas.microsoft.com/office/drawing/2014/main" id="{15CB17D6-72FF-D24C-AE6E-E63E7B008977}"/>
              </a:ext>
            </a:extLst>
          </p:cNvPr>
          <p:cNvSpPr txBox="1"/>
          <p:nvPr/>
        </p:nvSpPr>
        <p:spPr>
          <a:xfrm>
            <a:off x="6448700" y="422879"/>
            <a:ext cx="28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2882713" y="422879"/>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5892595" y="471725"/>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7" name="Freeform 26">
            <a:extLst>
              <a:ext uri="{FF2B5EF4-FFF2-40B4-BE49-F238E27FC236}">
                <a16:creationId xmlns:a16="http://schemas.microsoft.com/office/drawing/2014/main" id="{DF0C6616-8AD6-4F44-B128-30DC409E43CE}"/>
              </a:ext>
            </a:extLst>
          </p:cNvPr>
          <p:cNvSpPr/>
          <p:nvPr/>
        </p:nvSpPr>
        <p:spPr>
          <a:xfrm rot="4120979">
            <a:off x="7918522" y="1705713"/>
            <a:ext cx="1793339" cy="1793339"/>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8002613" y="2275273"/>
            <a:ext cx="1052045" cy="1052045"/>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6" tIns="783674" rIns="559226" bIns="783675" numCol="1" spcCol="1270" anchor="ctr" anchorCtr="0">
            <a:noAutofit/>
            <a:sp3d/>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AC18AC-360E-A346-BD49-83288796A3F1}"/>
              </a:ext>
            </a:extLst>
          </p:cNvPr>
          <p:cNvSpPr txBox="1"/>
          <p:nvPr/>
        </p:nvSpPr>
        <p:spPr>
          <a:xfrm>
            <a:off x="7963675" y="2430204"/>
            <a:ext cx="11008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Original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UK &amp; Canada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Spain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Portugal</a:t>
            </a: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7687734" y="1993247"/>
            <a:ext cx="1518649" cy="1848642"/>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sp>
        <p:nvSpPr>
          <p:cNvPr id="132" name="Chevron 131">
            <a:extLst>
              <a:ext uri="{FF2B5EF4-FFF2-40B4-BE49-F238E27FC236}">
                <a16:creationId xmlns:a16="http://schemas.microsoft.com/office/drawing/2014/main" id="{97CD5603-AD6C-0D4A-B097-52DF8733CC7D}"/>
              </a:ext>
            </a:extLst>
          </p:cNvPr>
          <p:cNvSpPr/>
          <p:nvPr/>
        </p:nvSpPr>
        <p:spPr>
          <a:xfrm rot="16200000">
            <a:off x="664810" y="3073673"/>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955034" y="3073674"/>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D2182D8D-0892-9B43-A80B-49B959B431F2}"/>
              </a:ext>
            </a:extLst>
          </p:cNvPr>
          <p:cNvSpPr/>
          <p:nvPr/>
        </p:nvSpPr>
        <p:spPr>
          <a:xfrm>
            <a:off x="1262201" y="5829792"/>
            <a:ext cx="3590832" cy="898903"/>
          </a:xfrm>
          <a:prstGeom prst="chevron">
            <a:avLst>
              <a:gd name="adj" fmla="val 119187"/>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12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4779673" y="5060316"/>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1050" b="0" i="0" u="none" strike="noStrike" kern="1200" cap="none" spc="0" normalizeH="0" baseline="0" noProof="0" dirty="0">
                <a:ln>
                  <a:noFill/>
                </a:ln>
                <a:solidFill>
                  <a:prstClr val="white"/>
                </a:solidFill>
                <a:effectLst/>
                <a:uLnTx/>
                <a:uFillTx/>
                <a:latin typeface="Arial"/>
                <a:ea typeface="+mn-ea"/>
                <a:cs typeface="Arial"/>
              </a:rPr>
              <a:t>: </a:t>
            </a:r>
            <a:r>
              <a:rPr kumimoji="0" lang="en-GB" sz="1050"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4779673" y="5505792"/>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4779673" y="5951268"/>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4779673" y="6396744"/>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4779673" y="4776840"/>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7119673" y="5222316"/>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4779673" y="5667792"/>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7119673" y="6113268"/>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2DC399AB-00B8-8343-AEED-41244D897FE2}"/>
              </a:ext>
            </a:extLst>
          </p:cNvPr>
          <p:cNvSpPr/>
          <p:nvPr/>
        </p:nvSpPr>
        <p:spPr>
          <a:xfrm>
            <a:off x="5516212" y="4101183"/>
            <a:ext cx="1765452" cy="955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4"/>
          <a:stretch>
            <a:fillRect/>
          </a:stretch>
        </p:blipFill>
        <p:spPr>
          <a:xfrm>
            <a:off x="4894161" y="3192194"/>
            <a:ext cx="2403678" cy="978438"/>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sp>
        <p:nvSpPr>
          <p:cNvPr id="138" name="Rounded Rectangle 137">
            <a:extLst>
              <a:ext uri="{FF2B5EF4-FFF2-40B4-BE49-F238E27FC236}">
                <a16:creationId xmlns:a16="http://schemas.microsoft.com/office/drawing/2014/main" id="{CD40BB7B-33B9-9547-97EA-DD92CC251951}"/>
              </a:ext>
            </a:extLst>
          </p:cNvPr>
          <p:cNvSpPr/>
          <p:nvPr/>
        </p:nvSpPr>
        <p:spPr>
          <a:xfrm>
            <a:off x="4779673" y="4614840"/>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168" name="Group 167">
            <a:extLst>
              <a:ext uri="{FF2B5EF4-FFF2-40B4-BE49-F238E27FC236}">
                <a16:creationId xmlns:a16="http://schemas.microsoft.com/office/drawing/2014/main" id="{D70969F0-310B-6544-9D7D-55D1557528D1}"/>
              </a:ext>
            </a:extLst>
          </p:cNvPr>
          <p:cNvGrpSpPr/>
          <p:nvPr/>
        </p:nvGrpSpPr>
        <p:grpSpPr>
          <a:xfrm>
            <a:off x="7033080" y="5729345"/>
            <a:ext cx="2736000" cy="382331"/>
            <a:chOff x="7447501" y="6242280"/>
            <a:chExt cx="2736000" cy="312091"/>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sp>
        <p:nvSpPr>
          <p:cNvPr id="112" name="Freeform: Shape 204">
            <a:extLst>
              <a:ext uri="{FF2B5EF4-FFF2-40B4-BE49-F238E27FC236}">
                <a16:creationId xmlns:a16="http://schemas.microsoft.com/office/drawing/2014/main" id="{0AC5C02F-D713-E044-B92B-D1B9DC196768}"/>
              </a:ext>
            </a:extLst>
          </p:cNvPr>
          <p:cNvSpPr/>
          <p:nvPr/>
        </p:nvSpPr>
        <p:spPr>
          <a:xfrm>
            <a:off x="687697" y="2190025"/>
            <a:ext cx="3523621" cy="192330"/>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sp>
        <p:nvSpPr>
          <p:cNvPr id="82" name="Shape 81">
            <a:extLst>
              <a:ext uri="{FF2B5EF4-FFF2-40B4-BE49-F238E27FC236}">
                <a16:creationId xmlns:a16="http://schemas.microsoft.com/office/drawing/2014/main" id="{F90CEE1D-BAC1-4428-982C-730553FBCE94}"/>
              </a:ext>
            </a:extLst>
          </p:cNvPr>
          <p:cNvSpPr/>
          <p:nvPr/>
        </p:nvSpPr>
        <p:spPr>
          <a:xfrm rot="19500000">
            <a:off x="8066052" y="2236804"/>
            <a:ext cx="696384" cy="39300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hape 83">
            <a:extLst>
              <a:ext uri="{FF2B5EF4-FFF2-40B4-BE49-F238E27FC236}">
                <a16:creationId xmlns:a16="http://schemas.microsoft.com/office/drawing/2014/main" id="{E45CD39C-599A-40D1-83C3-F476B397ED47}"/>
              </a:ext>
            </a:extLst>
          </p:cNvPr>
          <p:cNvSpPr/>
          <p:nvPr/>
        </p:nvSpPr>
        <p:spPr>
          <a:xfrm rot="19491114">
            <a:off x="8542215" y="2369597"/>
            <a:ext cx="532366" cy="344362"/>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Shape 84">
            <a:extLst>
              <a:ext uri="{FF2B5EF4-FFF2-40B4-BE49-F238E27FC236}">
                <a16:creationId xmlns:a16="http://schemas.microsoft.com/office/drawing/2014/main" id="{DF4D9BF9-4EF2-4C7C-8034-0EC26A657470}"/>
              </a:ext>
            </a:extLst>
          </p:cNvPr>
          <p:cNvSpPr/>
          <p:nvPr/>
        </p:nvSpPr>
        <p:spPr>
          <a:xfrm rot="20580000">
            <a:off x="8731028" y="2613140"/>
            <a:ext cx="528311" cy="50081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a:srcRect/>
          <a:stretch/>
        </p:blipFill>
        <p:spPr>
          <a:xfrm rot="1219161">
            <a:off x="10579340" y="4362900"/>
            <a:ext cx="1066348" cy="1503461"/>
          </a:xfrm>
          <a:prstGeom prst="rect">
            <a:avLst/>
          </a:prstGeom>
        </p:spPr>
      </p:pic>
      <p:sp>
        <p:nvSpPr>
          <p:cNvPr id="83" name="Rectangle: Rounded Corners 157">
            <a:extLst>
              <a:ext uri="{FF2B5EF4-FFF2-40B4-BE49-F238E27FC236}">
                <a16:creationId xmlns:a16="http://schemas.microsoft.com/office/drawing/2014/main" id="{F606EB78-5F1B-4F24-B6A1-4320A26C81E8}"/>
              </a:ext>
            </a:extLst>
          </p:cNvPr>
          <p:cNvSpPr/>
          <p:nvPr/>
        </p:nvSpPr>
        <p:spPr>
          <a:xfrm>
            <a:off x="1147901" y="2189249"/>
            <a:ext cx="3345107" cy="198351"/>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171" name="Group 170">
            <a:extLst>
              <a:ext uri="{FF2B5EF4-FFF2-40B4-BE49-F238E27FC236}">
                <a16:creationId xmlns:a16="http://schemas.microsoft.com/office/drawing/2014/main" id="{2E8501D6-39BC-4D41-8A52-4A6F7F3625D8}"/>
              </a:ext>
            </a:extLst>
          </p:cNvPr>
          <p:cNvGrpSpPr/>
          <p:nvPr/>
        </p:nvGrpSpPr>
        <p:grpSpPr>
          <a:xfrm>
            <a:off x="7046447" y="4831304"/>
            <a:ext cx="3444698" cy="405401"/>
            <a:chOff x="7447501" y="4733041"/>
            <a:chExt cx="2838311" cy="311866"/>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Asthma Slide Rule &amp; Question Cards</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a:off x="7850903" y="1807236"/>
            <a:ext cx="3934381" cy="163424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9195"/>
          <a:stretch/>
        </p:blipFill>
        <p:spPr>
          <a:xfrm>
            <a:off x="7850903" y="3997306"/>
            <a:ext cx="3846786" cy="1613622"/>
          </a:xfrm>
          <a:prstGeom prst="rect">
            <a:avLst/>
          </a:prstGeom>
        </p:spPr>
      </p:pic>
      <p:pic>
        <p:nvPicPr>
          <p:cNvPr id="10" name="Picture 9"/>
          <p:cNvPicPr>
            <a:picLocks noChangeAspect="1"/>
          </p:cNvPicPr>
          <p:nvPr/>
        </p:nvPicPr>
        <p:blipFill>
          <a:blip r:embed="rId4"/>
          <a:stretch>
            <a:fillRect/>
          </a:stretch>
        </p:blipFill>
        <p:spPr>
          <a:xfrm>
            <a:off x="5719320" y="1673305"/>
            <a:ext cx="1429356" cy="2015273"/>
          </a:xfrm>
          <a:prstGeom prst="rect">
            <a:avLst/>
          </a:prstGeom>
        </p:spPr>
      </p:pic>
      <p:pic>
        <p:nvPicPr>
          <p:cNvPr id="11" name="Picture 10"/>
          <p:cNvPicPr>
            <a:picLocks noChangeAspect="1"/>
          </p:cNvPicPr>
          <p:nvPr/>
        </p:nvPicPr>
        <p:blipFill>
          <a:blip r:embed="rId5"/>
          <a:stretch>
            <a:fillRect/>
          </a:stretch>
        </p:blipFill>
        <p:spPr>
          <a:xfrm>
            <a:off x="5719319" y="3766547"/>
            <a:ext cx="1429357" cy="2015273"/>
          </a:xfrm>
          <a:prstGeom prst="rect">
            <a:avLst/>
          </a:prstGeom>
        </p:spPr>
      </p:pic>
      <p:sp>
        <p:nvSpPr>
          <p:cNvPr id="12" name="Title 1">
            <a:extLst>
              <a:ext uri="{FF2B5EF4-FFF2-40B4-BE49-F238E27FC236}">
                <a16:creationId xmlns:a16="http://schemas.microsoft.com/office/drawing/2014/main" id="{CE3A98C9-2152-4583-AD32-FED9F7702833}"/>
              </a:ext>
            </a:extLst>
          </p:cNvPr>
          <p:cNvSpPr txBox="1">
            <a:spLocks/>
          </p:cNvSpPr>
          <p:nvPr/>
        </p:nvSpPr>
        <p:spPr>
          <a:xfrm>
            <a:off x="211283" y="213600"/>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US" sz="3200" b="1" i="0" u="none" strike="noStrike" kern="1200" cap="none" spc="-100" normalizeH="0" baseline="0" noProof="0" dirty="0">
                <a:ln>
                  <a:noFill/>
                </a:ln>
                <a:solidFill>
                  <a:srgbClr val="299D37"/>
                </a:solidFill>
                <a:effectLst/>
                <a:uLnTx/>
                <a:uFillTx/>
                <a:latin typeface="Arial"/>
                <a:ea typeface="+mj-ea"/>
                <a:cs typeface="Helvetica"/>
              </a:rPr>
              <a:t>Prototype conversation pieces for discussion and co-creation in the design charrettes</a:t>
            </a:r>
            <a:endParaRPr kumimoji="0" lang="en-GB" sz="3200" b="1" i="0" u="none" strike="noStrike" kern="1200" cap="none" spc="-100" normalizeH="0" baseline="0" noProof="0" dirty="0">
              <a:ln>
                <a:noFill/>
              </a:ln>
              <a:solidFill>
                <a:srgbClr val="299D37"/>
              </a:solidFill>
              <a:effectLst/>
              <a:uLnTx/>
              <a:uFillTx/>
              <a:latin typeface="Arial"/>
              <a:ea typeface="+mj-ea"/>
              <a:cs typeface="Helvetica"/>
            </a:endParaRPr>
          </a:p>
        </p:txBody>
      </p:sp>
      <p:sp>
        <p:nvSpPr>
          <p:cNvPr id="13" name="Rectangle 12"/>
          <p:cNvSpPr/>
          <p:nvPr/>
        </p:nvSpPr>
        <p:spPr>
          <a:xfrm>
            <a:off x="211284" y="1727758"/>
            <a:ext cx="5051244" cy="923330"/>
          </a:xfrm>
          <a:prstGeom prst="rect">
            <a:avLst/>
          </a:prstGeom>
          <a:ln>
            <a:solidFill>
              <a:schemeClr val="accent1"/>
            </a:solidFill>
          </a:ln>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1800" b="1" i="0" u="none" strike="noStrike" kern="1200" cap="none" spc="0" normalizeH="0" baseline="0" noProof="0" dirty="0">
                <a:ln>
                  <a:noFill/>
                </a:ln>
                <a:solidFill>
                  <a:prstClr val="black"/>
                </a:solidFill>
                <a:effectLst/>
                <a:uLnTx/>
                <a:uFillTx/>
                <a:latin typeface="Arial"/>
                <a:ea typeface="+mn-ea"/>
                <a:cs typeface="+mn-cs"/>
              </a:rPr>
              <a:t>Hunch 1</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 </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Lack of knowledge about how many puffs or doses in an inhaler and how many is too many in a year</a:t>
            </a:r>
          </a:p>
        </p:txBody>
      </p:sp>
      <p:sp>
        <p:nvSpPr>
          <p:cNvPr id="14" name="Rectangle 13"/>
          <p:cNvSpPr/>
          <p:nvPr/>
        </p:nvSpPr>
        <p:spPr>
          <a:xfrm>
            <a:off x="211283" y="2702818"/>
            <a:ext cx="5051244" cy="1200329"/>
          </a:xfrm>
          <a:prstGeom prst="rect">
            <a:avLst/>
          </a:prstGeom>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x-none" sz="1800" b="1" i="0" u="none" strike="noStrike" kern="1200" cap="none" spc="0" normalizeH="0" baseline="0" noProof="0" dirty="0">
                <a:ln>
                  <a:noFill/>
                </a:ln>
                <a:solidFill>
                  <a:prstClr val="black"/>
                </a:solidFill>
                <a:effectLst/>
                <a:uLnTx/>
                <a:uFillTx/>
                <a:latin typeface="Arial"/>
                <a:ea typeface="+mn-ea"/>
                <a:cs typeface="+mn-cs"/>
              </a:rPr>
              <a:t>Hunch 2</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 </a:t>
            </a:r>
            <a:r>
              <a:rPr kumimoji="0" lang="x-none" altLang="x-none" sz="1800" b="1" i="0" u="none" strike="noStrike" kern="1200" cap="none" spc="0" normalizeH="0" baseline="0" noProof="0" dirty="0">
                <a:ln>
                  <a:noFill/>
                </a:ln>
                <a:solidFill>
                  <a:prstClr val="black"/>
                </a:solidFill>
                <a:effectLst/>
                <a:uLnTx/>
                <a:uFillTx/>
                <a:latin typeface="Arial"/>
                <a:ea typeface="+mn-ea"/>
                <a:cs typeface="+mn-cs"/>
              </a:rPr>
              <a:t>Pharmacists</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 keen to do more but out of date “take your blue inhaler to open up your airways” – </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reveals no investment in education since this was the norm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14"/>
          <p:cNvSpPr/>
          <p:nvPr/>
        </p:nvSpPr>
        <p:spPr>
          <a:xfrm>
            <a:off x="211283" y="3997306"/>
            <a:ext cx="5051244" cy="1754326"/>
          </a:xfrm>
          <a:prstGeom prst="rect">
            <a:avLst/>
          </a:prstGeom>
          <a:ln>
            <a:solidFill>
              <a:schemeClr val="accent1"/>
            </a:solidFill>
          </a:ln>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x-none" sz="1800" b="1" i="0" u="none" strike="noStrike" kern="1200" cap="none" spc="0" normalizeH="0" baseline="0" noProof="0" dirty="0">
                <a:ln>
                  <a:noFill/>
                </a:ln>
                <a:solidFill>
                  <a:prstClr val="black"/>
                </a:solidFill>
                <a:effectLst/>
                <a:uLnTx/>
                <a:uFillTx/>
                <a:latin typeface="Arial"/>
                <a:ea typeface="+mn-ea"/>
                <a:cs typeface="+mn-cs"/>
              </a:rPr>
              <a:t>Hunch 3</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 </a:t>
            </a:r>
            <a:r>
              <a:rPr kumimoji="0" lang="x-none" altLang="x-none" sz="1800" b="1" i="0" u="none" strike="noStrike" kern="1200" cap="none" spc="0" normalizeH="0" baseline="0" noProof="0" dirty="0">
                <a:ln>
                  <a:noFill/>
                </a:ln>
                <a:solidFill>
                  <a:prstClr val="black"/>
                </a:solidFill>
                <a:effectLst/>
                <a:uLnTx/>
                <a:uFillTx/>
                <a:latin typeface="Arial"/>
                <a:ea typeface="+mn-ea"/>
                <a:cs typeface="+mn-cs"/>
              </a:rPr>
              <a:t>General practitioners/family physicians </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keen to emphasise art rather than science of the consultation, and </a:t>
            </a:r>
            <a:r>
              <a:rPr kumimoji="0" lang="en-GB" altLang="x-none" sz="1800" b="0" i="0" u="none" strike="noStrike" kern="1200" cap="none" spc="0" normalizeH="0" baseline="0" noProof="0" dirty="0">
                <a:ln>
                  <a:noFill/>
                </a:ln>
                <a:solidFill>
                  <a:prstClr val="black"/>
                </a:solidFill>
                <a:effectLst/>
                <a:uLnTx/>
                <a:uFillTx/>
                <a:latin typeface="Arial"/>
                <a:ea typeface="+mn-ea"/>
                <a:cs typeface="+mn-cs"/>
              </a:rPr>
              <a:t>so </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not up-to-date with guidelines eg “</a:t>
            </a:r>
            <a:r>
              <a:rPr kumimoji="0" lang="en-GB" altLang="x-none" sz="1800" b="0" i="1" u="none" strike="noStrike" kern="1200" cap="none" spc="0" normalizeH="0" baseline="0" noProof="0" dirty="0">
                <a:ln>
                  <a:noFill/>
                </a:ln>
                <a:solidFill>
                  <a:prstClr val="black"/>
                </a:solidFill>
                <a:effectLst/>
                <a:uLnTx/>
                <a:uFillTx/>
                <a:latin typeface="Arial"/>
                <a:ea typeface="+mn-ea"/>
                <a:cs typeface="+mn-cs"/>
              </a:rPr>
              <a:t>W</a:t>
            </a:r>
            <a:r>
              <a:rPr kumimoji="0" lang="x-none" altLang="x-none" sz="1800" b="0" i="1" u="none" strike="noStrike" kern="1200" cap="none" spc="0" normalizeH="0" baseline="0" noProof="0" dirty="0">
                <a:ln>
                  <a:noFill/>
                </a:ln>
                <a:solidFill>
                  <a:prstClr val="black"/>
                </a:solidFill>
                <a:effectLst/>
                <a:uLnTx/>
                <a:uFillTx/>
                <a:latin typeface="Arial"/>
                <a:ea typeface="+mn-ea"/>
                <a:cs typeface="+mn-cs"/>
              </a:rPr>
              <a:t>hat’s the probability of them having asthma</a:t>
            </a:r>
            <a:r>
              <a:rPr kumimoji="0" lang="x-none" altLang="x-none" sz="1800" b="0" i="0" u="none" strike="noStrike" kern="1200" cap="none" spc="0" normalizeH="0" baseline="0" noProof="0" dirty="0">
                <a:ln>
                  <a:noFill/>
                </a:ln>
                <a:solidFill>
                  <a:prstClr val="black"/>
                </a:solidFill>
                <a:effectLst/>
                <a:uLnTx/>
                <a:uFillTx/>
                <a:latin typeface="Arial"/>
                <a:ea typeface="+mn-ea"/>
                <a:cs typeface="+mn-cs"/>
              </a:rPr>
              <a:t>?” not routine question yet</a:t>
            </a:r>
            <a:endParaRPr kumimoji="0" lang="en-GB" alt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p:cNvSpPr txBox="1"/>
          <p:nvPr/>
        </p:nvSpPr>
        <p:spPr>
          <a:xfrm>
            <a:off x="2362029" y="6146221"/>
            <a:ext cx="86139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Ambition</a:t>
            </a:r>
            <a:r>
              <a:rPr kumimoji="0" lang="en-US" sz="1400" b="0" i="0" u="none" strike="noStrike" kern="1200" cap="none" spc="0" normalizeH="0" baseline="0" noProof="0" dirty="0">
                <a:ln>
                  <a:noFill/>
                </a:ln>
                <a:solidFill>
                  <a:prstClr val="black"/>
                </a:solidFill>
                <a:effectLst/>
                <a:uLnTx/>
                <a:uFillTx/>
                <a:latin typeface="Arial"/>
                <a:ea typeface="+mn-ea"/>
                <a:cs typeface="+mn-cs"/>
              </a:rPr>
              <a:t>: Embrace more people, more methods, bring joy to lives: let’s have fun, while being challenging</a:t>
            </a:r>
          </a:p>
        </p:txBody>
      </p:sp>
    </p:spTree>
    <p:extLst>
      <p:ext uri="{BB962C8B-B14F-4D97-AF65-F5344CB8AC3E}">
        <p14:creationId xmlns:p14="http://schemas.microsoft.com/office/powerpoint/2010/main" val="3808721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C6FF-6E10-4593-B435-068A9FFFDE06}"/>
              </a:ext>
            </a:extLst>
          </p:cNvPr>
          <p:cNvSpPr>
            <a:spLocks noGrp="1"/>
          </p:cNvSpPr>
          <p:nvPr>
            <p:ph type="title"/>
          </p:nvPr>
        </p:nvSpPr>
        <p:spPr/>
        <p:txBody>
          <a:bodyPr/>
          <a:lstStyle/>
          <a:p>
            <a:r>
              <a:rPr lang="en-GB" dirty="0"/>
              <a:t>Summary of the Asthma Right Care movement</a:t>
            </a:r>
          </a:p>
        </p:txBody>
      </p:sp>
      <p:sp>
        <p:nvSpPr>
          <p:cNvPr id="3" name="Content Placeholder 2">
            <a:extLst>
              <a:ext uri="{FF2B5EF4-FFF2-40B4-BE49-F238E27FC236}">
                <a16:creationId xmlns:a16="http://schemas.microsoft.com/office/drawing/2014/main" id="{9771789B-EBA2-428C-B29D-E3E43CB39950}"/>
              </a:ext>
            </a:extLst>
          </p:cNvPr>
          <p:cNvSpPr>
            <a:spLocks noGrp="1"/>
          </p:cNvSpPr>
          <p:nvPr>
            <p:ph idx="1"/>
          </p:nvPr>
        </p:nvSpPr>
        <p:spPr>
          <a:xfrm>
            <a:off x="609600" y="1600201"/>
            <a:ext cx="7900540" cy="4589584"/>
          </a:xfrm>
        </p:spPr>
        <p:txBody>
          <a:bodyPr vert="horz" lIns="68580" tIns="34290" rIns="68580" bIns="34290" rtlCol="0" anchor="t">
            <a:normAutofit fontScale="92500" lnSpcReduction="10000"/>
          </a:bodyPr>
          <a:lstStyle/>
          <a:p>
            <a:r>
              <a:rPr lang="en-GB" dirty="0"/>
              <a:t>c. 10,000 frontline healthcare professionals and global primary care leaders reached so far</a:t>
            </a:r>
          </a:p>
          <a:p>
            <a:r>
              <a:rPr lang="en-GB" dirty="0"/>
              <a:t>4 international conferences attended</a:t>
            </a:r>
          </a:p>
          <a:p>
            <a:r>
              <a:rPr lang="en-GB" dirty="0"/>
              <a:t>Multiple national conferences</a:t>
            </a:r>
          </a:p>
          <a:p>
            <a:r>
              <a:rPr lang="en-GB" dirty="0"/>
              <a:t>Materials produced</a:t>
            </a:r>
          </a:p>
          <a:p>
            <a:pPr lvl="1"/>
            <a:r>
              <a:rPr lang="en-GB" dirty="0"/>
              <a:t>Asthma Right Care Slide Rule and Guidance Notes produced in English, Spanish and Portuguese</a:t>
            </a:r>
          </a:p>
          <a:p>
            <a:pPr lvl="1"/>
            <a:r>
              <a:rPr lang="en-GB" dirty="0"/>
              <a:t>Question Cards produced in different formats and in English, Spanish and Portuguese</a:t>
            </a:r>
          </a:p>
          <a:p>
            <a:pPr lvl="1"/>
            <a:r>
              <a:rPr lang="en-GB" dirty="0"/>
              <a:t>SABA questionnaire from Rob Horne endorsed by IPCRG</a:t>
            </a:r>
          </a:p>
          <a:p>
            <a:pPr lvl="1"/>
            <a:r>
              <a:rPr lang="en-GB" dirty="0"/>
              <a:t>New asthma narrative from Rob Horne </a:t>
            </a:r>
          </a:p>
        </p:txBody>
      </p:sp>
      <p:sp>
        <p:nvSpPr>
          <p:cNvPr id="4" name="object 4">
            <a:extLst>
              <a:ext uri="{FF2B5EF4-FFF2-40B4-BE49-F238E27FC236}">
                <a16:creationId xmlns:a16="http://schemas.microsoft.com/office/drawing/2014/main" id="{99F48A8A-7559-114D-8DD5-349C34C589A1}"/>
              </a:ext>
            </a:extLst>
          </p:cNvPr>
          <p:cNvSpPr/>
          <p:nvPr/>
        </p:nvSpPr>
        <p:spPr>
          <a:xfrm>
            <a:off x="8759546" y="1704582"/>
            <a:ext cx="2036648" cy="1432322"/>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
        <p:nvSpPr>
          <p:cNvPr id="5" name="object 3">
            <a:extLst>
              <a:ext uri="{FF2B5EF4-FFF2-40B4-BE49-F238E27FC236}">
                <a16:creationId xmlns:a16="http://schemas.microsoft.com/office/drawing/2014/main" id="{79E0CD27-721A-BA4E-BD65-73D510D71273}"/>
              </a:ext>
            </a:extLst>
          </p:cNvPr>
          <p:cNvSpPr/>
          <p:nvPr/>
        </p:nvSpPr>
        <p:spPr>
          <a:xfrm>
            <a:off x="8510140" y="3721097"/>
            <a:ext cx="2951144" cy="206692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9282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C44D-D847-4435-A890-8AB1CE19A3DA}"/>
              </a:ext>
            </a:extLst>
          </p:cNvPr>
          <p:cNvSpPr>
            <a:spLocks noGrp="1"/>
          </p:cNvSpPr>
          <p:nvPr>
            <p:ph type="title"/>
          </p:nvPr>
        </p:nvSpPr>
        <p:spPr/>
        <p:txBody>
          <a:bodyPr/>
          <a:lstStyle/>
          <a:p>
            <a:r>
              <a:rPr lang="en-GB" dirty="0"/>
              <a:t>What has Asthma Right Care changed for you?</a:t>
            </a:r>
          </a:p>
        </p:txBody>
      </p:sp>
      <p:sp>
        <p:nvSpPr>
          <p:cNvPr id="4" name="Speech Bubble: Oval 3">
            <a:extLst>
              <a:ext uri="{FF2B5EF4-FFF2-40B4-BE49-F238E27FC236}">
                <a16:creationId xmlns:a16="http://schemas.microsoft.com/office/drawing/2014/main" id="{A6FB2BE1-2F26-4FCB-9C88-9171F49CAEB7}"/>
              </a:ext>
            </a:extLst>
          </p:cNvPr>
          <p:cNvSpPr/>
          <p:nvPr/>
        </p:nvSpPr>
        <p:spPr>
          <a:xfrm>
            <a:off x="805542" y="1417638"/>
            <a:ext cx="5746177" cy="4093027"/>
          </a:xfrm>
          <a:prstGeom prst="wedgeEllipseCallout">
            <a:avLst/>
          </a:prstGeom>
          <a:solidFill>
            <a:schemeClr val="accent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It has changed my approach to leading a large scale change for asthma management. It means  to move towards a new vision that is better and fundamentally different from the Status Quo. This Project has pointed me in the right direction for creating and sustaining large scale change and </a:t>
            </a:r>
            <a:r>
              <a:rPr kumimoji="0" lang="en-US" sz="1600" b="0" i="0" u="none" strike="noStrike" kern="1200" cap="none" spc="0" normalizeH="0" baseline="0" noProof="0" dirty="0" err="1">
                <a:ln>
                  <a:noFill/>
                </a:ln>
                <a:solidFill>
                  <a:prstClr val="white"/>
                </a:solidFill>
                <a:effectLst/>
                <a:uLnTx/>
                <a:uFillTx/>
                <a:latin typeface="Arial"/>
                <a:ea typeface="+mn-ea"/>
                <a:cs typeface="+mn-cs"/>
              </a:rPr>
              <a:t>transformation.This</a:t>
            </a:r>
            <a:r>
              <a:rPr kumimoji="0" lang="en-US" sz="1600" b="0" i="0" u="none" strike="noStrike" kern="1200" cap="none" spc="0" normalizeH="0" baseline="0" noProof="0" dirty="0">
                <a:ln>
                  <a:noFill/>
                </a:ln>
                <a:solidFill>
                  <a:prstClr val="white"/>
                </a:solidFill>
                <a:effectLst/>
                <a:uLnTx/>
                <a:uFillTx/>
                <a:latin typeface="Arial"/>
                <a:ea typeface="+mn-ea"/>
                <a:cs typeface="+mn-cs"/>
              </a:rPr>
              <a:t> framework helps us to increase personal value, value for the population and rates of higher value intervention.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Mar Martinez, GP</a:t>
            </a:r>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Speech Bubble: Oval 4">
            <a:extLst>
              <a:ext uri="{FF2B5EF4-FFF2-40B4-BE49-F238E27FC236}">
                <a16:creationId xmlns:a16="http://schemas.microsoft.com/office/drawing/2014/main" id="{98FB7E2D-436B-4B5E-AAFA-41D870548B6A}"/>
              </a:ext>
            </a:extLst>
          </p:cNvPr>
          <p:cNvSpPr/>
          <p:nvPr/>
        </p:nvSpPr>
        <p:spPr>
          <a:xfrm>
            <a:off x="6747660" y="1991349"/>
            <a:ext cx="4905123" cy="4116931"/>
          </a:xfrm>
          <a:prstGeom prst="wedgeEllipseCallout">
            <a:avLst>
              <a:gd name="adj1" fmla="val 31449"/>
              <a:gd name="adj2" fmla="val 61596"/>
            </a:avLst>
          </a:prstGeom>
          <a:solidFill>
            <a:schemeClr val="accent1"/>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ARC is changing our lives because we are reflecting about our work quality in a biopsychosocial dimension while we try to make every single step to provide all the asthma right care to patients and caregivers reconciling it with daily work. At the same time it is incredible how we can apply this knowledge to other diseases and procedures.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Teamwork is very rewarding, making us grow as a person and as a healthcare professional.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Cláudia</a:t>
            </a:r>
            <a:r>
              <a:rPr kumimoji="0" lang="en-US" sz="1400" b="1" i="0" u="none" strike="noStrike" kern="1200" cap="none" spc="0" normalizeH="0" baseline="0" noProof="0" dirty="0">
                <a:ln>
                  <a:noFill/>
                </a:ln>
                <a:solidFill>
                  <a:prstClr val="white"/>
                </a:solidFill>
                <a:effectLst/>
                <a:uLnTx/>
                <a:uFillTx/>
                <a:latin typeface="Arial"/>
                <a:ea typeface="+mn-ea"/>
                <a:cs typeface="+mn-cs"/>
              </a:rPr>
              <a:t> Vicente, GP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04768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learning</a:t>
            </a:r>
          </a:p>
        </p:txBody>
      </p:sp>
      <p:sp>
        <p:nvSpPr>
          <p:cNvPr id="3" name="Content Placeholder 2"/>
          <p:cNvSpPr>
            <a:spLocks noGrp="1"/>
          </p:cNvSpPr>
          <p:nvPr>
            <p:ph idx="1"/>
          </p:nvPr>
        </p:nvSpPr>
        <p:spPr/>
        <p:txBody>
          <a:bodyPr>
            <a:normAutofit fontScale="92500" lnSpcReduction="10000"/>
          </a:bodyPr>
          <a:lstStyle/>
          <a:p>
            <a:r>
              <a:rPr lang="en-US" sz="1400" b="1" dirty="0"/>
              <a:t>Be brave: talk numbers!</a:t>
            </a:r>
          </a:p>
          <a:p>
            <a:pPr lvl="1"/>
            <a:r>
              <a:rPr lang="en-US" sz="1400" dirty="0"/>
              <a:t>Eg Systematic review 2018 “excessive over-use” but NO definition</a:t>
            </a:r>
          </a:p>
          <a:p>
            <a:pPr lvl="1"/>
            <a:r>
              <a:rPr lang="en-US" sz="1400" dirty="0"/>
              <a:t>What is the ratio we should be aiming for between ICS and SABA? What’s yours?</a:t>
            </a:r>
            <a:br>
              <a:rPr lang="en-US" sz="1400" dirty="0"/>
            </a:br>
            <a:endParaRPr lang="en-US" sz="1400" dirty="0"/>
          </a:p>
          <a:p>
            <a:r>
              <a:rPr lang="en-US" sz="1400" b="1" dirty="0"/>
              <a:t>Be curious about what happens </a:t>
            </a:r>
            <a:r>
              <a:rPr lang="en-US" sz="1400" b="1" u="sng" dirty="0"/>
              <a:t>outside</a:t>
            </a:r>
            <a:r>
              <a:rPr lang="en-US" sz="1400" b="1" dirty="0"/>
              <a:t> the consulting room and </a:t>
            </a:r>
            <a:r>
              <a:rPr lang="en-US" sz="1400" b="1" u="sng" dirty="0"/>
              <a:t>why</a:t>
            </a:r>
            <a:br>
              <a:rPr lang="en-US" sz="1400" b="1" dirty="0"/>
            </a:br>
            <a:endParaRPr lang="en-US" sz="1400" dirty="0"/>
          </a:p>
          <a:p>
            <a:r>
              <a:rPr lang="en-US" sz="1400" b="1" dirty="0"/>
              <a:t>Be passionate about equity and safety</a:t>
            </a:r>
            <a:br>
              <a:rPr lang="en-US" sz="1400" b="1" dirty="0"/>
            </a:br>
            <a:endParaRPr lang="en-US" sz="1400" b="1" dirty="0"/>
          </a:p>
          <a:p>
            <a:r>
              <a:rPr lang="en-US" sz="1400" b="1" dirty="0"/>
              <a:t>Select your words carefully; </a:t>
            </a:r>
          </a:p>
          <a:p>
            <a:pPr lvl="1"/>
            <a:r>
              <a:rPr lang="en-US" sz="1400" dirty="0"/>
              <a:t>“Over-reliance” vs over-use</a:t>
            </a:r>
          </a:p>
          <a:p>
            <a:pPr lvl="1"/>
            <a:r>
              <a:rPr lang="en-US" sz="1400" dirty="0"/>
              <a:t>SABA for asthma vs SABA for COPD</a:t>
            </a:r>
          </a:p>
          <a:p>
            <a:pPr lvl="1"/>
            <a:r>
              <a:rPr lang="en-US" sz="1400" dirty="0"/>
              <a:t>Dose or puff</a:t>
            </a:r>
          </a:p>
          <a:p>
            <a:pPr lvl="1"/>
            <a:r>
              <a:rPr lang="en-US" sz="1400" dirty="0"/>
              <a:t>Rescue or relieve</a:t>
            </a:r>
          </a:p>
          <a:p>
            <a:pPr lvl="1"/>
            <a:r>
              <a:rPr lang="en-US" sz="1400" dirty="0"/>
              <a:t>Stops asthma vs stops asthma attacks</a:t>
            </a:r>
          </a:p>
          <a:p>
            <a:pPr lvl="1"/>
            <a:r>
              <a:rPr lang="en-US" sz="1400" dirty="0"/>
              <a:t>“As directed” by </a:t>
            </a:r>
            <a:r>
              <a:rPr lang="en-GB" sz="1400" dirty="0"/>
              <a:t>your GP</a:t>
            </a:r>
            <a:r>
              <a:rPr lang="mr-IN" sz="1400" dirty="0"/>
              <a:t>…</a:t>
            </a:r>
            <a:r>
              <a:rPr lang="en-GB" sz="1400" dirty="0"/>
              <a:t>.</a:t>
            </a:r>
          </a:p>
          <a:p>
            <a:pPr lvl="1"/>
            <a:r>
              <a:rPr lang="en-GB" sz="1400" dirty="0"/>
              <a:t>“As needed”</a:t>
            </a:r>
            <a:r>
              <a:rPr lang="mr-IN" sz="1400" dirty="0"/>
              <a:t>…</a:t>
            </a:r>
            <a:r>
              <a:rPr lang="en-US" sz="900" dirty="0">
                <a:cs typeface="Arial" panose="020B0604020202020204" pitchFamily="34" charset="0"/>
              </a:rPr>
              <a:t> </a:t>
            </a:r>
            <a:endParaRPr lang="en-US" sz="1400" dirty="0"/>
          </a:p>
          <a:p>
            <a:pPr lvl="1"/>
            <a:r>
              <a:rPr lang="en-US" sz="1400" dirty="0"/>
              <a:t>A “puff” is a breathless moment: count those moments</a:t>
            </a:r>
            <a:r>
              <a:rPr lang="mr-IN" sz="1400" dirty="0"/>
              <a:t>…</a:t>
            </a:r>
            <a:r>
              <a:rPr lang="en-GB" sz="1400" dirty="0"/>
              <a:t>. 2400 breathless moments in a year = 12 inhalers</a:t>
            </a:r>
            <a:br>
              <a:rPr lang="en-GB" sz="1400" dirty="0"/>
            </a:br>
            <a:endParaRPr lang="en-US" sz="1400" dirty="0"/>
          </a:p>
          <a:p>
            <a:r>
              <a:rPr lang="en-US" sz="1400" b="1" dirty="0"/>
              <a:t>Consider role of pharmacist</a:t>
            </a:r>
          </a:p>
          <a:p>
            <a:pPr lvl="1"/>
            <a:r>
              <a:rPr lang="en-US" sz="1400" dirty="0"/>
              <a:t>The “rate limiting step” in most asthma pathways is the quality of the interaction with the pharmacist</a:t>
            </a:r>
          </a:p>
          <a:p>
            <a:endParaRPr lang="en-US" sz="1200" dirty="0"/>
          </a:p>
        </p:txBody>
      </p:sp>
    </p:spTree>
    <p:extLst>
      <p:ext uri="{BB962C8B-B14F-4D97-AF65-F5344CB8AC3E}">
        <p14:creationId xmlns:p14="http://schemas.microsoft.com/office/powerpoint/2010/main" val="3449274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Findings: impact of a social </a:t>
            </a:r>
            <a:r>
              <a:rPr lang="en-GB" dirty="0">
                <a:solidFill>
                  <a:srgbClr val="299D37"/>
                </a:solidFill>
              </a:rPr>
              <a:t>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fontScale="92500"/>
          </a:bodyPr>
          <a:lstStyle/>
          <a:p>
            <a:pPr marL="0" indent="0">
              <a:lnSpc>
                <a:spcPct val="130000"/>
              </a:lnSpc>
              <a:spcAft>
                <a:spcPts val="75"/>
              </a:spcAft>
              <a:buNone/>
            </a:pPr>
            <a:r>
              <a:rPr lang="en-US" dirty="0">
                <a:latin typeface="Arial" panose="020B0604020202020204" pitchFamily="34" charset="0"/>
                <a:cs typeface="Arial" panose="020B0604020202020204" pitchFamily="34" charset="0"/>
              </a:rPr>
              <a:t>How is it different from previous change programmes on asthma care?</a:t>
            </a:r>
          </a:p>
          <a:p>
            <a:pPr marL="0" indent="0">
              <a:lnSpc>
                <a:spcPct val="130000"/>
              </a:lnSpc>
              <a:spcAft>
                <a:spcPts val="75"/>
              </a:spcAft>
              <a:buNone/>
            </a:pPr>
            <a:r>
              <a:rPr lang="en-US" dirty="0">
                <a:latin typeface="Arial" panose="020B0604020202020204" pitchFamily="34" charset="0"/>
                <a:cs typeface="Arial" panose="020B0604020202020204" pitchFamily="34" charset="0"/>
              </a:rPr>
              <a:t>Who are the followers?</a:t>
            </a:r>
          </a:p>
          <a:p>
            <a:pPr marL="0" indent="0">
              <a:lnSpc>
                <a:spcPct val="130000"/>
              </a:lnSpc>
              <a:spcAft>
                <a:spcPts val="75"/>
              </a:spcAft>
              <a:buNone/>
            </a:pPr>
            <a:r>
              <a:rPr lang="en-US" dirty="0">
                <a:latin typeface="Arial" panose="020B0604020202020204" pitchFamily="34" charset="0"/>
                <a:cs typeface="Arial" panose="020B0604020202020204" pitchFamily="34" charset="0"/>
              </a:rPr>
              <a:t>Why do they engage?</a:t>
            </a:r>
          </a:p>
          <a:p>
            <a:pPr marL="0" indent="0">
              <a:lnSpc>
                <a:spcPct val="130000"/>
              </a:lnSpc>
              <a:spcAft>
                <a:spcPts val="75"/>
              </a:spcAft>
              <a:buNone/>
            </a:pPr>
            <a:r>
              <a:rPr lang="en-US" dirty="0">
                <a:latin typeface="Arial" panose="020B0604020202020204" pitchFamily="34" charset="0"/>
                <a:cs typeface="Arial" panose="020B0604020202020204" pitchFamily="34" charset="0"/>
              </a:rPr>
              <a:t>What impact on motivation, opportunity and capability?</a:t>
            </a:r>
          </a:p>
          <a:p>
            <a:pPr marL="0" indent="0">
              <a:lnSpc>
                <a:spcPct val="130000"/>
              </a:lnSpc>
              <a:spcAft>
                <a:spcPts val="75"/>
              </a:spcAft>
              <a:buNone/>
            </a:pPr>
            <a:r>
              <a:rPr lang="en-US" dirty="0">
                <a:latin typeface="Arial" panose="020B0604020202020204" pitchFamily="34" charset="0"/>
                <a:cs typeface="Arial" panose="020B0604020202020204" pitchFamily="34" charset="0"/>
              </a:rPr>
              <a:t>Does it have more impact on the system?</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r>
              <a:rPr lang="en-US" sz="1500" dirty="0">
                <a:latin typeface="Arial" panose="020B0604020202020204" pitchFamily="34" charset="0"/>
                <a:cs typeface="Arial" panose="020B0604020202020204" pitchFamily="34" charset="0"/>
              </a:rPr>
              <a:t>(COM-B) </a:t>
            </a:r>
            <a:r>
              <a:rPr lang="en-US" sz="1500" dirty="0" err="1">
                <a:latin typeface="Arial" panose="020B0604020202020204" pitchFamily="34" charset="0"/>
                <a:cs typeface="Arial" panose="020B0604020202020204" pitchFamily="34" charset="0"/>
              </a:rPr>
              <a:t>Michie</a:t>
            </a:r>
            <a:r>
              <a:rPr lang="en-US" sz="1500" dirty="0">
                <a:latin typeface="Arial" panose="020B0604020202020204" pitchFamily="34" charset="0"/>
                <a:cs typeface="Arial" panose="020B0604020202020204" pitchFamily="34" charset="0"/>
              </a:rPr>
              <a:t> et al 2011</a:t>
            </a:r>
          </a:p>
          <a:p>
            <a:pPr>
              <a:lnSpc>
                <a:spcPct val="130000"/>
              </a:lnSpc>
            </a:pPr>
            <a:endParaRPr lang="en-GB" dirty="0"/>
          </a:p>
        </p:txBody>
      </p:sp>
      <p:graphicFrame>
        <p:nvGraphicFramePr>
          <p:cNvPr id="4" name="Content Placeholder 5">
            <a:extLst>
              <a:ext uri="{FF2B5EF4-FFF2-40B4-BE49-F238E27FC236}">
                <a16:creationId xmlns:a16="http://schemas.microsoft.com/office/drawing/2014/main" id="{4E8BF91E-5CA7-FF42-973E-9DF0D5BC4802}"/>
              </a:ext>
            </a:extLst>
          </p:cNvPr>
          <p:cNvGraphicFramePr>
            <a:graphicFrameLocks/>
          </p:cNvGraphicFramePr>
          <p:nvPr/>
        </p:nvGraphicFramePr>
        <p:xfrm>
          <a:off x="5513234" y="3841194"/>
          <a:ext cx="4773767" cy="245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90DF718-6102-4449-B22A-50309F0F975A}"/>
              </a:ext>
            </a:extLst>
          </p:cNvPr>
          <p:cNvSpPr txBox="1"/>
          <p:nvPr/>
        </p:nvSpPr>
        <p:spPr>
          <a:xfrm>
            <a:off x="6972302" y="5295900"/>
            <a:ext cx="3426299"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IPCRG model of evaluation after </a:t>
            </a:r>
            <a:r>
              <a:rPr kumimoji="0" lang="en-US" sz="1350" b="0" i="0" u="none" strike="noStrike" kern="1200" cap="none" spc="0" normalizeH="0" baseline="0" noProof="0" dirty="0" err="1">
                <a:ln>
                  <a:noFill/>
                </a:ln>
                <a:solidFill>
                  <a:prstClr val="black"/>
                </a:solidFill>
                <a:effectLst/>
                <a:uLnTx/>
                <a:uFillTx/>
                <a:latin typeface="Arial"/>
                <a:ea typeface="+mn-ea"/>
                <a:cs typeface="+mn-cs"/>
              </a:rPr>
              <a:t>Guskey</a:t>
            </a: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417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E46F-75E3-419C-B6AB-0035314430BB}"/>
              </a:ext>
            </a:extLst>
          </p:cNvPr>
          <p:cNvSpPr>
            <a:spLocks noGrp="1"/>
          </p:cNvSpPr>
          <p:nvPr>
            <p:ph type="title"/>
          </p:nvPr>
        </p:nvSpPr>
        <p:spPr/>
        <p:txBody>
          <a:bodyPr/>
          <a:lstStyle/>
          <a:p>
            <a:r>
              <a:rPr lang="en-GB" dirty="0"/>
              <a:t>ED presentation</a:t>
            </a:r>
          </a:p>
        </p:txBody>
      </p:sp>
      <p:sp>
        <p:nvSpPr>
          <p:cNvPr id="3" name="Content Placeholder 2">
            <a:extLst>
              <a:ext uri="{FF2B5EF4-FFF2-40B4-BE49-F238E27FC236}">
                <a16:creationId xmlns:a16="http://schemas.microsoft.com/office/drawing/2014/main" id="{819095D5-1C56-4409-81AF-89ECF45A4BCE}"/>
              </a:ext>
            </a:extLst>
          </p:cNvPr>
          <p:cNvSpPr>
            <a:spLocks noGrp="1"/>
          </p:cNvSpPr>
          <p:nvPr>
            <p:ph idx="1"/>
          </p:nvPr>
        </p:nvSpPr>
        <p:spPr/>
        <p:txBody>
          <a:bodyPr>
            <a:normAutofit lnSpcReduction="10000"/>
          </a:bodyPr>
          <a:lstStyle/>
          <a:p>
            <a:r>
              <a:rPr lang="en-GB" dirty="0"/>
              <a:t>Marc attends the emergency department as he is breathlessness</a:t>
            </a:r>
          </a:p>
          <a:p>
            <a:r>
              <a:rPr lang="en-GB" dirty="0"/>
              <a:t>He reports that his breathlessness has worsened over the last </a:t>
            </a:r>
            <a:br>
              <a:rPr lang="en-GB" dirty="0"/>
            </a:br>
            <a:r>
              <a:rPr lang="en-GB" dirty="0"/>
              <a:t>2 weeks despite using 2 puffs of his SABA four times daily</a:t>
            </a:r>
          </a:p>
          <a:p>
            <a:r>
              <a:rPr lang="en-GB" dirty="0"/>
              <a:t>On presentation:</a:t>
            </a:r>
          </a:p>
          <a:p>
            <a:pPr lvl="1"/>
            <a:r>
              <a:rPr lang="en-GB" dirty="0"/>
              <a:t>He talks in phrases and has a clear wheeze</a:t>
            </a:r>
          </a:p>
          <a:p>
            <a:pPr lvl="1"/>
            <a:r>
              <a:rPr lang="en-GB" dirty="0"/>
              <a:t>His oxygen saturation is 93%, his pulse rate is 100 bpm and his respiratory rate is 26 bpm</a:t>
            </a:r>
          </a:p>
          <a:p>
            <a:pPr lvl="1"/>
            <a:r>
              <a:rPr lang="en-GB" dirty="0"/>
              <a:t>No accessory muscle use</a:t>
            </a:r>
          </a:p>
          <a:p>
            <a:pPr lvl="1"/>
            <a:r>
              <a:rPr lang="en-GB" dirty="0"/>
              <a:t>Abnormal auscultation with expiratory wheeze</a:t>
            </a:r>
          </a:p>
          <a:p>
            <a:pPr lvl="1"/>
            <a:r>
              <a:rPr lang="en-GB" dirty="0"/>
              <a:t>PEF 60% predicted</a:t>
            </a:r>
          </a:p>
        </p:txBody>
      </p:sp>
    </p:spTree>
    <p:extLst>
      <p:ext uri="{BB962C8B-B14F-4D97-AF65-F5344CB8AC3E}">
        <p14:creationId xmlns:p14="http://schemas.microsoft.com/office/powerpoint/2010/main" val="1368592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 (COM-B)</a:t>
            </a:r>
          </a:p>
        </p:txBody>
      </p:sp>
      <p:sp>
        <p:nvSpPr>
          <p:cNvPr id="3" name="Content Placeholder 2"/>
          <p:cNvSpPr>
            <a:spLocks noGrp="1"/>
          </p:cNvSpPr>
          <p:nvPr>
            <p:ph idx="1"/>
          </p:nvPr>
        </p:nvSpPr>
        <p:spPr/>
        <p:txBody>
          <a:bodyPr>
            <a:normAutofit fontScale="92500" lnSpcReduction="10000"/>
          </a:bodyPr>
          <a:lstStyle/>
          <a:p>
            <a:pPr>
              <a:lnSpc>
                <a:spcPct val="120000"/>
              </a:lnSpc>
              <a:spcAft>
                <a:spcPts val="1350"/>
              </a:spcAft>
            </a:pPr>
            <a:r>
              <a:rPr lang="en-GB" sz="1600" b="1" dirty="0"/>
              <a:t>The right diagnosis is not made because asthma is a variable disease</a:t>
            </a:r>
            <a:r>
              <a:rPr lang="en-GB" sz="1600" dirty="0"/>
              <a:t> and needs more than one visit but the clinician only sees the patient once. Possible reasons:</a:t>
            </a:r>
          </a:p>
          <a:p>
            <a:pPr lvl="1">
              <a:lnSpc>
                <a:spcPct val="120000"/>
              </a:lnSpc>
              <a:spcAft>
                <a:spcPts val="450"/>
              </a:spcAft>
            </a:pPr>
            <a:r>
              <a:rPr lang="en-GB" sz="1400" dirty="0"/>
              <a:t>Primary care not incentivised for long term care so only sees the patient once for diagnosis and treatment (M)</a:t>
            </a:r>
          </a:p>
          <a:p>
            <a:pPr lvl="1">
              <a:lnSpc>
                <a:spcPct val="120000"/>
              </a:lnSpc>
              <a:spcAft>
                <a:spcPts val="450"/>
              </a:spcAft>
            </a:pPr>
            <a:r>
              <a:rPr lang="en-GB" sz="1400" dirty="0"/>
              <a:t>Follow-up and review not part of normal care so the suggestion to return is considered by the patient to be clinician "</a:t>
            </a:r>
            <a:r>
              <a:rPr lang="en-GB" sz="1400" dirty="0" err="1"/>
              <a:t>upselling</a:t>
            </a:r>
            <a:r>
              <a:rPr lang="en-GB" sz="1400" dirty="0"/>
              <a:t>” (O)</a:t>
            </a:r>
          </a:p>
          <a:p>
            <a:pPr lvl="1">
              <a:lnSpc>
                <a:spcPct val="120000"/>
              </a:lnSpc>
              <a:spcAft>
                <a:spcPts val="450"/>
              </a:spcAft>
            </a:pPr>
            <a:r>
              <a:rPr lang="en-GB" sz="1400" dirty="0"/>
              <a:t>Education and training needs (C)</a:t>
            </a:r>
            <a:br>
              <a:rPr lang="en-GB" sz="1400" dirty="0"/>
            </a:br>
            <a:endParaRPr lang="en-GB" sz="1400" dirty="0"/>
          </a:p>
          <a:p>
            <a:pPr>
              <a:lnSpc>
                <a:spcPct val="120000"/>
              </a:lnSpc>
              <a:spcAft>
                <a:spcPts val="450"/>
              </a:spcAft>
            </a:pPr>
            <a:r>
              <a:rPr lang="en-GB" sz="1600" b="1" dirty="0"/>
              <a:t>The individual communication of the diagnosis is not accurate: </a:t>
            </a:r>
            <a:endParaRPr lang="en-GB" sz="1600" dirty="0"/>
          </a:p>
          <a:p>
            <a:pPr lvl="1">
              <a:lnSpc>
                <a:spcPct val="120000"/>
              </a:lnSpc>
              <a:spcAft>
                <a:spcPts val="450"/>
              </a:spcAft>
            </a:pPr>
            <a:r>
              <a:rPr lang="en-GB" sz="1400" dirty="0"/>
              <a:t>Is </a:t>
            </a:r>
            <a:r>
              <a:rPr lang="en-GB" sz="1400" dirty="0" err="1"/>
              <a:t>bronchoconstriction</a:t>
            </a:r>
            <a:r>
              <a:rPr lang="en-GB" sz="1400" dirty="0"/>
              <a:t> AND inflammation explained?  </a:t>
            </a:r>
          </a:p>
          <a:p>
            <a:pPr lvl="1">
              <a:lnSpc>
                <a:spcPct val="120000"/>
              </a:lnSpc>
              <a:spcAft>
                <a:spcPts val="450"/>
              </a:spcAft>
            </a:pPr>
            <a:r>
              <a:rPr lang="en-GB" sz="1400" dirty="0"/>
              <a:t>Are the words asthma actually used? Some clinicians avoid it for fear of worrying their patients</a:t>
            </a:r>
          </a:p>
          <a:p>
            <a:pPr lvl="1">
              <a:lnSpc>
                <a:spcPct val="120000"/>
              </a:lnSpc>
              <a:spcAft>
                <a:spcPts val="450"/>
              </a:spcAft>
            </a:pPr>
            <a:r>
              <a:rPr lang="en-GB" sz="1400" dirty="0"/>
              <a:t>Are there visual tools and models available to help explain? </a:t>
            </a:r>
          </a:p>
          <a:p>
            <a:pPr lvl="1">
              <a:lnSpc>
                <a:spcPct val="120000"/>
              </a:lnSpc>
              <a:spcAft>
                <a:spcPts val="450"/>
              </a:spcAft>
            </a:pPr>
            <a:r>
              <a:rPr lang="en-GB" sz="1400" dirty="0"/>
              <a:t>Is it described as a chronic/long term condition or episodic?  </a:t>
            </a:r>
          </a:p>
          <a:p>
            <a:pPr lvl="1">
              <a:lnSpc>
                <a:spcPct val="120000"/>
              </a:lnSpc>
              <a:spcAft>
                <a:spcPts val="450"/>
              </a:spcAft>
            </a:pPr>
            <a:r>
              <a:rPr lang="en-GB" sz="1400" dirty="0"/>
              <a:t>Is the treatment linked to the diagnosis?  </a:t>
            </a:r>
          </a:p>
          <a:p>
            <a:pPr lvl="1">
              <a:lnSpc>
                <a:spcPct val="120000"/>
              </a:lnSpc>
              <a:spcAft>
                <a:spcPts val="450"/>
              </a:spcAft>
            </a:pPr>
            <a:r>
              <a:rPr lang="en-GB" sz="1400" dirty="0"/>
              <a:t>Are metaphors used to help describe the problem? </a:t>
            </a:r>
          </a:p>
          <a:p>
            <a:pPr lvl="1">
              <a:lnSpc>
                <a:spcPct val="120000"/>
              </a:lnSpc>
              <a:spcAft>
                <a:spcPts val="450"/>
              </a:spcAft>
              <a:buNone/>
            </a:pPr>
            <a:r>
              <a:rPr lang="en-GB" sz="1000" dirty="0"/>
              <a:t> </a:t>
            </a:r>
          </a:p>
          <a:p>
            <a:endParaRPr lang="en-US" sz="1400" dirty="0"/>
          </a:p>
        </p:txBody>
      </p:sp>
    </p:spTree>
    <p:extLst>
      <p:ext uri="{BB962C8B-B14F-4D97-AF65-F5344CB8AC3E}">
        <p14:creationId xmlns:p14="http://schemas.microsoft.com/office/powerpoint/2010/main" val="2902561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fontScale="85000" lnSpcReduction="10000"/>
          </a:bodyPr>
          <a:lstStyle/>
          <a:p>
            <a:pPr lvl="0"/>
            <a:r>
              <a:rPr lang="en-GB" sz="1800" b="1" dirty="0"/>
              <a:t>Prescribing is not right </a:t>
            </a:r>
            <a:r>
              <a:rPr lang="en-GB" sz="1800" dirty="0"/>
              <a:t>because:</a:t>
            </a:r>
          </a:p>
          <a:p>
            <a:pPr marL="0" indent="0">
              <a:buNone/>
            </a:pPr>
            <a:endParaRPr lang="en-GB" sz="1800" dirty="0"/>
          </a:p>
          <a:p>
            <a:pPr lvl="1"/>
            <a:r>
              <a:rPr lang="en-GB" dirty="0"/>
              <a:t>The diagnosis is made through a "trial of treatment" which is often still SABA, although it should be ICS; never reviewed and the person continues on SABA (C)</a:t>
            </a:r>
          </a:p>
          <a:p>
            <a:pPr lvl="1">
              <a:lnSpc>
                <a:spcPct val="110000"/>
              </a:lnSpc>
            </a:pPr>
            <a:r>
              <a:rPr lang="en-GB" dirty="0"/>
              <a:t>Lack of knowledge by the prescriber about what is right despite MANY educational initiatives and guidelines.  (Very strong signal from asthma slide rule and NOTE NEW 2019 GINA GUIDELINES – SABA alone not recommended)</a:t>
            </a:r>
          </a:p>
          <a:p>
            <a:pPr lvl="1"/>
            <a:r>
              <a:rPr lang="en-GB" dirty="0"/>
              <a:t>Intervention happens in the Emergency Department, and is never reviewed in primary care; ED practice may be out of date; ED practice may suit patients - </a:t>
            </a:r>
            <a:r>
              <a:rPr lang="en-GB" dirty="0" err="1"/>
              <a:t>eg</a:t>
            </a:r>
            <a:r>
              <a:rPr lang="en-GB" dirty="0"/>
              <a:t> episodic use of oral steroids despite risks of harm (C)</a:t>
            </a:r>
          </a:p>
          <a:p>
            <a:pPr lvl="1"/>
            <a:r>
              <a:rPr lang="en-GB" dirty="0"/>
              <a:t>Lack of access to the right medicine  (affordability, stocks, formulary) (O)</a:t>
            </a:r>
          </a:p>
          <a:p>
            <a:pPr lvl="1"/>
            <a:r>
              <a:rPr lang="en-GB" dirty="0"/>
              <a:t>The wrong incentives (</a:t>
            </a:r>
            <a:r>
              <a:rPr lang="en-GB" dirty="0" err="1"/>
              <a:t>eg</a:t>
            </a:r>
            <a:r>
              <a:rPr lang="en-GB" dirty="0"/>
              <a:t> in some </a:t>
            </a:r>
            <a:r>
              <a:rPr lang="en-GB" dirty="0" err="1"/>
              <a:t>LMICs</a:t>
            </a:r>
            <a:r>
              <a:rPr lang="en-GB" dirty="0"/>
              <a:t> there's a limit on the number of ICS that can be prescribed, but not SABA) (M)</a:t>
            </a:r>
          </a:p>
          <a:p>
            <a:pPr lvl="1"/>
            <a:r>
              <a:rPr lang="en-GB" dirty="0"/>
              <a:t>Inadequate shared decision-making about treatment which affects adherence (C)</a:t>
            </a:r>
          </a:p>
          <a:p>
            <a:pPr lvl="0"/>
            <a:endParaRPr lang="en-GB" sz="1800" dirty="0"/>
          </a:p>
        </p:txBody>
      </p:sp>
    </p:spTree>
    <p:extLst>
      <p:ext uri="{BB962C8B-B14F-4D97-AF65-F5344CB8AC3E}">
        <p14:creationId xmlns:p14="http://schemas.microsoft.com/office/powerpoint/2010/main" val="592296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a:bodyPr>
          <a:lstStyle/>
          <a:p>
            <a:pPr lvl="0"/>
            <a:r>
              <a:rPr lang="en-GB" sz="2000" b="1" dirty="0"/>
              <a:t>Dispensing is not right</a:t>
            </a:r>
            <a:r>
              <a:rPr lang="en-GB" sz="2000" dirty="0"/>
              <a:t> because</a:t>
            </a:r>
          </a:p>
          <a:p>
            <a:pPr marL="0" indent="0">
              <a:buNone/>
            </a:pPr>
            <a:endParaRPr lang="en-GB" sz="2000" dirty="0"/>
          </a:p>
          <a:p>
            <a:pPr lvl="1"/>
            <a:r>
              <a:rPr lang="en-GB" sz="2000" dirty="0"/>
              <a:t>There is little investment in pharmacist education (C)</a:t>
            </a:r>
          </a:p>
          <a:p>
            <a:pPr lvl="1"/>
            <a:r>
              <a:rPr lang="en-GB" sz="2000" dirty="0"/>
              <a:t>Pharmacists are not incentivised to offer patient support &amp; education (M)</a:t>
            </a:r>
          </a:p>
          <a:p>
            <a:pPr lvl="1"/>
            <a:r>
              <a:rPr lang="en-GB" sz="2000" dirty="0"/>
              <a:t>Pharmacists may spot a problem but are not confident to challenge the prescriber (who may provide a supply of business) (M)</a:t>
            </a:r>
          </a:p>
          <a:p>
            <a:pPr lvl="1"/>
            <a:r>
              <a:rPr lang="en-GB" sz="2000" dirty="0"/>
              <a:t>Pharmacists are out of date: 30 years ago it used to be taught "first take the SABA to open up the airways, then take the ICS." We now know that's not right (C)</a:t>
            </a:r>
          </a:p>
          <a:p>
            <a:pPr lvl="1"/>
            <a:r>
              <a:rPr lang="en-GB" sz="2000" dirty="0"/>
              <a:t>Pharmacists are able to sell SABA over the counter (normally only "for emergencies") and so they do: it's in their interests to keep customers happy and, they hope, healthy. (O)</a:t>
            </a:r>
          </a:p>
        </p:txBody>
      </p:sp>
    </p:spTree>
    <p:extLst>
      <p:ext uri="{BB962C8B-B14F-4D97-AF65-F5344CB8AC3E}">
        <p14:creationId xmlns:p14="http://schemas.microsoft.com/office/powerpoint/2010/main" val="594176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demand-side</a:t>
            </a:r>
          </a:p>
        </p:txBody>
      </p:sp>
      <p:sp>
        <p:nvSpPr>
          <p:cNvPr id="3" name="Content Placeholder 2"/>
          <p:cNvSpPr>
            <a:spLocks noGrp="1"/>
          </p:cNvSpPr>
          <p:nvPr>
            <p:ph idx="1"/>
          </p:nvPr>
        </p:nvSpPr>
        <p:spPr/>
        <p:txBody>
          <a:bodyPr>
            <a:normAutofit fontScale="70000" lnSpcReduction="20000"/>
          </a:bodyPr>
          <a:lstStyle/>
          <a:p>
            <a:pPr lvl="0"/>
            <a:r>
              <a:rPr lang="en-GB" dirty="0"/>
              <a:t>Patient </a:t>
            </a:r>
            <a:r>
              <a:rPr lang="en-GB" b="1" dirty="0"/>
              <a:t>beliefs about asthma</a:t>
            </a:r>
            <a:r>
              <a:rPr lang="en-GB" dirty="0"/>
              <a:t>. Assuming they have been given the diagnosis</a:t>
            </a:r>
          </a:p>
          <a:p>
            <a:pPr lvl="1"/>
            <a:r>
              <a:rPr lang="en-GB" dirty="0"/>
              <a:t>How grave/important is an asthma diagnosis?</a:t>
            </a:r>
          </a:p>
          <a:p>
            <a:pPr lvl="1"/>
            <a:r>
              <a:rPr lang="en-GB" dirty="0"/>
              <a:t>How rare/common is an asthma diagnosis?</a:t>
            </a:r>
          </a:p>
          <a:p>
            <a:pPr lvl="1"/>
            <a:r>
              <a:rPr lang="en-GB" dirty="0"/>
              <a:t>How specific is the word “asthma”? </a:t>
            </a:r>
          </a:p>
          <a:p>
            <a:pPr marL="342900" lvl="1" indent="0">
              <a:buNone/>
            </a:pPr>
            <a:endParaRPr lang="en-GB" dirty="0"/>
          </a:p>
          <a:p>
            <a:pPr lvl="0"/>
            <a:r>
              <a:rPr lang="en-GB" dirty="0"/>
              <a:t>Patient </a:t>
            </a:r>
            <a:r>
              <a:rPr lang="en-GB" b="1" dirty="0"/>
              <a:t>beliefs about medicines</a:t>
            </a:r>
            <a:endParaRPr lang="en-GB" dirty="0"/>
          </a:p>
          <a:p>
            <a:pPr lvl="1"/>
            <a:r>
              <a:rPr lang="en-GB" dirty="0"/>
              <a:t>SABA</a:t>
            </a:r>
          </a:p>
          <a:p>
            <a:pPr lvl="1"/>
            <a:r>
              <a:rPr lang="en-GB" dirty="0"/>
              <a:t>ICS</a:t>
            </a:r>
          </a:p>
          <a:p>
            <a:pPr marL="342900" lvl="1" indent="0">
              <a:buNone/>
            </a:pPr>
            <a:endParaRPr lang="en-GB" dirty="0"/>
          </a:p>
          <a:p>
            <a:pPr lvl="0"/>
            <a:r>
              <a:rPr lang="en-GB" b="1" dirty="0"/>
              <a:t>Practical problems </a:t>
            </a:r>
            <a:r>
              <a:rPr lang="en-GB" dirty="0"/>
              <a:t>of using medicines:</a:t>
            </a:r>
          </a:p>
          <a:p>
            <a:pPr lvl="1"/>
            <a:r>
              <a:rPr lang="en-GB" dirty="0"/>
              <a:t>Are the inhalers available?</a:t>
            </a:r>
          </a:p>
          <a:p>
            <a:pPr lvl="1"/>
            <a:r>
              <a:rPr lang="en-GB" dirty="0"/>
              <a:t>Are they affordable?</a:t>
            </a:r>
          </a:p>
          <a:p>
            <a:pPr lvl="1"/>
            <a:r>
              <a:rPr lang="en-GB" dirty="0"/>
              <a:t>Does the person know the name of their medicine and what it’s for (</a:t>
            </a:r>
            <a:r>
              <a:rPr lang="en-GB" dirty="0" err="1"/>
              <a:t>eg</a:t>
            </a:r>
            <a:r>
              <a:rPr lang="en-GB" dirty="0"/>
              <a:t> asthma or COPD….it matters in the story about over-reliance on SABA)</a:t>
            </a:r>
          </a:p>
          <a:p>
            <a:pPr lvl="1"/>
            <a:r>
              <a:rPr lang="en-GB" dirty="0"/>
              <a:t>Can they use/still use the inhaler? </a:t>
            </a:r>
          </a:p>
          <a:p>
            <a:pPr lvl="1"/>
            <a:r>
              <a:rPr lang="en-GB" dirty="0"/>
              <a:t>Were they prescribed a spacer?</a:t>
            </a:r>
          </a:p>
          <a:p>
            <a:pPr lvl="1"/>
            <a:r>
              <a:rPr lang="en-GB" dirty="0"/>
              <a:t>Has anyone taught the patient how to use the inhaler?  </a:t>
            </a:r>
          </a:p>
          <a:p>
            <a:pPr lvl="0"/>
            <a:endParaRPr lang="en-GB" dirty="0"/>
          </a:p>
        </p:txBody>
      </p:sp>
    </p:spTree>
    <p:extLst>
      <p:ext uri="{BB962C8B-B14F-4D97-AF65-F5344CB8AC3E}">
        <p14:creationId xmlns:p14="http://schemas.microsoft.com/office/powerpoint/2010/main" val="1961443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ecrã 2018-10-26, às 16.5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910" y="0"/>
            <a:ext cx="4617035" cy="6561574"/>
          </a:xfrm>
          <a:prstGeom prst="rect">
            <a:avLst/>
          </a:prstGeom>
        </p:spPr>
      </p:pic>
    </p:spTree>
    <p:extLst>
      <p:ext uri="{BB962C8B-B14F-4D97-AF65-F5344CB8AC3E}">
        <p14:creationId xmlns:p14="http://schemas.microsoft.com/office/powerpoint/2010/main" val="653803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9732" y="2726307"/>
            <a:ext cx="6788012" cy="2298319"/>
          </a:xfrm>
        </p:spPr>
        <p:txBody>
          <a:bodyPr/>
          <a:lstStyle/>
          <a:p>
            <a:r>
              <a:rPr lang="en-GB" noProof="0" dirty="0"/>
              <a:t>What can you commit to? </a:t>
            </a:r>
            <a:br>
              <a:rPr lang="en-GB" noProof="0" dirty="0"/>
            </a:br>
            <a:br>
              <a:rPr lang="en-GB" noProof="0" dirty="0"/>
            </a:br>
            <a:r>
              <a:rPr lang="en-GB" noProof="0" dirty="0"/>
              <a:t>Act now!</a:t>
            </a:r>
          </a:p>
        </p:txBody>
      </p:sp>
      <p:sp>
        <p:nvSpPr>
          <p:cNvPr id="3" name="Subtitle 2"/>
          <p:cNvSpPr>
            <a:spLocks noGrp="1"/>
          </p:cNvSpPr>
          <p:nvPr>
            <p:ph type="subTitle" idx="1"/>
          </p:nvPr>
        </p:nvSpPr>
        <p:spPr/>
        <p:txBody>
          <a:bodyPr/>
          <a:lstStyle/>
          <a:p>
            <a:pPr algn="l"/>
            <a:r>
              <a:rPr lang="en-GB" dirty="0"/>
              <a:t>Find out more at www.ipcrg.org/asthmarightcare</a:t>
            </a:r>
            <a:endParaRPr lang="en-GB" noProof="0" dirty="0"/>
          </a:p>
        </p:txBody>
      </p:sp>
      <p:sp>
        <p:nvSpPr>
          <p:cNvPr id="4" name="TextBox 3"/>
          <p:cNvSpPr txBox="1"/>
          <p:nvPr/>
        </p:nvSpPr>
        <p:spPr>
          <a:xfrm>
            <a:off x="6290268" y="5789414"/>
            <a:ext cx="488349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mn-ea"/>
                <a:cs typeface="+mn-cs"/>
              </a:rPr>
              <a:t>IPCRG received funding from AstraZeneca to develop the Asthma Right Care Initiative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7243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462AD-175E-4AD2-9AAF-1CCE71F64FFA}"/>
              </a:ext>
            </a:extLst>
          </p:cNvPr>
          <p:cNvSpPr>
            <a:spLocks noGrp="1"/>
          </p:cNvSpPr>
          <p:nvPr>
            <p:ph type="ctrTitle"/>
          </p:nvPr>
        </p:nvSpPr>
        <p:spPr/>
        <p:txBody>
          <a:bodyPr/>
          <a:lstStyle/>
          <a:p>
            <a:r>
              <a:rPr lang="en-GB" dirty="0"/>
              <a:t>Additional resources</a:t>
            </a:r>
          </a:p>
        </p:txBody>
      </p:sp>
    </p:spTree>
    <p:extLst>
      <p:ext uri="{BB962C8B-B14F-4D97-AF65-F5344CB8AC3E}">
        <p14:creationId xmlns:p14="http://schemas.microsoft.com/office/powerpoint/2010/main" val="1912581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4432B3FF-1EEB-45BA-8C06-E6CE7DAC8CE1}"/>
              </a:ext>
            </a:extLst>
          </p:cNvPr>
          <p:cNvGrpSpPr/>
          <p:nvPr/>
        </p:nvGrpSpPr>
        <p:grpSpPr>
          <a:xfrm>
            <a:off x="150167" y="189679"/>
            <a:ext cx="3680872" cy="4618246"/>
            <a:chOff x="150167" y="189679"/>
            <a:chExt cx="3680872" cy="4618246"/>
          </a:xfrm>
        </p:grpSpPr>
        <p:pic>
          <p:nvPicPr>
            <p:cNvPr id="4" name="Imagem 3">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2" name="CaixaDeTexto 1">
              <a:extLst>
                <a:ext uri="{FF2B5EF4-FFF2-40B4-BE49-F238E27FC236}">
                  <a16:creationId xmlns:a16="http://schemas.microsoft.com/office/drawing/2014/main" id="{D78D0E12-C6FF-4578-B19D-F606FBE8B8D4}"/>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11F68367-D5DF-4411-97EA-2BE08A7D3F7B}"/>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C7488F65-453F-489D-9E4A-FC18776A6A2E}"/>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6081137B-F70A-4A47-8766-2B9E4F5AA70B}"/>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1C3879B8-CE25-43D6-AA37-CBA5B8F87E3D}"/>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4DF07ECB-2D42-4794-8C21-F96C09051EC0}"/>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0651C5EB-34E4-4AB5-9635-C2DFEBBB239F}"/>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BAA50C5B-DC4F-4666-9111-4F379A20E537}"/>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268B8222-C495-4EDD-A06F-BB9E25EEA443}"/>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D3A0F42E-9436-4F9D-A177-116113BF6096}"/>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A643A484-2542-4E67-A045-3FD50C93B6F1}"/>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17" name="Agrupar 16">
            <a:extLst>
              <a:ext uri="{FF2B5EF4-FFF2-40B4-BE49-F238E27FC236}">
                <a16:creationId xmlns:a16="http://schemas.microsoft.com/office/drawing/2014/main" id="{75970B9A-5C51-49A4-86A4-5C5EADE5947B}"/>
              </a:ext>
            </a:extLst>
          </p:cNvPr>
          <p:cNvGrpSpPr/>
          <p:nvPr/>
        </p:nvGrpSpPr>
        <p:grpSpPr>
          <a:xfrm>
            <a:off x="4082043" y="2793401"/>
            <a:ext cx="7906287" cy="2858803"/>
            <a:chOff x="4308088" y="3235920"/>
            <a:chExt cx="7608526" cy="2416284"/>
          </a:xfrm>
        </p:grpSpPr>
        <p:pic>
          <p:nvPicPr>
            <p:cNvPr id="18" name="Imagem 17">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29594" r="43042" b="54419"/>
            <a:stretch/>
          </p:blipFill>
          <p:spPr>
            <a:xfrm>
              <a:off x="4308088" y="3235920"/>
              <a:ext cx="7608526" cy="2387751"/>
            </a:xfrm>
            <a:prstGeom prst="rect">
              <a:avLst/>
            </a:prstGeom>
          </p:spPr>
        </p:pic>
        <p:sp>
          <p:nvSpPr>
            <p:cNvPr id="19" name="CaixaDeTexto 18">
              <a:extLst>
                <a:ext uri="{FF2B5EF4-FFF2-40B4-BE49-F238E27FC236}">
                  <a16:creationId xmlns:a16="http://schemas.microsoft.com/office/drawing/2014/main" id="{9096D897-FBD2-4542-8F6F-4A381C465F38}"/>
                </a:ext>
              </a:extLst>
            </p:cNvPr>
            <p:cNvSpPr txBox="1"/>
            <p:nvPr/>
          </p:nvSpPr>
          <p:spPr>
            <a:xfrm>
              <a:off x="7530340" y="3688066"/>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0" name="CaixaDeTexto 19">
              <a:extLst>
                <a:ext uri="{FF2B5EF4-FFF2-40B4-BE49-F238E27FC236}">
                  <a16:creationId xmlns:a16="http://schemas.microsoft.com/office/drawing/2014/main" id="{35A2167B-2BEF-470B-BEA6-A8F22ED1EAC8}"/>
                </a:ext>
              </a:extLst>
            </p:cNvPr>
            <p:cNvSpPr txBox="1"/>
            <p:nvPr/>
          </p:nvSpPr>
          <p:spPr>
            <a:xfrm>
              <a:off x="8507492" y="410940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6FEFB44C-9DBD-4E63-809C-0646C81F5D10}"/>
                </a:ext>
              </a:extLst>
            </p:cNvPr>
            <p:cNvSpPr txBox="1"/>
            <p:nvPr/>
          </p:nvSpPr>
          <p:spPr>
            <a:xfrm>
              <a:off x="8507490" y="4557638"/>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BDD77996-08E2-4181-A37D-F7A4E5C89930}"/>
                </a:ext>
              </a:extLst>
            </p:cNvPr>
            <p:cNvSpPr txBox="1"/>
            <p:nvPr/>
          </p:nvSpPr>
          <p:spPr>
            <a:xfrm>
              <a:off x="7539308" y="5005873"/>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3" name="TextBox 22">
            <a:extLst>
              <a:ext uri="{FF2B5EF4-FFF2-40B4-BE49-F238E27FC236}">
                <a16:creationId xmlns:a16="http://schemas.microsoft.com/office/drawing/2014/main" id="{7C273D7F-8326-4E6F-999C-C19F66254E2B}"/>
              </a:ext>
            </a:extLst>
          </p:cNvPr>
          <p:cNvSpPr txBox="1"/>
          <p:nvPr/>
        </p:nvSpPr>
        <p:spPr>
          <a:xfrm>
            <a:off x="150167" y="6043121"/>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3010613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FB0F16CC-4884-4CFE-B6CE-81DFD3288DB9}"/>
              </a:ext>
            </a:extLst>
          </p:cNvPr>
          <p:cNvGrpSpPr/>
          <p:nvPr/>
        </p:nvGrpSpPr>
        <p:grpSpPr>
          <a:xfrm>
            <a:off x="150167" y="189679"/>
            <a:ext cx="3680872" cy="4618246"/>
            <a:chOff x="150167" y="189679"/>
            <a:chExt cx="3680872" cy="4618246"/>
          </a:xfrm>
        </p:grpSpPr>
        <p:pic>
          <p:nvPicPr>
            <p:cNvPr id="5" name="Imagem 4">
              <a:extLst>
                <a:ext uri="{FF2B5EF4-FFF2-40B4-BE49-F238E27FC236}">
                  <a16:creationId xmlns:a16="http://schemas.microsoft.com/office/drawing/2014/main" id="{A2A04FE6-CFF1-46CA-BA22-44AD9CEA475A}"/>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6" name="CaixaDeTexto 5">
              <a:extLst>
                <a:ext uri="{FF2B5EF4-FFF2-40B4-BE49-F238E27FC236}">
                  <a16:creationId xmlns:a16="http://schemas.microsoft.com/office/drawing/2014/main" id="{FACB7923-481D-47E0-BE0B-152DB040FA1D}"/>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0BC1F001-C065-4DB5-86BC-75ABEBE7E785}"/>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DFA964BF-0F80-4F83-B81D-F85BEEC759B5}"/>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70A6A65F-D633-4314-9189-C524762637DC}"/>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2C02603D-9C6B-4AAC-9793-A4411239CE44}"/>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59A6548A-37B4-474E-BE4F-B965D57F6794}"/>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F7A0CA7B-0642-4073-82D4-8622C55D0FB7}"/>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669628F1-DF50-4910-B6EF-17FF2A6F6185}"/>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D900B4FA-3CD9-431B-8BC7-A6FEF503EEC0}"/>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32D4EC77-1416-41C8-A398-E02311C0E7A7}"/>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B4FD86EF-ED4A-4025-A48A-7118BD9FBB55}"/>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2" name="Agrupar 1">
            <a:extLst>
              <a:ext uri="{FF2B5EF4-FFF2-40B4-BE49-F238E27FC236}">
                <a16:creationId xmlns:a16="http://schemas.microsoft.com/office/drawing/2014/main" id="{2BFFEC38-A493-4C4C-81B8-DD571F86A19A}"/>
              </a:ext>
            </a:extLst>
          </p:cNvPr>
          <p:cNvGrpSpPr/>
          <p:nvPr/>
        </p:nvGrpSpPr>
        <p:grpSpPr>
          <a:xfrm>
            <a:off x="4133469" y="1527587"/>
            <a:ext cx="7901652" cy="5006677"/>
            <a:chOff x="4133469" y="1527587"/>
            <a:chExt cx="7901652" cy="5006677"/>
          </a:xfrm>
        </p:grpSpPr>
        <p:pic>
          <p:nvPicPr>
            <p:cNvPr id="20" name="Imagem 19">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45013" r="43042" b="22028"/>
            <a:stretch/>
          </p:blipFill>
          <p:spPr>
            <a:xfrm>
              <a:off x="4133469" y="1617237"/>
              <a:ext cx="7901652" cy="4917027"/>
            </a:xfrm>
            <a:prstGeom prst="rect">
              <a:avLst/>
            </a:prstGeom>
          </p:spPr>
        </p:pic>
        <p:sp>
          <p:nvSpPr>
            <p:cNvPr id="17" name="CaixaDeTexto 16">
              <a:extLst>
                <a:ext uri="{FF2B5EF4-FFF2-40B4-BE49-F238E27FC236}">
                  <a16:creationId xmlns:a16="http://schemas.microsoft.com/office/drawing/2014/main" id="{C8E8131C-F780-47A3-A225-6B2EFA2CA7F5}"/>
                </a:ext>
              </a:extLst>
            </p:cNvPr>
            <p:cNvSpPr txBox="1"/>
            <p:nvPr/>
          </p:nvSpPr>
          <p:spPr>
            <a:xfrm>
              <a:off x="8489567" y="1527587"/>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8" name="CaixaDeTexto 17">
              <a:extLst>
                <a:ext uri="{FF2B5EF4-FFF2-40B4-BE49-F238E27FC236}">
                  <a16:creationId xmlns:a16="http://schemas.microsoft.com/office/drawing/2014/main" id="{09A3B1F1-944E-4EA7-AB0D-C64E2F519245}"/>
                </a:ext>
              </a:extLst>
            </p:cNvPr>
            <p:cNvSpPr txBox="1"/>
            <p:nvPr/>
          </p:nvSpPr>
          <p:spPr>
            <a:xfrm>
              <a:off x="8489566" y="1953404"/>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9" name="CaixaDeTexto 18">
              <a:extLst>
                <a:ext uri="{FF2B5EF4-FFF2-40B4-BE49-F238E27FC236}">
                  <a16:creationId xmlns:a16="http://schemas.microsoft.com/office/drawing/2014/main" id="{740513C8-0782-4D67-82BC-1EA9051DF1CC}"/>
                </a:ext>
              </a:extLst>
            </p:cNvPr>
            <p:cNvSpPr txBox="1"/>
            <p:nvPr/>
          </p:nvSpPr>
          <p:spPr>
            <a:xfrm>
              <a:off x="7485521" y="247023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7B4B1807-7372-44D9-864E-B651594CDD47}"/>
                </a:ext>
              </a:extLst>
            </p:cNvPr>
            <p:cNvSpPr txBox="1"/>
            <p:nvPr/>
          </p:nvSpPr>
          <p:spPr>
            <a:xfrm>
              <a:off x="8489562" y="3195010"/>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F339389B-09E6-44F4-8459-D5FF0CCC5B7E}"/>
                </a:ext>
              </a:extLst>
            </p:cNvPr>
            <p:cNvSpPr txBox="1"/>
            <p:nvPr/>
          </p:nvSpPr>
          <p:spPr>
            <a:xfrm>
              <a:off x="9619120" y="384134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3" name="CaixaDeTexto 22">
              <a:extLst>
                <a:ext uri="{FF2B5EF4-FFF2-40B4-BE49-F238E27FC236}">
                  <a16:creationId xmlns:a16="http://schemas.microsoft.com/office/drawing/2014/main" id="{C4FC8E53-FE45-44BD-B86D-853D15B900CD}"/>
                </a:ext>
              </a:extLst>
            </p:cNvPr>
            <p:cNvSpPr txBox="1"/>
            <p:nvPr/>
          </p:nvSpPr>
          <p:spPr>
            <a:xfrm>
              <a:off x="9601190" y="538282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5" name="TextBox 24">
            <a:extLst>
              <a:ext uri="{FF2B5EF4-FFF2-40B4-BE49-F238E27FC236}">
                <a16:creationId xmlns:a16="http://schemas.microsoft.com/office/drawing/2014/main" id="{5A8D232E-8BCA-4BAD-AF6E-8045A8C77D99}"/>
              </a:ext>
            </a:extLst>
          </p:cNvPr>
          <p:cNvSpPr txBox="1"/>
          <p:nvPr/>
        </p:nvSpPr>
        <p:spPr>
          <a:xfrm>
            <a:off x="150167" y="6175233"/>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3540367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D559-5F89-437A-9D1B-3B82BFBD623B}"/>
              </a:ext>
            </a:extLst>
          </p:cNvPr>
          <p:cNvSpPr>
            <a:spLocks noGrp="1"/>
          </p:cNvSpPr>
          <p:nvPr>
            <p:ph type="title"/>
          </p:nvPr>
        </p:nvSpPr>
        <p:spPr/>
        <p:txBody>
          <a:bodyPr/>
          <a:lstStyle/>
          <a:p>
            <a:r>
              <a:rPr lang="en-GB" dirty="0"/>
              <a:t>ACT: Asthma Control Questionnaire</a:t>
            </a:r>
          </a:p>
        </p:txBody>
      </p:sp>
      <p:sp>
        <p:nvSpPr>
          <p:cNvPr id="5" name="TextBox 4">
            <a:extLst>
              <a:ext uri="{FF2B5EF4-FFF2-40B4-BE49-F238E27FC236}">
                <a16:creationId xmlns:a16="http://schemas.microsoft.com/office/drawing/2014/main" id="{67792B67-0E32-4A01-8C4B-3A2EC9BFC5CB}"/>
              </a:ext>
            </a:extLst>
          </p:cNvPr>
          <p:cNvSpPr txBox="1"/>
          <p:nvPr/>
        </p:nvSpPr>
        <p:spPr>
          <a:xfrm>
            <a:off x="3064626" y="6460251"/>
            <a:ext cx="3903633" cy="230832"/>
          </a:xfrm>
          <a:prstGeom prst="rect">
            <a:avLst/>
          </a:prstGeom>
          <a:noFill/>
        </p:spPr>
        <p:txBody>
          <a:bodyPr wrap="none" rtlCol="0">
            <a:spAutoFit/>
          </a:bodyPr>
          <a:lstStyle/>
          <a:p>
            <a:r>
              <a:rPr lang="en-GB" sz="900" dirty="0">
                <a:solidFill>
                  <a:schemeClr val="tx1">
                    <a:lumMod val="95000"/>
                    <a:lumOff val="5000"/>
                  </a:schemeClr>
                </a:solidFill>
              </a:rPr>
              <a:t>Available at: </a:t>
            </a:r>
            <a:r>
              <a:rPr lang="en-GB" sz="900" dirty="0">
                <a:solidFill>
                  <a:schemeClr val="tx1">
                    <a:lumMod val="95000"/>
                    <a:lumOff val="5000"/>
                  </a:schemeClr>
                </a:solidFill>
                <a:hlinkClick r:id="rId2">
                  <a:extLst>
                    <a:ext uri="{A12FA001-AC4F-418D-AE19-62706E023703}">
                      <ahyp:hlinkClr xmlns:ahyp="http://schemas.microsoft.com/office/drawing/2018/hyperlinkcolor" val="tx"/>
                    </a:ext>
                  </a:extLst>
                </a:hlinkClick>
              </a:rPr>
              <a:t>https://www.asthmacontroltest.com/</a:t>
            </a:r>
            <a:r>
              <a:rPr lang="en-GB" sz="900" dirty="0">
                <a:solidFill>
                  <a:schemeClr val="tx1">
                    <a:lumMod val="95000"/>
                    <a:lumOff val="5000"/>
                  </a:schemeClr>
                </a:solidFill>
              </a:rPr>
              <a:t>. Accessed March 2019.</a:t>
            </a:r>
          </a:p>
        </p:txBody>
      </p:sp>
      <p:pic>
        <p:nvPicPr>
          <p:cNvPr id="6" name="Picture 5">
            <a:extLst>
              <a:ext uri="{FF2B5EF4-FFF2-40B4-BE49-F238E27FC236}">
                <a16:creationId xmlns:a16="http://schemas.microsoft.com/office/drawing/2014/main" id="{95F70390-15CA-48DE-A1B0-D0C237601208}"/>
              </a:ext>
            </a:extLst>
          </p:cNvPr>
          <p:cNvPicPr>
            <a:picLocks noChangeAspect="1"/>
          </p:cNvPicPr>
          <p:nvPr/>
        </p:nvPicPr>
        <p:blipFill rotWithShape="1">
          <a:blip r:embed="rId3"/>
          <a:srcRect t="23137" b="15098"/>
          <a:stretch/>
        </p:blipFill>
        <p:spPr>
          <a:xfrm>
            <a:off x="2856807" y="1417638"/>
            <a:ext cx="6478385" cy="4941794"/>
          </a:xfrm>
          <a:prstGeom prst="rect">
            <a:avLst/>
          </a:prstGeom>
        </p:spPr>
      </p:pic>
    </p:spTree>
    <p:extLst>
      <p:ext uri="{BB962C8B-B14F-4D97-AF65-F5344CB8AC3E}">
        <p14:creationId xmlns:p14="http://schemas.microsoft.com/office/powerpoint/2010/main" val="161999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ED management</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Marc is initiated on:</a:t>
            </a:r>
          </a:p>
          <a:p>
            <a:pPr lvl="1"/>
            <a:r>
              <a:rPr lang="en-GB" dirty="0"/>
              <a:t>Repetitive SABA: 4-10 puffs (</a:t>
            </a:r>
            <a:r>
              <a:rPr lang="en-GB" dirty="0" err="1"/>
              <a:t>pMDI</a:t>
            </a:r>
            <a:r>
              <a:rPr lang="en-GB" dirty="0"/>
              <a:t>) every 20 minutes for the first hour</a:t>
            </a:r>
          </a:p>
          <a:p>
            <a:pPr lvl="1"/>
            <a:r>
              <a:rPr lang="en-GB" dirty="0"/>
              <a:t>Oral corticosteroids</a:t>
            </a:r>
          </a:p>
          <a:p>
            <a:pPr lvl="1"/>
            <a:r>
              <a:rPr lang="en-GB" dirty="0"/>
              <a:t>Controlled flow oxygen supplementation</a:t>
            </a:r>
          </a:p>
          <a:p>
            <a:r>
              <a:rPr lang="en-GB" dirty="0"/>
              <a:t>Marc’s symptoms improve: PEF 80% predicted, oxygen saturation &gt;94% on room air</a:t>
            </a:r>
          </a:p>
          <a:p>
            <a:r>
              <a:rPr lang="en-GB" dirty="0"/>
              <a:t>Discharge is arranged with SABA as-needed and 5-day course of oral corticosteroids</a:t>
            </a:r>
          </a:p>
          <a:p>
            <a:r>
              <a:rPr lang="en-GB" dirty="0"/>
              <a:t>Marc is also initiated on ICS maintenance therapy</a:t>
            </a:r>
          </a:p>
          <a:p>
            <a:endParaRPr lang="en-GB" dirty="0">
              <a:solidFill>
                <a:schemeClr val="accent1"/>
              </a:solidFill>
            </a:endParaRPr>
          </a:p>
        </p:txBody>
      </p:sp>
    </p:spTree>
    <p:extLst>
      <p:ext uri="{BB962C8B-B14F-4D97-AF65-F5344CB8AC3E}">
        <p14:creationId xmlns:p14="http://schemas.microsoft.com/office/powerpoint/2010/main" val="3818331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B29D-B02C-4743-AC1B-18F7E75E2E0E}"/>
              </a:ext>
            </a:extLst>
          </p:cNvPr>
          <p:cNvSpPr>
            <a:spLocks noGrp="1"/>
          </p:cNvSpPr>
          <p:nvPr>
            <p:ph type="title"/>
          </p:nvPr>
        </p:nvSpPr>
        <p:spPr>
          <a:xfrm>
            <a:off x="609601" y="274638"/>
            <a:ext cx="7634287" cy="1143000"/>
          </a:xfrm>
        </p:spPr>
        <p:txBody>
          <a:bodyPr/>
          <a:lstStyle/>
          <a:p>
            <a:r>
              <a:rPr lang="en-GB" dirty="0"/>
              <a:t>Asthma is an inflammatory disease</a:t>
            </a:r>
          </a:p>
        </p:txBody>
      </p:sp>
      <p:sp>
        <p:nvSpPr>
          <p:cNvPr id="3" name="Content Placeholder 2">
            <a:extLst>
              <a:ext uri="{FF2B5EF4-FFF2-40B4-BE49-F238E27FC236}">
                <a16:creationId xmlns:a16="http://schemas.microsoft.com/office/drawing/2014/main" id="{18670A7E-81C3-4DBB-B35F-9EE8D7097326}"/>
              </a:ext>
            </a:extLst>
          </p:cNvPr>
          <p:cNvSpPr>
            <a:spLocks noGrp="1"/>
          </p:cNvSpPr>
          <p:nvPr>
            <p:ph idx="1"/>
          </p:nvPr>
        </p:nvSpPr>
        <p:spPr>
          <a:xfrm>
            <a:off x="609600" y="1600201"/>
            <a:ext cx="11031538" cy="4525963"/>
          </a:xfrm>
        </p:spPr>
        <p:txBody>
          <a:bodyPr/>
          <a:lstStyle/>
          <a:p>
            <a:r>
              <a:rPr lang="en-GB" dirty="0"/>
              <a:t>Asthma is a chronic inflammatory disease of the airways leading to bronchial constriction</a:t>
            </a:r>
          </a:p>
        </p:txBody>
      </p:sp>
      <p:sp>
        <p:nvSpPr>
          <p:cNvPr id="7" name="TextBox 6">
            <a:extLst>
              <a:ext uri="{FF2B5EF4-FFF2-40B4-BE49-F238E27FC236}">
                <a16:creationId xmlns:a16="http://schemas.microsoft.com/office/drawing/2014/main" id="{37032828-997B-405F-B782-DA93A6DC2CBD}"/>
              </a:ext>
            </a:extLst>
          </p:cNvPr>
          <p:cNvSpPr txBox="1"/>
          <p:nvPr/>
        </p:nvSpPr>
        <p:spPr>
          <a:xfrm>
            <a:off x="2090432" y="6275188"/>
            <a:ext cx="9244013" cy="230832"/>
          </a:xfrm>
          <a:prstGeom prst="rect">
            <a:avLst/>
          </a:prstGeom>
          <a:noFill/>
        </p:spPr>
        <p:txBody>
          <a:bodyPr wrap="square" rtlCol="0">
            <a:spAutoFit/>
          </a:bodyPr>
          <a:lstStyle/>
          <a:p>
            <a:r>
              <a:rPr lang="en-GB" sz="900" dirty="0" err="1"/>
              <a:t>HealthCentral</a:t>
            </a:r>
            <a:r>
              <a:rPr lang="en-GB" sz="900" dirty="0"/>
              <a:t>. Anatomy of an asthma attack. Available at: </a:t>
            </a:r>
            <a:r>
              <a:rPr lang="en-GB" sz="900" dirty="0">
                <a:hlinkClick r:id="rId2">
                  <a:extLst>
                    <a:ext uri="{A12FA001-AC4F-418D-AE19-62706E023703}">
                      <ahyp:hlinkClr xmlns:ahyp="http://schemas.microsoft.com/office/drawing/2018/hyperlinkcolor" val="tx"/>
                    </a:ext>
                  </a:extLst>
                </a:hlinkClick>
              </a:rPr>
              <a:t>https://www.healthcentral.com/article/anatomy-of-an-asthma-attack-infographic?ap=2012</a:t>
            </a:r>
            <a:endParaRPr lang="en-GB" sz="900" dirty="0"/>
          </a:p>
        </p:txBody>
      </p:sp>
      <p:pic>
        <p:nvPicPr>
          <p:cNvPr id="11" name="Picture 10">
            <a:extLst>
              <a:ext uri="{FF2B5EF4-FFF2-40B4-BE49-F238E27FC236}">
                <a16:creationId xmlns:a16="http://schemas.microsoft.com/office/drawing/2014/main" id="{9C8903D8-006D-4178-9B89-977A3DD6CF51}"/>
              </a:ext>
            </a:extLst>
          </p:cNvPr>
          <p:cNvPicPr>
            <a:picLocks noChangeAspect="1"/>
          </p:cNvPicPr>
          <p:nvPr/>
        </p:nvPicPr>
        <p:blipFill>
          <a:blip r:embed="rId3"/>
          <a:stretch>
            <a:fillRect/>
          </a:stretch>
        </p:blipFill>
        <p:spPr>
          <a:xfrm>
            <a:off x="2161564" y="2645506"/>
            <a:ext cx="7492389" cy="3183139"/>
          </a:xfrm>
          <a:prstGeom prst="rect">
            <a:avLst/>
          </a:prstGeom>
        </p:spPr>
      </p:pic>
    </p:spTree>
    <p:extLst>
      <p:ext uri="{BB962C8B-B14F-4D97-AF65-F5344CB8AC3E}">
        <p14:creationId xmlns:p14="http://schemas.microsoft.com/office/powerpoint/2010/main" val="3615520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0" y="274638"/>
            <a:ext cx="8709211" cy="1143000"/>
          </a:xfrm>
        </p:spPr>
        <p:txBody>
          <a:bodyPr/>
          <a:lstStyle/>
          <a:p>
            <a:r>
              <a:rPr lang="en-GB" dirty="0"/>
              <a:t>GINA 2019: Step 3</a:t>
            </a:r>
          </a:p>
        </p:txBody>
      </p:sp>
      <p:sp>
        <p:nvSpPr>
          <p:cNvPr id="6" name="TextBox 5">
            <a:extLst>
              <a:ext uri="{FF2B5EF4-FFF2-40B4-BE49-F238E27FC236}">
                <a16:creationId xmlns:a16="http://schemas.microsoft.com/office/drawing/2014/main" id="{2B30EAE6-8518-417E-962E-737F6B95CE8E}"/>
              </a:ext>
            </a:extLst>
          </p:cNvPr>
          <p:cNvSpPr txBox="1"/>
          <p:nvPr/>
        </p:nvSpPr>
        <p:spPr>
          <a:xfrm>
            <a:off x="2024852" y="6271993"/>
            <a:ext cx="5623655"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48" name="Picture 47" descr="WI10 Gina figure update_MARCH2019.v7.jpg">
            <a:extLst>
              <a:ext uri="{FF2B5EF4-FFF2-40B4-BE49-F238E27FC236}">
                <a16:creationId xmlns:a16="http://schemas.microsoft.com/office/drawing/2014/main" id="{B70B5042-E816-491E-B968-88A9BA028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49" name="object 4">
            <a:extLst>
              <a:ext uri="{FF2B5EF4-FFF2-40B4-BE49-F238E27FC236}">
                <a16:creationId xmlns:a16="http://schemas.microsoft.com/office/drawing/2014/main" id="{F67CE2C3-8C13-45A9-A832-EE758E6FDBF8}"/>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0" name="object 5">
            <a:extLst>
              <a:ext uri="{FF2B5EF4-FFF2-40B4-BE49-F238E27FC236}">
                <a16:creationId xmlns:a16="http://schemas.microsoft.com/office/drawing/2014/main" id="{90ECCF7B-E3B0-4640-A8E9-1D0234704FBA}"/>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dirty="0">
              <a:solidFill>
                <a:prstClr val="black"/>
              </a:solidFill>
              <a:latin typeface="Arial"/>
              <a:cs typeface="Arial"/>
            </a:endParaRPr>
          </a:p>
        </p:txBody>
      </p:sp>
      <p:sp>
        <p:nvSpPr>
          <p:cNvPr id="51" name="object 6">
            <a:extLst>
              <a:ext uri="{FF2B5EF4-FFF2-40B4-BE49-F238E27FC236}">
                <a16:creationId xmlns:a16="http://schemas.microsoft.com/office/drawing/2014/main" id="{597E83CB-646F-4C64-85BB-A6DFB1259D8A}"/>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dirty="0">
              <a:solidFill>
                <a:prstClr val="black"/>
              </a:solidFill>
              <a:latin typeface="Arial"/>
              <a:cs typeface="Arial"/>
            </a:endParaRPr>
          </a:p>
        </p:txBody>
      </p:sp>
      <p:sp>
        <p:nvSpPr>
          <p:cNvPr id="52" name="object 7">
            <a:extLst>
              <a:ext uri="{FF2B5EF4-FFF2-40B4-BE49-F238E27FC236}">
                <a16:creationId xmlns:a16="http://schemas.microsoft.com/office/drawing/2014/main" id="{404D0FEF-6F0E-406B-B337-22C9B0ADF6F9}"/>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3" name="object 9">
            <a:extLst>
              <a:ext uri="{FF2B5EF4-FFF2-40B4-BE49-F238E27FC236}">
                <a16:creationId xmlns:a16="http://schemas.microsoft.com/office/drawing/2014/main" id="{EAA1917D-1DF4-442E-804E-7F4E023745D7}"/>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4" name="object 10">
            <a:extLst>
              <a:ext uri="{FF2B5EF4-FFF2-40B4-BE49-F238E27FC236}">
                <a16:creationId xmlns:a16="http://schemas.microsoft.com/office/drawing/2014/main" id="{DD6A7924-FFCA-4D19-9778-4729CA4252A5}"/>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5" name="object 11">
            <a:extLst>
              <a:ext uri="{FF2B5EF4-FFF2-40B4-BE49-F238E27FC236}">
                <a16:creationId xmlns:a16="http://schemas.microsoft.com/office/drawing/2014/main" id="{A2F2A8D0-1A32-4054-A4CC-435B5082CD6B}"/>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6" name="object 13">
            <a:extLst>
              <a:ext uri="{FF2B5EF4-FFF2-40B4-BE49-F238E27FC236}">
                <a16:creationId xmlns:a16="http://schemas.microsoft.com/office/drawing/2014/main" id="{011F7E25-EBF1-499D-9197-D3100BFA0615}"/>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7" name="object 14">
            <a:extLst>
              <a:ext uri="{FF2B5EF4-FFF2-40B4-BE49-F238E27FC236}">
                <a16:creationId xmlns:a16="http://schemas.microsoft.com/office/drawing/2014/main" id="{CA51898B-45EB-483D-BA5A-4D9DAD688B0D}"/>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8" name="object 16">
            <a:extLst>
              <a:ext uri="{FF2B5EF4-FFF2-40B4-BE49-F238E27FC236}">
                <a16:creationId xmlns:a16="http://schemas.microsoft.com/office/drawing/2014/main" id="{0B190323-6E68-4CB5-A856-07C1E8E8E971}"/>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59" name="object 17">
            <a:extLst>
              <a:ext uri="{FF2B5EF4-FFF2-40B4-BE49-F238E27FC236}">
                <a16:creationId xmlns:a16="http://schemas.microsoft.com/office/drawing/2014/main" id="{4B662B23-0865-40EA-88B1-63F51612419B}"/>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0" name="object 18">
            <a:extLst>
              <a:ext uri="{FF2B5EF4-FFF2-40B4-BE49-F238E27FC236}">
                <a16:creationId xmlns:a16="http://schemas.microsoft.com/office/drawing/2014/main" id="{6C86741B-C1D7-4DEC-8713-4D8C6294EB5B}"/>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1" name="object 19">
            <a:extLst>
              <a:ext uri="{FF2B5EF4-FFF2-40B4-BE49-F238E27FC236}">
                <a16:creationId xmlns:a16="http://schemas.microsoft.com/office/drawing/2014/main" id="{8E3539AF-1E9D-426A-B992-0F02B17ACEF4}"/>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2" name="object 20">
            <a:extLst>
              <a:ext uri="{FF2B5EF4-FFF2-40B4-BE49-F238E27FC236}">
                <a16:creationId xmlns:a16="http://schemas.microsoft.com/office/drawing/2014/main" id="{8BD91B7B-4623-43B2-886C-C76649A08E8D}"/>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63" name="object 24">
            <a:extLst>
              <a:ext uri="{FF2B5EF4-FFF2-40B4-BE49-F238E27FC236}">
                <a16:creationId xmlns:a16="http://schemas.microsoft.com/office/drawing/2014/main" id="{54C52A06-0FA9-4C71-A936-3CC7C20ECF73}"/>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4" name="Rectangle 63">
            <a:extLst>
              <a:ext uri="{FF2B5EF4-FFF2-40B4-BE49-F238E27FC236}">
                <a16:creationId xmlns:a16="http://schemas.microsoft.com/office/drawing/2014/main" id="{D743B785-8860-4266-B3C7-281531C6DEBB}"/>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5" name="Rectangle 64">
            <a:extLst>
              <a:ext uri="{FF2B5EF4-FFF2-40B4-BE49-F238E27FC236}">
                <a16:creationId xmlns:a16="http://schemas.microsoft.com/office/drawing/2014/main" id="{04D95AD9-9EB2-459D-942F-0719AE248CB4}"/>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6" name="object 8">
            <a:extLst>
              <a:ext uri="{FF2B5EF4-FFF2-40B4-BE49-F238E27FC236}">
                <a16:creationId xmlns:a16="http://schemas.microsoft.com/office/drawing/2014/main" id="{5EC56EA8-FBC2-4EB7-9FF9-226A064C08C2}"/>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67" name="object 12">
            <a:extLst>
              <a:ext uri="{FF2B5EF4-FFF2-40B4-BE49-F238E27FC236}">
                <a16:creationId xmlns:a16="http://schemas.microsoft.com/office/drawing/2014/main" id="{C8370BD5-FBC9-4300-A5BE-2BC7B29EAB40}"/>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68" name="Content Placeholder 4">
            <a:extLst>
              <a:ext uri="{FF2B5EF4-FFF2-40B4-BE49-F238E27FC236}">
                <a16:creationId xmlns:a16="http://schemas.microsoft.com/office/drawing/2014/main" id="{CAF07416-D666-46C1-88CA-630B6691B390}"/>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Preferred controller</a:t>
            </a:r>
            <a:r>
              <a:rPr lang="en-AU" sz="1600" dirty="0"/>
              <a:t>: Low dose ICS-LABA maintenance plus as-needed SABA, OR low dose ICS-formoterol maintenance and reliever therapy</a:t>
            </a:r>
            <a:endParaRPr lang="en-AU" sz="1400" dirty="0"/>
          </a:p>
          <a:p>
            <a:pPr>
              <a:lnSpc>
                <a:spcPct val="110000"/>
              </a:lnSpc>
              <a:defRPr/>
            </a:pPr>
            <a:r>
              <a:rPr lang="en-AU" sz="1600" b="1" dirty="0"/>
              <a:t>Other controller options:</a:t>
            </a:r>
          </a:p>
          <a:p>
            <a:pPr lvl="1">
              <a:lnSpc>
                <a:spcPct val="110000"/>
              </a:lnSpc>
              <a:defRPr/>
            </a:pPr>
            <a:r>
              <a:rPr lang="en-AU" sz="1400" dirty="0"/>
              <a:t>Medium dose ICS, or low dose ICS plus LTRA</a:t>
            </a:r>
          </a:p>
          <a:p>
            <a:pPr>
              <a:lnSpc>
                <a:spcPct val="110000"/>
              </a:lnSpc>
              <a:defRPr/>
            </a:pPr>
            <a:r>
              <a:rPr lang="en-AU" sz="1600" dirty="0"/>
              <a:t>For children aged 6-11 years the preferred controller is medium dose ICS or low dose ICS-LABA</a:t>
            </a:r>
          </a:p>
        </p:txBody>
      </p:sp>
    </p:spTree>
    <p:extLst>
      <p:ext uri="{BB962C8B-B14F-4D97-AF65-F5344CB8AC3E}">
        <p14:creationId xmlns:p14="http://schemas.microsoft.com/office/powerpoint/2010/main" val="3384898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924364" cy="1143000"/>
          </a:xfrm>
        </p:spPr>
        <p:txBody>
          <a:bodyPr/>
          <a:lstStyle/>
          <a:p>
            <a:r>
              <a:rPr lang="en-GB" dirty="0"/>
              <a:t>GINA 2019: Step 4</a:t>
            </a:r>
            <a:endParaRPr lang="en-GB" sz="2800" i="1" dirty="0"/>
          </a:p>
        </p:txBody>
      </p:sp>
      <p:sp>
        <p:nvSpPr>
          <p:cNvPr id="28" name="TextBox 27">
            <a:extLst>
              <a:ext uri="{FF2B5EF4-FFF2-40B4-BE49-F238E27FC236}">
                <a16:creationId xmlns:a16="http://schemas.microsoft.com/office/drawing/2014/main" id="{7FE8803C-F372-46BB-96C0-03A15C4BAF50}"/>
              </a:ext>
            </a:extLst>
          </p:cNvPr>
          <p:cNvSpPr txBox="1"/>
          <p:nvPr/>
        </p:nvSpPr>
        <p:spPr>
          <a:xfrm>
            <a:off x="1979795" y="6271993"/>
            <a:ext cx="5573962"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30" name="Picture 29" descr="WI10 Gina figure update_MARCH2019.v7.jpg">
            <a:extLst>
              <a:ext uri="{FF2B5EF4-FFF2-40B4-BE49-F238E27FC236}">
                <a16:creationId xmlns:a16="http://schemas.microsoft.com/office/drawing/2014/main" id="{D5C8F4F7-92F4-4D26-8AAD-A0DC3556A4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31" name="object 4">
            <a:extLst>
              <a:ext uri="{FF2B5EF4-FFF2-40B4-BE49-F238E27FC236}">
                <a16:creationId xmlns:a16="http://schemas.microsoft.com/office/drawing/2014/main" id="{24A4202F-E1BD-43CC-B3C6-013793F3ACC5}"/>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32" name="object 5">
            <a:extLst>
              <a:ext uri="{FF2B5EF4-FFF2-40B4-BE49-F238E27FC236}">
                <a16:creationId xmlns:a16="http://schemas.microsoft.com/office/drawing/2014/main" id="{81923275-8A22-4D93-8384-F10DD2A665C6}"/>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dirty="0">
              <a:solidFill>
                <a:prstClr val="black"/>
              </a:solidFill>
              <a:latin typeface="Arial"/>
              <a:cs typeface="Arial"/>
            </a:endParaRPr>
          </a:p>
        </p:txBody>
      </p:sp>
      <p:sp>
        <p:nvSpPr>
          <p:cNvPr id="33" name="object 6">
            <a:extLst>
              <a:ext uri="{FF2B5EF4-FFF2-40B4-BE49-F238E27FC236}">
                <a16:creationId xmlns:a16="http://schemas.microsoft.com/office/drawing/2014/main" id="{59AC2B44-B297-4B02-BBAA-BE86730E332A}"/>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dirty="0">
              <a:solidFill>
                <a:prstClr val="black"/>
              </a:solidFill>
              <a:latin typeface="Arial"/>
              <a:cs typeface="Arial"/>
            </a:endParaRPr>
          </a:p>
        </p:txBody>
      </p:sp>
      <p:sp>
        <p:nvSpPr>
          <p:cNvPr id="34" name="object 7">
            <a:extLst>
              <a:ext uri="{FF2B5EF4-FFF2-40B4-BE49-F238E27FC236}">
                <a16:creationId xmlns:a16="http://schemas.microsoft.com/office/drawing/2014/main" id="{B9566CDA-BF3E-461D-8FB5-2A82E48CA244}"/>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35" name="object 9">
            <a:extLst>
              <a:ext uri="{FF2B5EF4-FFF2-40B4-BE49-F238E27FC236}">
                <a16:creationId xmlns:a16="http://schemas.microsoft.com/office/drawing/2014/main" id="{1C15C6A7-1EEB-40E8-8E3E-1D7B5CA9AF4B}"/>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36" name="object 10">
            <a:extLst>
              <a:ext uri="{FF2B5EF4-FFF2-40B4-BE49-F238E27FC236}">
                <a16:creationId xmlns:a16="http://schemas.microsoft.com/office/drawing/2014/main" id="{1D3EF011-836F-4E59-966E-7F45ACB09056}"/>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37" name="object 11">
            <a:extLst>
              <a:ext uri="{FF2B5EF4-FFF2-40B4-BE49-F238E27FC236}">
                <a16:creationId xmlns:a16="http://schemas.microsoft.com/office/drawing/2014/main" id="{15A1A9CD-78F9-44A9-8982-FAC2FCC558FE}"/>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38" name="object 13">
            <a:extLst>
              <a:ext uri="{FF2B5EF4-FFF2-40B4-BE49-F238E27FC236}">
                <a16:creationId xmlns:a16="http://schemas.microsoft.com/office/drawing/2014/main" id="{490D47B3-01AE-43E4-AA1D-6395BBCC693A}"/>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39" name="object 14">
            <a:extLst>
              <a:ext uri="{FF2B5EF4-FFF2-40B4-BE49-F238E27FC236}">
                <a16:creationId xmlns:a16="http://schemas.microsoft.com/office/drawing/2014/main" id="{C60E6AE9-AF0D-4AFD-B09A-694EB60C2D16}"/>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40" name="object 16">
            <a:extLst>
              <a:ext uri="{FF2B5EF4-FFF2-40B4-BE49-F238E27FC236}">
                <a16:creationId xmlns:a16="http://schemas.microsoft.com/office/drawing/2014/main" id="{8825B84C-37C5-4BE0-B846-56F958F77A31}"/>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41" name="object 17">
            <a:extLst>
              <a:ext uri="{FF2B5EF4-FFF2-40B4-BE49-F238E27FC236}">
                <a16:creationId xmlns:a16="http://schemas.microsoft.com/office/drawing/2014/main" id="{805950A9-BFD8-4BD3-B578-D5A64E4B9A3F}"/>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42" name="object 18">
            <a:extLst>
              <a:ext uri="{FF2B5EF4-FFF2-40B4-BE49-F238E27FC236}">
                <a16:creationId xmlns:a16="http://schemas.microsoft.com/office/drawing/2014/main" id="{662ABB8A-29F9-4DB5-BC36-6EFFBB43B34B}"/>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43" name="object 19">
            <a:extLst>
              <a:ext uri="{FF2B5EF4-FFF2-40B4-BE49-F238E27FC236}">
                <a16:creationId xmlns:a16="http://schemas.microsoft.com/office/drawing/2014/main" id="{A22A32B1-F34E-4C06-855A-636E15A1BA0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44" name="object 20">
            <a:extLst>
              <a:ext uri="{FF2B5EF4-FFF2-40B4-BE49-F238E27FC236}">
                <a16:creationId xmlns:a16="http://schemas.microsoft.com/office/drawing/2014/main" id="{586CF20F-1256-4DA0-B5A3-FD02E5167F24}"/>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45" name="object 24">
            <a:extLst>
              <a:ext uri="{FF2B5EF4-FFF2-40B4-BE49-F238E27FC236}">
                <a16:creationId xmlns:a16="http://schemas.microsoft.com/office/drawing/2014/main" id="{4758F7D6-B58A-40DB-972A-82FC521BE72D}"/>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46" name="Rectangle 45">
            <a:extLst>
              <a:ext uri="{FF2B5EF4-FFF2-40B4-BE49-F238E27FC236}">
                <a16:creationId xmlns:a16="http://schemas.microsoft.com/office/drawing/2014/main" id="{EFEDA669-AF4D-4848-A631-E3E96F5581AB}"/>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7" name="Rectangle 46">
            <a:extLst>
              <a:ext uri="{FF2B5EF4-FFF2-40B4-BE49-F238E27FC236}">
                <a16:creationId xmlns:a16="http://schemas.microsoft.com/office/drawing/2014/main" id="{19E8234F-1EE8-46B1-9D1B-AB19DC71DFDF}"/>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48" name="object 8">
            <a:extLst>
              <a:ext uri="{FF2B5EF4-FFF2-40B4-BE49-F238E27FC236}">
                <a16:creationId xmlns:a16="http://schemas.microsoft.com/office/drawing/2014/main" id="{7E9513AE-259E-43A8-A651-14573CD05AD0}"/>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49" name="object 12">
            <a:extLst>
              <a:ext uri="{FF2B5EF4-FFF2-40B4-BE49-F238E27FC236}">
                <a16:creationId xmlns:a16="http://schemas.microsoft.com/office/drawing/2014/main" id="{7F93FC59-12D4-493D-ADAF-C326CBEA2ACC}"/>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50" name="Content Placeholder 4">
            <a:extLst>
              <a:ext uri="{FF2B5EF4-FFF2-40B4-BE49-F238E27FC236}">
                <a16:creationId xmlns:a16="http://schemas.microsoft.com/office/drawing/2014/main" id="{8A87A102-928A-4DC1-B96B-D6176AA5EBC9}"/>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Preferred controller</a:t>
            </a:r>
            <a:r>
              <a:rPr lang="en-AU" sz="1600" dirty="0"/>
              <a:t>: Low dose ICS-formoterol as maintenance and reliever therapy, OR medium dose ICS-LABA maintenance plus as-needed SABA</a:t>
            </a:r>
            <a:endParaRPr lang="en-AU" sz="1400" dirty="0"/>
          </a:p>
          <a:p>
            <a:pPr>
              <a:lnSpc>
                <a:spcPct val="110000"/>
              </a:lnSpc>
              <a:defRPr/>
            </a:pPr>
            <a:r>
              <a:rPr lang="en-AU" sz="1600" b="1" dirty="0"/>
              <a:t>Other controller options:</a:t>
            </a:r>
          </a:p>
          <a:p>
            <a:pPr lvl="1">
              <a:lnSpc>
                <a:spcPct val="110000"/>
              </a:lnSpc>
              <a:defRPr/>
            </a:pPr>
            <a:r>
              <a:rPr lang="en-AU" sz="1400" dirty="0"/>
              <a:t>Add-on tiotropium by mist inhaler for patients ≥6 years with a history of exacerbations</a:t>
            </a:r>
          </a:p>
          <a:p>
            <a:pPr lvl="1">
              <a:lnSpc>
                <a:spcPct val="110000"/>
              </a:lnSpc>
              <a:defRPr/>
            </a:pPr>
            <a:r>
              <a:rPr lang="en-AU" sz="1400" dirty="0"/>
              <a:t>Add-on LTRA</a:t>
            </a:r>
          </a:p>
          <a:p>
            <a:pPr lvl="1">
              <a:lnSpc>
                <a:spcPct val="110000"/>
              </a:lnSpc>
              <a:defRPr/>
            </a:pPr>
            <a:r>
              <a:rPr lang="en-AU" sz="1400" dirty="0"/>
              <a:t>Increasing to high dose ICS-LABA</a:t>
            </a:r>
          </a:p>
          <a:p>
            <a:pPr>
              <a:lnSpc>
                <a:spcPct val="110000"/>
              </a:lnSpc>
              <a:defRPr/>
            </a:pPr>
            <a:r>
              <a:rPr lang="en-AU" sz="1600" dirty="0"/>
              <a:t>Children aged 6-11 years: Continue controller, and refer for expert advice</a:t>
            </a:r>
          </a:p>
        </p:txBody>
      </p:sp>
    </p:spTree>
    <p:extLst>
      <p:ext uri="{BB962C8B-B14F-4D97-AF65-F5344CB8AC3E}">
        <p14:creationId xmlns:p14="http://schemas.microsoft.com/office/powerpoint/2010/main" val="3120187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547846" cy="1143000"/>
          </a:xfrm>
        </p:spPr>
        <p:txBody>
          <a:bodyPr/>
          <a:lstStyle/>
          <a:p>
            <a:r>
              <a:rPr lang="en-GB" dirty="0"/>
              <a:t>GINA 2019: Step 5</a:t>
            </a:r>
          </a:p>
        </p:txBody>
      </p:sp>
      <p:sp>
        <p:nvSpPr>
          <p:cNvPr id="28" name="TextBox 27">
            <a:extLst>
              <a:ext uri="{FF2B5EF4-FFF2-40B4-BE49-F238E27FC236}">
                <a16:creationId xmlns:a16="http://schemas.microsoft.com/office/drawing/2014/main" id="{7FE8803C-F372-46BB-96C0-03A15C4BAF50}"/>
              </a:ext>
            </a:extLst>
          </p:cNvPr>
          <p:cNvSpPr txBox="1"/>
          <p:nvPr/>
        </p:nvSpPr>
        <p:spPr>
          <a:xfrm>
            <a:off x="2060200" y="6261049"/>
            <a:ext cx="5573962"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pic>
        <p:nvPicPr>
          <p:cNvPr id="50" name="Picture 49" descr="WI10 Gina figure update_MARCH2019.v7.jpg">
            <a:extLst>
              <a:ext uri="{FF2B5EF4-FFF2-40B4-BE49-F238E27FC236}">
                <a16:creationId xmlns:a16="http://schemas.microsoft.com/office/drawing/2014/main" id="{6EC2BB9B-74D3-40F3-8D57-3678F8416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324" b="8094"/>
          <a:stretch/>
        </p:blipFill>
        <p:spPr>
          <a:xfrm>
            <a:off x="2725684" y="3023327"/>
            <a:ext cx="9135879" cy="3013166"/>
          </a:xfrm>
          <a:prstGeom prst="rect">
            <a:avLst/>
          </a:prstGeom>
        </p:spPr>
      </p:pic>
      <p:sp>
        <p:nvSpPr>
          <p:cNvPr id="51" name="object 4">
            <a:extLst>
              <a:ext uri="{FF2B5EF4-FFF2-40B4-BE49-F238E27FC236}">
                <a16:creationId xmlns:a16="http://schemas.microsoft.com/office/drawing/2014/main" id="{726080FC-CDA4-4292-9615-431A442F5399}"/>
              </a:ext>
            </a:extLst>
          </p:cNvPr>
          <p:cNvSpPr txBox="1"/>
          <p:nvPr/>
        </p:nvSpPr>
        <p:spPr>
          <a:xfrm>
            <a:off x="3392016" y="4160158"/>
            <a:ext cx="1260000" cy="56695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34010">
              <a:lnSpc>
                <a:spcPct val="103200"/>
              </a:lnSpc>
              <a:spcBef>
                <a:spcPts val="95"/>
              </a:spcBef>
            </a:pPr>
            <a:r>
              <a:rPr sz="900" b="1" spc="10" dirty="0">
                <a:solidFill>
                  <a:srgbClr val="F89A3A"/>
                </a:solidFill>
                <a:latin typeface="Arial Black"/>
                <a:cs typeface="Arial Black"/>
              </a:rPr>
              <a:t>PREFERRED  </a:t>
            </a:r>
            <a:r>
              <a:rPr sz="900" b="1" spc="15" dirty="0">
                <a:solidFill>
                  <a:srgbClr val="F89A3A"/>
                </a:solidFill>
                <a:latin typeface="Arial Black"/>
                <a:cs typeface="Arial Black"/>
              </a:rPr>
              <a:t>CONT</a:t>
            </a:r>
            <a:r>
              <a:rPr sz="900" b="1" dirty="0">
                <a:solidFill>
                  <a:srgbClr val="F89A3A"/>
                </a:solidFill>
                <a:latin typeface="Arial Black"/>
                <a:cs typeface="Arial Black"/>
              </a:rPr>
              <a:t>R</a:t>
            </a:r>
            <a:r>
              <a:rPr sz="900" b="1" spc="15" dirty="0">
                <a:solidFill>
                  <a:srgbClr val="F89A3A"/>
                </a:solidFill>
                <a:latin typeface="Arial Black"/>
                <a:cs typeface="Arial Black"/>
              </a:rPr>
              <a:t>OLLER</a:t>
            </a:r>
            <a:endParaRPr sz="900">
              <a:solidFill>
                <a:prstClr val="black"/>
              </a:solidFill>
              <a:latin typeface="Arial Black"/>
              <a:cs typeface="Arial Black"/>
            </a:endParaRPr>
          </a:p>
          <a:p>
            <a:pPr marL="12700" marR="5080">
              <a:lnSpc>
                <a:spcPct val="103200"/>
              </a:lnSpc>
            </a:pPr>
            <a:r>
              <a:rPr sz="850" spc="10" dirty="0">
                <a:solidFill>
                  <a:srgbClr val="231F20"/>
                </a:solidFill>
                <a:latin typeface="Arial"/>
                <a:cs typeface="Arial"/>
              </a:rPr>
              <a:t>to </a:t>
            </a:r>
            <a:r>
              <a:rPr sz="850" spc="5" dirty="0">
                <a:solidFill>
                  <a:srgbClr val="231F20"/>
                </a:solidFill>
                <a:latin typeface="Arial"/>
                <a:cs typeface="Arial"/>
              </a:rPr>
              <a:t>prevent exacerbations  </a:t>
            </a:r>
            <a:r>
              <a:rPr sz="850" spc="10" dirty="0">
                <a:solidFill>
                  <a:srgbClr val="231F20"/>
                </a:solidFill>
                <a:latin typeface="Arial"/>
                <a:cs typeface="Arial"/>
              </a:rPr>
              <a:t>and control</a:t>
            </a:r>
            <a:r>
              <a:rPr sz="850" spc="-25" dirty="0">
                <a:solidFill>
                  <a:srgbClr val="231F20"/>
                </a:solidFill>
                <a:latin typeface="Arial"/>
                <a:cs typeface="Arial"/>
              </a:rPr>
              <a:t> </a:t>
            </a:r>
            <a:r>
              <a:rPr sz="850" spc="10" dirty="0">
                <a:solidFill>
                  <a:srgbClr val="231F20"/>
                </a:solidFill>
                <a:latin typeface="Arial"/>
                <a:cs typeface="Arial"/>
              </a:rPr>
              <a:t>symptoms</a:t>
            </a:r>
            <a:endParaRPr sz="850">
              <a:solidFill>
                <a:prstClr val="black"/>
              </a:solidFill>
              <a:latin typeface="Arial"/>
              <a:cs typeface="Arial"/>
            </a:endParaRPr>
          </a:p>
        </p:txBody>
      </p:sp>
      <p:sp>
        <p:nvSpPr>
          <p:cNvPr id="52" name="object 5">
            <a:extLst>
              <a:ext uri="{FF2B5EF4-FFF2-40B4-BE49-F238E27FC236}">
                <a16:creationId xmlns:a16="http://schemas.microsoft.com/office/drawing/2014/main" id="{B4B5ADD4-42B9-44D8-992C-9D4F2406EB4D}"/>
              </a:ext>
            </a:extLst>
          </p:cNvPr>
          <p:cNvSpPr txBox="1"/>
          <p:nvPr/>
        </p:nvSpPr>
        <p:spPr>
          <a:xfrm>
            <a:off x="3779308" y="4910607"/>
            <a:ext cx="864000" cy="369973"/>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502284">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controller</a:t>
            </a:r>
            <a:r>
              <a:rPr sz="850" i="1" spc="-35" dirty="0">
                <a:solidFill>
                  <a:srgbClr val="231F20"/>
                </a:solidFill>
                <a:latin typeface="Arial"/>
                <a:cs typeface="Arial"/>
              </a:rPr>
              <a:t> </a:t>
            </a:r>
            <a:r>
              <a:rPr sz="850" i="1" spc="5" dirty="0">
                <a:solidFill>
                  <a:srgbClr val="231F20"/>
                </a:solidFill>
                <a:latin typeface="Arial"/>
                <a:cs typeface="Arial"/>
              </a:rPr>
              <a:t>options</a:t>
            </a:r>
            <a:endParaRPr sz="850" dirty="0">
              <a:solidFill>
                <a:prstClr val="black"/>
              </a:solidFill>
              <a:latin typeface="Arial"/>
              <a:cs typeface="Arial"/>
            </a:endParaRPr>
          </a:p>
        </p:txBody>
      </p:sp>
      <p:sp>
        <p:nvSpPr>
          <p:cNvPr id="53" name="object 6">
            <a:extLst>
              <a:ext uri="{FF2B5EF4-FFF2-40B4-BE49-F238E27FC236}">
                <a16:creationId xmlns:a16="http://schemas.microsoft.com/office/drawing/2014/main" id="{D28CD5A6-BB19-4917-B2A6-90B7243082D1}"/>
              </a:ext>
            </a:extLst>
          </p:cNvPr>
          <p:cNvSpPr txBox="1"/>
          <p:nvPr/>
        </p:nvSpPr>
        <p:spPr>
          <a:xfrm>
            <a:off x="3923308" y="5705729"/>
            <a:ext cx="720000" cy="254557"/>
          </a:xfrm>
          <a:prstGeom prst="rect">
            <a:avLst/>
          </a:prstGeom>
        </p:spPr>
        <p:txBody>
          <a:bodyPr vert="horz" wrap="square" lIns="0" tIns="2349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71475">
              <a:lnSpc>
                <a:spcPts val="860"/>
              </a:lnSpc>
              <a:spcBef>
                <a:spcPts val="185"/>
              </a:spcBef>
            </a:pPr>
            <a:r>
              <a:rPr sz="850" i="1" spc="10" dirty="0">
                <a:solidFill>
                  <a:srgbClr val="231F20"/>
                </a:solidFill>
                <a:latin typeface="Arial"/>
                <a:cs typeface="Arial"/>
              </a:rPr>
              <a:t>Other  </a:t>
            </a:r>
            <a:r>
              <a:rPr sz="850" i="1" spc="5" dirty="0">
                <a:solidFill>
                  <a:srgbClr val="231F20"/>
                </a:solidFill>
                <a:latin typeface="Arial"/>
                <a:cs typeface="Arial"/>
              </a:rPr>
              <a:t>reliever</a:t>
            </a:r>
            <a:r>
              <a:rPr sz="850" i="1" spc="-45" dirty="0">
                <a:solidFill>
                  <a:srgbClr val="231F20"/>
                </a:solidFill>
                <a:latin typeface="Arial"/>
                <a:cs typeface="Arial"/>
              </a:rPr>
              <a:t> </a:t>
            </a:r>
            <a:r>
              <a:rPr sz="850" i="1" spc="5" dirty="0">
                <a:solidFill>
                  <a:srgbClr val="231F20"/>
                </a:solidFill>
                <a:latin typeface="Arial"/>
                <a:cs typeface="Arial"/>
              </a:rPr>
              <a:t>option</a:t>
            </a:r>
            <a:endParaRPr sz="850" dirty="0">
              <a:solidFill>
                <a:prstClr val="black"/>
              </a:solidFill>
              <a:latin typeface="Arial"/>
              <a:cs typeface="Arial"/>
            </a:endParaRPr>
          </a:p>
        </p:txBody>
      </p:sp>
      <p:sp>
        <p:nvSpPr>
          <p:cNvPr id="54" name="object 7">
            <a:extLst>
              <a:ext uri="{FF2B5EF4-FFF2-40B4-BE49-F238E27FC236}">
                <a16:creationId xmlns:a16="http://schemas.microsoft.com/office/drawing/2014/main" id="{AFBD3C10-3EEA-4836-87EF-CB9A4273BC72}"/>
              </a:ext>
            </a:extLst>
          </p:cNvPr>
          <p:cNvSpPr txBox="1"/>
          <p:nvPr/>
        </p:nvSpPr>
        <p:spPr>
          <a:xfrm>
            <a:off x="3392016" y="5454633"/>
            <a:ext cx="828000" cy="4349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b="1" spc="10" dirty="0">
                <a:solidFill>
                  <a:srgbClr val="0078AC"/>
                </a:solidFill>
                <a:latin typeface="Arial Black"/>
                <a:cs typeface="Arial Black"/>
              </a:rPr>
              <a:t>PREFERRED  </a:t>
            </a:r>
            <a:r>
              <a:rPr sz="900" b="1" spc="15" dirty="0">
                <a:solidFill>
                  <a:srgbClr val="0078AC"/>
                </a:solidFill>
                <a:latin typeface="Arial Black"/>
                <a:cs typeface="Arial Black"/>
              </a:rPr>
              <a:t>RELIEVER</a:t>
            </a:r>
            <a:endParaRPr sz="900">
              <a:solidFill>
                <a:prstClr val="black"/>
              </a:solidFill>
              <a:latin typeface="Arial Black"/>
              <a:cs typeface="Arial Black"/>
            </a:endParaRPr>
          </a:p>
        </p:txBody>
      </p:sp>
      <p:sp>
        <p:nvSpPr>
          <p:cNvPr id="55" name="object 9">
            <a:extLst>
              <a:ext uri="{FF2B5EF4-FFF2-40B4-BE49-F238E27FC236}">
                <a16:creationId xmlns:a16="http://schemas.microsoft.com/office/drawing/2014/main" id="{55694E17-4631-4EAD-B9B3-98FD949C08B8}"/>
              </a:ext>
            </a:extLst>
          </p:cNvPr>
          <p:cNvSpPr txBox="1"/>
          <p:nvPr/>
        </p:nvSpPr>
        <p:spPr>
          <a:xfrm>
            <a:off x="5681088" y="4013803"/>
            <a:ext cx="2448000" cy="620811"/>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dirty="0">
                <a:solidFill>
                  <a:srgbClr val="58595B"/>
                </a:solidFill>
                <a:latin typeface="Arial Black"/>
                <a:cs typeface="Arial Black"/>
              </a:rPr>
              <a:t> </a:t>
            </a:r>
            <a:r>
              <a:rPr sz="900" b="1" spc="15" dirty="0">
                <a:solidFill>
                  <a:srgbClr val="58595B"/>
                </a:solidFill>
                <a:latin typeface="Arial Black"/>
                <a:cs typeface="Arial Black"/>
              </a:rPr>
              <a:t>2</a:t>
            </a:r>
            <a:endParaRPr sz="900" b="1">
              <a:solidFill>
                <a:prstClr val="black"/>
              </a:solidFill>
              <a:latin typeface="Arial Black"/>
              <a:cs typeface="Arial Black"/>
            </a:endParaRPr>
          </a:p>
          <a:p>
            <a:pPr marL="12700" marR="5080">
              <a:lnSpc>
                <a:spcPct val="114000"/>
              </a:lnSpc>
              <a:spcBef>
                <a:spcPts val="944"/>
              </a:spcBef>
            </a:pPr>
            <a:r>
              <a:rPr sz="1000" dirty="0">
                <a:solidFill>
                  <a:srgbClr val="231F20"/>
                </a:solidFill>
                <a:latin typeface="Arial"/>
                <a:cs typeface="Arial"/>
              </a:rPr>
              <a:t>Daily low dose inhaled corticosteroid (ICS),  or as-needed low dose ICS-formoterol</a:t>
            </a:r>
            <a:r>
              <a:rPr sz="950" spc="-5"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56" name="object 10">
            <a:extLst>
              <a:ext uri="{FF2B5EF4-FFF2-40B4-BE49-F238E27FC236}">
                <a16:creationId xmlns:a16="http://schemas.microsoft.com/office/drawing/2014/main" id="{46AE0A74-A513-4742-A4C0-75AE7DB09A22}"/>
              </a:ext>
            </a:extLst>
          </p:cNvPr>
          <p:cNvSpPr txBox="1"/>
          <p:nvPr/>
        </p:nvSpPr>
        <p:spPr>
          <a:xfrm>
            <a:off x="8640949" y="3856526"/>
            <a:ext cx="612000" cy="73622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15" dirty="0">
                <a:solidFill>
                  <a:srgbClr val="58595B"/>
                </a:solidFill>
                <a:latin typeface="Arial Black"/>
                <a:cs typeface="Arial Black"/>
              </a:rPr>
              <a:t> </a:t>
            </a:r>
            <a:r>
              <a:rPr sz="900" b="1" spc="15" dirty="0">
                <a:solidFill>
                  <a:srgbClr val="58595B"/>
                </a:solidFill>
                <a:latin typeface="Arial Black"/>
                <a:cs typeface="Arial Black"/>
              </a:rPr>
              <a:t>3</a:t>
            </a:r>
            <a:endParaRPr sz="900">
              <a:solidFill>
                <a:prstClr val="black"/>
              </a:solidFill>
              <a:latin typeface="Arial Black"/>
              <a:cs typeface="Arial Black"/>
            </a:endParaRPr>
          </a:p>
          <a:p>
            <a:pPr marL="12700" marR="5080">
              <a:lnSpc>
                <a:spcPct val="101200"/>
              </a:lnSpc>
              <a:spcBef>
                <a:spcPts val="944"/>
              </a:spcBef>
            </a:pPr>
            <a:r>
              <a:rPr sz="1000" dirty="0">
                <a:solidFill>
                  <a:srgbClr val="231F20"/>
                </a:solidFill>
                <a:latin typeface="Arial"/>
                <a:cs typeface="Arial"/>
              </a:rPr>
              <a:t>Low dose  </a:t>
            </a:r>
            <a:r>
              <a:rPr sz="1000" spc="5" dirty="0">
                <a:solidFill>
                  <a:srgbClr val="231F20"/>
                </a:solidFill>
                <a:latin typeface="Arial"/>
                <a:cs typeface="Arial"/>
              </a:rPr>
              <a:t>ICS-LABA</a:t>
            </a:r>
            <a:endParaRPr sz="900">
              <a:solidFill>
                <a:prstClr val="black"/>
              </a:solidFill>
              <a:latin typeface="Arial"/>
              <a:cs typeface="Arial"/>
            </a:endParaRPr>
          </a:p>
        </p:txBody>
      </p:sp>
      <p:sp>
        <p:nvSpPr>
          <p:cNvPr id="57" name="object 11">
            <a:extLst>
              <a:ext uri="{FF2B5EF4-FFF2-40B4-BE49-F238E27FC236}">
                <a16:creationId xmlns:a16="http://schemas.microsoft.com/office/drawing/2014/main" id="{B25AB34A-C29F-4809-884A-0F7C82AB90E0}"/>
              </a:ext>
            </a:extLst>
          </p:cNvPr>
          <p:cNvSpPr txBox="1"/>
          <p:nvPr/>
        </p:nvSpPr>
        <p:spPr>
          <a:xfrm>
            <a:off x="9615191" y="3614931"/>
            <a:ext cx="720000" cy="549766"/>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4</a:t>
            </a:r>
            <a:endParaRPr sz="900">
              <a:solidFill>
                <a:prstClr val="black"/>
              </a:solidFill>
              <a:latin typeface="Arial Black"/>
              <a:cs typeface="Arial Black"/>
            </a:endParaRPr>
          </a:p>
          <a:p>
            <a:pPr marL="12700" marR="5080">
              <a:lnSpc>
                <a:spcPct val="101200"/>
              </a:lnSpc>
              <a:spcBef>
                <a:spcPts val="944"/>
              </a:spcBef>
            </a:pPr>
            <a:r>
              <a:rPr sz="900" spc="5" dirty="0">
                <a:solidFill>
                  <a:srgbClr val="231F20"/>
                </a:solidFill>
                <a:latin typeface="Arial"/>
                <a:cs typeface="Arial"/>
              </a:rPr>
              <a:t>Medium</a:t>
            </a:r>
            <a:r>
              <a:rPr sz="900" spc="-85" dirty="0">
                <a:solidFill>
                  <a:srgbClr val="231F20"/>
                </a:solidFill>
                <a:latin typeface="Arial"/>
                <a:cs typeface="Arial"/>
              </a:rPr>
              <a:t> </a:t>
            </a:r>
            <a:r>
              <a:rPr sz="900" dirty="0">
                <a:solidFill>
                  <a:srgbClr val="231F20"/>
                </a:solidFill>
                <a:latin typeface="Arial"/>
                <a:cs typeface="Arial"/>
              </a:rPr>
              <a:t>dose  </a:t>
            </a:r>
            <a:r>
              <a:rPr sz="900" spc="5" dirty="0">
                <a:solidFill>
                  <a:srgbClr val="231F20"/>
                </a:solidFill>
                <a:latin typeface="Arial"/>
                <a:cs typeface="Arial"/>
              </a:rPr>
              <a:t>ICS-LABA</a:t>
            </a:r>
            <a:endParaRPr sz="900">
              <a:solidFill>
                <a:prstClr val="black"/>
              </a:solidFill>
              <a:latin typeface="Arial"/>
              <a:cs typeface="Arial"/>
            </a:endParaRPr>
          </a:p>
        </p:txBody>
      </p:sp>
      <p:sp>
        <p:nvSpPr>
          <p:cNvPr id="58" name="object 13">
            <a:extLst>
              <a:ext uri="{FF2B5EF4-FFF2-40B4-BE49-F238E27FC236}">
                <a16:creationId xmlns:a16="http://schemas.microsoft.com/office/drawing/2014/main" id="{D3973126-5455-4C6E-A94E-6B49BD716922}"/>
              </a:ext>
            </a:extLst>
          </p:cNvPr>
          <p:cNvSpPr txBox="1"/>
          <p:nvPr/>
        </p:nvSpPr>
        <p:spPr>
          <a:xfrm>
            <a:off x="5681088" y="4897573"/>
            <a:ext cx="2340000" cy="430759"/>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5" dirty="0">
                <a:solidFill>
                  <a:srgbClr val="231F20"/>
                </a:solidFill>
                <a:latin typeface="Arial"/>
                <a:cs typeface="Arial"/>
              </a:rPr>
              <a:t>Leukotriene </a:t>
            </a:r>
            <a:r>
              <a:rPr sz="900" i="1" spc="10" dirty="0">
                <a:solidFill>
                  <a:srgbClr val="231F20"/>
                </a:solidFill>
                <a:latin typeface="Arial"/>
                <a:cs typeface="Arial"/>
              </a:rPr>
              <a:t>receptor </a:t>
            </a:r>
            <a:r>
              <a:rPr sz="900" i="1" spc="5" dirty="0">
                <a:solidFill>
                  <a:srgbClr val="231F20"/>
                </a:solidFill>
                <a:latin typeface="Arial"/>
                <a:cs typeface="Arial"/>
              </a:rPr>
              <a:t>antagonist </a:t>
            </a:r>
            <a:r>
              <a:rPr sz="900" i="1" dirty="0">
                <a:solidFill>
                  <a:srgbClr val="231F20"/>
                </a:solidFill>
                <a:latin typeface="Arial"/>
                <a:cs typeface="Arial"/>
              </a:rPr>
              <a:t>(LTRA), </a:t>
            </a:r>
            <a:r>
              <a:rPr sz="900" i="1" spc="5" dirty="0">
                <a:solidFill>
                  <a:srgbClr val="231F20"/>
                </a:solidFill>
                <a:latin typeface="Arial"/>
                <a:cs typeface="Arial"/>
              </a:rPr>
              <a:t>or  low dose </a:t>
            </a:r>
            <a:r>
              <a:rPr sz="900" i="1" spc="10" dirty="0">
                <a:solidFill>
                  <a:srgbClr val="231F20"/>
                </a:solidFill>
                <a:latin typeface="Arial"/>
                <a:cs typeface="Arial"/>
              </a:rPr>
              <a:t>ICS taken </a:t>
            </a:r>
            <a:r>
              <a:rPr sz="900" i="1" spc="5" dirty="0">
                <a:solidFill>
                  <a:srgbClr val="231F20"/>
                </a:solidFill>
                <a:latin typeface="Arial"/>
                <a:cs typeface="Arial"/>
              </a:rPr>
              <a:t>whenever </a:t>
            </a:r>
            <a:r>
              <a:rPr sz="900" i="1" spc="15" dirty="0">
                <a:solidFill>
                  <a:srgbClr val="231F20"/>
                </a:solidFill>
                <a:latin typeface="Arial"/>
                <a:cs typeface="Arial"/>
              </a:rPr>
              <a:t>SABA </a:t>
            </a:r>
            <a:r>
              <a:rPr sz="900" i="1" spc="10" dirty="0">
                <a:solidFill>
                  <a:srgbClr val="231F20"/>
                </a:solidFill>
                <a:latin typeface="Arial"/>
                <a:cs typeface="Arial"/>
              </a:rPr>
              <a:t>taken</a:t>
            </a:r>
            <a:r>
              <a:rPr sz="900" i="1" spc="-5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59" name="object 14">
            <a:extLst>
              <a:ext uri="{FF2B5EF4-FFF2-40B4-BE49-F238E27FC236}">
                <a16:creationId xmlns:a16="http://schemas.microsoft.com/office/drawing/2014/main" id="{B68249CD-74A2-4A4D-B243-378455218928}"/>
              </a:ext>
            </a:extLst>
          </p:cNvPr>
          <p:cNvSpPr txBox="1"/>
          <p:nvPr/>
        </p:nvSpPr>
        <p:spPr>
          <a:xfrm>
            <a:off x="5421143" y="5474008"/>
            <a:ext cx="1944000" cy="293670"/>
          </a:xfrm>
          <a:prstGeom prst="rect">
            <a:avLst/>
          </a:prstGeom>
        </p:spPr>
        <p:txBody>
          <a:bodyPr vert="horz" wrap="square" lIns="0" tIns="165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10" dirty="0">
                <a:solidFill>
                  <a:srgbClr val="231F20"/>
                </a:solidFill>
                <a:latin typeface="Arial"/>
                <a:cs typeface="Arial"/>
              </a:rPr>
              <a:t>*</a:t>
            </a:r>
            <a:endParaRPr sz="900">
              <a:solidFill>
                <a:prstClr val="black"/>
              </a:solidFill>
              <a:latin typeface="Arial"/>
              <a:cs typeface="Arial"/>
            </a:endParaRPr>
          </a:p>
        </p:txBody>
      </p:sp>
      <p:sp>
        <p:nvSpPr>
          <p:cNvPr id="60" name="object 16">
            <a:extLst>
              <a:ext uri="{FF2B5EF4-FFF2-40B4-BE49-F238E27FC236}">
                <a16:creationId xmlns:a16="http://schemas.microsoft.com/office/drawing/2014/main" id="{B54D85F2-46EE-454E-8B68-CD32AB6DEFA4}"/>
              </a:ext>
            </a:extLst>
          </p:cNvPr>
          <p:cNvSpPr txBox="1"/>
          <p:nvPr/>
        </p:nvSpPr>
        <p:spPr>
          <a:xfrm>
            <a:off x="7443897" y="5751601"/>
            <a:ext cx="2196000" cy="180000"/>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i="1" spc="10" dirty="0">
                <a:solidFill>
                  <a:srgbClr val="231F20"/>
                </a:solidFill>
                <a:latin typeface="Arial"/>
                <a:cs typeface="Arial"/>
              </a:rPr>
              <a:t>As-needed short-acting β</a:t>
            </a:r>
            <a:r>
              <a:rPr lang="en-AU" sz="850" i="1" spc="10" baseline="-25000" dirty="0">
                <a:solidFill>
                  <a:srgbClr val="231F20"/>
                </a:solidFill>
                <a:latin typeface="Arial"/>
                <a:cs typeface="Arial"/>
              </a:rPr>
              <a:t>2</a:t>
            </a:r>
            <a:r>
              <a:rPr sz="850" i="1" spc="10" dirty="0">
                <a:solidFill>
                  <a:srgbClr val="231F20"/>
                </a:solidFill>
                <a:latin typeface="Arial"/>
                <a:cs typeface="Arial"/>
              </a:rPr>
              <a:t> -agonist</a:t>
            </a:r>
            <a:r>
              <a:rPr sz="850" i="1" spc="-35" dirty="0">
                <a:solidFill>
                  <a:srgbClr val="231F20"/>
                </a:solidFill>
                <a:latin typeface="Arial"/>
                <a:cs typeface="Arial"/>
              </a:rPr>
              <a:t> </a:t>
            </a:r>
            <a:r>
              <a:rPr sz="850" i="1" spc="10" dirty="0">
                <a:solidFill>
                  <a:srgbClr val="231F20"/>
                </a:solidFill>
                <a:latin typeface="Arial"/>
                <a:cs typeface="Arial"/>
              </a:rPr>
              <a:t>(SABA)</a:t>
            </a:r>
            <a:endParaRPr sz="850" dirty="0">
              <a:solidFill>
                <a:prstClr val="black"/>
              </a:solidFill>
              <a:latin typeface="Arial"/>
              <a:cs typeface="Arial"/>
            </a:endParaRPr>
          </a:p>
        </p:txBody>
      </p:sp>
      <p:sp>
        <p:nvSpPr>
          <p:cNvPr id="61" name="object 17">
            <a:extLst>
              <a:ext uri="{FF2B5EF4-FFF2-40B4-BE49-F238E27FC236}">
                <a16:creationId xmlns:a16="http://schemas.microsoft.com/office/drawing/2014/main" id="{462DD351-E2EC-4D53-A649-3B41FBE0FD97}"/>
              </a:ext>
            </a:extLst>
          </p:cNvPr>
          <p:cNvSpPr txBox="1"/>
          <p:nvPr/>
        </p:nvSpPr>
        <p:spPr>
          <a:xfrm>
            <a:off x="8619178" y="4897573"/>
            <a:ext cx="864000" cy="573427"/>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Medium </a:t>
            </a:r>
            <a:r>
              <a:rPr sz="900" i="1" spc="5" dirty="0">
                <a:solidFill>
                  <a:srgbClr val="231F20"/>
                </a:solidFill>
                <a:latin typeface="Arial"/>
                <a:cs typeface="Arial"/>
              </a:rPr>
              <a:t>dose  </a:t>
            </a:r>
            <a:r>
              <a:rPr sz="900" i="1" spc="10" dirty="0">
                <a:solidFill>
                  <a:srgbClr val="231F20"/>
                </a:solidFill>
                <a:latin typeface="Arial"/>
                <a:cs typeface="Arial"/>
              </a:rPr>
              <a:t>ICS, </a:t>
            </a:r>
            <a:r>
              <a:rPr sz="900" i="1" spc="5" dirty="0">
                <a:solidFill>
                  <a:srgbClr val="231F20"/>
                </a:solidFill>
                <a:latin typeface="Arial"/>
                <a:cs typeface="Arial"/>
              </a:rPr>
              <a:t>or low</a:t>
            </a:r>
            <a:r>
              <a:rPr sz="900" i="1" spc="-60" dirty="0">
                <a:solidFill>
                  <a:srgbClr val="231F20"/>
                </a:solidFill>
                <a:latin typeface="Arial"/>
                <a:cs typeface="Arial"/>
              </a:rPr>
              <a:t> </a:t>
            </a:r>
            <a:r>
              <a:rPr sz="900" i="1" spc="5" dirty="0">
                <a:solidFill>
                  <a:srgbClr val="231F20"/>
                </a:solidFill>
                <a:latin typeface="Arial"/>
                <a:cs typeface="Arial"/>
              </a:rPr>
              <a:t>dose  ICS+LTRA</a:t>
            </a:r>
            <a:r>
              <a:rPr lang="en-AU" sz="900" i="1" spc="5" dirty="0">
                <a:solidFill>
                  <a:srgbClr val="231F20"/>
                </a:solidFill>
                <a:latin typeface="Arial"/>
                <a:cs typeface="Arial"/>
              </a:rPr>
              <a:t> #</a:t>
            </a:r>
            <a:endParaRPr sz="900" dirty="0">
              <a:solidFill>
                <a:prstClr val="black"/>
              </a:solidFill>
              <a:latin typeface="Arial"/>
              <a:cs typeface="Arial"/>
            </a:endParaRPr>
          </a:p>
        </p:txBody>
      </p:sp>
      <p:sp>
        <p:nvSpPr>
          <p:cNvPr id="62" name="object 18">
            <a:extLst>
              <a:ext uri="{FF2B5EF4-FFF2-40B4-BE49-F238E27FC236}">
                <a16:creationId xmlns:a16="http://schemas.microsoft.com/office/drawing/2014/main" id="{B4A91CB7-EC26-4EA6-AC74-99F10BF68559}"/>
              </a:ext>
            </a:extLst>
          </p:cNvPr>
          <p:cNvSpPr txBox="1"/>
          <p:nvPr/>
        </p:nvSpPr>
        <p:spPr>
          <a:xfrm>
            <a:off x="9604342" y="4897573"/>
            <a:ext cx="756000" cy="542200"/>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50" i="1" spc="5" dirty="0">
                <a:solidFill>
                  <a:srgbClr val="231F20"/>
                </a:solidFill>
                <a:latin typeface="Arial"/>
                <a:cs typeface="Arial"/>
              </a:rPr>
              <a:t>High dose  </a:t>
            </a:r>
            <a:r>
              <a:rPr sz="850" i="1" spc="10" dirty="0">
                <a:solidFill>
                  <a:srgbClr val="231F20"/>
                </a:solidFill>
                <a:latin typeface="Arial"/>
                <a:cs typeface="Arial"/>
              </a:rPr>
              <a:t>ICS, </a:t>
            </a:r>
            <a:r>
              <a:rPr sz="850" i="1" spc="5" dirty="0">
                <a:solidFill>
                  <a:srgbClr val="231F20"/>
                </a:solidFill>
                <a:latin typeface="Arial"/>
                <a:cs typeface="Arial"/>
              </a:rPr>
              <a:t>add-on  </a:t>
            </a:r>
            <a:r>
              <a:rPr sz="850" i="1" spc="10" dirty="0">
                <a:solidFill>
                  <a:srgbClr val="231F20"/>
                </a:solidFill>
                <a:latin typeface="Arial"/>
                <a:cs typeface="Arial"/>
              </a:rPr>
              <a:t>tiotropium,</a:t>
            </a:r>
            <a:r>
              <a:rPr sz="850" i="1" spc="-75" dirty="0">
                <a:solidFill>
                  <a:srgbClr val="231F20"/>
                </a:solidFill>
                <a:latin typeface="Arial"/>
                <a:cs typeface="Arial"/>
              </a:rPr>
              <a:t> </a:t>
            </a:r>
            <a:r>
              <a:rPr sz="850" i="1" spc="5" dirty="0">
                <a:solidFill>
                  <a:srgbClr val="231F20"/>
                </a:solidFill>
                <a:latin typeface="Arial"/>
                <a:cs typeface="Arial"/>
              </a:rPr>
              <a:t>or  add-on</a:t>
            </a:r>
            <a:r>
              <a:rPr sz="850" i="1" spc="-65" dirty="0">
                <a:solidFill>
                  <a:srgbClr val="231F20"/>
                </a:solidFill>
                <a:latin typeface="Arial"/>
                <a:cs typeface="Arial"/>
              </a:rPr>
              <a:t> </a:t>
            </a:r>
            <a:r>
              <a:rPr sz="850" i="1" dirty="0">
                <a:solidFill>
                  <a:srgbClr val="231F20"/>
                </a:solidFill>
                <a:latin typeface="Arial"/>
                <a:cs typeface="Arial"/>
              </a:rPr>
              <a:t>LTRA</a:t>
            </a:r>
            <a:r>
              <a:rPr lang="en-AU" sz="850" i="1" dirty="0">
                <a:solidFill>
                  <a:srgbClr val="231F20"/>
                </a:solidFill>
                <a:latin typeface="Arial"/>
                <a:cs typeface="Arial"/>
              </a:rPr>
              <a:t> #</a:t>
            </a:r>
            <a:endParaRPr sz="850" dirty="0">
              <a:solidFill>
                <a:prstClr val="black"/>
              </a:solidFill>
              <a:latin typeface="Arial"/>
              <a:cs typeface="Arial"/>
            </a:endParaRPr>
          </a:p>
        </p:txBody>
      </p:sp>
      <p:sp>
        <p:nvSpPr>
          <p:cNvPr id="63" name="object 19">
            <a:extLst>
              <a:ext uri="{FF2B5EF4-FFF2-40B4-BE49-F238E27FC236}">
                <a16:creationId xmlns:a16="http://schemas.microsoft.com/office/drawing/2014/main" id="{1D61B05D-4E7D-4078-8A66-F653250FA39D}"/>
              </a:ext>
            </a:extLst>
          </p:cNvPr>
          <p:cNvSpPr txBox="1"/>
          <p:nvPr/>
        </p:nvSpPr>
        <p:spPr>
          <a:xfrm>
            <a:off x="10412498" y="4897573"/>
            <a:ext cx="684000" cy="515782"/>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800" i="1" spc="10" dirty="0">
                <a:solidFill>
                  <a:srgbClr val="231F20"/>
                </a:solidFill>
                <a:latin typeface="Arial"/>
                <a:cs typeface="Arial"/>
              </a:rPr>
              <a:t>Add </a:t>
            </a:r>
            <a:r>
              <a:rPr sz="800" i="1" spc="5" dirty="0">
                <a:solidFill>
                  <a:srgbClr val="231F20"/>
                </a:solidFill>
                <a:latin typeface="Arial"/>
                <a:cs typeface="Arial"/>
              </a:rPr>
              <a:t>low</a:t>
            </a:r>
            <a:r>
              <a:rPr sz="800" i="1" spc="-60" dirty="0">
                <a:solidFill>
                  <a:srgbClr val="231F20"/>
                </a:solidFill>
                <a:latin typeface="Arial"/>
                <a:cs typeface="Arial"/>
              </a:rPr>
              <a:t> </a:t>
            </a:r>
            <a:r>
              <a:rPr sz="800" i="1" spc="5" dirty="0">
                <a:solidFill>
                  <a:srgbClr val="231F20"/>
                </a:solidFill>
                <a:latin typeface="Arial"/>
                <a:cs typeface="Arial"/>
              </a:rPr>
              <a:t>dose  </a:t>
            </a:r>
            <a:r>
              <a:rPr sz="800" i="1" spc="10" dirty="0">
                <a:solidFill>
                  <a:srgbClr val="231F20"/>
                </a:solidFill>
                <a:latin typeface="Arial"/>
                <a:cs typeface="Arial"/>
              </a:rPr>
              <a:t>OCS, </a:t>
            </a:r>
            <a:r>
              <a:rPr sz="800" i="1" spc="5" dirty="0">
                <a:solidFill>
                  <a:srgbClr val="231F20"/>
                </a:solidFill>
                <a:latin typeface="Arial"/>
                <a:cs typeface="Arial"/>
              </a:rPr>
              <a:t>but  </a:t>
            </a:r>
            <a:r>
              <a:rPr sz="800" i="1" spc="10" dirty="0">
                <a:solidFill>
                  <a:srgbClr val="231F20"/>
                </a:solidFill>
                <a:latin typeface="Arial"/>
                <a:cs typeface="Arial"/>
              </a:rPr>
              <a:t>consider</a:t>
            </a:r>
            <a:endParaRPr sz="800" dirty="0">
              <a:solidFill>
                <a:prstClr val="black"/>
              </a:solidFill>
              <a:latin typeface="Arial"/>
              <a:cs typeface="Arial"/>
            </a:endParaRPr>
          </a:p>
          <a:p>
            <a:pPr marL="12700">
              <a:spcBef>
                <a:spcPts val="30"/>
              </a:spcBef>
            </a:pPr>
            <a:r>
              <a:rPr sz="800" i="1" spc="10" dirty="0">
                <a:solidFill>
                  <a:srgbClr val="231F20"/>
                </a:solidFill>
                <a:latin typeface="Arial"/>
                <a:cs typeface="Arial"/>
              </a:rPr>
              <a:t>side-effects</a:t>
            </a:r>
            <a:endParaRPr sz="800" dirty="0">
              <a:solidFill>
                <a:prstClr val="black"/>
              </a:solidFill>
              <a:latin typeface="Arial"/>
              <a:cs typeface="Arial"/>
            </a:endParaRPr>
          </a:p>
        </p:txBody>
      </p:sp>
      <p:sp>
        <p:nvSpPr>
          <p:cNvPr id="64" name="object 20">
            <a:extLst>
              <a:ext uri="{FF2B5EF4-FFF2-40B4-BE49-F238E27FC236}">
                <a16:creationId xmlns:a16="http://schemas.microsoft.com/office/drawing/2014/main" id="{BCA8BFEA-87BD-4D40-88D7-688E57BB4F6D}"/>
              </a:ext>
            </a:extLst>
          </p:cNvPr>
          <p:cNvSpPr txBox="1"/>
          <p:nvPr/>
        </p:nvSpPr>
        <p:spPr>
          <a:xfrm>
            <a:off x="8948950" y="5474008"/>
            <a:ext cx="1980000" cy="291105"/>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10"/>
              </a:spcBef>
            </a:pPr>
            <a:r>
              <a:rPr sz="900" spc="5" dirty="0">
                <a:solidFill>
                  <a:srgbClr val="231F20"/>
                </a:solidFill>
                <a:latin typeface="Arial"/>
                <a:cs typeface="Arial"/>
              </a:rPr>
              <a:t>As-needed </a:t>
            </a:r>
            <a:r>
              <a:rPr sz="900" dirty="0">
                <a:solidFill>
                  <a:srgbClr val="231F20"/>
                </a:solidFill>
                <a:latin typeface="Arial"/>
                <a:cs typeface="Arial"/>
              </a:rPr>
              <a:t>low dose ICS-formoterol</a:t>
            </a:r>
            <a:r>
              <a:rPr sz="900" spc="-25" dirty="0">
                <a:solidFill>
                  <a:srgbClr val="231F20"/>
                </a:solidFill>
                <a:latin typeface="Arial"/>
                <a:cs typeface="Arial"/>
              </a:rPr>
              <a:t> </a:t>
            </a:r>
            <a:r>
              <a:rPr sz="900" spc="5" dirty="0">
                <a:solidFill>
                  <a:srgbClr val="231F20"/>
                </a:solidFill>
                <a:latin typeface="Arial"/>
                <a:cs typeface="Arial"/>
              </a:rPr>
              <a:t>‡</a:t>
            </a:r>
            <a:endParaRPr sz="900">
              <a:solidFill>
                <a:prstClr val="black"/>
              </a:solidFill>
              <a:latin typeface="Arial"/>
              <a:cs typeface="Arial"/>
            </a:endParaRPr>
          </a:p>
        </p:txBody>
      </p:sp>
      <p:sp>
        <p:nvSpPr>
          <p:cNvPr id="65" name="object 24">
            <a:extLst>
              <a:ext uri="{FF2B5EF4-FFF2-40B4-BE49-F238E27FC236}">
                <a16:creationId xmlns:a16="http://schemas.microsoft.com/office/drawing/2014/main" id="{1B251170-39B5-41D2-B4B3-1CBBDB493804}"/>
              </a:ext>
            </a:extLst>
          </p:cNvPr>
          <p:cNvSpPr txBox="1"/>
          <p:nvPr/>
        </p:nvSpPr>
        <p:spPr>
          <a:xfrm>
            <a:off x="10412061" y="3177242"/>
            <a:ext cx="684000" cy="1701235"/>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850" b="1" spc="10" dirty="0">
                <a:solidFill>
                  <a:srgbClr val="58595B"/>
                </a:solidFill>
                <a:latin typeface="Arial Black"/>
                <a:cs typeface="Arial Black"/>
              </a:rPr>
              <a:t>STEP</a:t>
            </a:r>
            <a:r>
              <a:rPr sz="850" b="1" spc="-5" dirty="0">
                <a:solidFill>
                  <a:srgbClr val="58595B"/>
                </a:solidFill>
                <a:latin typeface="Arial Black"/>
                <a:cs typeface="Arial Black"/>
              </a:rPr>
              <a:t> </a:t>
            </a:r>
            <a:r>
              <a:rPr sz="850" b="1" spc="15" dirty="0">
                <a:solidFill>
                  <a:srgbClr val="58595B"/>
                </a:solidFill>
                <a:latin typeface="Arial Black"/>
                <a:cs typeface="Arial Black"/>
              </a:rPr>
              <a:t>5</a:t>
            </a:r>
            <a:endParaRPr sz="850" dirty="0">
              <a:solidFill>
                <a:prstClr val="black"/>
              </a:solidFill>
              <a:latin typeface="Arial Black"/>
              <a:cs typeface="Arial Black"/>
            </a:endParaRPr>
          </a:p>
          <a:p>
            <a:pPr marL="12700" marR="179070">
              <a:lnSpc>
                <a:spcPct val="103200"/>
              </a:lnSpc>
              <a:spcBef>
                <a:spcPts val="850"/>
              </a:spcBef>
            </a:pPr>
            <a:r>
              <a:rPr sz="800" spc="5" dirty="0">
                <a:solidFill>
                  <a:srgbClr val="231F20"/>
                </a:solidFill>
                <a:latin typeface="Arial"/>
                <a:cs typeface="Arial"/>
              </a:rPr>
              <a:t>High dose  </a:t>
            </a:r>
            <a:r>
              <a:rPr sz="800" spc="10" dirty="0">
                <a:solidFill>
                  <a:srgbClr val="231F20"/>
                </a:solidFill>
                <a:latin typeface="Arial"/>
                <a:cs typeface="Arial"/>
              </a:rPr>
              <a:t>ICS-LABA</a:t>
            </a:r>
            <a:endParaRPr sz="800" dirty="0">
              <a:solidFill>
                <a:prstClr val="black"/>
              </a:solidFill>
              <a:latin typeface="Arial"/>
              <a:cs typeface="Arial"/>
            </a:endParaRPr>
          </a:p>
          <a:p>
            <a:pPr marL="12700" marR="102870">
              <a:lnSpc>
                <a:spcPct val="103200"/>
              </a:lnSpc>
              <a:spcBef>
                <a:spcPts val="254"/>
              </a:spcBef>
            </a:pPr>
            <a:r>
              <a:rPr sz="800" spc="5" dirty="0">
                <a:solidFill>
                  <a:srgbClr val="231F20"/>
                </a:solidFill>
                <a:latin typeface="Arial"/>
                <a:cs typeface="Arial"/>
              </a:rPr>
              <a:t>Refer for  phenotypic  assessment</a:t>
            </a:r>
            <a:endParaRPr sz="800" dirty="0">
              <a:solidFill>
                <a:prstClr val="black"/>
              </a:solidFill>
              <a:latin typeface="Arial"/>
              <a:cs typeface="Arial"/>
            </a:endParaRPr>
          </a:p>
          <a:p>
            <a:pPr marL="12700" marR="5080">
              <a:lnSpc>
                <a:spcPct val="103200"/>
              </a:lnSpc>
            </a:pPr>
            <a:r>
              <a:rPr sz="800" spc="10" dirty="0">
                <a:solidFill>
                  <a:srgbClr val="231F20"/>
                </a:solidFill>
                <a:latin typeface="Arial"/>
                <a:cs typeface="Arial"/>
              </a:rPr>
              <a:t>± </a:t>
            </a:r>
            <a:r>
              <a:rPr sz="800" spc="5" dirty="0">
                <a:solidFill>
                  <a:srgbClr val="231F20"/>
                </a:solidFill>
                <a:latin typeface="Arial"/>
                <a:cs typeface="Arial"/>
              </a:rPr>
              <a:t>add-on  </a:t>
            </a:r>
            <a:r>
              <a:rPr sz="800" dirty="0">
                <a:solidFill>
                  <a:srgbClr val="231F20"/>
                </a:solidFill>
                <a:latin typeface="Arial"/>
                <a:cs typeface="Arial"/>
              </a:rPr>
              <a:t>therapy,  e.g.tiotropium,  anti-IgE,</a:t>
            </a:r>
            <a:endParaRPr sz="800" dirty="0">
              <a:solidFill>
                <a:prstClr val="black"/>
              </a:solidFill>
              <a:latin typeface="Arial"/>
              <a:cs typeface="Arial"/>
            </a:endParaRPr>
          </a:p>
          <a:p>
            <a:pPr marL="12700">
              <a:spcBef>
                <a:spcPts val="30"/>
              </a:spcBef>
            </a:pPr>
            <a:r>
              <a:rPr sz="800" spc="5" dirty="0">
                <a:solidFill>
                  <a:srgbClr val="231F20"/>
                </a:solidFill>
                <a:latin typeface="Arial"/>
                <a:cs typeface="Arial"/>
              </a:rPr>
              <a:t>anti-IL5/5R,</a:t>
            </a:r>
            <a:endParaRPr sz="800" dirty="0">
              <a:solidFill>
                <a:prstClr val="black"/>
              </a:solidFill>
              <a:latin typeface="Arial"/>
              <a:cs typeface="Arial"/>
            </a:endParaRPr>
          </a:p>
          <a:p>
            <a:pPr marL="12700">
              <a:spcBef>
                <a:spcPts val="130"/>
              </a:spcBef>
            </a:pPr>
            <a:r>
              <a:rPr sz="800" spc="5" dirty="0">
                <a:solidFill>
                  <a:srgbClr val="231F20"/>
                </a:solidFill>
                <a:latin typeface="Arial"/>
                <a:cs typeface="Arial"/>
              </a:rPr>
              <a:t>anti-IL4R</a:t>
            </a:r>
            <a:endParaRPr sz="800" dirty="0">
              <a:solidFill>
                <a:prstClr val="black"/>
              </a:solidFill>
              <a:latin typeface="Arial"/>
              <a:cs typeface="Arial"/>
            </a:endParaRPr>
          </a:p>
        </p:txBody>
      </p:sp>
      <p:sp>
        <p:nvSpPr>
          <p:cNvPr id="66" name="Rectangle 65">
            <a:extLst>
              <a:ext uri="{FF2B5EF4-FFF2-40B4-BE49-F238E27FC236}">
                <a16:creationId xmlns:a16="http://schemas.microsoft.com/office/drawing/2014/main" id="{B1D43859-E1B6-4FFA-A801-FC6C6E53E4AC}"/>
              </a:ext>
            </a:extLst>
          </p:cNvPr>
          <p:cNvSpPr/>
          <p:nvPr/>
        </p:nvSpPr>
        <p:spPr>
          <a:xfrm>
            <a:off x="4743979" y="4445333"/>
            <a:ext cx="756000" cy="396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7" name="Rectangle 66">
            <a:extLst>
              <a:ext uri="{FF2B5EF4-FFF2-40B4-BE49-F238E27FC236}">
                <a16:creationId xmlns:a16="http://schemas.microsoft.com/office/drawing/2014/main" id="{EC6A0D04-0EC0-41FB-84DC-81B25FB36D88}"/>
              </a:ext>
            </a:extLst>
          </p:cNvPr>
          <p:cNvSpPr/>
          <p:nvPr/>
        </p:nvSpPr>
        <p:spPr>
          <a:xfrm>
            <a:off x="4744834" y="4964927"/>
            <a:ext cx="792000" cy="360000"/>
          </a:xfrm>
          <a:prstGeom prst="rect">
            <a:avLst/>
          </a:prstGeom>
          <a:solidFill>
            <a:schemeClr val="bg1">
              <a:alpha val="4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prstClr val="white"/>
              </a:solidFill>
            </a:endParaRPr>
          </a:p>
        </p:txBody>
      </p:sp>
      <p:sp>
        <p:nvSpPr>
          <p:cNvPr id="68" name="object 8">
            <a:extLst>
              <a:ext uri="{FF2B5EF4-FFF2-40B4-BE49-F238E27FC236}">
                <a16:creationId xmlns:a16="http://schemas.microsoft.com/office/drawing/2014/main" id="{0E6500FB-1416-4481-A709-B2332ACD146F}"/>
              </a:ext>
            </a:extLst>
          </p:cNvPr>
          <p:cNvSpPr txBox="1"/>
          <p:nvPr/>
        </p:nvSpPr>
        <p:spPr>
          <a:xfrm>
            <a:off x="4743980" y="4177633"/>
            <a:ext cx="900000" cy="706347"/>
          </a:xfrm>
          <a:prstGeom prst="rect">
            <a:avLst/>
          </a:prstGeom>
        </p:spPr>
        <p:txBody>
          <a:bodyPr vert="horz" wrap="square" lIns="0" tIns="1587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25"/>
              </a:spcBef>
            </a:pPr>
            <a:r>
              <a:rPr sz="900" b="1" spc="10" dirty="0">
                <a:solidFill>
                  <a:srgbClr val="58595B"/>
                </a:solidFill>
                <a:latin typeface="Arial Black"/>
                <a:cs typeface="Arial Black"/>
              </a:rPr>
              <a:t>STEP</a:t>
            </a:r>
            <a:r>
              <a:rPr sz="900" b="1" spc="-5" dirty="0">
                <a:solidFill>
                  <a:srgbClr val="58595B"/>
                </a:solidFill>
                <a:latin typeface="Arial Black"/>
                <a:cs typeface="Arial Black"/>
              </a:rPr>
              <a:t> </a:t>
            </a:r>
            <a:r>
              <a:rPr sz="900" b="1" spc="15" dirty="0">
                <a:solidFill>
                  <a:srgbClr val="58595B"/>
                </a:solidFill>
                <a:latin typeface="Arial Black"/>
                <a:cs typeface="Arial Black"/>
              </a:rPr>
              <a:t>1</a:t>
            </a:r>
            <a:endParaRPr sz="900" b="1">
              <a:solidFill>
                <a:prstClr val="black"/>
              </a:solidFill>
              <a:latin typeface="Arial Black"/>
              <a:cs typeface="Arial Black"/>
            </a:endParaRPr>
          </a:p>
          <a:p>
            <a:pPr marL="12700" marR="267970">
              <a:lnSpc>
                <a:spcPct val="101200"/>
              </a:lnSpc>
              <a:spcBef>
                <a:spcPts val="944"/>
              </a:spcBef>
            </a:pPr>
            <a:r>
              <a:rPr sz="950" dirty="0">
                <a:solidFill>
                  <a:srgbClr val="231F20"/>
                </a:solidFill>
                <a:latin typeface="Arial"/>
                <a:cs typeface="Arial"/>
              </a:rPr>
              <a:t>As-needed  low</a:t>
            </a:r>
            <a:r>
              <a:rPr sz="950" spc="-25" dirty="0">
                <a:solidFill>
                  <a:srgbClr val="231F20"/>
                </a:solidFill>
                <a:latin typeface="Arial"/>
                <a:cs typeface="Arial"/>
              </a:rPr>
              <a:t> </a:t>
            </a:r>
            <a:r>
              <a:rPr sz="950" dirty="0">
                <a:solidFill>
                  <a:srgbClr val="231F20"/>
                </a:solidFill>
                <a:latin typeface="Arial"/>
                <a:cs typeface="Arial"/>
              </a:rPr>
              <a:t>dose</a:t>
            </a:r>
            <a:endParaRPr sz="950">
              <a:solidFill>
                <a:prstClr val="black"/>
              </a:solidFill>
              <a:latin typeface="Arial"/>
              <a:cs typeface="Arial"/>
            </a:endParaRPr>
          </a:p>
          <a:p>
            <a:pPr marL="12700">
              <a:lnSpc>
                <a:spcPts val="1060"/>
              </a:lnSpc>
            </a:pPr>
            <a:r>
              <a:rPr sz="950" dirty="0">
                <a:solidFill>
                  <a:srgbClr val="231F20"/>
                </a:solidFill>
                <a:latin typeface="Arial"/>
                <a:cs typeface="Arial"/>
              </a:rPr>
              <a:t>ICS-formoterol</a:t>
            </a:r>
            <a:r>
              <a:rPr sz="950" spc="-30" dirty="0">
                <a:solidFill>
                  <a:srgbClr val="231F20"/>
                </a:solidFill>
                <a:latin typeface="Arial"/>
                <a:cs typeface="Arial"/>
              </a:rPr>
              <a:t> </a:t>
            </a:r>
            <a:r>
              <a:rPr sz="1000" spc="10" dirty="0">
                <a:solidFill>
                  <a:srgbClr val="231F20"/>
                </a:solidFill>
                <a:latin typeface="Arial"/>
                <a:cs typeface="Arial"/>
              </a:rPr>
              <a:t>*</a:t>
            </a:r>
            <a:endParaRPr sz="1000">
              <a:solidFill>
                <a:prstClr val="black"/>
              </a:solidFill>
              <a:latin typeface="Arial"/>
              <a:cs typeface="Arial"/>
            </a:endParaRPr>
          </a:p>
        </p:txBody>
      </p:sp>
      <p:sp>
        <p:nvSpPr>
          <p:cNvPr id="69" name="object 12">
            <a:extLst>
              <a:ext uri="{FF2B5EF4-FFF2-40B4-BE49-F238E27FC236}">
                <a16:creationId xmlns:a16="http://schemas.microsoft.com/office/drawing/2014/main" id="{300BF398-7771-409C-9240-F4F46C804C74}"/>
              </a:ext>
            </a:extLst>
          </p:cNvPr>
          <p:cNvSpPr txBox="1"/>
          <p:nvPr/>
        </p:nvSpPr>
        <p:spPr>
          <a:xfrm>
            <a:off x="4743979" y="4897573"/>
            <a:ext cx="864000" cy="701731"/>
          </a:xfrm>
          <a:prstGeom prst="rect">
            <a:avLst/>
          </a:prstGeom>
        </p:spPr>
        <p:txBody>
          <a:bodyPr vert="horz" wrap="square" lIns="0" tIns="1206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3200"/>
              </a:lnSpc>
              <a:spcBef>
                <a:spcPts val="95"/>
              </a:spcBef>
            </a:pPr>
            <a:r>
              <a:rPr sz="900" i="1" spc="10" dirty="0">
                <a:solidFill>
                  <a:srgbClr val="231F20"/>
                </a:solidFill>
                <a:latin typeface="Arial"/>
                <a:cs typeface="Arial"/>
              </a:rPr>
              <a:t>Low </a:t>
            </a:r>
            <a:r>
              <a:rPr sz="900" i="1" spc="5" dirty="0">
                <a:solidFill>
                  <a:srgbClr val="231F20"/>
                </a:solidFill>
                <a:latin typeface="Arial"/>
                <a:cs typeface="Arial"/>
              </a:rPr>
              <a:t>dose </a:t>
            </a:r>
            <a:r>
              <a:rPr sz="900" i="1" spc="10">
                <a:solidFill>
                  <a:srgbClr val="231F20"/>
                </a:solidFill>
                <a:latin typeface="Arial"/>
                <a:cs typeface="Arial"/>
              </a:rPr>
              <a:t>ICS  taken</a:t>
            </a:r>
            <a:r>
              <a:rPr lang="en-AU" sz="900" i="1" spc="10">
                <a:solidFill>
                  <a:srgbClr val="231F20"/>
                </a:solidFill>
                <a:latin typeface="Arial"/>
                <a:cs typeface="Arial"/>
              </a:rPr>
              <a:t> </a:t>
            </a:r>
            <a:r>
              <a:rPr sz="900" i="1" spc="5">
                <a:solidFill>
                  <a:srgbClr val="231F20"/>
                </a:solidFill>
                <a:latin typeface="Arial"/>
                <a:cs typeface="Arial"/>
              </a:rPr>
              <a:t>whenever  </a:t>
            </a:r>
            <a:r>
              <a:rPr sz="900" i="1" spc="15" dirty="0">
                <a:solidFill>
                  <a:srgbClr val="231F20"/>
                </a:solidFill>
                <a:latin typeface="Arial"/>
                <a:cs typeface="Arial"/>
              </a:rPr>
              <a:t>SABA </a:t>
            </a:r>
            <a:r>
              <a:rPr sz="900" i="1" spc="5" dirty="0">
                <a:solidFill>
                  <a:srgbClr val="231F20"/>
                </a:solidFill>
                <a:latin typeface="Arial"/>
                <a:cs typeface="Arial"/>
              </a:rPr>
              <a:t>is </a:t>
            </a:r>
            <a:r>
              <a:rPr sz="900" i="1" spc="10" dirty="0">
                <a:solidFill>
                  <a:srgbClr val="231F20"/>
                </a:solidFill>
                <a:latin typeface="Arial"/>
                <a:cs typeface="Arial"/>
              </a:rPr>
              <a:t>taken</a:t>
            </a:r>
            <a:r>
              <a:rPr sz="850" i="1" spc="-114" dirty="0">
                <a:solidFill>
                  <a:srgbClr val="231F20"/>
                </a:solidFill>
                <a:latin typeface="Arial"/>
                <a:cs typeface="Arial"/>
              </a:rPr>
              <a:t> </a:t>
            </a:r>
            <a:r>
              <a:rPr sz="750" spc="10" dirty="0">
                <a:solidFill>
                  <a:srgbClr val="231F20"/>
                </a:solidFill>
                <a:latin typeface="Arial"/>
                <a:cs typeface="Arial"/>
              </a:rPr>
              <a:t>†</a:t>
            </a:r>
            <a:endParaRPr sz="750">
              <a:solidFill>
                <a:prstClr val="black"/>
              </a:solidFill>
              <a:latin typeface="Arial"/>
              <a:cs typeface="Arial"/>
            </a:endParaRPr>
          </a:p>
        </p:txBody>
      </p:sp>
      <p:sp>
        <p:nvSpPr>
          <p:cNvPr id="27" name="Content Placeholder 4">
            <a:extLst>
              <a:ext uri="{FF2B5EF4-FFF2-40B4-BE49-F238E27FC236}">
                <a16:creationId xmlns:a16="http://schemas.microsoft.com/office/drawing/2014/main" id="{59F7BEE3-344F-45D5-B46F-126643B31F4D}"/>
              </a:ext>
            </a:extLst>
          </p:cNvPr>
          <p:cNvSpPr>
            <a:spLocks noGrp="1"/>
          </p:cNvSpPr>
          <p:nvPr>
            <p:ph idx="1"/>
          </p:nvPr>
        </p:nvSpPr>
        <p:spPr>
          <a:xfrm>
            <a:off x="421434" y="1301669"/>
            <a:ext cx="9484566" cy="2203189"/>
          </a:xfrm>
          <a:solidFill>
            <a:schemeClr val="bg1"/>
          </a:solidFill>
        </p:spPr>
        <p:txBody>
          <a:bodyPr>
            <a:normAutofit/>
          </a:bodyPr>
          <a:lstStyle/>
          <a:p>
            <a:pPr>
              <a:lnSpc>
                <a:spcPct val="110000"/>
              </a:lnSpc>
              <a:defRPr/>
            </a:pPr>
            <a:r>
              <a:rPr lang="en-AU" sz="1600" b="1" dirty="0"/>
              <a:t>Refer for phenotypic investigation ± add-on treatment</a:t>
            </a:r>
          </a:p>
          <a:p>
            <a:pPr>
              <a:lnSpc>
                <a:spcPct val="110000"/>
              </a:lnSpc>
              <a:defRPr/>
            </a:pPr>
            <a:r>
              <a:rPr lang="en-AU" sz="1600" b="1" dirty="0"/>
              <a:t>Add-on treatments include:</a:t>
            </a:r>
          </a:p>
          <a:p>
            <a:pPr lvl="1">
              <a:lnSpc>
                <a:spcPct val="110000"/>
              </a:lnSpc>
              <a:defRPr/>
            </a:pPr>
            <a:r>
              <a:rPr lang="en-AU" sz="1400" dirty="0"/>
              <a:t>Tiotropium by mist inhaler for patients ≥6 years with a history of exacerbations</a:t>
            </a:r>
          </a:p>
          <a:p>
            <a:pPr lvl="1">
              <a:lnSpc>
                <a:spcPct val="110000"/>
              </a:lnSpc>
              <a:defRPr/>
            </a:pPr>
            <a:r>
              <a:rPr lang="en-AU" sz="1400" dirty="0"/>
              <a:t>For severe allergic asthma, anti-</a:t>
            </a:r>
            <a:r>
              <a:rPr lang="en-AU" sz="1400" dirty="0" err="1"/>
              <a:t>IgE</a:t>
            </a:r>
            <a:r>
              <a:rPr lang="en-AU" sz="1400" dirty="0"/>
              <a:t> (SC omalizumab, ≥6 years)</a:t>
            </a:r>
          </a:p>
          <a:p>
            <a:pPr lvl="1">
              <a:lnSpc>
                <a:spcPct val="110000"/>
              </a:lnSpc>
              <a:defRPr/>
            </a:pPr>
            <a:r>
              <a:rPr lang="en-AU" sz="1400" dirty="0"/>
              <a:t>For severe eosinophilic asthma, anti-IL5 (SC mepolizumab, ≥6 years, or IV </a:t>
            </a:r>
            <a:r>
              <a:rPr lang="en-AU" sz="1400" dirty="0" err="1"/>
              <a:t>reslizumab</a:t>
            </a:r>
            <a:r>
              <a:rPr lang="en-AU" sz="1400" dirty="0"/>
              <a:t>, ≥18 years) or anti-IL5R (SC </a:t>
            </a:r>
            <a:r>
              <a:rPr lang="en-AU" sz="1400" dirty="0" err="1"/>
              <a:t>benralizumab</a:t>
            </a:r>
            <a:r>
              <a:rPr lang="en-AU" sz="1400" dirty="0"/>
              <a:t>, ≥12 years) or anti-IL4R (SC </a:t>
            </a:r>
            <a:r>
              <a:rPr lang="en-AU" sz="1400" dirty="0" err="1"/>
              <a:t>dupilumab</a:t>
            </a:r>
            <a:r>
              <a:rPr lang="en-AU" sz="1400" dirty="0"/>
              <a:t>, ≥12 years) </a:t>
            </a:r>
          </a:p>
        </p:txBody>
      </p:sp>
    </p:spTree>
    <p:extLst>
      <p:ext uri="{BB962C8B-B14F-4D97-AF65-F5344CB8AC3E}">
        <p14:creationId xmlns:p14="http://schemas.microsoft.com/office/powerpoint/2010/main" val="334331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E6800-9057-4E6F-ACBE-4ED3F19E031D}"/>
              </a:ext>
            </a:extLst>
          </p:cNvPr>
          <p:cNvSpPr>
            <a:spLocks noGrp="1"/>
          </p:cNvSpPr>
          <p:nvPr>
            <p:ph type="title"/>
          </p:nvPr>
        </p:nvSpPr>
        <p:spPr/>
        <p:txBody>
          <a:bodyPr/>
          <a:lstStyle/>
          <a:p>
            <a:r>
              <a:rPr lang="en-GB" dirty="0"/>
              <a:t>Clinical considerations</a:t>
            </a:r>
            <a:br>
              <a:rPr lang="en-GB" dirty="0"/>
            </a:br>
            <a:r>
              <a:rPr lang="en-GB" i="1" dirty="0"/>
              <a:t>F</a:t>
            </a:r>
            <a:r>
              <a:rPr lang="en-GB" sz="3200" i="1" dirty="0"/>
              <a:t>ollow-up</a:t>
            </a:r>
            <a:endParaRPr lang="en-GB" dirty="0"/>
          </a:p>
        </p:txBody>
      </p:sp>
      <p:sp>
        <p:nvSpPr>
          <p:cNvPr id="5" name="Content Placeholder 4">
            <a:extLst>
              <a:ext uri="{FF2B5EF4-FFF2-40B4-BE49-F238E27FC236}">
                <a16:creationId xmlns:a16="http://schemas.microsoft.com/office/drawing/2014/main" id="{A52CFF82-AE6D-43B1-961A-EFED9FD3EDAE}"/>
              </a:ext>
            </a:extLst>
          </p:cNvPr>
          <p:cNvSpPr>
            <a:spLocks noGrp="1"/>
          </p:cNvSpPr>
          <p:nvPr>
            <p:ph idx="1"/>
          </p:nvPr>
        </p:nvSpPr>
        <p:spPr/>
        <p:txBody>
          <a:bodyPr/>
          <a:lstStyle/>
          <a:p>
            <a:r>
              <a:rPr lang="en-GB" dirty="0"/>
              <a:t>Marc is advised to arrange a follow-up appointment with his primary care provider in 2-7 days</a:t>
            </a:r>
          </a:p>
          <a:p>
            <a:r>
              <a:rPr lang="en-GB" dirty="0"/>
              <a:t>One week later Marc feels better and decides not to attend the appointment</a:t>
            </a:r>
          </a:p>
          <a:p>
            <a:r>
              <a:rPr lang="en-GB" b="1" dirty="0"/>
              <a:t>One month later, he stops maintenance ICS </a:t>
            </a:r>
          </a:p>
          <a:p>
            <a:endParaRPr lang="en-GB" dirty="0"/>
          </a:p>
        </p:txBody>
      </p:sp>
    </p:spTree>
    <p:extLst>
      <p:ext uri="{BB962C8B-B14F-4D97-AF65-F5344CB8AC3E}">
        <p14:creationId xmlns:p14="http://schemas.microsoft.com/office/powerpoint/2010/main" val="3360435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03DA5-B7C4-4002-AB74-C0A48FB77029}"/>
              </a:ext>
            </a:extLst>
          </p:cNvPr>
          <p:cNvSpPr>
            <a:spLocks noGrp="1"/>
          </p:cNvSpPr>
          <p:nvPr>
            <p:ph type="title"/>
          </p:nvPr>
        </p:nvSpPr>
        <p:spPr/>
        <p:txBody>
          <a:bodyPr/>
          <a:lstStyle/>
          <a:p>
            <a:r>
              <a:rPr lang="en-GB" dirty="0"/>
              <a:t>Current presentation</a:t>
            </a:r>
          </a:p>
        </p:txBody>
      </p:sp>
      <p:sp>
        <p:nvSpPr>
          <p:cNvPr id="3" name="Content Placeholder 2">
            <a:extLst>
              <a:ext uri="{FF2B5EF4-FFF2-40B4-BE49-F238E27FC236}">
                <a16:creationId xmlns:a16="http://schemas.microsoft.com/office/drawing/2014/main" id="{3DC50ECB-6AEB-44D9-90CA-087BAF135253}"/>
              </a:ext>
            </a:extLst>
          </p:cNvPr>
          <p:cNvSpPr>
            <a:spLocks noGrp="1"/>
          </p:cNvSpPr>
          <p:nvPr>
            <p:ph idx="1"/>
          </p:nvPr>
        </p:nvSpPr>
        <p:spPr/>
        <p:txBody>
          <a:bodyPr/>
          <a:lstStyle/>
          <a:p>
            <a:r>
              <a:rPr lang="en-GB" dirty="0"/>
              <a:t>Marc presents to your office as he has started to feel breathless again and is using his SABA twice a day on at least 4 days each week</a:t>
            </a:r>
          </a:p>
          <a:p>
            <a:r>
              <a:rPr lang="en-GB" dirty="0"/>
              <a:t>His pharmacist advised him to make an appointment when he went to collect his seventh SABA inhaler this year</a:t>
            </a:r>
          </a:p>
          <a:p>
            <a:r>
              <a:rPr lang="en-GB" dirty="0"/>
              <a:t>Marc reports that his pharmacist says that because he has stopped his ICS, his SABA may not work so well when his asthma gets worse</a:t>
            </a:r>
          </a:p>
        </p:txBody>
      </p:sp>
    </p:spTree>
    <p:extLst>
      <p:ext uri="{BB962C8B-B14F-4D97-AF65-F5344CB8AC3E}">
        <p14:creationId xmlns:p14="http://schemas.microsoft.com/office/powerpoint/2010/main" val="224866065"/>
      </p:ext>
    </p:extLst>
  </p:cSld>
  <p:clrMapOvr>
    <a:masterClrMapping/>
  </p:clrMapOvr>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7959</TotalTime>
  <Words>5804</Words>
  <Application>Microsoft Office PowerPoint</Application>
  <PresentationFormat>Widescreen</PresentationFormat>
  <Paragraphs>865</Paragraphs>
  <Slides>73</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73</vt:i4>
      </vt:variant>
    </vt:vector>
  </HeadingPairs>
  <TitlesOfParts>
    <vt:vector size="83" baseType="lpstr">
      <vt:lpstr>Arial</vt:lpstr>
      <vt:lpstr>Arial Black</vt:lpstr>
      <vt:lpstr>Arial Rounded MT Bold</vt:lpstr>
      <vt:lpstr>Calibri</vt:lpstr>
      <vt:lpstr>Symbol</vt:lpstr>
      <vt:lpstr>Times</vt:lpstr>
      <vt:lpstr>Wingdings</vt:lpstr>
      <vt:lpstr>Office Theme</vt:lpstr>
      <vt:lpstr>1_Office Theme</vt:lpstr>
      <vt:lpstr>2_Office Theme</vt:lpstr>
      <vt:lpstr>Patient seen by ED doctor, not admitted to hospital</vt:lpstr>
      <vt:lpstr>About these slides</vt:lpstr>
      <vt:lpstr>What you will learn </vt:lpstr>
      <vt:lpstr>The patient</vt:lpstr>
      <vt:lpstr>Respiratory history</vt:lpstr>
      <vt:lpstr>ED presentation</vt:lpstr>
      <vt:lpstr>Clinical considerations ED management</vt:lpstr>
      <vt:lpstr>Clinical considerations Follow-up</vt:lpstr>
      <vt:lpstr>Current presentation</vt:lpstr>
      <vt:lpstr>Reasons for poor asthma control</vt:lpstr>
      <vt:lpstr>SABA overuse:  An indicator of poor control (1)</vt:lpstr>
      <vt:lpstr>SABA overuse:  An indicator of poor control (2)</vt:lpstr>
      <vt:lpstr>SABA overuse:  An indicator of poor control (3)</vt:lpstr>
      <vt:lpstr>SABA overuse:  An indicator of poor control (4)</vt:lpstr>
      <vt:lpstr>What are your priorities?</vt:lpstr>
      <vt:lpstr>Clinical considerations Confirm the diagnosis of asthma</vt:lpstr>
      <vt:lpstr>Clinical considerations Review the medical history</vt:lpstr>
      <vt:lpstr>GINA 2019 guidelines for the diagnosis of asthma</vt:lpstr>
      <vt:lpstr>Clinical considerations Review the medical history</vt:lpstr>
      <vt:lpstr>Clinical considerations Evaluation and tests</vt:lpstr>
      <vt:lpstr>Spirometry</vt:lpstr>
      <vt:lpstr>Spirometric patterns</vt:lpstr>
      <vt:lpstr>Quick spirometry assessment</vt:lpstr>
      <vt:lpstr>Allergy testing and how to interpret the results</vt:lpstr>
      <vt:lpstr>Clinical considerations Inhaler technique</vt:lpstr>
      <vt:lpstr>How to review inhalation technique</vt:lpstr>
      <vt:lpstr>Clinical considerations Medication review</vt:lpstr>
      <vt:lpstr>Would you propose any medication adjustment?</vt:lpstr>
      <vt:lpstr>GINA 2019</vt:lpstr>
      <vt:lpstr>GINA 2019: Step 1</vt:lpstr>
      <vt:lpstr>GINA 2019: Step 2</vt:lpstr>
      <vt:lpstr>Thoughts on medication adjustment having reviewed current guidelines?</vt:lpstr>
      <vt:lpstr>Management Discuss with the patient</vt:lpstr>
      <vt:lpstr>Self-management support</vt:lpstr>
      <vt:lpstr>Asthma Slide Rule Front</vt:lpstr>
      <vt:lpstr>Asthma Slide Rule Back</vt:lpstr>
      <vt:lpstr>Initiating challenging conversations</vt:lpstr>
      <vt:lpstr>Management The new plan</vt:lpstr>
      <vt:lpstr>Written Personalised Asthma Action Plan (PAAP)</vt:lpstr>
      <vt:lpstr>PAAP example for adults</vt:lpstr>
      <vt:lpstr>Steps to help Marc live better with his asthma</vt:lpstr>
      <vt:lpstr>Asthma Right Care: a movement for Global Change</vt:lpstr>
      <vt:lpstr>PowerPoint Presentation</vt:lpstr>
      <vt:lpstr>Making a case for change</vt:lpstr>
      <vt:lpstr>Change for improvement starts with “hunches”</vt:lpstr>
      <vt:lpstr>Our approach: evidence about </vt:lpstr>
      <vt:lpstr>Richard Horton, Editor, the Lancet 2017</vt:lpstr>
      <vt:lpstr>Our case for change</vt:lpstr>
      <vt:lpstr>PowerPoint Presentation</vt:lpstr>
      <vt:lpstr>Aim</vt:lpstr>
      <vt:lpstr>What is the best single measure for our aim of asthma right care? Ultimately….</vt:lpstr>
      <vt:lpstr>Asthma Right Care as a social movement</vt:lpstr>
      <vt:lpstr>Getting our social movement going</vt:lpstr>
      <vt:lpstr>PowerPoint Presentation</vt:lpstr>
      <vt:lpstr>PowerPoint Presentation</vt:lpstr>
      <vt:lpstr>Summary of the Asthma Right Care movement</vt:lpstr>
      <vt:lpstr>What has Asthma Right Care changed for you?</vt:lpstr>
      <vt:lpstr>Summary of learning</vt:lpstr>
      <vt:lpstr>Findings: impact of a social movement</vt:lpstr>
      <vt:lpstr>Findings: supply-side (COM-B)</vt:lpstr>
      <vt:lpstr>Findings: supply-side</vt:lpstr>
      <vt:lpstr>Findings: supply-side</vt:lpstr>
      <vt:lpstr>Findings: demand-side</vt:lpstr>
      <vt:lpstr>PowerPoint Presentation</vt:lpstr>
      <vt:lpstr>What can you commit to?   Act now!</vt:lpstr>
      <vt:lpstr>Additional resources</vt:lpstr>
      <vt:lpstr>PowerPoint Presentation</vt:lpstr>
      <vt:lpstr>PowerPoint Presentation</vt:lpstr>
      <vt:lpstr>ACT: Asthma Control Questionnaire</vt:lpstr>
      <vt:lpstr>Asthma is an inflammatory disease</vt:lpstr>
      <vt:lpstr>GINA 2019: Step 3</vt:lpstr>
      <vt:lpstr>GINA 2019: Step 4</vt:lpstr>
      <vt:lpstr>GINA 2019: Step 5</vt:lpstr>
    </vt:vector>
  </TitlesOfParts>
  <Company>THS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Askew</dc:creator>
  <cp:lastModifiedBy>Nicola Connor</cp:lastModifiedBy>
  <cp:revision>329</cp:revision>
  <dcterms:created xsi:type="dcterms:W3CDTF">2018-05-14T13:39:32Z</dcterms:created>
  <dcterms:modified xsi:type="dcterms:W3CDTF">2019-08-20T11:07:12Z</dcterms:modified>
</cp:coreProperties>
</file>