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75" r:id="rId2"/>
    <p:sldId id="256" r:id="rId3"/>
    <p:sldId id="278" r:id="rId4"/>
    <p:sldId id="276" r:id="rId5"/>
    <p:sldId id="277" r:id="rId6"/>
    <p:sldId id="279" r:id="rId7"/>
    <p:sldId id="280" r:id="rId8"/>
    <p:sldId id="283" r:id="rId9"/>
    <p:sldId id="286" r:id="rId10"/>
    <p:sldId id="281" r:id="rId11"/>
    <p:sldId id="284" r:id="rId12"/>
    <p:sldId id="285" r:id="rId13"/>
    <p:sldId id="287" r:id="rId14"/>
    <p:sldId id="282" r:id="rId15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/>
    <p:restoredTop sz="94674"/>
  </p:normalViewPr>
  <p:slideViewPr>
    <p:cSldViewPr snapToGrid="0">
      <p:cViewPr varScale="1">
        <p:scale>
          <a:sx n="124" d="100"/>
          <a:sy n="124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0BFAA-8A49-F440-913F-95CF5A4CA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E532C4-D3F5-0A40-85A1-8F27731C0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95C66-9FC7-6C4A-A016-97084CE2E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9728-0FD9-48F2-92C2-0E452B888EEA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9BE4C-9F66-DA47-9DB8-6B267C40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54245-5C40-B942-853F-A527B812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2CC1-8211-4333-B541-B8EA84BDEB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27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A707-7508-0E45-A8E0-D1BBDB75B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45F84-6574-1240-9262-1607A4572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CD915-387E-794D-9325-360C0584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9728-0FD9-48F2-92C2-0E452B888EEA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15DD8-A054-8648-A374-54558A4E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30EF3-47B6-9246-A0D2-9B890F32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2CC1-8211-4333-B541-B8EA84BDEB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30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74E9BF-EB83-F14A-8F98-EE20D5C7F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839FBF-3ADD-EF44-A8D4-DDB947493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26003-DA8E-2E4D-9116-B349B9DA0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9728-0FD9-48F2-92C2-0E452B888EEA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46DD7-58FB-0645-88EA-D96CAFC6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F6B7D-7F7E-8046-9805-CEFFDD21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2CC1-8211-4333-B541-B8EA84BDEB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61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8A75C-46E0-A64B-8BC1-11FDA3FD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45161-7A5D-D14D-8583-6DC5176E45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77803-36B9-2840-9816-AB96408A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9728-0FD9-48F2-92C2-0E452B888EEA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1A379-D927-934D-A8FB-CF44CFCE6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6CA2E-353A-3C41-9542-C08D82E1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2CC1-8211-4333-B541-B8EA84BDEB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67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8F1A-79C1-B14B-98F4-3B85BE41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9A2AF-6E24-8146-A7CA-0738E981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F02DD-C55F-4C4A-AE62-66E58F3D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9728-0FD9-48F2-92C2-0E452B888EEA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AEA48-DCA6-1444-890C-5A735B00A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B634B-174C-1745-A064-24020D42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2CC1-8211-4333-B541-B8EA84BDEB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49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0871F-273D-104C-A1CF-4269BF26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C9BDD-2992-B94C-A785-5BE28AE6EC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32602-9A16-C04C-94B4-FB58DCC70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2D0AC-01EB-CE4C-BB72-2502CD26B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9728-0FD9-48F2-92C2-0E452B888EEA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3ECC7-32B3-B24D-88AF-6E0633304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093BB-A1F7-9645-B067-52E711D9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2CC1-8211-4333-B541-B8EA84BDEB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37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4927-83B2-E14C-AF7C-001AB499B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21497-C915-F34B-849B-3A8EAEE6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3C251-9460-4C45-BA22-293E5302F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3F04C4-28DB-D94F-8F96-9996B9D47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F3D468-42C1-804B-B491-BD3618A777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92E73-BFF4-F54B-8FD9-CD3F2976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9728-0FD9-48F2-92C2-0E452B888EEA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77051-2A19-EA4C-AD22-F5C668B86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FF42C-A79F-0B47-B914-4F2ECAD8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2CC1-8211-4333-B541-B8EA84BDEB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86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0E457-E0E2-5A4B-ABB7-E83FFF497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484C7-7BF6-5F45-BF97-B44FBF29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9728-0FD9-48F2-92C2-0E452B888EEA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5FAD3-5BE5-284A-8DDE-4FFCBE5F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379CCD-7DE5-FA43-8E21-6FFD9E43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2CC1-8211-4333-B541-B8EA84BDEB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09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31B174-EFBA-6E4A-825E-5B2B1B54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9728-0FD9-48F2-92C2-0E452B888EEA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9E6D6-484D-7F41-A0D4-53C910B3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1FE1B-59E7-6541-B169-345E4936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2CC1-8211-4333-B541-B8EA84BDEB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9CB93-F8BD-5F4B-81AD-8E6B56E3E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F1E5A-7271-C84A-A440-52ED6A445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847B2F-5A62-D747-ABA8-A8AB61B5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7F4EA9-F2F5-C54F-80FA-C34EA7A1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9728-0FD9-48F2-92C2-0E452B888EEA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15EE97-ABFF-724B-9B2F-BD656EE3D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13361-1420-5C48-83BB-EDC241C5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2CC1-8211-4333-B541-B8EA84BDEB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22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3FEA-4CB9-EC44-9D3F-34516F52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3744B-41F7-0841-9F60-D932FF378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126CC-D1DA-C440-9450-244EF6F2E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9F88C-C140-6846-8B49-FEF3A20EB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B9728-0FD9-48F2-92C2-0E452B888EEA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21CF6-8AF3-9240-AC82-776E20D7F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FE28F-4826-0B44-96C5-9FDB1B17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32CC1-8211-4333-B541-B8EA84BDEB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96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DF8AD9-6817-AE43-9BD7-DEAB6BF2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298C6-88BD-DE4B-9675-0926E9EB5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0E583-A930-6D47-AB80-1B86EC60A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B9728-0FD9-48F2-92C2-0E452B888EEA}" type="datetimeFigureOut">
              <a:rPr lang="fr-FR" smtClean="0"/>
              <a:t>07/07/2021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816D5-F673-F74F-88C0-9BD64ED69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7DB5B-E9F8-5D41-963B-301AAA734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32CC1-8211-4333-B541-B8EA84BDEB7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08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ipcrg?__eep__=6&amp;__tn__=*NK*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hashtag/asthmarightcare?__eep__=6&amp;__tn__=*NK*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B2D51-3CAB-254C-BBAA-6B974140B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53" y="3739276"/>
            <a:ext cx="4091428" cy="245644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fr-FR" dirty="0"/>
              <a:t>The first time, the initiative of an IPCRG-</a:t>
            </a:r>
            <a:r>
              <a:rPr lang="fr-FR" dirty="0" err="1"/>
              <a:t>Tunisia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discussed</a:t>
            </a:r>
            <a:endParaRPr lang="fr-FR" dirty="0"/>
          </a:p>
        </p:txBody>
      </p:sp>
      <p:pic>
        <p:nvPicPr>
          <p:cNvPr id="2050" name="Picture 2" descr="Aucune description de photo disponible.">
            <a:extLst>
              <a:ext uri="{FF2B5EF4-FFF2-40B4-BE49-F238E27FC236}">
                <a16:creationId xmlns:a16="http://schemas.microsoft.com/office/drawing/2014/main" id="{2CB38473-AB08-304D-84D1-CBEF7562C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15" y="400841"/>
            <a:ext cx="7220535" cy="605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8B1F9A-D180-9443-99A6-3CF96BCE2E73}"/>
              </a:ext>
            </a:extLst>
          </p:cNvPr>
          <p:cNvSpPr/>
          <p:nvPr/>
        </p:nvSpPr>
        <p:spPr>
          <a:xfrm>
            <a:off x="322350" y="803186"/>
            <a:ext cx="4326765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50505"/>
                </a:solidFill>
                <a:latin typeface="system-ui"/>
              </a:rPr>
              <a:t>April2019 </a:t>
            </a:r>
            <a:br>
              <a:rPr lang="en-GB" sz="2800" dirty="0">
                <a:solidFill>
                  <a:srgbClr val="050505"/>
                </a:solidFill>
                <a:latin typeface="system-ui"/>
              </a:rPr>
            </a:br>
            <a:r>
              <a:rPr lang="en-GB" sz="2800" b="1" dirty="0">
                <a:solidFill>
                  <a:srgbClr val="050505"/>
                </a:solidFill>
                <a:latin typeface="inherit"/>
                <a:hlinkClick r:id="rId3"/>
              </a:rPr>
              <a:t>#IPCRG</a:t>
            </a:r>
            <a:r>
              <a:rPr lang="en-GB" sz="2800" dirty="0">
                <a:solidFill>
                  <a:srgbClr val="050505"/>
                </a:solidFill>
                <a:latin typeface="system-ui"/>
              </a:rPr>
              <a:t> </a:t>
            </a:r>
            <a:br>
              <a:rPr lang="en-GB" sz="2800" dirty="0">
                <a:solidFill>
                  <a:srgbClr val="050505"/>
                </a:solidFill>
                <a:latin typeface="system-ui"/>
              </a:rPr>
            </a:br>
            <a:r>
              <a:rPr lang="en-GB" sz="2800" dirty="0">
                <a:solidFill>
                  <a:srgbClr val="050505"/>
                </a:solidFill>
                <a:latin typeface="system-ui"/>
              </a:rPr>
              <a:t>worked with Astra Zeneca to facilitate an</a:t>
            </a:r>
          </a:p>
          <a:p>
            <a:pPr algn="ctr"/>
            <a:r>
              <a:rPr lang="en-GB" sz="2800" dirty="0">
                <a:solidFill>
                  <a:srgbClr val="050505"/>
                </a:solidFill>
                <a:latin typeface="system-ui"/>
              </a:rPr>
              <a:t> </a:t>
            </a:r>
            <a:r>
              <a:rPr lang="en-GB" sz="2800" b="1" dirty="0">
                <a:solidFill>
                  <a:srgbClr val="050505"/>
                </a:solidFill>
                <a:latin typeface="inherit"/>
                <a:hlinkClick r:id="rId4"/>
              </a:rPr>
              <a:t>#AsthmaRightCare</a:t>
            </a:r>
            <a:r>
              <a:rPr lang="en-GB" sz="2800" dirty="0">
                <a:solidFill>
                  <a:srgbClr val="050505"/>
                </a:solidFill>
                <a:latin typeface="system-ui"/>
              </a:rPr>
              <a:t> </a:t>
            </a:r>
          </a:p>
          <a:p>
            <a:pPr algn="ctr"/>
            <a:r>
              <a:rPr lang="en-GB" sz="2800" dirty="0">
                <a:solidFill>
                  <a:srgbClr val="050505"/>
                </a:solidFill>
                <a:latin typeface="system-ui"/>
              </a:rPr>
              <a:t>meeting in Dubai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8060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9DD7-B185-A54B-A624-22D3D4845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687"/>
            <a:ext cx="12192000" cy="589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19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3C889B-E498-E347-9E40-B5E24AA3F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03"/>
            <a:ext cx="12192000" cy="621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0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EE51F-8DF1-7D4E-A09A-7DDB61AE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165" y="0"/>
            <a:ext cx="10107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65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AF24-9E36-B642-B57E-33C76EECF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Next</a:t>
            </a:r>
            <a:r>
              <a:rPr lang="fr-FR" dirty="0"/>
              <a:t> </a:t>
            </a:r>
            <a:r>
              <a:rPr lang="fr-FR" dirty="0" err="1"/>
              <a:t>Steps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4A374-0A4C-4044-B5C9-43107F987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Formalize</a:t>
            </a:r>
            <a:r>
              <a:rPr lang="fr-FR" dirty="0"/>
              <a:t> the Group National &amp; International </a:t>
            </a:r>
            <a:r>
              <a:rPr lang="fr-FR" dirty="0" err="1"/>
              <a:t>levels</a:t>
            </a:r>
            <a:endParaRPr lang="fr-FR" dirty="0"/>
          </a:p>
          <a:p>
            <a:r>
              <a:rPr lang="fr-FR" dirty="0" err="1"/>
              <a:t>Executive</a:t>
            </a:r>
            <a:r>
              <a:rPr lang="fr-FR" dirty="0"/>
              <a:t> </a:t>
            </a:r>
            <a:r>
              <a:rPr lang="fr-FR" dirty="0" err="1"/>
              <a:t>Committee</a:t>
            </a:r>
            <a:r>
              <a:rPr lang="fr-FR" dirty="0"/>
              <a:t> Elections  </a:t>
            </a:r>
          </a:p>
          <a:p>
            <a:r>
              <a:rPr lang="fr-FR" dirty="0" err="1"/>
              <a:t>Task</a:t>
            </a:r>
            <a:r>
              <a:rPr lang="fr-FR" dirty="0"/>
              <a:t> Force : COVID-19 &amp; Post-COVID Management </a:t>
            </a:r>
          </a:p>
          <a:p>
            <a:r>
              <a:rPr lang="fr-FR" dirty="0"/>
              <a:t>Translate and </a:t>
            </a:r>
            <a:r>
              <a:rPr lang="fr-FR" dirty="0" err="1"/>
              <a:t>advocacy</a:t>
            </a:r>
            <a:r>
              <a:rPr lang="fr-FR" dirty="0"/>
              <a:t> for B-2 </a:t>
            </a:r>
            <a:r>
              <a:rPr lang="fr-FR" dirty="0" err="1"/>
              <a:t>Overreliance</a:t>
            </a:r>
            <a:r>
              <a:rPr lang="fr-FR" dirty="0"/>
              <a:t> </a:t>
            </a:r>
            <a:r>
              <a:rPr lang="fr-FR" dirty="0" err="1"/>
              <a:t>ruler</a:t>
            </a:r>
            <a:r>
              <a:rPr lang="fr-FR" dirty="0"/>
              <a:t> and Questionnaire</a:t>
            </a:r>
          </a:p>
          <a:p>
            <a:endParaRPr lang="fr-FR" dirty="0"/>
          </a:p>
          <a:p>
            <a:r>
              <a:rPr lang="fr-FR" dirty="0"/>
              <a:t>Survey </a:t>
            </a:r>
            <a:r>
              <a:rPr lang="fr-FR" dirty="0" err="1"/>
              <a:t>among</a:t>
            </a:r>
            <a:r>
              <a:rPr lang="fr-FR" dirty="0"/>
              <a:t> Primary Care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Professionals</a:t>
            </a:r>
            <a:r>
              <a:rPr lang="fr-FR" dirty="0"/>
              <a:t> : </a:t>
            </a:r>
            <a:r>
              <a:rPr lang="fr-FR" dirty="0" err="1"/>
              <a:t>Educational</a:t>
            </a:r>
            <a:r>
              <a:rPr lang="fr-FR" dirty="0"/>
              <a:t> </a:t>
            </a:r>
            <a:r>
              <a:rPr lang="fr-FR" dirty="0" err="1"/>
              <a:t>needs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928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5B351A-B8A5-AE4F-B2E1-5C134B745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008" y="1863105"/>
            <a:ext cx="1554160" cy="1467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F63C2C-735C-A04F-B882-FE3FCEC4A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976" y="610081"/>
            <a:ext cx="5641393" cy="1398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718CE5-1D94-9946-AA7E-D9412E685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340" y="1664283"/>
            <a:ext cx="2421439" cy="16663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4FD479-B03C-F444-BAA4-5BAF1CD28E0F}"/>
              </a:ext>
            </a:extLst>
          </p:cNvPr>
          <p:cNvSpPr txBox="1"/>
          <p:nvPr/>
        </p:nvSpPr>
        <p:spPr>
          <a:xfrm>
            <a:off x="247688" y="3389830"/>
            <a:ext cx="3088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International</a:t>
            </a:r>
          </a:p>
          <a:p>
            <a:pPr algn="ctr"/>
            <a:r>
              <a:rPr lang="fr-FR" sz="2000" b="1" dirty="0"/>
              <a:t> Expertise / Tools</a:t>
            </a:r>
          </a:p>
          <a:p>
            <a:pPr algn="ctr"/>
            <a:r>
              <a:rPr lang="fr-FR" sz="2000" b="1" dirty="0"/>
              <a:t>in Primary Respiratory Care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AE27DF-500D-DB4C-9C2E-772202DE06DF}"/>
              </a:ext>
            </a:extLst>
          </p:cNvPr>
          <p:cNvSpPr txBox="1"/>
          <p:nvPr/>
        </p:nvSpPr>
        <p:spPr>
          <a:xfrm>
            <a:off x="9103712" y="3525736"/>
            <a:ext cx="3088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Local</a:t>
            </a:r>
          </a:p>
          <a:p>
            <a:pPr algn="ctr"/>
            <a:r>
              <a:rPr lang="fr-FR" sz="2000" b="1" dirty="0"/>
              <a:t> Expertise / Tools</a:t>
            </a:r>
          </a:p>
          <a:p>
            <a:pPr algn="ctr"/>
            <a:r>
              <a:rPr lang="fr-FR" sz="2000" b="1" dirty="0"/>
              <a:t>in Respiratory </a:t>
            </a:r>
            <a:r>
              <a:rPr lang="fr-FR" sz="2000" b="1" dirty="0" err="1"/>
              <a:t>Medicine</a:t>
            </a:r>
            <a:r>
              <a:rPr lang="fr-FR" sz="2000" b="1" dirty="0"/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68A9F8-BA4A-4B4A-95D5-47F17A95731A}"/>
              </a:ext>
            </a:extLst>
          </p:cNvPr>
          <p:cNvSpPr txBox="1"/>
          <p:nvPr/>
        </p:nvSpPr>
        <p:spPr>
          <a:xfrm>
            <a:off x="2863644" y="2333136"/>
            <a:ext cx="658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>
                <a:solidFill>
                  <a:srgbClr val="0070C0"/>
                </a:solidFill>
              </a:rPr>
              <a:t>Adapted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CF319B-767F-DD45-A327-0704E97F5545}"/>
              </a:ext>
            </a:extLst>
          </p:cNvPr>
          <p:cNvSpPr txBox="1"/>
          <p:nvPr/>
        </p:nvSpPr>
        <p:spPr>
          <a:xfrm>
            <a:off x="3298543" y="2841565"/>
            <a:ext cx="589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70C0"/>
                </a:solidFill>
              </a:rPr>
              <a:t>Tools/Guidelines/</a:t>
            </a:r>
            <a:r>
              <a:rPr lang="fr-FR" sz="3200" b="1" dirty="0" err="1">
                <a:solidFill>
                  <a:srgbClr val="0070C0"/>
                </a:solidFill>
              </a:rPr>
              <a:t>References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AB66E-82F9-E646-AE0A-CBA4212BB8DF}"/>
              </a:ext>
            </a:extLst>
          </p:cNvPr>
          <p:cNvSpPr txBox="1"/>
          <p:nvPr/>
        </p:nvSpPr>
        <p:spPr>
          <a:xfrm>
            <a:off x="3298543" y="3484194"/>
            <a:ext cx="5894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>
                <a:solidFill>
                  <a:srgbClr val="0070C0"/>
                </a:solidFill>
              </a:rPr>
              <a:t>Research</a:t>
            </a:r>
            <a:r>
              <a:rPr lang="fr-FR" sz="3200" b="1" dirty="0">
                <a:solidFill>
                  <a:srgbClr val="0070C0"/>
                </a:solidFill>
              </a:rPr>
              <a:t> &amp;</a:t>
            </a:r>
            <a:br>
              <a:rPr lang="fr-FR" sz="3200" b="1" dirty="0">
                <a:solidFill>
                  <a:srgbClr val="0070C0"/>
                </a:solidFill>
              </a:rPr>
            </a:br>
            <a:r>
              <a:rPr lang="fr-FR" sz="3200" b="1" dirty="0" err="1">
                <a:solidFill>
                  <a:srgbClr val="0070C0"/>
                </a:solidFill>
              </a:rPr>
              <a:t>Educational</a:t>
            </a:r>
            <a:r>
              <a:rPr lang="fr-FR" sz="3200" b="1" dirty="0">
                <a:solidFill>
                  <a:srgbClr val="0070C0"/>
                </a:solidFill>
              </a:rPr>
              <a:t> Programmes</a:t>
            </a:r>
          </a:p>
        </p:txBody>
      </p:sp>
      <p:sp>
        <p:nvSpPr>
          <p:cNvPr id="19" name="Doughnut 18">
            <a:extLst>
              <a:ext uri="{FF2B5EF4-FFF2-40B4-BE49-F238E27FC236}">
                <a16:creationId xmlns:a16="http://schemas.microsoft.com/office/drawing/2014/main" id="{D76D1E40-3AB1-624F-B919-839588E7E1B7}"/>
              </a:ext>
            </a:extLst>
          </p:cNvPr>
          <p:cNvSpPr/>
          <p:nvPr/>
        </p:nvSpPr>
        <p:spPr>
          <a:xfrm>
            <a:off x="3100037" y="2167582"/>
            <a:ext cx="6219227" cy="2727805"/>
          </a:xfrm>
          <a:prstGeom prst="donut">
            <a:avLst>
              <a:gd name="adj" fmla="val 29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0" name="Left-right-up Arrow 19">
            <a:extLst>
              <a:ext uri="{FF2B5EF4-FFF2-40B4-BE49-F238E27FC236}">
                <a16:creationId xmlns:a16="http://schemas.microsoft.com/office/drawing/2014/main" id="{1BC71F4D-4C44-4041-8064-3ABA3EEC0714}"/>
              </a:ext>
            </a:extLst>
          </p:cNvPr>
          <p:cNvSpPr/>
          <p:nvPr/>
        </p:nvSpPr>
        <p:spPr>
          <a:xfrm rot="13015945">
            <a:off x="8293586" y="1915274"/>
            <a:ext cx="1381015" cy="749331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eft-right-up Arrow 20">
            <a:extLst>
              <a:ext uri="{FF2B5EF4-FFF2-40B4-BE49-F238E27FC236}">
                <a16:creationId xmlns:a16="http://schemas.microsoft.com/office/drawing/2014/main" id="{655ED7CA-0BBF-E945-BF41-1B30E63E2C56}"/>
              </a:ext>
            </a:extLst>
          </p:cNvPr>
          <p:cNvSpPr/>
          <p:nvPr/>
        </p:nvSpPr>
        <p:spPr>
          <a:xfrm rot="8900968">
            <a:off x="2678102" y="1890059"/>
            <a:ext cx="1215417" cy="914400"/>
          </a:xfrm>
          <a:prstGeom prst="leftRightUp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urved Up Arrow 22">
            <a:extLst>
              <a:ext uri="{FF2B5EF4-FFF2-40B4-BE49-F238E27FC236}">
                <a16:creationId xmlns:a16="http://schemas.microsoft.com/office/drawing/2014/main" id="{71A2D918-779E-1D49-89A7-60079353C391}"/>
              </a:ext>
            </a:extLst>
          </p:cNvPr>
          <p:cNvSpPr/>
          <p:nvPr/>
        </p:nvSpPr>
        <p:spPr>
          <a:xfrm>
            <a:off x="4854777" y="4913178"/>
            <a:ext cx="2709746" cy="1204732"/>
          </a:xfrm>
          <a:prstGeom prst="curved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95D6BD-D26E-0240-89D0-6ED862D03A95}"/>
              </a:ext>
            </a:extLst>
          </p:cNvPr>
          <p:cNvSpPr txBox="1"/>
          <p:nvPr/>
        </p:nvSpPr>
        <p:spPr>
          <a:xfrm>
            <a:off x="2901077" y="5412526"/>
            <a:ext cx="6586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/>
              <a:t>Primary</a:t>
            </a:r>
            <a:r>
              <a:rPr lang="fr-FR" sz="3200" b="1" dirty="0"/>
              <a:t> Care </a:t>
            </a:r>
            <a:r>
              <a:rPr lang="fr-FR" sz="3200" b="1" dirty="0" err="1"/>
              <a:t>Health</a:t>
            </a:r>
            <a:r>
              <a:rPr lang="fr-FR" sz="3200" b="1" dirty="0"/>
              <a:t> </a:t>
            </a:r>
            <a:r>
              <a:rPr lang="fr-FR" sz="3200" b="1" dirty="0" err="1"/>
              <a:t>Professionals</a:t>
            </a:r>
            <a:endParaRPr lang="fr-FR" sz="3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E2D2AF-D7A1-9446-9BE0-CCA460B09C1B}"/>
              </a:ext>
            </a:extLst>
          </p:cNvPr>
          <p:cNvSpPr txBox="1"/>
          <p:nvPr/>
        </p:nvSpPr>
        <p:spPr>
          <a:xfrm>
            <a:off x="3335976" y="5997301"/>
            <a:ext cx="5894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/>
              <a:t>Family</a:t>
            </a:r>
            <a:r>
              <a:rPr lang="fr-FR" sz="3200" b="1" dirty="0"/>
              <a:t> </a:t>
            </a:r>
            <a:r>
              <a:rPr lang="fr-FR" sz="3200" b="1" dirty="0" err="1"/>
              <a:t>Medicine</a:t>
            </a:r>
            <a:r>
              <a:rPr lang="fr-FR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721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eut être une image de une personne ou plus et personnes debout">
            <a:extLst>
              <a:ext uri="{FF2B5EF4-FFF2-40B4-BE49-F238E27FC236}">
                <a16:creationId xmlns:a16="http://schemas.microsoft.com/office/drawing/2014/main" id="{97D6E2FD-8C2A-DC47-A604-53EE3C6A3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74" y="-131203"/>
            <a:ext cx="12192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eft Bracket 12">
            <a:extLst>
              <a:ext uri="{FF2B5EF4-FFF2-40B4-BE49-F238E27FC236}">
                <a16:creationId xmlns:a16="http://schemas.microsoft.com/office/drawing/2014/main" id="{51CB2E44-8167-A640-97D0-4C60E78455B0}"/>
              </a:ext>
            </a:extLst>
          </p:cNvPr>
          <p:cNvSpPr/>
          <p:nvPr/>
        </p:nvSpPr>
        <p:spPr>
          <a:xfrm>
            <a:off x="342900" y="431800"/>
            <a:ext cx="3524495" cy="5742482"/>
          </a:xfrm>
          <a:prstGeom prst="leftBracket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F36EF-7C65-5648-A89B-7B737E015BE7}"/>
              </a:ext>
            </a:extLst>
          </p:cNvPr>
          <p:cNvSpPr txBox="1"/>
          <p:nvPr/>
        </p:nvSpPr>
        <p:spPr>
          <a:xfrm>
            <a:off x="1416453" y="-66750"/>
            <a:ext cx="5845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chemeClr val="bg1"/>
                </a:solidFill>
                <a:highlight>
                  <a:srgbClr val="FF0000"/>
                </a:highlight>
              </a:rPr>
              <a:t>IPCRG </a:t>
            </a:r>
          </a:p>
        </p:txBody>
      </p:sp>
      <p:sp>
        <p:nvSpPr>
          <p:cNvPr id="10" name="AutoShape 4" descr="upload.wikimedia.org/wikipedia/commons/c/ce/Fla...">
            <a:extLst>
              <a:ext uri="{FF2B5EF4-FFF2-40B4-BE49-F238E27FC236}">
                <a16:creationId xmlns:a16="http://schemas.microsoft.com/office/drawing/2014/main" id="{B6FA8ADB-F8C4-3E44-8CC0-383B4B4386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Left Bracket 49">
            <a:extLst>
              <a:ext uri="{FF2B5EF4-FFF2-40B4-BE49-F238E27FC236}">
                <a16:creationId xmlns:a16="http://schemas.microsoft.com/office/drawing/2014/main" id="{64B66AFA-9A62-6042-ABD8-09649E42E9DE}"/>
              </a:ext>
            </a:extLst>
          </p:cNvPr>
          <p:cNvSpPr/>
          <p:nvPr/>
        </p:nvSpPr>
        <p:spPr>
          <a:xfrm flipH="1" flipV="1">
            <a:off x="7046100" y="405359"/>
            <a:ext cx="4802999" cy="5742482"/>
          </a:xfrm>
          <a:prstGeom prst="leftBracket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17C4BCB-9E7A-7043-A5DA-C26854BE649B}"/>
              </a:ext>
            </a:extLst>
          </p:cNvPr>
          <p:cNvSpPr txBox="1"/>
          <p:nvPr/>
        </p:nvSpPr>
        <p:spPr>
          <a:xfrm>
            <a:off x="5456748" y="3463"/>
            <a:ext cx="3794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0" dirty="0" err="1">
                <a:solidFill>
                  <a:schemeClr val="bg1"/>
                </a:solidFill>
                <a:highlight>
                  <a:srgbClr val="FF0000"/>
                </a:highlight>
              </a:rPr>
              <a:t>Tunisia</a:t>
            </a:r>
            <a:endParaRPr lang="fr-FR" sz="6000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363F5F-4BF4-F44D-8E41-88073C7F1A50}"/>
              </a:ext>
            </a:extLst>
          </p:cNvPr>
          <p:cNvSpPr txBox="1"/>
          <p:nvPr/>
        </p:nvSpPr>
        <p:spPr>
          <a:xfrm>
            <a:off x="4337097" y="6306860"/>
            <a:ext cx="246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23th May 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4704DB-3783-F44C-980A-C37B31BBF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648" y="4638252"/>
            <a:ext cx="3429273" cy="1987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575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4F7A60-7DE3-194A-BECB-CC02E387C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1" t="2842" r="2535" b="4917"/>
          <a:stretch/>
        </p:blipFill>
        <p:spPr>
          <a:xfrm>
            <a:off x="1334125" y="-43816"/>
            <a:ext cx="9728615" cy="700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0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09640C58-2EBB-8947-A3BD-D229952FF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8" y="2529370"/>
            <a:ext cx="5138057" cy="38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3FD6E-E9A5-BB4D-AA51-3EC8C5AE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8" y="489350"/>
            <a:ext cx="6063343" cy="1325563"/>
          </a:xfrm>
        </p:spPr>
        <p:txBody>
          <a:bodyPr>
            <a:normAutofit fontScale="90000"/>
          </a:bodyPr>
          <a:lstStyle/>
          <a:p>
            <a:r>
              <a:rPr lang="fr-FR" b="1" dirty="0" err="1"/>
              <a:t>Primary</a:t>
            </a:r>
            <a:r>
              <a:rPr lang="fr-FR" b="1" dirty="0"/>
              <a:t> Care </a:t>
            </a:r>
            <a:r>
              <a:rPr lang="fr-FR" b="1" dirty="0" err="1"/>
              <a:t>Medicine</a:t>
            </a:r>
            <a:r>
              <a:rPr lang="fr-FR" b="1" dirty="0"/>
              <a:t> in </a:t>
            </a:r>
            <a:r>
              <a:rPr lang="fr-FR" b="1" dirty="0" err="1"/>
              <a:t>Tunisia</a:t>
            </a:r>
            <a:r>
              <a:rPr lang="fr-FR" b="1" dirty="0"/>
              <a:t> </a:t>
            </a:r>
            <a:r>
              <a:rPr lang="fr-FR" dirty="0"/>
              <a:t>: </a:t>
            </a:r>
            <a:r>
              <a:rPr lang="fr-FR" dirty="0" err="1"/>
              <a:t>Inequalities</a:t>
            </a:r>
            <a:r>
              <a:rPr lang="fr-FR" dirty="0"/>
              <a:t> &amp; </a:t>
            </a:r>
            <a:r>
              <a:rPr lang="fr-FR" dirty="0" err="1"/>
              <a:t>Gender</a:t>
            </a:r>
            <a:r>
              <a:rPr lang="fr-FR" dirty="0"/>
              <a:t> Shift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CC25230-9F67-3841-986B-06997F77D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86" y="193543"/>
            <a:ext cx="4549332" cy="33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ucune description de photo disponible.">
            <a:extLst>
              <a:ext uri="{FF2B5EF4-FFF2-40B4-BE49-F238E27FC236}">
                <a16:creationId xmlns:a16="http://schemas.microsoft.com/office/drawing/2014/main" id="{B58CE02D-FAA7-D944-834A-1F8F5BE46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27"/>
          <a:stretch/>
        </p:blipFill>
        <p:spPr bwMode="auto">
          <a:xfrm>
            <a:off x="5693227" y="3844526"/>
            <a:ext cx="4953001" cy="30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9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971C-286E-5849-82C3-E039DE49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723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Insights of </a:t>
            </a:r>
            <a:r>
              <a:rPr lang="fr-FR" b="1" dirty="0" err="1"/>
              <a:t>Respiratory</a:t>
            </a:r>
            <a:r>
              <a:rPr lang="fr-FR" b="1" dirty="0"/>
              <a:t> Care in </a:t>
            </a:r>
            <a:r>
              <a:rPr lang="fr-FR" b="1" dirty="0" err="1"/>
              <a:t>Tunisia</a:t>
            </a:r>
            <a:endParaRPr lang="fr-FR" b="1" dirty="0"/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E1277224-F5AA-5744-9EBB-8DA6D0531860}"/>
              </a:ext>
            </a:extLst>
          </p:cNvPr>
          <p:cNvSpPr/>
          <p:nvPr/>
        </p:nvSpPr>
        <p:spPr>
          <a:xfrm>
            <a:off x="1793346" y="1502764"/>
            <a:ext cx="3852472" cy="3852472"/>
          </a:xfrm>
          <a:prstGeom prst="donut">
            <a:avLst>
              <a:gd name="adj" fmla="val 47798"/>
            </a:avLst>
          </a:prstGeom>
          <a:gradFill flip="none" rotWithShape="1">
            <a:gsLst>
              <a:gs pos="62000">
                <a:srgbClr val="92D050"/>
              </a:gs>
              <a:gs pos="100000">
                <a:srgbClr val="C00000"/>
              </a:gs>
            </a:gsLst>
            <a:lin ang="20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D457E7-CCD3-154B-A1D2-6FF80F54F896}"/>
              </a:ext>
            </a:extLst>
          </p:cNvPr>
          <p:cNvSpPr/>
          <p:nvPr/>
        </p:nvSpPr>
        <p:spPr>
          <a:xfrm>
            <a:off x="2692051" y="3769071"/>
            <a:ext cx="21170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>
                <a:solidFill>
                  <a:schemeClr val="bg1"/>
                </a:solidFill>
              </a:rPr>
              <a:t>Private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 err="1">
                <a:solidFill>
                  <a:schemeClr val="bg1"/>
                </a:solidFill>
              </a:rPr>
              <a:t>Primary</a:t>
            </a:r>
            <a:r>
              <a:rPr lang="fr-FR" sz="2800" dirty="0">
                <a:solidFill>
                  <a:schemeClr val="bg1"/>
                </a:solidFill>
              </a:rPr>
              <a:t> Care</a:t>
            </a:r>
          </a:p>
        </p:txBody>
      </p:sp>
      <p:sp>
        <p:nvSpPr>
          <p:cNvPr id="6" name="Doughnut 5">
            <a:extLst>
              <a:ext uri="{FF2B5EF4-FFF2-40B4-BE49-F238E27FC236}">
                <a16:creationId xmlns:a16="http://schemas.microsoft.com/office/drawing/2014/main" id="{38629AD9-4B82-A941-98AD-B3D50CAA1718}"/>
              </a:ext>
            </a:extLst>
          </p:cNvPr>
          <p:cNvSpPr/>
          <p:nvPr/>
        </p:nvSpPr>
        <p:spPr>
          <a:xfrm>
            <a:off x="2422223" y="1502764"/>
            <a:ext cx="2566746" cy="1921212"/>
          </a:xfrm>
          <a:prstGeom prst="donut">
            <a:avLst>
              <a:gd name="adj" fmla="val 2329"/>
            </a:avLst>
          </a:prstGeom>
          <a:gradFill flip="none" rotWithShape="1">
            <a:gsLst>
              <a:gs pos="65000">
                <a:srgbClr val="92D050"/>
              </a:gs>
              <a:gs pos="100000">
                <a:srgbClr val="C00000"/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0029D5-94B7-9941-80C2-335D71E3AA41}"/>
              </a:ext>
            </a:extLst>
          </p:cNvPr>
          <p:cNvSpPr/>
          <p:nvPr/>
        </p:nvSpPr>
        <p:spPr>
          <a:xfrm>
            <a:off x="2850872" y="1838306"/>
            <a:ext cx="173945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>
                <a:solidFill>
                  <a:schemeClr val="bg1"/>
                </a:solidFill>
              </a:rPr>
              <a:t>Private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 err="1">
                <a:solidFill>
                  <a:schemeClr val="bg1"/>
                </a:solidFill>
              </a:rPr>
              <a:t>Secondary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 Care</a:t>
            </a:r>
          </a:p>
        </p:txBody>
      </p:sp>
      <p:sp>
        <p:nvSpPr>
          <p:cNvPr id="8" name="Doughnut 7">
            <a:extLst>
              <a:ext uri="{FF2B5EF4-FFF2-40B4-BE49-F238E27FC236}">
                <a16:creationId xmlns:a16="http://schemas.microsoft.com/office/drawing/2014/main" id="{519CBC91-3402-814E-83BD-085BE2C346EE}"/>
              </a:ext>
            </a:extLst>
          </p:cNvPr>
          <p:cNvSpPr/>
          <p:nvPr/>
        </p:nvSpPr>
        <p:spPr>
          <a:xfrm>
            <a:off x="6544523" y="1502764"/>
            <a:ext cx="3852472" cy="3852472"/>
          </a:xfrm>
          <a:prstGeom prst="donut">
            <a:avLst>
              <a:gd name="adj" fmla="val 46762"/>
            </a:avLst>
          </a:prstGeom>
          <a:gradFill flip="none" rotWithShape="1">
            <a:gsLst>
              <a:gs pos="58000">
                <a:srgbClr val="92D050"/>
              </a:gs>
              <a:gs pos="100000">
                <a:srgbClr val="C0000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456274-2CFA-3244-A8AC-44E5EF0EA0DB}"/>
              </a:ext>
            </a:extLst>
          </p:cNvPr>
          <p:cNvSpPr/>
          <p:nvPr/>
        </p:nvSpPr>
        <p:spPr>
          <a:xfrm>
            <a:off x="7428238" y="3769071"/>
            <a:ext cx="21170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Public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 err="1">
                <a:solidFill>
                  <a:schemeClr val="bg1"/>
                </a:solidFill>
              </a:rPr>
              <a:t>Primary</a:t>
            </a:r>
            <a:r>
              <a:rPr lang="fr-FR" sz="2800" dirty="0">
                <a:solidFill>
                  <a:schemeClr val="bg1"/>
                </a:solidFill>
              </a:rPr>
              <a:t> Care</a:t>
            </a:r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5ECF292C-D0B1-8F4A-B86B-A367B1CB5C11}"/>
              </a:ext>
            </a:extLst>
          </p:cNvPr>
          <p:cNvSpPr/>
          <p:nvPr/>
        </p:nvSpPr>
        <p:spPr>
          <a:xfrm>
            <a:off x="7201372" y="1502764"/>
            <a:ext cx="2566746" cy="1921212"/>
          </a:xfrm>
          <a:prstGeom prst="donut">
            <a:avLst>
              <a:gd name="adj" fmla="val 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2247C4-9B5F-F04A-93D6-88F0DE47857D}"/>
              </a:ext>
            </a:extLst>
          </p:cNvPr>
          <p:cNvSpPr/>
          <p:nvPr/>
        </p:nvSpPr>
        <p:spPr>
          <a:xfrm>
            <a:off x="7630021" y="1838306"/>
            <a:ext cx="173945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Public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 err="1">
                <a:solidFill>
                  <a:schemeClr val="bg1"/>
                </a:solidFill>
              </a:rPr>
              <a:t>Secondary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 Care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6613A2-AF67-CF44-A02E-68DEDDAED18F}"/>
              </a:ext>
            </a:extLst>
          </p:cNvPr>
          <p:cNvSpPr/>
          <p:nvPr/>
        </p:nvSpPr>
        <p:spPr>
          <a:xfrm>
            <a:off x="4043187" y="5784467"/>
            <a:ext cx="4347147" cy="757003"/>
          </a:xfrm>
          <a:prstGeom prst="rect">
            <a:avLst/>
          </a:prstGeom>
          <a:gradFill flip="none" rotWithShape="1">
            <a:gsLst>
              <a:gs pos="62000">
                <a:srgbClr val="92D050"/>
              </a:gs>
              <a:gs pos="100000">
                <a:srgbClr val="C00000"/>
              </a:gs>
            </a:gsLst>
            <a:lin ang="20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AE5218-DBE6-6B44-9745-5E15D123055B}"/>
              </a:ext>
            </a:extLst>
          </p:cNvPr>
          <p:cNvSpPr txBox="1"/>
          <p:nvPr/>
        </p:nvSpPr>
        <p:spPr>
          <a:xfrm>
            <a:off x="2422223" y="5784467"/>
            <a:ext cx="148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Usual</a:t>
            </a:r>
            <a:r>
              <a:rPr lang="fr-FR" sz="2400" b="1" dirty="0"/>
              <a:t> Care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55A12-1A81-AD47-A252-A1371E404777}"/>
              </a:ext>
            </a:extLst>
          </p:cNvPr>
          <p:cNvSpPr txBox="1"/>
          <p:nvPr/>
        </p:nvSpPr>
        <p:spPr>
          <a:xfrm>
            <a:off x="8470759" y="5657671"/>
            <a:ext cx="2537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Serious</a:t>
            </a:r>
            <a:r>
              <a:rPr lang="fr-FR" sz="2400" b="1" dirty="0"/>
              <a:t>/</a:t>
            </a:r>
            <a:r>
              <a:rPr lang="fr-FR" sz="2400" b="1" dirty="0" err="1"/>
              <a:t>Difficult</a:t>
            </a:r>
            <a:r>
              <a:rPr lang="fr-FR" sz="2400" b="1" dirty="0"/>
              <a:t> to </a:t>
            </a:r>
            <a:r>
              <a:rPr lang="fr-FR" sz="2400" b="1" dirty="0" err="1"/>
              <a:t>treat</a:t>
            </a:r>
            <a:r>
              <a:rPr lang="fr-FR" sz="2400" b="1" dirty="0"/>
              <a:t> conditions</a:t>
            </a:r>
          </a:p>
        </p:txBody>
      </p:sp>
    </p:spTree>
    <p:extLst>
      <p:ext uri="{BB962C8B-B14F-4D97-AF65-F5344CB8AC3E}">
        <p14:creationId xmlns:p14="http://schemas.microsoft.com/office/powerpoint/2010/main" val="254266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971C-286E-5849-82C3-E039DE49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723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Insights of </a:t>
            </a:r>
            <a:r>
              <a:rPr lang="fr-FR" b="1" dirty="0" err="1"/>
              <a:t>Respiratory</a:t>
            </a:r>
            <a:r>
              <a:rPr lang="fr-FR" b="1" dirty="0"/>
              <a:t> Care in </a:t>
            </a:r>
            <a:r>
              <a:rPr lang="fr-FR" b="1" dirty="0" err="1"/>
              <a:t>Tunisia</a:t>
            </a:r>
            <a:endParaRPr lang="fr-FR" b="1" dirty="0"/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E1277224-F5AA-5744-9EBB-8DA6D0531860}"/>
              </a:ext>
            </a:extLst>
          </p:cNvPr>
          <p:cNvSpPr/>
          <p:nvPr/>
        </p:nvSpPr>
        <p:spPr>
          <a:xfrm>
            <a:off x="1793346" y="1502764"/>
            <a:ext cx="3852472" cy="3852472"/>
          </a:xfrm>
          <a:prstGeom prst="donut">
            <a:avLst>
              <a:gd name="adj" fmla="val 47798"/>
            </a:avLst>
          </a:prstGeom>
          <a:gradFill flip="none" rotWithShape="1">
            <a:gsLst>
              <a:gs pos="62000">
                <a:srgbClr val="92D050"/>
              </a:gs>
              <a:gs pos="100000">
                <a:srgbClr val="C00000"/>
              </a:gs>
            </a:gsLst>
            <a:lin ang="20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D457E7-CCD3-154B-A1D2-6FF80F54F896}"/>
              </a:ext>
            </a:extLst>
          </p:cNvPr>
          <p:cNvSpPr/>
          <p:nvPr/>
        </p:nvSpPr>
        <p:spPr>
          <a:xfrm>
            <a:off x="2692051" y="3769071"/>
            <a:ext cx="21170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>
                <a:solidFill>
                  <a:schemeClr val="bg1"/>
                </a:solidFill>
              </a:rPr>
              <a:t>Private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 err="1">
                <a:solidFill>
                  <a:schemeClr val="bg1"/>
                </a:solidFill>
              </a:rPr>
              <a:t>Primary</a:t>
            </a:r>
            <a:r>
              <a:rPr lang="fr-FR" sz="2800" dirty="0">
                <a:solidFill>
                  <a:schemeClr val="bg1"/>
                </a:solidFill>
              </a:rPr>
              <a:t> Care</a:t>
            </a:r>
          </a:p>
        </p:txBody>
      </p:sp>
      <p:sp>
        <p:nvSpPr>
          <p:cNvPr id="6" name="Doughnut 5">
            <a:extLst>
              <a:ext uri="{FF2B5EF4-FFF2-40B4-BE49-F238E27FC236}">
                <a16:creationId xmlns:a16="http://schemas.microsoft.com/office/drawing/2014/main" id="{38629AD9-4B82-A941-98AD-B3D50CAA1718}"/>
              </a:ext>
            </a:extLst>
          </p:cNvPr>
          <p:cNvSpPr/>
          <p:nvPr/>
        </p:nvSpPr>
        <p:spPr>
          <a:xfrm>
            <a:off x="2422223" y="1502764"/>
            <a:ext cx="2566746" cy="1921212"/>
          </a:xfrm>
          <a:prstGeom prst="donut">
            <a:avLst>
              <a:gd name="adj" fmla="val 2329"/>
            </a:avLst>
          </a:prstGeom>
          <a:gradFill flip="none" rotWithShape="1">
            <a:gsLst>
              <a:gs pos="65000">
                <a:srgbClr val="92D050"/>
              </a:gs>
              <a:gs pos="100000">
                <a:srgbClr val="C00000"/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0029D5-94B7-9941-80C2-335D71E3AA41}"/>
              </a:ext>
            </a:extLst>
          </p:cNvPr>
          <p:cNvSpPr/>
          <p:nvPr/>
        </p:nvSpPr>
        <p:spPr>
          <a:xfrm>
            <a:off x="2850872" y="1838306"/>
            <a:ext cx="173945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>
                <a:solidFill>
                  <a:schemeClr val="bg1"/>
                </a:solidFill>
              </a:rPr>
              <a:t>Private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 err="1">
                <a:solidFill>
                  <a:schemeClr val="bg1"/>
                </a:solidFill>
              </a:rPr>
              <a:t>Secondary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 Care</a:t>
            </a:r>
          </a:p>
        </p:txBody>
      </p:sp>
      <p:sp>
        <p:nvSpPr>
          <p:cNvPr id="8" name="Doughnut 7">
            <a:extLst>
              <a:ext uri="{FF2B5EF4-FFF2-40B4-BE49-F238E27FC236}">
                <a16:creationId xmlns:a16="http://schemas.microsoft.com/office/drawing/2014/main" id="{519CBC91-3402-814E-83BD-085BE2C346EE}"/>
              </a:ext>
            </a:extLst>
          </p:cNvPr>
          <p:cNvSpPr/>
          <p:nvPr/>
        </p:nvSpPr>
        <p:spPr>
          <a:xfrm>
            <a:off x="6544523" y="1502764"/>
            <a:ext cx="3852472" cy="3852472"/>
          </a:xfrm>
          <a:prstGeom prst="donut">
            <a:avLst>
              <a:gd name="adj" fmla="val 46762"/>
            </a:avLst>
          </a:prstGeom>
          <a:gradFill flip="none" rotWithShape="1">
            <a:gsLst>
              <a:gs pos="58000">
                <a:srgbClr val="92D050"/>
              </a:gs>
              <a:gs pos="100000">
                <a:srgbClr val="C0000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456274-2CFA-3244-A8AC-44E5EF0EA0DB}"/>
              </a:ext>
            </a:extLst>
          </p:cNvPr>
          <p:cNvSpPr/>
          <p:nvPr/>
        </p:nvSpPr>
        <p:spPr>
          <a:xfrm>
            <a:off x="7428238" y="3769071"/>
            <a:ext cx="21170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Public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 err="1">
                <a:solidFill>
                  <a:schemeClr val="bg1"/>
                </a:solidFill>
              </a:rPr>
              <a:t>Primary</a:t>
            </a:r>
            <a:r>
              <a:rPr lang="fr-FR" sz="2800" dirty="0">
                <a:solidFill>
                  <a:schemeClr val="bg1"/>
                </a:solidFill>
              </a:rPr>
              <a:t> Care</a:t>
            </a:r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5ECF292C-D0B1-8F4A-B86B-A367B1CB5C11}"/>
              </a:ext>
            </a:extLst>
          </p:cNvPr>
          <p:cNvSpPr/>
          <p:nvPr/>
        </p:nvSpPr>
        <p:spPr>
          <a:xfrm>
            <a:off x="7201372" y="1502764"/>
            <a:ext cx="2566746" cy="1921212"/>
          </a:xfrm>
          <a:prstGeom prst="donut">
            <a:avLst>
              <a:gd name="adj" fmla="val 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2247C4-9B5F-F04A-93D6-88F0DE47857D}"/>
              </a:ext>
            </a:extLst>
          </p:cNvPr>
          <p:cNvSpPr/>
          <p:nvPr/>
        </p:nvSpPr>
        <p:spPr>
          <a:xfrm>
            <a:off x="7630021" y="1838306"/>
            <a:ext cx="173945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Public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 err="1">
                <a:solidFill>
                  <a:schemeClr val="bg1"/>
                </a:solidFill>
              </a:rPr>
              <a:t>Secondary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 Care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6613A2-AF67-CF44-A02E-68DEDDAED18F}"/>
              </a:ext>
            </a:extLst>
          </p:cNvPr>
          <p:cNvSpPr/>
          <p:nvPr/>
        </p:nvSpPr>
        <p:spPr>
          <a:xfrm>
            <a:off x="4043187" y="5784467"/>
            <a:ext cx="4347147" cy="757003"/>
          </a:xfrm>
          <a:prstGeom prst="rect">
            <a:avLst/>
          </a:prstGeom>
          <a:gradFill flip="none" rotWithShape="1">
            <a:gsLst>
              <a:gs pos="62000">
                <a:srgbClr val="92D050"/>
              </a:gs>
              <a:gs pos="100000">
                <a:srgbClr val="C00000"/>
              </a:gs>
            </a:gsLst>
            <a:lin ang="20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AE5218-DBE6-6B44-9745-5E15D123055B}"/>
              </a:ext>
            </a:extLst>
          </p:cNvPr>
          <p:cNvSpPr txBox="1"/>
          <p:nvPr/>
        </p:nvSpPr>
        <p:spPr>
          <a:xfrm>
            <a:off x="2422223" y="5784467"/>
            <a:ext cx="148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Usual</a:t>
            </a:r>
            <a:r>
              <a:rPr lang="fr-FR" sz="2400" b="1" dirty="0"/>
              <a:t> Care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55A12-1A81-AD47-A252-A1371E404777}"/>
              </a:ext>
            </a:extLst>
          </p:cNvPr>
          <p:cNvSpPr txBox="1"/>
          <p:nvPr/>
        </p:nvSpPr>
        <p:spPr>
          <a:xfrm>
            <a:off x="8390334" y="5747469"/>
            <a:ext cx="370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Serious</a:t>
            </a:r>
            <a:r>
              <a:rPr lang="fr-FR" sz="2400" b="1" dirty="0"/>
              <a:t>/</a:t>
            </a:r>
            <a:r>
              <a:rPr lang="fr-FR" sz="2400" b="1" dirty="0" err="1"/>
              <a:t>Difficult</a:t>
            </a:r>
            <a:r>
              <a:rPr lang="fr-FR" sz="2400" b="1" dirty="0"/>
              <a:t> to </a:t>
            </a:r>
            <a:r>
              <a:rPr lang="fr-FR" sz="2400" b="1" dirty="0" err="1"/>
              <a:t>treat</a:t>
            </a:r>
            <a:r>
              <a:rPr lang="fr-FR" sz="2400" b="1" dirty="0"/>
              <a:t> conditions</a:t>
            </a:r>
          </a:p>
        </p:txBody>
      </p:sp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4B821D3F-F061-D547-8A22-E54CF577EB42}"/>
              </a:ext>
            </a:extLst>
          </p:cNvPr>
          <p:cNvSpPr/>
          <p:nvPr/>
        </p:nvSpPr>
        <p:spPr>
          <a:xfrm>
            <a:off x="4745513" y="2221054"/>
            <a:ext cx="2455860" cy="484632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triped Right Arrow 14">
            <a:extLst>
              <a:ext uri="{FF2B5EF4-FFF2-40B4-BE49-F238E27FC236}">
                <a16:creationId xmlns:a16="http://schemas.microsoft.com/office/drawing/2014/main" id="{A91FF831-D63C-CA41-8CC2-ED283804230B}"/>
              </a:ext>
            </a:extLst>
          </p:cNvPr>
          <p:cNvSpPr/>
          <p:nvPr/>
        </p:nvSpPr>
        <p:spPr>
          <a:xfrm rot="19540550">
            <a:off x="5069554" y="3273566"/>
            <a:ext cx="2426108" cy="484632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triped Right Arrow 16">
            <a:extLst>
              <a:ext uri="{FF2B5EF4-FFF2-40B4-BE49-F238E27FC236}">
                <a16:creationId xmlns:a16="http://schemas.microsoft.com/office/drawing/2014/main" id="{483753D1-2EB0-0240-8CD6-46CBBE975ADD}"/>
              </a:ext>
            </a:extLst>
          </p:cNvPr>
          <p:cNvSpPr/>
          <p:nvPr/>
        </p:nvSpPr>
        <p:spPr>
          <a:xfrm rot="16200000">
            <a:off x="7757755" y="3174316"/>
            <a:ext cx="582113" cy="484632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triped Right Arrow 17">
            <a:extLst>
              <a:ext uri="{FF2B5EF4-FFF2-40B4-BE49-F238E27FC236}">
                <a16:creationId xmlns:a16="http://schemas.microsoft.com/office/drawing/2014/main" id="{5BE6BC6D-2E26-B040-807B-CEA36F225BD9}"/>
              </a:ext>
            </a:extLst>
          </p:cNvPr>
          <p:cNvSpPr/>
          <p:nvPr/>
        </p:nvSpPr>
        <p:spPr>
          <a:xfrm rot="5400000">
            <a:off x="8641675" y="3227319"/>
            <a:ext cx="582113" cy="484632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67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B971C-286E-5849-82C3-E039DE493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723"/>
            <a:ext cx="10515600" cy="1325563"/>
          </a:xfrm>
        </p:spPr>
        <p:txBody>
          <a:bodyPr/>
          <a:lstStyle/>
          <a:p>
            <a:pPr algn="ctr"/>
            <a:r>
              <a:rPr lang="fr-FR" b="1" dirty="0"/>
              <a:t>The AIM of the IPCRG-TUNISIA GROUP</a:t>
            </a:r>
            <a:br>
              <a:rPr lang="fr-FR" b="1" dirty="0"/>
            </a:br>
            <a:r>
              <a:rPr lang="fr-FR" b="1" dirty="0" err="1"/>
              <a:t>We</a:t>
            </a:r>
            <a:r>
              <a:rPr lang="fr-FR" b="1" dirty="0"/>
              <a:t> Have a </a:t>
            </a:r>
            <a:r>
              <a:rPr lang="fr-FR" b="1" dirty="0" err="1"/>
              <a:t>Dream</a:t>
            </a:r>
            <a:r>
              <a:rPr lang="fr-FR" b="1" dirty="0"/>
              <a:t> ….</a:t>
            </a:r>
          </a:p>
        </p:txBody>
      </p:sp>
      <p:sp>
        <p:nvSpPr>
          <p:cNvPr id="4" name="Doughnut 3">
            <a:extLst>
              <a:ext uri="{FF2B5EF4-FFF2-40B4-BE49-F238E27FC236}">
                <a16:creationId xmlns:a16="http://schemas.microsoft.com/office/drawing/2014/main" id="{E1277224-F5AA-5744-9EBB-8DA6D0531860}"/>
              </a:ext>
            </a:extLst>
          </p:cNvPr>
          <p:cNvSpPr/>
          <p:nvPr/>
        </p:nvSpPr>
        <p:spPr>
          <a:xfrm>
            <a:off x="1793346" y="1502764"/>
            <a:ext cx="3852472" cy="3852472"/>
          </a:xfrm>
          <a:prstGeom prst="donut">
            <a:avLst>
              <a:gd name="adj" fmla="val 47798"/>
            </a:avLst>
          </a:prstGeom>
          <a:gradFill flip="none" rotWithShape="1">
            <a:gsLst>
              <a:gs pos="52000">
                <a:srgbClr val="92D050"/>
              </a:gs>
              <a:gs pos="100000">
                <a:srgbClr val="C0000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D457E7-CCD3-154B-A1D2-6FF80F54F896}"/>
              </a:ext>
            </a:extLst>
          </p:cNvPr>
          <p:cNvSpPr/>
          <p:nvPr/>
        </p:nvSpPr>
        <p:spPr>
          <a:xfrm>
            <a:off x="2692051" y="3769071"/>
            <a:ext cx="21170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>
                <a:solidFill>
                  <a:schemeClr val="bg1"/>
                </a:solidFill>
              </a:rPr>
              <a:t>Private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 err="1">
                <a:solidFill>
                  <a:schemeClr val="bg1"/>
                </a:solidFill>
              </a:rPr>
              <a:t>Primary</a:t>
            </a:r>
            <a:r>
              <a:rPr lang="fr-FR" sz="2800" dirty="0">
                <a:solidFill>
                  <a:schemeClr val="bg1"/>
                </a:solidFill>
              </a:rPr>
              <a:t> Care</a:t>
            </a:r>
          </a:p>
        </p:txBody>
      </p:sp>
      <p:sp>
        <p:nvSpPr>
          <p:cNvPr id="6" name="Doughnut 5">
            <a:extLst>
              <a:ext uri="{FF2B5EF4-FFF2-40B4-BE49-F238E27FC236}">
                <a16:creationId xmlns:a16="http://schemas.microsoft.com/office/drawing/2014/main" id="{38629AD9-4B82-A941-98AD-B3D50CAA1718}"/>
              </a:ext>
            </a:extLst>
          </p:cNvPr>
          <p:cNvSpPr/>
          <p:nvPr/>
        </p:nvSpPr>
        <p:spPr>
          <a:xfrm>
            <a:off x="2422223" y="1502764"/>
            <a:ext cx="2566746" cy="1921212"/>
          </a:xfrm>
          <a:prstGeom prst="donut">
            <a:avLst>
              <a:gd name="adj" fmla="val 2329"/>
            </a:avLst>
          </a:prstGeom>
          <a:gradFill flip="none" rotWithShape="1">
            <a:gsLst>
              <a:gs pos="65000">
                <a:srgbClr val="92D050"/>
              </a:gs>
              <a:gs pos="100000">
                <a:srgbClr val="C00000"/>
              </a:gs>
            </a:gsLst>
            <a:lin ang="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0029D5-94B7-9941-80C2-335D71E3AA41}"/>
              </a:ext>
            </a:extLst>
          </p:cNvPr>
          <p:cNvSpPr/>
          <p:nvPr/>
        </p:nvSpPr>
        <p:spPr>
          <a:xfrm>
            <a:off x="2850872" y="1838306"/>
            <a:ext cx="173945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 err="1">
                <a:solidFill>
                  <a:schemeClr val="bg1"/>
                </a:solidFill>
              </a:rPr>
              <a:t>Private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 err="1">
                <a:solidFill>
                  <a:schemeClr val="bg1"/>
                </a:solidFill>
              </a:rPr>
              <a:t>Secondary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 Care</a:t>
            </a:r>
          </a:p>
        </p:txBody>
      </p:sp>
      <p:sp>
        <p:nvSpPr>
          <p:cNvPr id="8" name="Doughnut 7">
            <a:extLst>
              <a:ext uri="{FF2B5EF4-FFF2-40B4-BE49-F238E27FC236}">
                <a16:creationId xmlns:a16="http://schemas.microsoft.com/office/drawing/2014/main" id="{519CBC91-3402-814E-83BD-085BE2C346EE}"/>
              </a:ext>
            </a:extLst>
          </p:cNvPr>
          <p:cNvSpPr/>
          <p:nvPr/>
        </p:nvSpPr>
        <p:spPr>
          <a:xfrm>
            <a:off x="6544523" y="1502764"/>
            <a:ext cx="3852472" cy="3852472"/>
          </a:xfrm>
          <a:prstGeom prst="donut">
            <a:avLst>
              <a:gd name="adj" fmla="val 46762"/>
            </a:avLst>
          </a:prstGeom>
          <a:gradFill flip="none" rotWithShape="1">
            <a:gsLst>
              <a:gs pos="58000">
                <a:srgbClr val="92D050"/>
              </a:gs>
              <a:gs pos="100000">
                <a:srgbClr val="C00000"/>
              </a:gs>
            </a:gsLst>
            <a:lin ang="162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456274-2CFA-3244-A8AC-44E5EF0EA0DB}"/>
              </a:ext>
            </a:extLst>
          </p:cNvPr>
          <p:cNvSpPr/>
          <p:nvPr/>
        </p:nvSpPr>
        <p:spPr>
          <a:xfrm>
            <a:off x="7428238" y="3769071"/>
            <a:ext cx="21170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Public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 err="1">
                <a:solidFill>
                  <a:schemeClr val="bg1"/>
                </a:solidFill>
              </a:rPr>
              <a:t>Primary</a:t>
            </a:r>
            <a:r>
              <a:rPr lang="fr-FR" sz="2800" dirty="0">
                <a:solidFill>
                  <a:schemeClr val="bg1"/>
                </a:solidFill>
              </a:rPr>
              <a:t> Care</a:t>
            </a:r>
          </a:p>
        </p:txBody>
      </p:sp>
      <p:sp>
        <p:nvSpPr>
          <p:cNvPr id="10" name="Doughnut 9">
            <a:extLst>
              <a:ext uri="{FF2B5EF4-FFF2-40B4-BE49-F238E27FC236}">
                <a16:creationId xmlns:a16="http://schemas.microsoft.com/office/drawing/2014/main" id="{5ECF292C-D0B1-8F4A-B86B-A367B1CB5C11}"/>
              </a:ext>
            </a:extLst>
          </p:cNvPr>
          <p:cNvSpPr/>
          <p:nvPr/>
        </p:nvSpPr>
        <p:spPr>
          <a:xfrm>
            <a:off x="7201372" y="1502764"/>
            <a:ext cx="2566746" cy="1921212"/>
          </a:xfrm>
          <a:prstGeom prst="donut">
            <a:avLst>
              <a:gd name="adj" fmla="val 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2247C4-9B5F-F04A-93D6-88F0DE47857D}"/>
              </a:ext>
            </a:extLst>
          </p:cNvPr>
          <p:cNvSpPr/>
          <p:nvPr/>
        </p:nvSpPr>
        <p:spPr>
          <a:xfrm>
            <a:off x="7630021" y="1838306"/>
            <a:ext cx="173945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</a:rPr>
              <a:t>Public 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 err="1">
                <a:solidFill>
                  <a:schemeClr val="bg1"/>
                </a:solidFill>
              </a:rPr>
              <a:t>Secondary</a:t>
            </a:r>
            <a:br>
              <a:rPr lang="fr-FR" sz="2800" dirty="0">
                <a:solidFill>
                  <a:schemeClr val="bg1"/>
                </a:solidFill>
              </a:rPr>
            </a:br>
            <a:r>
              <a:rPr lang="fr-FR" sz="2800" dirty="0">
                <a:solidFill>
                  <a:schemeClr val="bg1"/>
                </a:solidFill>
              </a:rPr>
              <a:t> Care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6613A2-AF67-CF44-A02E-68DEDDAED18F}"/>
              </a:ext>
            </a:extLst>
          </p:cNvPr>
          <p:cNvSpPr/>
          <p:nvPr/>
        </p:nvSpPr>
        <p:spPr>
          <a:xfrm>
            <a:off x="4043187" y="5784467"/>
            <a:ext cx="4347147" cy="757003"/>
          </a:xfrm>
          <a:prstGeom prst="rect">
            <a:avLst/>
          </a:prstGeom>
          <a:gradFill flip="none" rotWithShape="1">
            <a:gsLst>
              <a:gs pos="62000">
                <a:srgbClr val="92D050"/>
              </a:gs>
              <a:gs pos="100000">
                <a:srgbClr val="C00000"/>
              </a:gs>
            </a:gsLst>
            <a:lin ang="20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AE5218-DBE6-6B44-9745-5E15D123055B}"/>
              </a:ext>
            </a:extLst>
          </p:cNvPr>
          <p:cNvSpPr txBox="1"/>
          <p:nvPr/>
        </p:nvSpPr>
        <p:spPr>
          <a:xfrm>
            <a:off x="2422223" y="5784467"/>
            <a:ext cx="148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Usual</a:t>
            </a:r>
            <a:r>
              <a:rPr lang="fr-FR" sz="2400" b="1" dirty="0"/>
              <a:t> Care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355A12-1A81-AD47-A252-A1371E404777}"/>
              </a:ext>
            </a:extLst>
          </p:cNvPr>
          <p:cNvSpPr txBox="1"/>
          <p:nvPr/>
        </p:nvSpPr>
        <p:spPr>
          <a:xfrm>
            <a:off x="8390334" y="5747469"/>
            <a:ext cx="3707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Serious</a:t>
            </a:r>
            <a:r>
              <a:rPr lang="fr-FR" sz="2400" b="1" dirty="0"/>
              <a:t>/</a:t>
            </a:r>
            <a:r>
              <a:rPr lang="fr-FR" sz="2400" b="1" dirty="0" err="1"/>
              <a:t>Difficult</a:t>
            </a:r>
            <a:r>
              <a:rPr lang="fr-FR" sz="2400" b="1" dirty="0"/>
              <a:t> to </a:t>
            </a:r>
            <a:r>
              <a:rPr lang="fr-FR" sz="2400" b="1" dirty="0" err="1"/>
              <a:t>treat</a:t>
            </a:r>
            <a:r>
              <a:rPr lang="fr-FR" sz="2400" b="1" dirty="0"/>
              <a:t> Conditions</a:t>
            </a:r>
          </a:p>
        </p:txBody>
      </p:sp>
      <p:sp>
        <p:nvSpPr>
          <p:cNvPr id="18" name="Striped Right Arrow 17">
            <a:extLst>
              <a:ext uri="{FF2B5EF4-FFF2-40B4-BE49-F238E27FC236}">
                <a16:creationId xmlns:a16="http://schemas.microsoft.com/office/drawing/2014/main" id="{C1146084-53D5-A948-AB16-B7C0C474C130}"/>
              </a:ext>
            </a:extLst>
          </p:cNvPr>
          <p:cNvSpPr/>
          <p:nvPr/>
        </p:nvSpPr>
        <p:spPr>
          <a:xfrm rot="16200000">
            <a:off x="7757755" y="3174316"/>
            <a:ext cx="582113" cy="484632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triped Right Arrow 18">
            <a:extLst>
              <a:ext uri="{FF2B5EF4-FFF2-40B4-BE49-F238E27FC236}">
                <a16:creationId xmlns:a16="http://schemas.microsoft.com/office/drawing/2014/main" id="{966A27CF-665C-9146-AE7E-7DDBAAC25A0D}"/>
              </a:ext>
            </a:extLst>
          </p:cNvPr>
          <p:cNvSpPr/>
          <p:nvPr/>
        </p:nvSpPr>
        <p:spPr>
          <a:xfrm rot="5400000">
            <a:off x="8641675" y="3227319"/>
            <a:ext cx="582113" cy="484632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Striped Right Arrow 19">
            <a:extLst>
              <a:ext uri="{FF2B5EF4-FFF2-40B4-BE49-F238E27FC236}">
                <a16:creationId xmlns:a16="http://schemas.microsoft.com/office/drawing/2014/main" id="{113069B1-E1A2-4941-A154-EF690C4C8F8F}"/>
              </a:ext>
            </a:extLst>
          </p:cNvPr>
          <p:cNvSpPr/>
          <p:nvPr/>
        </p:nvSpPr>
        <p:spPr>
          <a:xfrm rot="16200000">
            <a:off x="2938106" y="3161440"/>
            <a:ext cx="582113" cy="484632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triped Right Arrow 20">
            <a:extLst>
              <a:ext uri="{FF2B5EF4-FFF2-40B4-BE49-F238E27FC236}">
                <a16:creationId xmlns:a16="http://schemas.microsoft.com/office/drawing/2014/main" id="{F474D744-BD3A-104D-A80F-2FBE9078F79C}"/>
              </a:ext>
            </a:extLst>
          </p:cNvPr>
          <p:cNvSpPr/>
          <p:nvPr/>
        </p:nvSpPr>
        <p:spPr>
          <a:xfrm rot="5400000">
            <a:off x="3822026" y="3214443"/>
            <a:ext cx="582113" cy="484632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94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F4D5-81C3-214C-9145-60F3ADC32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82" y="-116372"/>
            <a:ext cx="10515600" cy="1325563"/>
          </a:xfrm>
        </p:spPr>
        <p:txBody>
          <a:bodyPr/>
          <a:lstStyle/>
          <a:p>
            <a:r>
              <a:rPr lang="fr-FR" b="1" dirty="0"/>
              <a:t>First Experiences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C4CD9-9248-5B4F-813B-C9BD19110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57" y="1020763"/>
            <a:ext cx="3344169" cy="3282757"/>
          </a:xfrm>
          <a:prstGeom prst="rect">
            <a:avLst/>
          </a:prstGeom>
        </p:spPr>
      </p:pic>
      <p:pic>
        <p:nvPicPr>
          <p:cNvPr id="5122" name="Picture 2" descr="Peut être une image de 6 personnes et personnes souriantes">
            <a:extLst>
              <a:ext uri="{FF2B5EF4-FFF2-40B4-BE49-F238E27FC236}">
                <a16:creationId xmlns:a16="http://schemas.microsoft.com/office/drawing/2014/main" id="{86E41002-F879-FE4D-8E9C-543AFBF66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29" y="2662141"/>
            <a:ext cx="3687972" cy="376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9CEA33-DB8E-4C48-9C49-A398DEB72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101" y="319958"/>
            <a:ext cx="4397017" cy="6218083"/>
          </a:xfrm>
          <a:prstGeom prst="rect">
            <a:avLst/>
          </a:prstGeom>
        </p:spPr>
      </p:pic>
      <p:pic>
        <p:nvPicPr>
          <p:cNvPr id="5124" name="Picture 4" descr="Asthma Right Care Slide Rule | Primary Care Respiratory Society">
            <a:extLst>
              <a:ext uri="{FF2B5EF4-FFF2-40B4-BE49-F238E27FC236}">
                <a16:creationId xmlns:a16="http://schemas.microsoft.com/office/drawing/2014/main" id="{F05624E2-2AE9-5641-B515-C3E0BF59D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47" y="1075377"/>
            <a:ext cx="3687620" cy="145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sthma slide rule launched | Primary Care Respiratory Society">
            <a:extLst>
              <a:ext uri="{FF2B5EF4-FFF2-40B4-BE49-F238E27FC236}">
                <a16:creationId xmlns:a16="http://schemas.microsoft.com/office/drawing/2014/main" id="{81162E0A-CFDA-8B44-84A4-3B97F5A10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2" y="4918390"/>
            <a:ext cx="4069400" cy="16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26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2A79A3-BF1D-FE46-B45C-6FACABDCA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503" y="0"/>
            <a:ext cx="7512925" cy="6858000"/>
          </a:xfrm>
          <a:prstGeom prst="rect">
            <a:avLst/>
          </a:prstGeom>
        </p:spPr>
      </p:pic>
      <p:pic>
        <p:nvPicPr>
          <p:cNvPr id="5" name="Image 3">
            <a:extLst>
              <a:ext uri="{FF2B5EF4-FFF2-40B4-BE49-F238E27FC236}">
                <a16:creationId xmlns:a16="http://schemas.microsoft.com/office/drawing/2014/main" id="{36AA2FA1-6401-3047-8462-4F4EAD337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886"/>
            <a:ext cx="4687677" cy="61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96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228</Words>
  <Application>Microsoft Macintosh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inherit</vt:lpstr>
      <vt:lpstr>system-ui</vt:lpstr>
      <vt:lpstr>Office Theme</vt:lpstr>
      <vt:lpstr>The first time, the initiative of an IPCRG-Tunisia is discussed</vt:lpstr>
      <vt:lpstr>PowerPoint Presentation</vt:lpstr>
      <vt:lpstr>PowerPoint Presentation</vt:lpstr>
      <vt:lpstr>Primary Care Medicine in Tunisia : Inequalities &amp; Gender Shift</vt:lpstr>
      <vt:lpstr>Insights of Respiratory Care in Tunisia</vt:lpstr>
      <vt:lpstr>Insights of Respiratory Care in Tunisia</vt:lpstr>
      <vt:lpstr>The AIM of the IPCRG-TUNISIA GROUP We Have a Dream ….</vt:lpstr>
      <vt:lpstr>First Experiences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Groupe « IPCRG TUNISIA »</dc:title>
  <dc:creator>lenovo</dc:creator>
  <cp:lastModifiedBy>Noel Baxter</cp:lastModifiedBy>
  <cp:revision>47</cp:revision>
  <dcterms:created xsi:type="dcterms:W3CDTF">2021-07-06T13:46:08Z</dcterms:created>
  <dcterms:modified xsi:type="dcterms:W3CDTF">2021-07-07T08:21:02Z</dcterms:modified>
</cp:coreProperties>
</file>