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2"/>
  </p:notesMasterIdLst>
  <p:sldIdLst>
    <p:sldId id="256" r:id="rId2"/>
    <p:sldId id="261"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58" r:id="rId18"/>
    <p:sldId id="257" r:id="rId19"/>
    <p:sldId id="259" r:id="rId20"/>
    <p:sldId id="26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70296" autoAdjust="0"/>
  </p:normalViewPr>
  <p:slideViewPr>
    <p:cSldViewPr snapToGrid="0">
      <p:cViewPr varScale="1">
        <p:scale>
          <a:sx n="120" d="100"/>
          <a:sy n="120" d="100"/>
        </p:scale>
        <p:origin x="120"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75"/>
      <c:rotY val="0"/>
      <c:rAngAx val="0"/>
    </c:view3D>
    <c:floor>
      <c:thickness val="0"/>
    </c:floor>
    <c:sideWall>
      <c:thickness val="0"/>
    </c:sideWall>
    <c:backWall>
      <c:thickness val="0"/>
    </c:backWall>
    <c:plotArea>
      <c:layout>
        <c:manualLayout>
          <c:layoutTarget val="inner"/>
          <c:xMode val="edge"/>
          <c:yMode val="edge"/>
          <c:x val="7.4781315849092131E-2"/>
          <c:y val="9.8760667044416592E-2"/>
          <c:w val="0.8805825107009102"/>
          <c:h val="0.83214665695210843"/>
        </c:manualLayout>
      </c:layout>
      <c:pie3DChart>
        <c:varyColors val="1"/>
        <c:ser>
          <c:idx val="0"/>
          <c:order val="0"/>
          <c:explosion val="25"/>
          <c:dPt>
            <c:idx val="3"/>
            <c:bubble3D val="0"/>
            <c:spPr>
              <a:solidFill>
                <a:srgbClr val="004D58"/>
              </a:solidFill>
            </c:spPr>
            <c:extLst>
              <c:ext xmlns:c16="http://schemas.microsoft.com/office/drawing/2014/chart" uri="{C3380CC4-5D6E-409C-BE32-E72D297353CC}">
                <c16:uniqueId val="{00000001-0851-4912-BE10-A63EB48C9C96}"/>
              </c:ext>
            </c:extLst>
          </c:dPt>
          <c:dLbls>
            <c:dLbl>
              <c:idx val="0"/>
              <c:layout/>
              <c:tx>
                <c:rich>
                  <a:bodyPr/>
                  <a:lstStyle/>
                  <a:p>
                    <a:fld id="{15221B87-0587-4308-BFA6-2DA31747B81D}" type="CATEGORYNAME">
                      <a:rPr lang="en-US"/>
                      <a:pPr/>
                      <a:t>[CATEGORY NAME]</a:t>
                    </a:fld>
                    <a:r>
                      <a:rPr lang="en-US" baseline="0"/>
                      <a:t>, </a:t>
                    </a:r>
                    <a:fld id="{C7DEA75B-6438-41C2-B25B-1513D725D902}" type="VALUE">
                      <a:rPr lang="en-US" baseline="0" smtClean="0"/>
                      <a:pPr/>
                      <a:t>[VALUE]</a:t>
                    </a:fld>
                    <a:r>
                      <a:rPr lang="en-US" baseline="0" smtClean="0"/>
                      <a:t>%</a:t>
                    </a:r>
                  </a:p>
                </c:rich>
              </c:tx>
              <c:showLegendKey val="0"/>
              <c:showVal val="1"/>
              <c:showCatName val="1"/>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2-0851-4912-BE10-A63EB48C9C96}"/>
                </c:ext>
              </c:extLst>
            </c:dLbl>
            <c:dLbl>
              <c:idx val="1"/>
              <c:layout/>
              <c:tx>
                <c:rich>
                  <a:bodyPr/>
                  <a:lstStyle/>
                  <a:p>
                    <a:fld id="{0D032060-C540-430A-961B-0C981C0BA5EA}" type="CATEGORYNAME">
                      <a:rPr lang="en-US"/>
                      <a:pPr/>
                      <a:t>[CATEGORY NAME]</a:t>
                    </a:fld>
                    <a:r>
                      <a:rPr lang="en-US" baseline="0"/>
                      <a:t>, </a:t>
                    </a:r>
                    <a:fld id="{DDA26F29-2553-4405-87C2-E40B0D1F4177}" type="VALUE">
                      <a:rPr lang="en-US" baseline="0" smtClean="0"/>
                      <a:pPr/>
                      <a:t>[VALUE]</a:t>
                    </a:fld>
                    <a:r>
                      <a:rPr lang="en-US" baseline="0" smtClean="0"/>
                      <a:t>%</a:t>
                    </a:r>
                  </a:p>
                </c:rich>
              </c:tx>
              <c:showLegendKey val="0"/>
              <c:showVal val="1"/>
              <c:showCatName val="1"/>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3-0851-4912-BE10-A63EB48C9C96}"/>
                </c:ext>
              </c:extLst>
            </c:dLbl>
            <c:dLbl>
              <c:idx val="2"/>
              <c:layout>
                <c:manualLayout>
                  <c:x val="5.5267543845297189E-2"/>
                  <c:y val="4.5417980922092378E-2"/>
                </c:manualLayout>
              </c:layout>
              <c:tx>
                <c:rich>
                  <a:bodyPr/>
                  <a:lstStyle/>
                  <a:p>
                    <a:fld id="{5E57904A-07C6-4891-AD0E-7929DDC27156}" type="CATEGORYNAME">
                      <a:rPr lang="en-US"/>
                      <a:pPr/>
                      <a:t>[CATEGORY NAME]</a:t>
                    </a:fld>
                    <a:r>
                      <a:rPr lang="en-US" baseline="0"/>
                      <a:t>, </a:t>
                    </a:r>
                    <a:fld id="{3E964AF0-49B2-4728-A392-E107091D9F25}" type="VALUE">
                      <a:rPr lang="en-US" baseline="0" smtClean="0"/>
                      <a:pPr/>
                      <a:t>[VALUE]</a:t>
                    </a:fld>
                    <a:r>
                      <a:rPr lang="en-US" baseline="0" smtClean="0"/>
                      <a:t>%</a:t>
                    </a:r>
                  </a:p>
                </c:rich>
              </c:tx>
              <c:showLegendKey val="0"/>
              <c:showVal val="1"/>
              <c:showCatName val="1"/>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4-0851-4912-BE10-A63EB48C9C96}"/>
                </c:ext>
              </c:extLst>
            </c:dLbl>
            <c:dLbl>
              <c:idx val="3"/>
              <c:layout>
                <c:manualLayout>
                  <c:x val="-0.23403145584713345"/>
                  <c:y val="-0.33685770115021318"/>
                </c:manualLayout>
              </c:layout>
              <c:tx>
                <c:rich>
                  <a:bodyPr/>
                  <a:lstStyle/>
                  <a:p>
                    <a:fld id="{2CDB4357-F5EC-4A60-984B-91BA7C8FDD1B}" type="CATEGORYNAME">
                      <a:rPr lang="en-US" dirty="0"/>
                      <a:pPr/>
                      <a:t>[CATEGORY NAME]</a:t>
                    </a:fld>
                    <a:r>
                      <a:rPr lang="en-US" baseline="0" dirty="0"/>
                      <a:t>, </a:t>
                    </a:r>
                    <a:fld id="{90AF3C90-F6BA-4E81-99B9-0EE52A4D58E5}" type="VALUE">
                      <a:rPr lang="en-US" baseline="0" smtClean="0"/>
                      <a:pPr/>
                      <a:t>[VALUE]</a:t>
                    </a:fld>
                    <a:r>
                      <a:rPr lang="en-US" baseline="0" dirty="0" smtClean="0"/>
                      <a:t>%</a:t>
                    </a:r>
                  </a:p>
                </c:rich>
              </c:tx>
              <c:showLegendKey val="0"/>
              <c:showVal val="1"/>
              <c:showCatName val="1"/>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0851-4912-BE10-A63EB48C9C96}"/>
                </c:ext>
              </c:extLst>
            </c:dLbl>
            <c:dLbl>
              <c:idx val="4"/>
              <c:layout>
                <c:manualLayout>
                  <c:x val="-1.4961671152810444E-2"/>
                  <c:y val="5.7996135504916516E-2"/>
                </c:manualLayout>
              </c:layout>
              <c:tx>
                <c:rich>
                  <a:bodyPr/>
                  <a:lstStyle/>
                  <a:p>
                    <a:fld id="{03AF042F-445F-438B-9554-1D964E38391E}" type="CATEGORYNAME">
                      <a:rPr lang="en-US" dirty="0"/>
                      <a:pPr/>
                      <a:t>[CATEGORY NAME]</a:t>
                    </a:fld>
                    <a:r>
                      <a:rPr lang="en-US" baseline="0" dirty="0"/>
                      <a:t>, </a:t>
                    </a:r>
                    <a:fld id="{E9327357-BAC4-44A6-9129-C6C112532ABD}" type="VALUE">
                      <a:rPr lang="en-US" baseline="0" smtClean="0"/>
                      <a:pPr/>
                      <a:t>[VALUE]</a:t>
                    </a:fld>
                    <a:r>
                      <a:rPr lang="en-US" baseline="0" dirty="0" smtClean="0"/>
                      <a:t> %</a:t>
                    </a:r>
                  </a:p>
                </c:rich>
              </c:tx>
              <c:showLegendKey val="0"/>
              <c:showVal val="1"/>
              <c:showCatName val="1"/>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0851-4912-BE10-A63EB48C9C96}"/>
                </c:ext>
              </c:extLst>
            </c:dLbl>
            <c:dLbl>
              <c:idx val="5"/>
              <c:layout/>
              <c:tx>
                <c:rich>
                  <a:bodyPr/>
                  <a:lstStyle/>
                  <a:p>
                    <a:fld id="{F36F868A-9462-4B0E-865A-A3A4E1895753}" type="CATEGORYNAME">
                      <a:rPr lang="en-US"/>
                      <a:pPr/>
                      <a:t>[CATEGORY NAME]</a:t>
                    </a:fld>
                    <a:r>
                      <a:rPr lang="en-US" baseline="0"/>
                      <a:t>, </a:t>
                    </a:r>
                    <a:fld id="{DB492961-25BA-480D-8BF0-C4FB0AF11124}" type="VALUE">
                      <a:rPr lang="en-US" baseline="0" smtClean="0"/>
                      <a:pPr/>
                      <a:t>[VALUE]</a:t>
                    </a:fld>
                    <a:r>
                      <a:rPr lang="en-US" baseline="0" smtClean="0"/>
                      <a:t>%</a:t>
                    </a:r>
                  </a:p>
                </c:rich>
              </c:tx>
              <c:showLegendKey val="0"/>
              <c:showVal val="1"/>
              <c:showCatName val="1"/>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6-0851-4912-BE10-A63EB48C9C96}"/>
                </c:ext>
              </c:extLst>
            </c:dLbl>
            <c:dLbl>
              <c:idx val="6"/>
              <c:layout/>
              <c:tx>
                <c:rich>
                  <a:bodyPr/>
                  <a:lstStyle/>
                  <a:p>
                    <a:fld id="{4D3CEA90-EF4B-4079-8438-CEA58DD624C6}" type="CATEGORYNAME">
                      <a:rPr lang="en-US"/>
                      <a:pPr/>
                      <a:t>[CATEGORY NAME]</a:t>
                    </a:fld>
                    <a:r>
                      <a:rPr lang="en-US" baseline="0"/>
                      <a:t>, </a:t>
                    </a:r>
                    <a:fld id="{1683671F-625E-48E6-A188-A8EBAD24531F}" type="VALUE">
                      <a:rPr lang="en-US" baseline="0" smtClean="0"/>
                      <a:pPr/>
                      <a:t>[VALUE]</a:t>
                    </a:fld>
                    <a:r>
                      <a:rPr lang="en-US" baseline="0" smtClean="0"/>
                      <a:t>%</a:t>
                    </a:r>
                  </a:p>
                </c:rich>
              </c:tx>
              <c:showLegendKey val="0"/>
              <c:showVal val="1"/>
              <c:showCatName val="1"/>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7-0851-4912-BE10-A63EB48C9C96}"/>
                </c:ext>
              </c:extLst>
            </c:dLbl>
            <c:spPr>
              <a:noFill/>
              <a:ln>
                <a:noFill/>
              </a:ln>
              <a:effectLst/>
            </c:spPr>
            <c:txPr>
              <a:bodyPr/>
              <a:lstStyle/>
              <a:p>
                <a:pPr>
                  <a:defRPr sz="1200"/>
                </a:pPr>
                <a:endParaRPr lang="en-US"/>
              </a:p>
            </c:txPr>
            <c:showLegendKey val="0"/>
            <c:showVal val="1"/>
            <c:showCatName val="1"/>
            <c:showSerName val="0"/>
            <c:showPercent val="0"/>
            <c:showBubbleSize val="0"/>
            <c:showLeaderLines val="1"/>
            <c:extLst>
              <c:ext xmlns:c15="http://schemas.microsoft.com/office/drawing/2012/chart" uri="{CE6537A1-D6FC-4f65-9D91-7224C49458BB}"/>
            </c:extLst>
          </c:dLbls>
          <c:cat>
            <c:strRef>
              <c:f>Sheet1!$H$13:$O$13</c:f>
              <c:strCache>
                <c:ptCount val="7"/>
                <c:pt idx="0">
                  <c:v>LAMA+ICS</c:v>
                </c:pt>
                <c:pt idx="1">
                  <c:v>Theop./Rof.</c:v>
                </c:pt>
                <c:pt idx="2">
                  <c:v>LABA+LAMA+ICS</c:v>
                </c:pt>
                <c:pt idx="3">
                  <c:v>ICS+LABA</c:v>
                </c:pt>
                <c:pt idx="4">
                  <c:v>LAMA+LABA</c:v>
                </c:pt>
                <c:pt idx="5">
                  <c:v>LAMA</c:v>
                </c:pt>
                <c:pt idx="6">
                  <c:v>LABA</c:v>
                </c:pt>
              </c:strCache>
            </c:strRef>
          </c:cat>
          <c:val>
            <c:numRef>
              <c:f>Sheet1!$H$14:$O$14</c:f>
              <c:numCache>
                <c:formatCode>General</c:formatCode>
                <c:ptCount val="7"/>
                <c:pt idx="0">
                  <c:v>1.2</c:v>
                </c:pt>
                <c:pt idx="1">
                  <c:v>2.2000000000000002</c:v>
                </c:pt>
                <c:pt idx="2">
                  <c:v>12.9</c:v>
                </c:pt>
                <c:pt idx="3">
                  <c:v>69.599999999999994</c:v>
                </c:pt>
                <c:pt idx="4">
                  <c:v>4.5</c:v>
                </c:pt>
                <c:pt idx="5">
                  <c:v>5.3</c:v>
                </c:pt>
                <c:pt idx="6">
                  <c:v>4.2</c:v>
                </c:pt>
              </c:numCache>
            </c:numRef>
          </c:val>
          <c:extLst>
            <c:ext xmlns:c16="http://schemas.microsoft.com/office/drawing/2014/chart" uri="{C3380CC4-5D6E-409C-BE32-E72D297353CC}">
              <c16:uniqueId val="{00000008-0851-4912-BE10-A63EB48C9C96}"/>
            </c:ext>
          </c:extLst>
        </c:ser>
        <c:dLbls>
          <c:showLegendKey val="0"/>
          <c:showVal val="1"/>
          <c:showCatName val="1"/>
          <c:showSerName val="0"/>
          <c:showPercent val="0"/>
          <c:showBubbleSize val="0"/>
          <c:showLeaderLines val="1"/>
        </c:dLbls>
      </c:pie3DChart>
    </c:plotArea>
    <c:plotVisOnly val="1"/>
    <c:dispBlanksAs val="gap"/>
    <c:showDLblsOverMax val="0"/>
  </c:chart>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0.72259</cdr:x>
      <cdr:y>0.34113</cdr:y>
    </cdr:from>
    <cdr:to>
      <cdr:x>0.88095</cdr:x>
      <cdr:y>0.54143</cdr:y>
    </cdr:to>
    <cdr:sp macro="" textlink="">
      <cdr:nvSpPr>
        <cdr:cNvPr id="2" name="Rectangle 1"/>
        <cdr:cNvSpPr/>
      </cdr:nvSpPr>
      <cdr:spPr>
        <a:xfrm xmlns:a="http://schemas.openxmlformats.org/drawingml/2006/main">
          <a:off x="6624736" y="1752246"/>
          <a:ext cx="1451850" cy="1028865"/>
        </a:xfrm>
        <a:prstGeom xmlns:a="http://schemas.openxmlformats.org/drawingml/2006/main" prst="rect">
          <a:avLst/>
        </a:prstGeom>
        <a:ln xmlns:a="http://schemas.openxmlformats.org/drawingml/2006/main">
          <a:solidFill>
            <a:schemeClr val="bg1"/>
          </a:solidFill>
        </a:ln>
      </cdr:spPr>
      <cdr:style>
        <a:lnRef xmlns:a="http://schemas.openxmlformats.org/drawingml/2006/main" idx="2">
          <a:schemeClr val="accent5"/>
        </a:lnRef>
        <a:fillRef xmlns:a="http://schemas.openxmlformats.org/drawingml/2006/main" idx="1">
          <a:schemeClr val="lt1"/>
        </a:fillRef>
        <a:effectRef xmlns:a="http://schemas.openxmlformats.org/drawingml/2006/main" idx="0">
          <a:schemeClr val="accent5"/>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r>
            <a:rPr lang="en-US" sz="1200" i="1" dirty="0" smtClean="0"/>
            <a:t>Free triple:</a:t>
          </a:r>
        </a:p>
        <a:p xmlns:a="http://schemas.openxmlformats.org/drawingml/2006/main">
          <a:r>
            <a:rPr lang="en-US" sz="1200" i="1" dirty="0" smtClean="0"/>
            <a:t>LAMA + ICS/LABA ~ 5%   </a:t>
          </a:r>
          <a:endParaRPr lang="en-US" sz="1200" i="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0077C6-208F-41C5-B5CA-A42D43520B62}" type="datetimeFigureOut">
              <a:rPr lang="en-US" smtClean="0"/>
              <a:t>4/19/2021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023A0E-AF9D-4545-8AB7-7BCE488774C3}" type="slidenum">
              <a:rPr lang="en-US" smtClean="0"/>
              <a:t>‹#›</a:t>
            </a:fld>
            <a:endParaRPr lang="en-US"/>
          </a:p>
        </p:txBody>
      </p:sp>
    </p:spTree>
    <p:extLst>
      <p:ext uri="{BB962C8B-B14F-4D97-AF65-F5344CB8AC3E}">
        <p14:creationId xmlns:p14="http://schemas.microsoft.com/office/powerpoint/2010/main" val="3703223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effectLst/>
                <a:latin typeface="Times New Roman" panose="02020603050405020304" pitchFamily="18" charset="0"/>
                <a:ea typeface="Times New Roman" panose="02020603050405020304" pitchFamily="18" charset="0"/>
              </a:rPr>
              <a:t>Prior to the AGM we would like you to consider with your group what your objectives will be over the next 2 years and consider how they align with the IPCRG strategic objectives. </a:t>
            </a:r>
          </a:p>
          <a:p>
            <a:pPr algn="l"/>
            <a:r>
              <a:rPr lang="en-US" b="0" i="0" dirty="0" smtClean="0">
                <a:solidFill>
                  <a:srgbClr val="223843"/>
                </a:solidFill>
                <a:effectLst/>
                <a:latin typeface="Source Sans Pro"/>
              </a:rPr>
              <a:t>The IPCRG has three interconnected strategic objectives.  These are to:</a:t>
            </a:r>
          </a:p>
          <a:p>
            <a:pPr algn="l">
              <a:buFont typeface="Arial" panose="020B0604020202020204" pitchFamily="34" charset="0"/>
              <a:buChar char="•"/>
            </a:pPr>
            <a:r>
              <a:rPr lang="en-US" b="0" i="0" dirty="0" smtClean="0">
                <a:solidFill>
                  <a:srgbClr val="223843"/>
                </a:solidFill>
                <a:effectLst/>
                <a:latin typeface="Source Sans Pro"/>
              </a:rPr>
              <a:t>Create value for our country members (</a:t>
            </a:r>
            <a:r>
              <a:rPr lang="en-US" b="0" i="0" dirty="0" err="1" smtClean="0">
                <a:solidFill>
                  <a:srgbClr val="223843"/>
                </a:solidFill>
                <a:effectLst/>
                <a:latin typeface="Source Sans Pro"/>
              </a:rPr>
              <a:t>organisations</a:t>
            </a:r>
            <a:r>
              <a:rPr lang="en-US" b="0" i="0" dirty="0" smtClean="0">
                <a:solidFill>
                  <a:srgbClr val="223843"/>
                </a:solidFill>
                <a:effectLst/>
                <a:latin typeface="Source Sans Pro"/>
              </a:rPr>
              <a:t> and individual clinicians) by improving their confidence and competence in respiratory health and generating income that can be used to invest in </a:t>
            </a:r>
            <a:r>
              <a:rPr lang="en-US" b="0" i="0" dirty="0" err="1" smtClean="0">
                <a:solidFill>
                  <a:srgbClr val="223843"/>
                </a:solidFill>
                <a:effectLst/>
                <a:latin typeface="Source Sans Pro"/>
              </a:rPr>
              <a:t>programmes</a:t>
            </a:r>
            <a:r>
              <a:rPr lang="en-US" b="0" i="0" dirty="0" smtClean="0">
                <a:solidFill>
                  <a:srgbClr val="223843"/>
                </a:solidFill>
                <a:effectLst/>
                <a:latin typeface="Source Sans Pro"/>
              </a:rPr>
              <a:t> for which fundraising is difficult.</a:t>
            </a:r>
          </a:p>
          <a:p>
            <a:pPr algn="l">
              <a:buFont typeface="Arial" panose="020B0604020202020204" pitchFamily="34" charset="0"/>
              <a:buChar char="•"/>
            </a:pPr>
            <a:r>
              <a:rPr lang="en-US" b="0" i="0" dirty="0" smtClean="0">
                <a:solidFill>
                  <a:srgbClr val="223843"/>
                </a:solidFill>
                <a:effectLst/>
                <a:latin typeface="Source Sans Pro"/>
              </a:rPr>
              <a:t>Create value for society by raising awareness of respiratory health amongst citizens and policy-makers and influencing the availability of good quality respiratory care.</a:t>
            </a:r>
          </a:p>
          <a:p>
            <a:pPr algn="l">
              <a:buFont typeface="Arial" panose="020B0604020202020204" pitchFamily="34" charset="0"/>
              <a:buChar char="•"/>
            </a:pPr>
            <a:r>
              <a:rPr lang="en-US" b="0" i="0" dirty="0" smtClean="0">
                <a:solidFill>
                  <a:srgbClr val="223843"/>
                </a:solidFill>
                <a:effectLst/>
                <a:latin typeface="Source Sans Pro"/>
              </a:rPr>
              <a:t>Create value for our funders by increasing the accuracy of diagnosis, reducing the variation in care and improving respiratory outcomes. </a:t>
            </a:r>
          </a:p>
          <a:p>
            <a:pPr algn="l"/>
            <a:r>
              <a:rPr lang="en-US" b="0" i="0" dirty="0" smtClean="0">
                <a:solidFill>
                  <a:srgbClr val="223843"/>
                </a:solidFill>
                <a:effectLst/>
                <a:latin typeface="Source Sans Pro"/>
              </a:rPr>
              <a:t> </a:t>
            </a:r>
          </a:p>
          <a:p>
            <a:endParaRPr lang="en-US" dirty="0"/>
          </a:p>
        </p:txBody>
      </p:sp>
      <p:sp>
        <p:nvSpPr>
          <p:cNvPr id="4" name="Slide Number Placeholder 3"/>
          <p:cNvSpPr>
            <a:spLocks noGrp="1"/>
          </p:cNvSpPr>
          <p:nvPr>
            <p:ph type="sldNum" sz="quarter" idx="10"/>
          </p:nvPr>
        </p:nvSpPr>
        <p:spPr/>
        <p:txBody>
          <a:bodyPr/>
          <a:lstStyle/>
          <a:p>
            <a:fld id="{1D023A0E-AF9D-4545-8AB7-7BCE488774C3}" type="slidenum">
              <a:rPr lang="en-US" smtClean="0"/>
              <a:t>1</a:t>
            </a:fld>
            <a:endParaRPr lang="en-US"/>
          </a:p>
        </p:txBody>
      </p:sp>
    </p:spTree>
    <p:extLst>
      <p:ext uri="{BB962C8B-B14F-4D97-AF65-F5344CB8AC3E}">
        <p14:creationId xmlns:p14="http://schemas.microsoft.com/office/powerpoint/2010/main" val="8766873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gn="l" rtl="0"/>
            <a:r>
              <a:rPr lang="en-US" dirty="0" smtClean="0"/>
              <a:t>Regarding the guidelines.  Talk about the dilemma of </a:t>
            </a:r>
            <a:r>
              <a:rPr lang="en-US" dirty="0" err="1" smtClean="0"/>
              <a:t>steping</a:t>
            </a:r>
            <a:r>
              <a:rPr lang="en-US" dirty="0" smtClean="0"/>
              <a:t> down the dose of steroids. Lack of support  for this  by  many pulmonologists.</a:t>
            </a:r>
          </a:p>
          <a:p>
            <a:pPr algn="l" rtl="0"/>
            <a:r>
              <a:rPr lang="en-US" dirty="0" smtClean="0"/>
              <a:t> </a:t>
            </a:r>
          </a:p>
          <a:p>
            <a:pPr algn="l" rtl="0"/>
            <a:r>
              <a:rPr lang="en-US" dirty="0" smtClean="0"/>
              <a:t>The following slides are data collected by the health ministry fro the 4 health funds</a:t>
            </a:r>
            <a:endParaRPr lang="he-IL" dirty="0"/>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611BC522-6FB0-43C5-A356-0E08BA22360E}" type="slidenum">
              <a:rPr kumimoji="0" lang="he-IL"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14</a:t>
            </a:fld>
            <a:endParaRPr kumimoji="0" lang="he-IL"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8533034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gn="l" rtl="0" fontAlgn="base"/>
            <a:r>
              <a:rPr lang="en-US" b="1" i="0" dirty="0" smtClean="0">
                <a:solidFill>
                  <a:srgbClr val="000000"/>
                </a:solidFill>
                <a:effectLst/>
                <a:latin typeface="alef-regular"/>
              </a:rPr>
              <a:t>This is an example of the national quality indicators relation to COPD</a:t>
            </a:r>
            <a:endParaRPr lang="en-US" b="1" i="0" dirty="0" smtClean="0">
              <a:solidFill>
                <a:srgbClr val="6E6968"/>
              </a:solidFill>
              <a:effectLst/>
              <a:latin typeface="futura-lt-w01-light"/>
            </a:endParaRPr>
          </a:p>
          <a:p>
            <a:pPr algn="l" fontAlgn="base"/>
            <a:endParaRPr lang="en-US" b="0" i="0" dirty="0" smtClean="0">
              <a:solidFill>
                <a:srgbClr val="2F2E2E"/>
              </a:solidFill>
              <a:effectLst/>
              <a:latin typeface="din-next-w01-light"/>
            </a:endParaRPr>
          </a:p>
          <a:p>
            <a:pPr algn="l" fontAlgn="base"/>
            <a:r>
              <a:rPr lang="en-US" b="1" i="0" dirty="0" smtClean="0">
                <a:solidFill>
                  <a:srgbClr val="000000"/>
                </a:solidFill>
                <a:effectLst/>
                <a:latin typeface="alef-regular"/>
              </a:rPr>
              <a:t>Numerator:</a:t>
            </a:r>
            <a:endParaRPr lang="en-US" b="1" i="0" dirty="0" smtClean="0">
              <a:solidFill>
                <a:srgbClr val="6E6968"/>
              </a:solidFill>
              <a:effectLst/>
              <a:latin typeface="futura-lt-w01-light"/>
            </a:endParaRPr>
          </a:p>
          <a:p>
            <a:pPr algn="l" fontAlgn="base"/>
            <a:r>
              <a:rPr lang="en-US" b="0" i="0" dirty="0" smtClean="0">
                <a:solidFill>
                  <a:srgbClr val="000000"/>
                </a:solidFill>
                <a:effectLst/>
                <a:latin typeface="alef-regular"/>
              </a:rPr>
              <a:t>Individuals in the denominator whose spirometry results were documented in their medical file</a:t>
            </a:r>
            <a:endParaRPr lang="en-US" b="0" i="0" dirty="0" smtClean="0">
              <a:solidFill>
                <a:srgbClr val="2F2E2E"/>
              </a:solidFill>
              <a:effectLst/>
              <a:latin typeface="din-next-w01-light"/>
            </a:endParaRPr>
          </a:p>
          <a:p>
            <a:pPr algn="l" fontAlgn="base"/>
            <a:r>
              <a:rPr lang="en-US" b="1" i="0" dirty="0" smtClean="0">
                <a:solidFill>
                  <a:srgbClr val="000000"/>
                </a:solidFill>
                <a:effectLst/>
                <a:latin typeface="alef-regular"/>
              </a:rPr>
              <a:t>Denominator</a:t>
            </a:r>
            <a:endParaRPr lang="en-US" b="1" i="0" dirty="0" smtClean="0">
              <a:solidFill>
                <a:srgbClr val="6E6968"/>
              </a:solidFill>
              <a:effectLst/>
              <a:latin typeface="futura-lt-w01-light"/>
            </a:endParaRPr>
          </a:p>
          <a:p>
            <a:pPr algn="l" fontAlgn="base"/>
            <a:r>
              <a:rPr lang="en-US" b="0" i="0" dirty="0" smtClean="0">
                <a:solidFill>
                  <a:srgbClr val="000000"/>
                </a:solidFill>
                <a:effectLst/>
                <a:latin typeface="alef-regular"/>
              </a:rPr>
              <a:t>Individuals diagnosed with or defined at high-risk for COPD who had spirometry ever since 01/01/2011</a:t>
            </a:r>
            <a:endParaRPr lang="en-US" b="0" i="0" dirty="0" smtClean="0">
              <a:solidFill>
                <a:srgbClr val="2F2E2E"/>
              </a:solidFill>
              <a:effectLst/>
              <a:latin typeface="din-next-w01-light"/>
            </a:endParaRPr>
          </a:p>
          <a:p>
            <a:pPr algn="l" fontAlgn="base"/>
            <a:r>
              <a:rPr lang="en-US" b="1" i="0" dirty="0" smtClean="0">
                <a:solidFill>
                  <a:srgbClr val="000000"/>
                </a:solidFill>
                <a:effectLst/>
                <a:latin typeface="alef-regular"/>
              </a:rPr>
              <a:t>Notes:</a:t>
            </a:r>
            <a:endParaRPr lang="en-US" b="1" i="0" dirty="0" smtClean="0">
              <a:solidFill>
                <a:srgbClr val="6E6968"/>
              </a:solidFill>
              <a:effectLst/>
              <a:latin typeface="futura-lt-w01-light"/>
            </a:endParaRPr>
          </a:p>
          <a:p>
            <a:pPr algn="l" fontAlgn="base"/>
            <a:r>
              <a:rPr lang="en-US" b="0" i="0" dirty="0" smtClean="0">
                <a:solidFill>
                  <a:srgbClr val="000000"/>
                </a:solidFill>
                <a:effectLst/>
                <a:latin typeface="alef-regular"/>
              </a:rPr>
              <a:t>Individuals diagnosed with COPD are defined by a new diagnosis of COPD, chronic bronchitis, pulmonary emphysema or chronic bronchiectasis or by purchasing COPD specific medications. Individuals at high risk for COPD are defined as persons with a history of tobacco smoking that were either diagnosed with asthma or purchased medications for chronic respiratory diseases.</a:t>
            </a:r>
            <a:endParaRPr lang="en-US" b="0" i="0" dirty="0" smtClean="0">
              <a:solidFill>
                <a:srgbClr val="2F2E2E"/>
              </a:solidFill>
              <a:effectLst/>
              <a:latin typeface="din-next-w01-light"/>
            </a:endParaRPr>
          </a:p>
          <a:p>
            <a:endParaRPr lang="he-IL" dirty="0"/>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611BC522-6FB0-43C5-A356-0E08BA22360E}" type="slidenum">
              <a:rPr kumimoji="0" lang="he-IL"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15</a:t>
            </a:fld>
            <a:endParaRPr kumimoji="0" lang="he-IL"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7161080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smtClean="0">
                <a:ln>
                  <a:noFill/>
                </a:ln>
                <a:solidFill>
                  <a:prstClr val="black"/>
                </a:solidFill>
                <a:effectLst/>
                <a:uLnTx/>
                <a:uFillTx/>
                <a:latin typeface="Times New Roman"/>
                <a:ea typeface="Calibri"/>
                <a:cs typeface="+mn-cs"/>
              </a:rPr>
              <a:t>Overview. Skilled workforce.  Training the GP</a:t>
            </a:r>
            <a:r>
              <a:rPr kumimoji="0" lang="en-US" sz="1200" b="0" i="0" u="none" strike="noStrike" kern="1200" cap="none" spc="0" normalizeH="0" baseline="0" noProof="0" dirty="0" smtClean="0">
                <a:ln>
                  <a:noFill/>
                </a:ln>
                <a:solidFill>
                  <a:prstClr val="black"/>
                </a:solidFill>
                <a:effectLst/>
                <a:uLnTx/>
                <a:uFillTx/>
                <a:latin typeface="+mn-lt"/>
                <a:ea typeface="Calibri"/>
                <a:cs typeface="+mn-cs"/>
              </a:rPr>
              <a:t>: what’s changed and when. 1) 2020 removal of restrictions on LAMA for GPs</a:t>
            </a:r>
          </a:p>
          <a:p>
            <a:pPr marL="457200" marR="0" lvl="0" indent="-228600" algn="l" defTabSz="914400" rtl="0" eaLnBrk="1" fontAlgn="auto" latinLnBrk="0" hangingPunct="1">
              <a:lnSpc>
                <a:spcPct val="100000"/>
              </a:lnSpc>
              <a:spcBef>
                <a:spcPts val="0"/>
              </a:spcBef>
              <a:spcAft>
                <a:spcPts val="0"/>
              </a:spcAft>
              <a:buClrTx/>
              <a:buSzTx/>
              <a:buFontTx/>
              <a:buAutoNum type="arabicParenR" startAt="2"/>
              <a:tabLst/>
              <a:defRPr/>
            </a:pPr>
            <a:r>
              <a:rPr kumimoji="0" lang="en-US" sz="1200" b="0" i="0" u="none" strike="noStrike" kern="1200" cap="none" spc="0" normalizeH="0" baseline="0" noProof="0" dirty="0" smtClean="0">
                <a:ln>
                  <a:noFill/>
                </a:ln>
                <a:solidFill>
                  <a:prstClr val="black"/>
                </a:solidFill>
                <a:effectLst/>
                <a:uLnTx/>
                <a:uFillTx/>
                <a:latin typeface="+mn-lt"/>
                <a:ea typeface="Calibri"/>
                <a:cs typeface="+mn-cs"/>
              </a:rPr>
              <a:t>ICS overuse /  The dilemma whether to step down from steroids or concentrate on newly diagnosed patients</a:t>
            </a:r>
          </a:p>
          <a:p>
            <a:pPr marL="457200" marR="0" lvl="0" indent="-228600" algn="l" defTabSz="914400" rtl="0" eaLnBrk="1" fontAlgn="auto" latinLnBrk="0" hangingPunct="1">
              <a:lnSpc>
                <a:spcPct val="100000"/>
              </a:lnSpc>
              <a:spcBef>
                <a:spcPts val="0"/>
              </a:spcBef>
              <a:spcAft>
                <a:spcPts val="0"/>
              </a:spcAft>
              <a:buClrTx/>
              <a:buSzTx/>
              <a:buFontTx/>
              <a:buAutoNum type="arabicParenR" startAt="2"/>
              <a:tabLst/>
              <a:defRPr/>
            </a:pPr>
            <a:r>
              <a:rPr kumimoji="0" lang="en-US" sz="1200" b="0" i="0" u="none" strike="noStrike" kern="1200" cap="none" spc="0" normalizeH="0" baseline="0" noProof="0" dirty="0" smtClean="0">
                <a:ln>
                  <a:noFill/>
                </a:ln>
                <a:solidFill>
                  <a:prstClr val="black"/>
                </a:solidFill>
                <a:effectLst/>
                <a:uLnTx/>
                <a:uFillTx/>
                <a:latin typeface="+mn-lt"/>
                <a:ea typeface="Calibri"/>
                <a:cs typeface="+mn-cs"/>
              </a:rPr>
              <a:t>GOLD 2020 guidelines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4) Examples of COPD education in GP setting in Israel: webinars , lecture in pajama in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macabi</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spirometry project in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macabi</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a:t>
            </a:r>
            <a:r>
              <a:rPr kumimoji="0" lang="en-US" sz="1200" b="0" i="0" u="none" strike="noStrike" kern="1200" cap="none" spc="0" normalizeH="0" baseline="0" noProof="0" dirty="0" err="1" smtClean="0">
                <a:ln>
                  <a:noFill/>
                </a:ln>
                <a:solidFill>
                  <a:prstClr val="black"/>
                </a:solidFill>
                <a:effectLst/>
                <a:uLnTx/>
                <a:uFillTx/>
                <a:latin typeface="+mn-lt"/>
                <a:ea typeface="+mn-ea"/>
                <a:cs typeface="+mn-cs"/>
              </a:rPr>
              <a:t>whats</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up doc groups, virtual consultant, EDUCATE app, GP educational programs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Israel in investing in GPs education. GPs are leading the chronic disease management </a:t>
            </a:r>
          </a:p>
          <a:p>
            <a:pPr marL="457200" marR="0" lvl="0" indent="-228600" algn="l" defTabSz="914400" rtl="0" eaLnBrk="1" fontAlgn="auto" latinLnBrk="0" hangingPunct="1">
              <a:lnSpc>
                <a:spcPct val="100000"/>
              </a:lnSpc>
              <a:spcBef>
                <a:spcPts val="0"/>
              </a:spcBef>
              <a:spcAft>
                <a:spcPts val="0"/>
              </a:spcAft>
              <a:buClrTx/>
              <a:buSzTx/>
              <a:buFontTx/>
              <a:buAutoNum type="arabicParenR" startAt="3"/>
              <a:tabLst/>
              <a:defRPr/>
            </a:pPr>
            <a:endParaRPr kumimoji="0" lang="en-US" sz="1200" b="0" i="0" u="none" strike="noStrike" kern="1200" cap="none" spc="0" normalizeH="0" baseline="0" noProof="0" dirty="0" smtClean="0">
              <a:ln>
                <a:noFill/>
              </a:ln>
              <a:solidFill>
                <a:prstClr val="black"/>
              </a:solidFill>
              <a:effectLst/>
              <a:uLnTx/>
              <a:uFillTx/>
              <a:latin typeface="+mn-lt"/>
              <a:ea typeface="Calibri"/>
              <a:cs typeface="+mn-cs"/>
            </a:endParaRPr>
          </a:p>
          <a:p>
            <a:pPr marL="457200" marR="0" lvl="0" indent="-228600" algn="l" defTabSz="914400" rtl="0" eaLnBrk="1" fontAlgn="auto" latinLnBrk="0" hangingPunct="1">
              <a:lnSpc>
                <a:spcPct val="100000"/>
              </a:lnSpc>
              <a:spcBef>
                <a:spcPts val="0"/>
              </a:spcBef>
              <a:spcAft>
                <a:spcPts val="0"/>
              </a:spcAft>
              <a:buClrTx/>
              <a:buSzTx/>
              <a:buFontTx/>
              <a:buAutoNum type="arabicParenR" startAt="3"/>
              <a:tabLst/>
              <a:defRPr/>
            </a:pPr>
            <a:endParaRPr kumimoji="0" lang="en-US" sz="1200" b="0" i="0" u="none" strike="noStrike" kern="1200" cap="none" spc="0" normalizeH="0" baseline="0" noProof="0" dirty="0" smtClean="0">
              <a:ln>
                <a:noFill/>
              </a:ln>
              <a:solidFill>
                <a:prstClr val="black"/>
              </a:solidFill>
              <a:effectLst/>
              <a:uLnTx/>
              <a:uFillTx/>
              <a:latin typeface="+mn-lt"/>
              <a:ea typeface="Calibri"/>
              <a:cs typeface="+mn-cs"/>
            </a:endParaRPr>
          </a:p>
          <a:p>
            <a:pPr marL="22860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Calibri"/>
                <a:cs typeface="+mn-cs"/>
              </a:rPr>
              <a:t>Identifying gaps </a:t>
            </a:r>
          </a:p>
          <a:p>
            <a:pPr marL="457200" marR="0" lvl="0" indent="-228600" algn="l" defTabSz="914400" rtl="0" eaLnBrk="1" fontAlgn="auto" latinLnBrk="0" hangingPunct="1">
              <a:lnSpc>
                <a:spcPct val="100000"/>
              </a:lnSpc>
              <a:spcBef>
                <a:spcPts val="0"/>
              </a:spcBef>
              <a:spcAft>
                <a:spcPts val="0"/>
              </a:spcAft>
              <a:buClrTx/>
              <a:buSzTx/>
              <a:buFont typeface="+mj-lt"/>
              <a:buAutoNum type="arabicParenR"/>
              <a:tabLst/>
              <a:defRPr/>
            </a:pPr>
            <a:r>
              <a:rPr kumimoji="0" lang="en-US" sz="1200" b="0" i="0" u="none" strike="noStrike" kern="1200" cap="none" spc="0" normalizeH="0" baseline="0" noProof="0" dirty="0" smtClean="0">
                <a:ln>
                  <a:noFill/>
                </a:ln>
                <a:solidFill>
                  <a:prstClr val="black"/>
                </a:solidFill>
                <a:effectLst/>
                <a:uLnTx/>
                <a:uFillTx/>
                <a:latin typeface="+mn-lt"/>
                <a:ea typeface="Calibri"/>
                <a:cs typeface="+mn-cs"/>
              </a:rPr>
              <a:t>Diagnosis: Spirometry initiated by GP/Discharge letter after admission/ Often treated and discharged with steroids </a:t>
            </a:r>
          </a:p>
          <a:p>
            <a:pPr marL="457200" marR="0" lvl="0" indent="-228600" algn="l" defTabSz="914400" rtl="0" eaLnBrk="1" fontAlgn="auto" latinLnBrk="0" hangingPunct="1">
              <a:lnSpc>
                <a:spcPct val="100000"/>
              </a:lnSpc>
              <a:spcBef>
                <a:spcPts val="0"/>
              </a:spcBef>
              <a:spcAft>
                <a:spcPts val="0"/>
              </a:spcAft>
              <a:buClrTx/>
              <a:buSzTx/>
              <a:buFont typeface="+mj-lt"/>
              <a:buAutoNum type="arabicParenR"/>
              <a:tabLst/>
              <a:defRPr/>
            </a:pPr>
            <a:r>
              <a:rPr kumimoji="0" lang="en-US" sz="1200" b="0" i="0" u="none" strike="noStrike" kern="1200" cap="none" spc="0" normalizeH="0" baseline="0" noProof="0" dirty="0" smtClean="0">
                <a:ln>
                  <a:noFill/>
                </a:ln>
                <a:solidFill>
                  <a:prstClr val="black"/>
                </a:solidFill>
                <a:effectLst/>
                <a:uLnTx/>
                <a:uFillTx/>
                <a:latin typeface="+mn-lt"/>
                <a:ea typeface="Calibri"/>
                <a:cs typeface="+mn-cs"/>
              </a:rPr>
              <a:t>Spirometry:  Teaching spirometry use and interpretation </a:t>
            </a:r>
          </a:p>
          <a:p>
            <a:pPr marL="457200" marR="0" lvl="0" indent="-228600" algn="l" defTabSz="914400" rtl="0" eaLnBrk="1" fontAlgn="auto" latinLnBrk="0" hangingPunct="1">
              <a:lnSpc>
                <a:spcPct val="100000"/>
              </a:lnSpc>
              <a:spcBef>
                <a:spcPts val="0"/>
              </a:spcBef>
              <a:spcAft>
                <a:spcPts val="0"/>
              </a:spcAft>
              <a:buClrTx/>
              <a:buSzTx/>
              <a:buFont typeface="+mj-lt"/>
              <a:buAutoNum type="arabicParenR"/>
              <a:tabLst/>
              <a:defRPr/>
            </a:pPr>
            <a:r>
              <a:rPr kumimoji="0" lang="en-US" sz="1200" b="0" i="0" u="none" strike="noStrike" kern="1200" cap="none" spc="0" normalizeH="0" baseline="0" noProof="0" dirty="0" smtClean="0">
                <a:ln>
                  <a:noFill/>
                </a:ln>
                <a:solidFill>
                  <a:prstClr val="black"/>
                </a:solidFill>
                <a:effectLst/>
                <a:uLnTx/>
                <a:uFillTx/>
                <a:latin typeface="+mn-lt"/>
                <a:ea typeface="Calibri"/>
                <a:cs typeface="+mn-cs"/>
              </a:rPr>
              <a:t>Starting treatment: Getting to know how to use the inhalers/Skills to persuade patients to correctly use the inhalers</a:t>
            </a:r>
          </a:p>
          <a:p>
            <a:pPr marL="457200" marR="0" lvl="0" indent="-228600" algn="l" defTabSz="914400" rtl="0" eaLnBrk="1" fontAlgn="auto" latinLnBrk="0" hangingPunct="1">
              <a:lnSpc>
                <a:spcPct val="100000"/>
              </a:lnSpc>
              <a:spcBef>
                <a:spcPts val="0"/>
              </a:spcBef>
              <a:spcAft>
                <a:spcPts val="0"/>
              </a:spcAft>
              <a:buClrTx/>
              <a:buSzTx/>
              <a:buFont typeface="+mj-lt"/>
              <a:buAutoNum type="arabicParenR"/>
              <a:tabLst/>
              <a:defRPr/>
            </a:pPr>
            <a:r>
              <a:rPr kumimoji="0" lang="en-US" sz="1200" b="0" i="0" u="none" strike="noStrike" kern="1200" cap="none" spc="0" normalizeH="0" baseline="0" noProof="0" dirty="0" smtClean="0">
                <a:ln>
                  <a:noFill/>
                </a:ln>
                <a:solidFill>
                  <a:prstClr val="black"/>
                </a:solidFill>
                <a:effectLst/>
                <a:uLnTx/>
                <a:uFillTx/>
                <a:latin typeface="+mn-lt"/>
                <a:ea typeface="Calibri"/>
                <a:cs typeface="+mn-cs"/>
              </a:rPr>
              <a:t>Follow up of recently identified patients and their inhaler purchase</a:t>
            </a:r>
          </a:p>
          <a:p>
            <a:pPr marL="457200" marR="0" lvl="0" indent="-228600" algn="l" defTabSz="914400" rtl="0" eaLnBrk="1" fontAlgn="auto" latinLnBrk="0" hangingPunct="1">
              <a:lnSpc>
                <a:spcPct val="100000"/>
              </a:lnSpc>
              <a:spcBef>
                <a:spcPts val="0"/>
              </a:spcBef>
              <a:spcAft>
                <a:spcPts val="0"/>
              </a:spcAft>
              <a:buClrTx/>
              <a:buSzTx/>
              <a:buFontTx/>
              <a:buAutoNum type="arabicParenR" startAt="3"/>
              <a:tabLst/>
              <a:defRPr/>
            </a:pPr>
            <a:endParaRPr kumimoji="0" lang="en-US" sz="1200" b="0" i="0" u="none" strike="noStrike" kern="1200" cap="none" spc="0" normalizeH="0" baseline="0" noProof="0" dirty="0" smtClean="0">
              <a:ln>
                <a:noFill/>
              </a:ln>
              <a:solidFill>
                <a:prstClr val="black"/>
              </a:solidFill>
              <a:effectLst/>
              <a:uLnTx/>
              <a:uFillTx/>
              <a:latin typeface="+mn-lt"/>
              <a:ea typeface="Calibri"/>
              <a:cs typeface="+mn-cs"/>
            </a:endParaRPr>
          </a:p>
          <a:p>
            <a:endParaRPr lang="en-US" dirty="0"/>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611BC522-6FB0-43C5-A356-0E08BA22360E}" type="slidenum">
              <a:rPr kumimoji="0" lang="he-IL"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16</a:t>
            </a:fld>
            <a:endParaRPr kumimoji="0" lang="he-IL"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1776631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gn="r" rtl="1"/>
            <a:endParaRPr lang="en-CA" baseline="0" noProof="0" dirty="0"/>
          </a:p>
          <a:p>
            <a:pPr marL="171450" indent="-171450" algn="l" rtl="0">
              <a:buFont typeface="Arial" panose="020B0604020202020204" pitchFamily="34" charset="0"/>
              <a:buChar char="•"/>
            </a:pPr>
            <a:r>
              <a:rPr lang="en-CA" sz="1200" kern="1200" dirty="0" smtClean="0">
                <a:solidFill>
                  <a:schemeClr val="tx1"/>
                </a:solidFill>
                <a:effectLst/>
                <a:latin typeface="+mn-lt"/>
                <a:ea typeface="+mn-ea"/>
                <a:cs typeface="+mn-cs"/>
              </a:rPr>
              <a:t>The </a:t>
            </a:r>
            <a:r>
              <a:rPr lang="en-CA" sz="1200" kern="1200" dirty="0">
                <a:solidFill>
                  <a:schemeClr val="tx1"/>
                </a:solidFill>
                <a:effectLst/>
                <a:latin typeface="+mn-lt"/>
                <a:ea typeface="+mn-ea"/>
                <a:cs typeface="+mn-cs"/>
              </a:rPr>
              <a:t>country is approximately 74% Jewish, with another ~ 21% Arab Muslim / Christian and another ~ 5% listed as “other” (including Druze, Circassian, Armenian, Aramean, Samaritan, etc.). The country is 22,072 km</a:t>
            </a:r>
            <a:r>
              <a:rPr lang="en-CA" sz="1200" kern="1200" baseline="30000" dirty="0">
                <a:solidFill>
                  <a:schemeClr val="tx1"/>
                </a:solidFill>
                <a:effectLst/>
                <a:latin typeface="+mn-lt"/>
                <a:ea typeface="+mn-ea"/>
                <a:cs typeface="+mn-cs"/>
              </a:rPr>
              <a:t>2</a:t>
            </a:r>
            <a:r>
              <a:rPr lang="en-CA" sz="1200" kern="1200" dirty="0">
                <a:solidFill>
                  <a:schemeClr val="tx1"/>
                </a:solidFill>
                <a:effectLst/>
                <a:latin typeface="+mn-lt"/>
                <a:ea typeface="+mn-ea"/>
                <a:cs typeface="+mn-cs"/>
              </a:rPr>
              <a:t>, ranking 148</a:t>
            </a:r>
            <a:r>
              <a:rPr lang="en-CA" sz="1200" kern="1200" baseline="30000" dirty="0">
                <a:solidFill>
                  <a:schemeClr val="tx1"/>
                </a:solidFill>
                <a:effectLst/>
                <a:latin typeface="+mn-lt"/>
                <a:ea typeface="+mn-ea"/>
                <a:cs typeface="+mn-cs"/>
              </a:rPr>
              <a:t>th</a:t>
            </a:r>
            <a:r>
              <a:rPr lang="en-CA" sz="1200" kern="1200" dirty="0">
                <a:solidFill>
                  <a:schemeClr val="tx1"/>
                </a:solidFill>
                <a:effectLst/>
                <a:latin typeface="+mn-lt"/>
                <a:ea typeface="+mn-ea"/>
                <a:cs typeface="+mn-cs"/>
              </a:rPr>
              <a:t> in area globally</a:t>
            </a:r>
          </a:p>
          <a:p>
            <a:pPr marL="171450" indent="-171450" algn="l" rtl="0">
              <a:buFont typeface="Arial" panose="020B0604020202020204" pitchFamily="34" charset="0"/>
              <a:buChar char="•"/>
            </a:pPr>
            <a:endParaRPr lang="en-CA" sz="1200" kern="1200" baseline="0" noProof="0" dirty="0">
              <a:solidFill>
                <a:schemeClr val="tx1"/>
              </a:solidFill>
              <a:effectLst/>
              <a:latin typeface="+mn-lt"/>
              <a:ea typeface="+mn-ea"/>
              <a:cs typeface="+mn-cs"/>
            </a:endParaRPr>
          </a:p>
          <a:p>
            <a:pPr marL="171450" indent="-171450" algn="l" rtl="0">
              <a:buFont typeface="Arial" panose="020B0604020202020204" pitchFamily="34" charset="0"/>
              <a:buChar char="•"/>
            </a:pPr>
            <a:r>
              <a:rPr lang="en-CA" sz="1200" kern="1200" dirty="0" smtClean="0">
                <a:solidFill>
                  <a:schemeClr val="tx1"/>
                </a:solidFill>
                <a:effectLst/>
                <a:latin typeface="+mn-lt"/>
                <a:ea typeface="+mn-ea"/>
                <a:cs typeface="+mn-cs"/>
              </a:rPr>
              <a:t>Israel</a:t>
            </a:r>
            <a:r>
              <a:rPr lang="en-CA" sz="1200" kern="1200" dirty="0">
                <a:solidFill>
                  <a:schemeClr val="tx1"/>
                </a:solidFill>
                <a:effectLst/>
                <a:latin typeface="+mn-lt"/>
                <a:ea typeface="+mn-ea"/>
                <a:cs typeface="+mn-cs"/>
              </a:rPr>
              <a:t>, a Member State of the OECD, held a steady population growth rate of 2.0% in 2018, whereas the average population growth rate of an OECD country is approximately 0.2% annually. Israel also has a fertility rate far higher than the OECD average of 1.7, at a rate of approximately 3.1</a:t>
            </a:r>
            <a:r>
              <a:rPr lang="en-CA" sz="1200" kern="1200" dirty="0" smtClean="0">
                <a:solidFill>
                  <a:schemeClr val="tx1"/>
                </a:solidFill>
                <a:effectLst/>
                <a:latin typeface="+mn-lt"/>
                <a:ea typeface="+mn-ea"/>
                <a:cs typeface="+mn-cs"/>
              </a:rPr>
              <a:t>.</a:t>
            </a:r>
          </a:p>
          <a:p>
            <a:pPr marL="171450" indent="-171450" algn="l" rtl="0">
              <a:buFont typeface="Arial" panose="020B0604020202020204" pitchFamily="34" charset="0"/>
              <a:buChar char="•"/>
            </a:pPr>
            <a:endParaRPr lang="en-CA" sz="1200" kern="1200" dirty="0" smtClean="0">
              <a:solidFill>
                <a:schemeClr val="tx1"/>
              </a:solidFill>
              <a:effectLst/>
              <a:latin typeface="+mn-lt"/>
              <a:ea typeface="+mn-ea"/>
              <a:cs typeface="+mn-cs"/>
            </a:endParaRPr>
          </a:p>
          <a:p>
            <a:pPr marL="171450" indent="-171450" algn="l" rtl="0">
              <a:buFont typeface="Arial" panose="020B0604020202020204" pitchFamily="34" charset="0"/>
              <a:buChar char="•"/>
            </a:pPr>
            <a:r>
              <a:rPr lang="en-US" sz="1200" kern="1200" dirty="0" smtClean="0">
                <a:solidFill>
                  <a:schemeClr val="tx1"/>
                </a:solidFill>
                <a:effectLst/>
                <a:latin typeface="+mn-lt"/>
                <a:ea typeface="+mn-ea"/>
                <a:cs typeface="+mn-cs"/>
              </a:rPr>
              <a:t>For 400 years the area was a province of Ottoman empire until 1917. After the first world war the French and British divided up the middle east Sykes-</a:t>
            </a:r>
            <a:r>
              <a:rPr lang="en-US" sz="1200" kern="1200" dirty="0" err="1" smtClean="0">
                <a:solidFill>
                  <a:schemeClr val="tx1"/>
                </a:solidFill>
                <a:effectLst/>
                <a:latin typeface="+mn-lt"/>
                <a:ea typeface="+mn-ea"/>
                <a:cs typeface="+mn-cs"/>
              </a:rPr>
              <a:t>Piko</a:t>
            </a:r>
            <a:r>
              <a:rPr lang="en-US" sz="1200" kern="1200" dirty="0" smtClean="0">
                <a:solidFill>
                  <a:schemeClr val="tx1"/>
                </a:solidFill>
                <a:effectLst/>
                <a:latin typeface="+mn-lt"/>
                <a:ea typeface="+mn-ea"/>
                <a:cs typeface="+mn-cs"/>
              </a:rPr>
              <a:t> agreement, British Mandate 1917-1947.  The British withdrew and The state of Israel was established. Lack of basic infrastructure – mass immigration (Jews from Arab countries and holocaust survivors). Doubling of population in three years.  Initial investment in preventive medicine with Mother and child health services for all. 95% of the population was covered by a number of competing HMOs. From 1995 universal coverage. </a:t>
            </a:r>
            <a:endParaRPr lang="en-CA" sz="1200" kern="1200" dirty="0">
              <a:solidFill>
                <a:schemeClr val="tx1"/>
              </a:solidFill>
              <a:effectLst/>
              <a:latin typeface="+mn-lt"/>
              <a:ea typeface="+mn-ea"/>
              <a:cs typeface="+mn-cs"/>
            </a:endParaRPr>
          </a:p>
          <a:p>
            <a:pPr algn="r" rtl="1"/>
            <a:endParaRPr lang="en-CA" baseline="0" noProof="0" dirty="0"/>
          </a:p>
          <a:p>
            <a:pPr algn="r" rtl="1"/>
            <a:endParaRPr lang="he-IL" baseline="0" noProof="0" dirty="0"/>
          </a:p>
          <a:p>
            <a:endParaRPr lang="en-CA" noProof="0" dirty="0"/>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A2C5FCB3-4E38-4626-814A-568AB0798B13}" type="slidenum">
              <a:rPr kumimoji="0" lang="he-IL"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3</a:t>
            </a:fld>
            <a:endParaRPr kumimoji="0" lang="he-IL"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829811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457200" algn="l" defTabSz="914400" rtl="0" eaLnBrk="1" fontAlgn="auto" latinLnBrk="0" hangingPunct="1">
              <a:lnSpc>
                <a:spcPct val="75000"/>
              </a:lnSpc>
              <a:spcBef>
                <a:spcPts val="0"/>
              </a:spcBef>
              <a:spcAft>
                <a:spcPts val="0"/>
              </a:spcAft>
              <a:buClrTx/>
              <a:buSzTx/>
              <a:buFont typeface="Wingdings" panose="05000000000000000000" pitchFamily="2" charset="2"/>
              <a:buChar char="§"/>
              <a:tabLst/>
              <a:defRPr/>
            </a:pPr>
            <a:endParaRPr kumimoji="0" lang="en-US" altLang="he-IL" sz="2800" b="0" i="0" u="none" strike="noStrike" kern="1200" cap="none" spc="0" normalizeH="0" baseline="0" noProof="0" dirty="0" smtClean="0">
              <a:ln>
                <a:noFill/>
              </a:ln>
              <a:solidFill>
                <a:srgbClr val="3080C0"/>
              </a:solidFill>
              <a:effectLst/>
              <a:uLnTx/>
              <a:uFillTx/>
              <a:latin typeface="Goudy Old Style" panose="02020502050305020303" pitchFamily="18" charset="0"/>
              <a:ea typeface="+mn-ea"/>
              <a:cs typeface="+mn-cs"/>
            </a:endParaRPr>
          </a:p>
          <a:p>
            <a:pPr marL="457200" marR="0" lvl="0" indent="-457200" algn="l" defTabSz="914400" rtl="0" eaLnBrk="1" fontAlgn="auto" latinLnBrk="0" hangingPunct="1">
              <a:lnSpc>
                <a:spcPct val="75000"/>
              </a:lnSpc>
              <a:spcBef>
                <a:spcPts val="0"/>
              </a:spcBef>
              <a:spcAft>
                <a:spcPts val="0"/>
              </a:spcAft>
              <a:buClrTx/>
              <a:buSzTx/>
              <a:buFont typeface="Wingdings" panose="05000000000000000000" pitchFamily="2" charset="2"/>
              <a:buChar char="§"/>
              <a:tabLst/>
              <a:defRPr/>
            </a:pPr>
            <a:endParaRPr kumimoji="0" lang="en-US" altLang="he-IL" sz="2800" b="0" i="0" u="none" strike="noStrike" kern="1200" cap="none" spc="0" normalizeH="0" baseline="0" noProof="0" dirty="0" smtClean="0">
              <a:ln>
                <a:noFill/>
              </a:ln>
              <a:solidFill>
                <a:srgbClr val="3080C0"/>
              </a:solidFill>
              <a:effectLst/>
              <a:uLnTx/>
              <a:uFillTx/>
              <a:latin typeface="Goudy Old Style" panose="02020502050305020303" pitchFamily="18" charset="0"/>
              <a:ea typeface="+mn-ea"/>
              <a:cs typeface="+mn-cs"/>
            </a:endParaRPr>
          </a:p>
          <a:p>
            <a:pPr marL="457200" marR="0" lvl="0" indent="-457200" algn="l" defTabSz="914400" rtl="0" eaLnBrk="1" fontAlgn="auto" latinLnBrk="0" hangingPunct="1">
              <a:lnSpc>
                <a:spcPct val="75000"/>
              </a:lnSpc>
              <a:spcBef>
                <a:spcPts val="0"/>
              </a:spcBef>
              <a:spcAft>
                <a:spcPts val="0"/>
              </a:spcAft>
              <a:buClrTx/>
              <a:buSzTx/>
              <a:buFont typeface="Wingdings" panose="05000000000000000000" pitchFamily="2" charset="2"/>
              <a:buChar char="§"/>
              <a:tabLst/>
              <a:defRPr/>
            </a:pPr>
            <a:r>
              <a:rPr kumimoji="0" lang="en-US" altLang="he-IL" sz="2800" b="0" i="0" u="none" strike="noStrike" kern="1200" cap="none" spc="0" normalizeH="0" baseline="0" noProof="0" dirty="0" smtClean="0">
                <a:ln>
                  <a:noFill/>
                </a:ln>
                <a:solidFill>
                  <a:srgbClr val="3080C0"/>
                </a:solidFill>
                <a:effectLst/>
                <a:uLnTx/>
                <a:uFillTx/>
                <a:latin typeface="Goudy Old Style" panose="02020502050305020303" pitchFamily="18" charset="0"/>
                <a:ea typeface="+mn-ea"/>
                <a:cs typeface="+mn-cs"/>
              </a:rPr>
              <a:t>National political commitment</a:t>
            </a:r>
          </a:p>
          <a:p>
            <a:pPr marL="457200" marR="0" lvl="0" indent="-457200" algn="l" defTabSz="914400" rtl="0" eaLnBrk="1" fontAlgn="auto" latinLnBrk="0" hangingPunct="1">
              <a:lnSpc>
                <a:spcPct val="75000"/>
              </a:lnSpc>
              <a:spcBef>
                <a:spcPts val="0"/>
              </a:spcBef>
              <a:spcAft>
                <a:spcPts val="0"/>
              </a:spcAft>
              <a:buClrTx/>
              <a:buSzTx/>
              <a:buFont typeface="Wingdings" panose="05000000000000000000" pitchFamily="2" charset="2"/>
              <a:buChar char="§"/>
              <a:tabLst/>
              <a:defRPr/>
            </a:pPr>
            <a:r>
              <a:rPr kumimoji="0" lang="en-US" altLang="he-IL" sz="2800" b="0" i="0" u="none" strike="noStrike" kern="1200" cap="none" spc="0" normalizeH="0" baseline="0" noProof="0" dirty="0" smtClean="0">
                <a:ln>
                  <a:noFill/>
                </a:ln>
                <a:solidFill>
                  <a:srgbClr val="3080C0"/>
                </a:solidFill>
                <a:effectLst/>
                <a:uLnTx/>
                <a:uFillTx/>
                <a:latin typeface="Goudy Old Style" panose="02020502050305020303" pitchFamily="18" charset="0"/>
                <a:ea typeface="+mn-ea"/>
                <a:cs typeface="+mn-cs"/>
              </a:rPr>
              <a:t>Health as a government responsibility </a:t>
            </a:r>
          </a:p>
          <a:p>
            <a:pPr marL="457200" marR="0" lvl="0" indent="-457200" algn="l" defTabSz="914400" rtl="0" eaLnBrk="1" fontAlgn="auto" latinLnBrk="0" hangingPunct="1">
              <a:lnSpc>
                <a:spcPct val="75000"/>
              </a:lnSpc>
              <a:spcBef>
                <a:spcPts val="0"/>
              </a:spcBef>
              <a:spcAft>
                <a:spcPts val="0"/>
              </a:spcAft>
              <a:buClrTx/>
              <a:buSzTx/>
              <a:buFont typeface="Wingdings" panose="05000000000000000000" pitchFamily="2" charset="2"/>
              <a:buChar char="§"/>
              <a:tabLst/>
              <a:defRPr/>
            </a:pPr>
            <a:r>
              <a:rPr kumimoji="0" lang="en-US" altLang="he-IL" sz="2800" b="0" i="0" u="none" strike="noStrike" kern="1200" cap="none" spc="0" normalizeH="0" baseline="0" noProof="0" dirty="0" smtClean="0">
                <a:ln>
                  <a:noFill/>
                </a:ln>
                <a:solidFill>
                  <a:srgbClr val="3080C0"/>
                </a:solidFill>
                <a:effectLst/>
                <a:uLnTx/>
                <a:uFillTx/>
                <a:latin typeface="Goudy Old Style" panose="02020502050305020303" pitchFamily="18" charset="0"/>
                <a:ea typeface="+mn-ea"/>
                <a:cs typeface="+mn-cs"/>
              </a:rPr>
              <a:t>Universal access (Regional and social equity in access)</a:t>
            </a:r>
          </a:p>
          <a:p>
            <a:pPr marL="457200" marR="0" lvl="0" indent="-457200" algn="l" defTabSz="914400" rtl="0" eaLnBrk="1" fontAlgn="auto" latinLnBrk="0" hangingPunct="1">
              <a:lnSpc>
                <a:spcPct val="75000"/>
              </a:lnSpc>
              <a:spcBef>
                <a:spcPts val="0"/>
              </a:spcBef>
              <a:spcAft>
                <a:spcPts val="0"/>
              </a:spcAft>
              <a:buClrTx/>
              <a:buSzTx/>
              <a:buFont typeface="Wingdings" panose="05000000000000000000" pitchFamily="2" charset="2"/>
              <a:buChar char="§"/>
              <a:tabLst/>
              <a:defRPr/>
            </a:pPr>
            <a:r>
              <a:rPr kumimoji="0" lang="en-US" altLang="he-IL" sz="2800" b="0" i="0" u="none" strike="noStrike" kern="1200" cap="none" spc="0" normalizeH="0" baseline="0" noProof="0" dirty="0" smtClean="0">
                <a:ln>
                  <a:noFill/>
                </a:ln>
                <a:solidFill>
                  <a:srgbClr val="3080C0"/>
                </a:solidFill>
                <a:effectLst/>
                <a:uLnTx/>
                <a:uFillTx/>
                <a:latin typeface="Goudy Old Style" panose="02020502050305020303" pitchFamily="18" charset="0"/>
                <a:ea typeface="+mn-ea"/>
                <a:cs typeface="+mn-cs"/>
              </a:rPr>
              <a:t>Israel currently spends 7.4% of the annual GDP on health expenditures, and has a growth of around 2.2% growth biennially in these expenditures.</a:t>
            </a:r>
          </a:p>
          <a:p>
            <a:pPr marL="457200" marR="0" lvl="0" indent="-457200" algn="l" defTabSz="914400" rtl="0" eaLnBrk="1" fontAlgn="auto" latinLnBrk="0" hangingPunct="1">
              <a:lnSpc>
                <a:spcPct val="75000"/>
              </a:lnSpc>
              <a:spcBef>
                <a:spcPts val="0"/>
              </a:spcBef>
              <a:spcAft>
                <a:spcPts val="0"/>
              </a:spcAft>
              <a:buClrTx/>
              <a:buSzTx/>
              <a:buFont typeface="Wingdings" panose="05000000000000000000" pitchFamily="2" charset="2"/>
              <a:buChar char="§"/>
              <a:tabLst/>
              <a:defRPr/>
            </a:pPr>
            <a:r>
              <a:rPr kumimoji="0" lang="en-US" altLang="he-IL" sz="2800" b="0" i="0" u="none" strike="noStrike" kern="1200" cap="none" spc="0" normalizeH="0" baseline="0" noProof="0" dirty="0" smtClean="0">
                <a:ln>
                  <a:noFill/>
                </a:ln>
                <a:solidFill>
                  <a:srgbClr val="3080C0"/>
                </a:solidFill>
                <a:effectLst/>
                <a:uLnTx/>
                <a:uFillTx/>
                <a:latin typeface="Goudy Old Style" panose="02020502050305020303" pitchFamily="18" charset="0"/>
                <a:ea typeface="+mn-ea"/>
                <a:cs typeface="+mn-cs"/>
              </a:rPr>
              <a:t>Approximately 62.8% of health expenditure in Israel is focused in government and compulsory health insurance.</a:t>
            </a:r>
          </a:p>
          <a:p>
            <a:pPr marL="457200" marR="0" lvl="0" indent="-457200" algn="l" defTabSz="914400" rtl="0" eaLnBrk="1" fontAlgn="auto" latinLnBrk="0" hangingPunct="1">
              <a:lnSpc>
                <a:spcPct val="75000"/>
              </a:lnSpc>
              <a:spcBef>
                <a:spcPts val="0"/>
              </a:spcBef>
              <a:spcAft>
                <a:spcPts val="0"/>
              </a:spcAft>
              <a:buClrTx/>
              <a:buSzTx/>
              <a:buFont typeface="Wingdings" panose="05000000000000000000" pitchFamily="2" charset="2"/>
              <a:buChar char="§"/>
              <a:tabLst/>
              <a:defRPr/>
            </a:pPr>
            <a:r>
              <a:rPr kumimoji="0" lang="en-US" altLang="he-IL" sz="2800" b="0" i="0" u="none" strike="noStrike" kern="1200" cap="none" spc="0" normalizeH="0" baseline="0" noProof="0" dirty="0" smtClean="0">
                <a:ln>
                  <a:noFill/>
                </a:ln>
                <a:solidFill>
                  <a:srgbClr val="3080C0"/>
                </a:solidFill>
                <a:effectLst/>
                <a:uLnTx/>
                <a:uFillTx/>
                <a:latin typeface="Goudy Old Style" panose="02020502050305020303" pitchFamily="18" charset="0"/>
                <a:ea typeface="+mn-ea"/>
                <a:cs typeface="+mn-cs"/>
              </a:rPr>
              <a:t>Approximately another 12.8% being spent on pharmaceuticals and other medical non-durables.</a:t>
            </a:r>
          </a:p>
          <a:p>
            <a:pPr marL="457200" marR="0" lvl="0" indent="-457200" algn="l" defTabSz="914400" rtl="0" eaLnBrk="1" fontAlgn="auto" latinLnBrk="0" hangingPunct="1">
              <a:lnSpc>
                <a:spcPct val="75000"/>
              </a:lnSpc>
              <a:spcBef>
                <a:spcPts val="0"/>
              </a:spcBef>
              <a:spcAft>
                <a:spcPts val="0"/>
              </a:spcAft>
              <a:buClrTx/>
              <a:buSzTx/>
              <a:buFont typeface="Wingdings" panose="05000000000000000000" pitchFamily="2" charset="2"/>
              <a:buChar char="§"/>
              <a:tabLst/>
              <a:defRPr/>
            </a:pPr>
            <a:r>
              <a:rPr kumimoji="0" lang="en-US" altLang="he-IL" sz="2800" b="0" i="0" u="none" strike="noStrike" kern="1200" cap="none" spc="0" normalizeH="0" baseline="0" noProof="0" dirty="0" smtClean="0">
                <a:ln>
                  <a:noFill/>
                </a:ln>
                <a:solidFill>
                  <a:srgbClr val="3080C0"/>
                </a:solidFill>
                <a:effectLst/>
                <a:uLnTx/>
                <a:uFillTx/>
                <a:latin typeface="Goudy Old Style" panose="02020502050305020303" pitchFamily="18" charset="0"/>
                <a:ea typeface="+mn-ea"/>
                <a:cs typeface="+mn-cs"/>
              </a:rPr>
              <a:t>Standard basket of services outlines  the service that all HMOs must provide to all patients</a:t>
            </a:r>
          </a:p>
          <a:p>
            <a:pPr marL="457200" marR="0" lvl="0" indent="-457200" algn="l" defTabSz="914400" rtl="0" eaLnBrk="1" fontAlgn="auto" latinLnBrk="0" hangingPunct="1">
              <a:lnSpc>
                <a:spcPct val="75000"/>
              </a:lnSpc>
              <a:spcBef>
                <a:spcPts val="0"/>
              </a:spcBef>
              <a:spcAft>
                <a:spcPts val="0"/>
              </a:spcAft>
              <a:buClrTx/>
              <a:buSzTx/>
              <a:buFont typeface="Wingdings" panose="05000000000000000000" pitchFamily="2" charset="2"/>
              <a:buChar char="§"/>
              <a:tabLst/>
              <a:defRPr/>
            </a:pPr>
            <a:r>
              <a:rPr kumimoji="0" lang="en-US" altLang="he-IL" sz="2800" b="0" i="0" u="none" strike="noStrike" kern="1200" cap="none" spc="0" normalizeH="0" baseline="0" noProof="0" dirty="0" smtClean="0">
                <a:ln>
                  <a:noFill/>
                </a:ln>
                <a:solidFill>
                  <a:srgbClr val="3080C0"/>
                </a:solidFill>
                <a:effectLst/>
                <a:uLnTx/>
                <a:uFillTx/>
                <a:latin typeface="Goudy Old Style" panose="02020502050305020303" pitchFamily="18" charset="0"/>
                <a:ea typeface="+mn-ea"/>
                <a:cs typeface="+mn-cs"/>
              </a:rPr>
              <a:t>Includes medicines and procedures</a:t>
            </a:r>
          </a:p>
          <a:p>
            <a:pPr marL="457200" marR="0" lvl="0" indent="-457200" algn="l" defTabSz="914400" rtl="0" eaLnBrk="1" fontAlgn="auto" latinLnBrk="0" hangingPunct="1">
              <a:lnSpc>
                <a:spcPct val="75000"/>
              </a:lnSpc>
              <a:spcBef>
                <a:spcPts val="0"/>
              </a:spcBef>
              <a:spcAft>
                <a:spcPts val="0"/>
              </a:spcAft>
              <a:buClrTx/>
              <a:buSzTx/>
              <a:buFont typeface="Wingdings" panose="05000000000000000000" pitchFamily="2" charset="2"/>
              <a:buChar char="§"/>
              <a:tabLst/>
              <a:defRPr/>
            </a:pPr>
            <a:r>
              <a:rPr kumimoji="0" lang="en-US" altLang="he-IL" sz="2800" b="0" i="0" u="none" strike="noStrike" kern="1200" cap="none" spc="0" normalizeH="0" baseline="0" noProof="0" dirty="0" smtClean="0">
                <a:ln>
                  <a:noFill/>
                </a:ln>
                <a:solidFill>
                  <a:srgbClr val="3080C0"/>
                </a:solidFill>
                <a:effectLst/>
                <a:uLnTx/>
                <a:uFillTx/>
                <a:latin typeface="Goudy Old Style" panose="02020502050305020303" pitchFamily="18" charset="0"/>
                <a:ea typeface="+mn-ea"/>
                <a:cs typeface="+mn-cs"/>
              </a:rPr>
              <a:t>83% of population opts in to affordable supplementary insurance</a:t>
            </a:r>
          </a:p>
          <a:p>
            <a:pPr marL="457200" marR="0" lvl="0" indent="-457200" algn="l" defTabSz="914400" rtl="0" eaLnBrk="1" fontAlgn="auto" latinLnBrk="0" hangingPunct="1">
              <a:lnSpc>
                <a:spcPct val="75000"/>
              </a:lnSpc>
              <a:spcBef>
                <a:spcPts val="0"/>
              </a:spcBef>
              <a:spcAft>
                <a:spcPts val="0"/>
              </a:spcAft>
              <a:buClrTx/>
              <a:buSzTx/>
              <a:buFont typeface="Wingdings" panose="05000000000000000000" pitchFamily="2" charset="2"/>
              <a:buChar char="§"/>
              <a:tabLst/>
              <a:defRPr/>
            </a:pPr>
            <a:endParaRPr kumimoji="0" lang="en-US" altLang="he-IL" sz="2800" b="0" i="0" u="none" strike="noStrike" kern="1200" cap="none" spc="0" normalizeH="0" baseline="0" noProof="0" dirty="0" smtClean="0">
              <a:ln>
                <a:noFill/>
              </a:ln>
              <a:solidFill>
                <a:srgbClr val="3080C0"/>
              </a:solidFill>
              <a:effectLst/>
              <a:uLnTx/>
              <a:uFillTx/>
              <a:latin typeface="Goudy Old Style" panose="02020502050305020303" pitchFamily="18" charset="0"/>
              <a:ea typeface="+mn-ea"/>
              <a:cs typeface="+mn-cs"/>
            </a:endParaRPr>
          </a:p>
          <a:p>
            <a:pPr marL="457200" marR="0" lvl="0" indent="-457200" algn="l" defTabSz="914400" rtl="0" eaLnBrk="1" fontAlgn="auto" latinLnBrk="0" hangingPunct="1">
              <a:lnSpc>
                <a:spcPct val="75000"/>
              </a:lnSpc>
              <a:spcBef>
                <a:spcPts val="0"/>
              </a:spcBef>
              <a:spcAft>
                <a:spcPts val="0"/>
              </a:spcAft>
              <a:buClrTx/>
              <a:buSzTx/>
              <a:buFont typeface="Wingdings" panose="05000000000000000000" pitchFamily="2" charset="2"/>
              <a:buChar char="§"/>
              <a:tabLst/>
              <a:defRPr/>
            </a:pPr>
            <a:endParaRPr kumimoji="0" lang="en-US" altLang="he-IL" sz="2800" b="0" i="0" u="none" strike="noStrike" kern="1200" cap="none" spc="0" normalizeH="0" baseline="0" noProof="0" dirty="0" smtClean="0">
              <a:ln>
                <a:noFill/>
              </a:ln>
              <a:solidFill>
                <a:srgbClr val="3080C0"/>
              </a:solidFill>
              <a:effectLst/>
              <a:uLnTx/>
              <a:uFillTx/>
              <a:latin typeface="Goudy Old Style" panose="02020502050305020303" pitchFamily="18" charset="0"/>
              <a:ea typeface="+mn-ea"/>
              <a:cs typeface="+mn-cs"/>
            </a:endParaRPr>
          </a:p>
          <a:p>
            <a:pPr marL="457200" marR="0" lvl="0" indent="-457200" algn="l" defTabSz="914400" rtl="0" eaLnBrk="1" fontAlgn="auto" latinLnBrk="0" hangingPunct="1">
              <a:lnSpc>
                <a:spcPct val="75000"/>
              </a:lnSpc>
              <a:spcBef>
                <a:spcPts val="0"/>
              </a:spcBef>
              <a:spcAft>
                <a:spcPts val="0"/>
              </a:spcAft>
              <a:buClrTx/>
              <a:buSzTx/>
              <a:buFont typeface="Wingdings" panose="05000000000000000000" pitchFamily="2" charset="2"/>
              <a:buChar char="§"/>
              <a:tabLst/>
              <a:defRPr/>
            </a:pPr>
            <a:endParaRPr kumimoji="0" lang="en-US" altLang="he-IL" sz="2800" b="0" i="0" u="none" strike="noStrike" kern="1200" cap="none" spc="0" normalizeH="0" baseline="0" noProof="0" dirty="0" smtClean="0">
              <a:ln>
                <a:noFill/>
              </a:ln>
              <a:solidFill>
                <a:srgbClr val="3080C0"/>
              </a:solidFill>
              <a:effectLst/>
              <a:uLnTx/>
              <a:uFillTx/>
              <a:latin typeface="Goudy Old Style" panose="02020502050305020303" pitchFamily="18" charset="0"/>
              <a:ea typeface="+mn-ea"/>
              <a:cs typeface="+mn-cs"/>
            </a:endParaRPr>
          </a:p>
          <a:p>
            <a:pPr algn="l" rtl="0"/>
            <a:endParaRPr lang="he-IL" dirty="0"/>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611BC522-6FB0-43C5-A356-0E08BA22360E}" type="slidenum">
              <a:rPr kumimoji="0" lang="he-IL"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4</a:t>
            </a:fld>
            <a:endParaRPr kumimoji="0" lang="he-IL"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171566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4572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r>
              <a:rPr kumimoji="0" lang="en-US" sz="3200" b="0" i="0" u="none" strike="noStrike" kern="1200" cap="none" spc="0" normalizeH="0" baseline="0" noProof="0" dirty="0" smtClean="0">
                <a:ln>
                  <a:noFill/>
                </a:ln>
                <a:solidFill>
                  <a:srgbClr val="1B3564"/>
                </a:solidFill>
                <a:effectLst/>
                <a:uLnTx/>
                <a:uFillTx/>
                <a:latin typeface="Constantia" panose="02030602050306030303" pitchFamily="18" charset="0"/>
                <a:ea typeface="Arial Unicode MS" panose="020B0604020202020204" pitchFamily="34" charset="-128"/>
                <a:cs typeface="Narkisim" panose="020E0502050101010101" pitchFamily="34" charset="-79"/>
              </a:rPr>
              <a:t>Israel has successfully built a high-quality primary care by promoting larger health clinics to gain economies of scale, and reorganizing doctors working in the community into teams which allow them to deliver follow-up support, preventive activities and regular monitoring of health indicators of patients.</a:t>
            </a:r>
            <a:endParaRPr kumimoji="0" lang="he-IL" sz="3200" b="0" i="0" u="none" strike="noStrike" kern="1200" cap="none" spc="0" normalizeH="0" baseline="0" noProof="0" dirty="0" smtClean="0">
              <a:ln>
                <a:noFill/>
              </a:ln>
              <a:solidFill>
                <a:srgbClr val="1B3564"/>
              </a:solidFill>
              <a:effectLst/>
              <a:uLnTx/>
              <a:uFillTx/>
              <a:latin typeface="Constantia" panose="02030602050306030303" pitchFamily="18" charset="0"/>
              <a:ea typeface="Arial Unicode MS" panose="020B0604020202020204" pitchFamily="34" charset="-128"/>
              <a:cs typeface="Narkisim" panose="020E0502050101010101" pitchFamily="34" charset="-79"/>
            </a:endParaRPr>
          </a:p>
          <a:p>
            <a:pPr algn="l" rtl="0"/>
            <a:endParaRPr lang="en-CA" noProof="0" dirty="0"/>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A2C5FCB3-4E38-4626-814A-568AB0798B13}" type="slidenum">
              <a:rPr kumimoji="0" lang="he-IL"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5</a:t>
            </a:fld>
            <a:endParaRPr kumimoji="0" lang="he-IL"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3264004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gn="r" rtl="1"/>
            <a:endParaRPr lang="fr-CA" baseline="0" noProof="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kern="1200" dirty="0">
                <a:solidFill>
                  <a:schemeClr val="tx1"/>
                </a:solidFill>
                <a:effectLst/>
                <a:latin typeface="+mn-lt"/>
                <a:ea typeface="+mn-ea"/>
                <a:cs typeface="+mn-cs"/>
              </a:rPr>
              <a:t>Israel boasts a low obesity rate compared to the OECD average, sitting at an overall 18.8 percent of the population with a BMI above 30 kg/m2, in contract with the OECD’s 23.3 average. The most recently measured percentage of female population listed as “overweight or obese” was 19%, with the OECD average being 24.4%. The percentage of male population listed as “overweight or obese” was 18.5%, with the OECD average being 22.2%.</a:t>
            </a:r>
          </a:p>
          <a:p>
            <a:pPr marL="171450" indent="-171450" algn="l" rtl="0">
              <a:buFont typeface="Arial" panose="020B0604020202020204" pitchFamily="34" charset="0"/>
              <a:buChar char="•"/>
            </a:pPr>
            <a:endParaRPr lang="fr-CA" baseline="0" noProof="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kern="1200" dirty="0">
                <a:solidFill>
                  <a:schemeClr val="tx1"/>
                </a:solidFill>
                <a:effectLst/>
                <a:latin typeface="+mn-lt"/>
                <a:ea typeface="+mn-ea"/>
                <a:cs typeface="+mn-cs"/>
              </a:rPr>
              <a:t>Israel has the second lowest rate of alcohol consumed in all of the OECD, at just 2.6 litres consumed per capita, per year. The OECD average is 8.8 litres per capita.</a:t>
            </a:r>
          </a:p>
          <a:p>
            <a:pPr marL="171450" indent="-171450" algn="l" rtl="0">
              <a:buFont typeface="Arial" panose="020B0604020202020204" pitchFamily="34" charset="0"/>
              <a:buChar char="•"/>
            </a:pPr>
            <a:endParaRPr lang="fr-CA" baseline="0" noProof="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kern="1200" dirty="0">
                <a:solidFill>
                  <a:schemeClr val="tx1"/>
                </a:solidFill>
                <a:effectLst/>
                <a:latin typeface="+mn-lt"/>
                <a:ea typeface="+mn-ea"/>
                <a:cs typeface="+mn-cs"/>
              </a:rPr>
              <a:t>Regarding tobacco consumption, Israel roves near the OECD average for male, female and total populations. The reported percentage of Israeli females who smoke daily above the age of 15 is 14.1, in contrast with the OECD average of 14.5%. Amongst Israeli males, the percentage is 25.3, as opposed to the OECD average of 23.0%, and in total, the percentage is 19.6%, in contrast with the OECD average of 18.5 percent. In order to lower these rates, among other steps, Israel has adopted the MPOWER programme.</a:t>
            </a:r>
          </a:p>
          <a:p>
            <a:pPr marL="171450" indent="-171450" algn="l" rtl="0">
              <a:buFont typeface="Arial" panose="020B0604020202020204" pitchFamily="34" charset="0"/>
              <a:buChar char="•"/>
            </a:pPr>
            <a:endParaRPr lang="he-IL" baseline="0" noProof="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noProof="0" dirty="0"/>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A2C5FCB3-4E38-4626-814A-568AB0798B13}" type="slidenum">
              <a:rPr kumimoji="0" lang="he-IL"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6</a:t>
            </a:fld>
            <a:endParaRPr kumimoji="0" lang="he-IL"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1806110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dirty="0" smtClean="0"/>
              <a:t>The patient has access to the physician from the HMO website (computer or mobile) </a:t>
            </a:r>
          </a:p>
          <a:p>
            <a:pPr algn="l" rtl="0"/>
            <a:r>
              <a:rPr lang="en-US" dirty="0" smtClean="0"/>
              <a:t>Can</a:t>
            </a:r>
            <a:r>
              <a:rPr lang="en-US" baseline="0" dirty="0" smtClean="0"/>
              <a:t> see general  recommendations from the HMO (by age or illness )</a:t>
            </a:r>
          </a:p>
          <a:p>
            <a:pPr algn="l" rtl="0"/>
            <a:r>
              <a:rPr lang="en-US" baseline="0" dirty="0" smtClean="0"/>
              <a:t>Can correspond with the physician  and receive medication scrips /</a:t>
            </a:r>
            <a:r>
              <a:rPr lang="en-US" baseline="0" dirty="0" err="1" smtClean="0"/>
              <a:t>referals</a:t>
            </a:r>
            <a:r>
              <a:rPr lang="en-US" baseline="0" dirty="0" smtClean="0"/>
              <a:t>/ appointments  </a:t>
            </a:r>
          </a:p>
          <a:p>
            <a:pPr algn="l" rtl="0"/>
            <a:r>
              <a:rPr lang="en-US" baseline="0" dirty="0" smtClean="0"/>
              <a:t>In two of the HMOs can have video consultations direct to physician  like an old fashioned medical visit</a:t>
            </a:r>
          </a:p>
          <a:p>
            <a:pPr algn="l" rtl="0"/>
            <a:r>
              <a:rPr lang="en-US" baseline="0" dirty="0" smtClean="0"/>
              <a:t>Form 2020 the patients has full access to every word written in his file.</a:t>
            </a:r>
          </a:p>
          <a:p>
            <a:pPr algn="l" rtl="0"/>
            <a:endParaRPr lang="en-GB" baseline="0" dirty="0" smtClean="0"/>
          </a:p>
          <a:p>
            <a:pPr algn="l" rtl="0"/>
            <a:r>
              <a:rPr lang="en-GB" baseline="0" dirty="0" smtClean="0"/>
              <a:t>In this time of Corona this has allowed great flexibility telephone/ video consultations instead of face to face consultations .  One of the factors that has enabled us to restrict the mortality to about 250  so far. </a:t>
            </a:r>
          </a:p>
          <a:p>
            <a:pPr algn="l" rtl="0"/>
            <a:endParaRPr lang="en-US" baseline="0" dirty="0" smtClean="0"/>
          </a:p>
          <a:p>
            <a:pPr algn="l" rtl="0"/>
            <a:r>
              <a:rPr lang="en-US" baseline="0" dirty="0" smtClean="0"/>
              <a:t> </a:t>
            </a:r>
            <a:endParaRPr lang="he-IL" dirty="0"/>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611BC522-6FB0-43C5-A356-0E08BA22360E}" type="slidenum">
              <a:rPr kumimoji="0" lang="he-IL"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7</a:t>
            </a:fld>
            <a:endParaRPr kumimoji="0" lang="he-IL"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650855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1" algn="l" rtl="0"/>
            <a:r>
              <a:rPr lang="en-US" baseline="0" dirty="0" smtClean="0"/>
              <a:t>Well trained primary care physicians (majority are specialists) </a:t>
            </a:r>
          </a:p>
          <a:p>
            <a:pPr lvl="1" algn="l" rtl="0"/>
            <a:r>
              <a:rPr lang="en-GB" dirty="0" smtClean="0"/>
              <a:t>Every</a:t>
            </a:r>
            <a:r>
              <a:rPr lang="en-GB" baseline="0" dirty="0" smtClean="0"/>
              <a:t> family physician knows his patients:</a:t>
            </a:r>
            <a:endParaRPr lang="en-US" baseline="0" dirty="0" smtClean="0"/>
          </a:p>
          <a:p>
            <a:pPr lvl="1" algn="l" rtl="0"/>
            <a:r>
              <a:rPr lang="en-US" baseline="0" dirty="0" smtClean="0"/>
              <a:t>Team work </a:t>
            </a:r>
          </a:p>
          <a:p>
            <a:pPr lvl="1" algn="l" rtl="0"/>
            <a:r>
              <a:rPr lang="en-GB" baseline="0" dirty="0" smtClean="0"/>
              <a:t>  </a:t>
            </a:r>
            <a:endParaRPr lang="en-US" dirty="0" smtClean="0"/>
          </a:p>
          <a:p>
            <a:pPr lvl="1" algn="l" rtl="0"/>
            <a:r>
              <a:rPr lang="en-US" dirty="0" smtClean="0"/>
              <a:t>Data</a:t>
            </a:r>
            <a:r>
              <a:rPr lang="en-US" baseline="0" dirty="0" smtClean="0"/>
              <a:t> rich system: </a:t>
            </a:r>
            <a:r>
              <a:rPr lang="en-US" dirty="0" smtClean="0"/>
              <a:t> EHR</a:t>
            </a:r>
            <a:r>
              <a:rPr lang="en-US" baseline="0" dirty="0" smtClean="0"/>
              <a:t>  30  years: </a:t>
            </a:r>
          </a:p>
          <a:p>
            <a:pPr lvl="1" algn="l" rtl="0"/>
            <a:r>
              <a:rPr lang="en-US" baseline="0" dirty="0" smtClean="0"/>
              <a:t>Automatic coding  according to ICD9 </a:t>
            </a:r>
          </a:p>
          <a:p>
            <a:pPr lvl="1" algn="l" rtl="0"/>
            <a:r>
              <a:rPr lang="en-US" baseline="0" dirty="0" smtClean="0"/>
              <a:t>Feedback on purchases </a:t>
            </a:r>
          </a:p>
          <a:p>
            <a:pPr lvl="1" algn="l" rtl="0"/>
            <a:endParaRPr lang="en-US" baseline="0" dirty="0" smtClean="0"/>
          </a:p>
          <a:p>
            <a:pPr lvl="1" algn="l" rtl="0"/>
            <a:r>
              <a:rPr lang="en-US" dirty="0" smtClean="0"/>
              <a:t>All Elements in place</a:t>
            </a:r>
            <a:r>
              <a:rPr lang="en-US" baseline="0" dirty="0" smtClean="0"/>
              <a:t> for effective disease management/ Automatic ICD coding</a:t>
            </a:r>
          </a:p>
          <a:p>
            <a:pPr lvl="1" algn="l" rtl="0"/>
            <a:r>
              <a:rPr lang="en-US" baseline="0" dirty="0" smtClean="0"/>
              <a:t>Disease registers. Lists of patients with COPD. </a:t>
            </a:r>
            <a:r>
              <a:rPr lang="en-US" baseline="0" dirty="0" err="1" smtClean="0"/>
              <a:t>Listys</a:t>
            </a:r>
            <a:r>
              <a:rPr lang="en-US" baseline="0" dirty="0" smtClean="0"/>
              <a:t> of patients and their vaccination data </a:t>
            </a:r>
          </a:p>
          <a:p>
            <a:pPr lvl="1" algn="l" rtl="0"/>
            <a:r>
              <a:rPr lang="en-US" dirty="0" smtClean="0"/>
              <a:t>Smoking cessation quit line/support groups/medications</a:t>
            </a:r>
          </a:p>
          <a:p>
            <a:pPr lvl="1" algn="l" rtl="0"/>
            <a:r>
              <a:rPr lang="en-GB" dirty="0" smtClean="0"/>
              <a:t>Coordination with chemists</a:t>
            </a:r>
            <a:r>
              <a:rPr lang="en-GB" baseline="0" dirty="0" smtClean="0"/>
              <a:t> and nurses </a:t>
            </a:r>
            <a:endParaRPr lang="en-US" dirty="0" smtClean="0"/>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smtClean="0"/>
              <a:t>Quality indicators</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smtClean="0"/>
              <a:t>Success of diabetes management/  The following slides I will show the sort of data that can be generated</a:t>
            </a:r>
          </a:p>
          <a:p>
            <a:pPr lvl="1" algn="l" rtl="0"/>
            <a:endParaRPr lang="en-US" dirty="0" smtClean="0"/>
          </a:p>
          <a:p>
            <a:endParaRPr lang="he-IL" dirty="0"/>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611BC522-6FB0-43C5-A356-0E08BA22360E}" type="slidenum">
              <a:rPr kumimoji="0" lang="he-IL"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8</a:t>
            </a:fld>
            <a:endParaRPr kumimoji="0" lang="he-IL"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4133862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dirty="0" smtClean="0"/>
              <a:t>Success of diabetes management</a:t>
            </a:r>
          </a:p>
          <a:p>
            <a:pPr algn="l" rtl="0"/>
            <a:r>
              <a:rPr lang="en-US" dirty="0" smtClean="0"/>
              <a:t>Early diagnosis and intervention, patient support group,</a:t>
            </a:r>
            <a:r>
              <a:rPr lang="en-US" baseline="0" dirty="0" smtClean="0"/>
              <a:t>  all treatment modalities available to the GP , team work, integration, GP is the focus of treatment</a:t>
            </a:r>
          </a:p>
          <a:p>
            <a:pPr algn="l" rtl="0"/>
            <a:r>
              <a:rPr lang="en-US" baseline="0" dirty="0" smtClean="0"/>
              <a:t>Intensive GP training such as teaching the use of Insulin and newer medication. Example being the rapid uptake of Jardiance </a:t>
            </a:r>
          </a:p>
          <a:p>
            <a:pPr algn="l"/>
            <a:r>
              <a:rPr lang="en-US" dirty="0" smtClean="0"/>
              <a:t> </a:t>
            </a:r>
          </a:p>
          <a:p>
            <a:pPr algn="l"/>
            <a:r>
              <a:rPr lang="en-US" dirty="0" smtClean="0"/>
              <a:t>Motivational interviewing </a:t>
            </a:r>
          </a:p>
          <a:p>
            <a:endParaRPr lang="he-IL" dirty="0"/>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611BC522-6FB0-43C5-A356-0E08BA22360E}" type="slidenum">
              <a:rPr kumimoji="0" lang="he-IL"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9</a:t>
            </a:fld>
            <a:endParaRPr kumimoji="0" lang="he-IL"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42183714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dirty="0" smtClean="0"/>
              <a:t>Our EMR allows immediate identification of problems/</a:t>
            </a:r>
          </a:p>
          <a:p>
            <a:pPr algn="l"/>
            <a:r>
              <a:rPr lang="en-GB" dirty="0" smtClean="0"/>
              <a:t>For example overuse of steroids</a:t>
            </a:r>
            <a:endParaRPr lang="en-US" dirty="0"/>
          </a:p>
        </p:txBody>
      </p:sp>
      <p:sp>
        <p:nvSpPr>
          <p:cNvPr id="4" name="Slide Number Placeholder 3"/>
          <p:cNvSpPr>
            <a:spLocks noGrp="1"/>
          </p:cNvSpPr>
          <p:nvPr>
            <p:ph type="sldNum" sz="quarter" idx="10"/>
          </p:nvPr>
        </p:nvSpPr>
        <p:spPr/>
        <p:txBody>
          <a:bodyPr/>
          <a:lstStyle/>
          <a:p>
            <a:pPr marL="0" marR="0" lvl="0" indent="0" algn="l" defTabSz="914400" rtl="1" eaLnBrk="1" fontAlgn="auto" latinLnBrk="0" hangingPunct="1">
              <a:lnSpc>
                <a:spcPct val="100000"/>
              </a:lnSpc>
              <a:spcBef>
                <a:spcPts val="0"/>
              </a:spcBef>
              <a:spcAft>
                <a:spcPts val="0"/>
              </a:spcAft>
              <a:buClrTx/>
              <a:buSzTx/>
              <a:buFontTx/>
              <a:buNone/>
              <a:tabLst/>
              <a:defRPr/>
            </a:pPr>
            <a:fld id="{611BC522-6FB0-43C5-A356-0E08BA22360E}" type="slidenum">
              <a:rPr kumimoji="0" lang="he-IL" sz="1200" b="0" i="0" u="none" strike="noStrike" kern="1200" cap="none" spc="0" normalizeH="0" baseline="0" noProof="0" smtClean="0">
                <a:ln>
                  <a:noFill/>
                </a:ln>
                <a:solidFill>
                  <a:prstClr val="black"/>
                </a:solidFill>
                <a:effectLst/>
                <a:uLnTx/>
                <a:uFillTx/>
                <a:latin typeface="Calibri"/>
                <a:ea typeface="+mn-ea"/>
                <a:cs typeface="Arial" panose="020B0604020202020204" pitchFamily="34" charset="0"/>
              </a:rPr>
              <a:pPr marL="0" marR="0" lvl="0" indent="0" algn="l" defTabSz="914400" rtl="1" eaLnBrk="1" fontAlgn="auto" latinLnBrk="0" hangingPunct="1">
                <a:lnSpc>
                  <a:spcPct val="100000"/>
                </a:lnSpc>
                <a:spcBef>
                  <a:spcPts val="0"/>
                </a:spcBef>
                <a:spcAft>
                  <a:spcPts val="0"/>
                </a:spcAft>
                <a:buClrTx/>
                <a:buSzTx/>
                <a:buFontTx/>
                <a:buNone/>
                <a:tabLst/>
                <a:defRPr/>
              </a:pPr>
              <a:t>11</a:t>
            </a:fld>
            <a:endParaRPr kumimoji="0" lang="he-IL" sz="12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3822915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4/19/2021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4/19/2021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4/19/2021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oi.org/10.1787/4dd50c09-e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oi.org/10.1787/4dd50c09-en"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Presentation for the </a:t>
            </a:r>
            <a:r>
              <a:rPr lang="en-US" dirty="0">
                <a:latin typeface="Times New Roman" panose="02020603050405020304" pitchFamily="18" charset="0"/>
                <a:ea typeface="Times New Roman" panose="02020603050405020304" pitchFamily="18" charset="0"/>
              </a:rPr>
              <a:t>IPCRG </a:t>
            </a:r>
            <a:r>
              <a:rPr lang="en-GB" dirty="0" smtClean="0"/>
              <a:t>senate</a:t>
            </a:r>
            <a:endParaRPr lang="en-US" dirty="0"/>
          </a:p>
        </p:txBody>
      </p:sp>
      <p:sp>
        <p:nvSpPr>
          <p:cNvPr id="3" name="Subtitle 2"/>
          <p:cNvSpPr>
            <a:spLocks noGrp="1"/>
          </p:cNvSpPr>
          <p:nvPr>
            <p:ph type="subTitle" idx="1"/>
          </p:nvPr>
        </p:nvSpPr>
        <p:spPr/>
        <p:txBody>
          <a:bodyPr/>
          <a:lstStyle/>
          <a:p>
            <a:r>
              <a:rPr lang="en-GB" dirty="0" smtClean="0"/>
              <a:t>P</a:t>
            </a:r>
            <a:r>
              <a:rPr lang="en-GB" b="1" dirty="0" smtClean="0"/>
              <a:t>rofessor Anthony Heymann</a:t>
            </a:r>
            <a:endParaRPr lang="en-US" dirty="0"/>
          </a:p>
        </p:txBody>
      </p:sp>
    </p:spTree>
    <p:extLst>
      <p:ext uri="{BB962C8B-B14F-4D97-AF65-F5344CB8AC3E}">
        <p14:creationId xmlns:p14="http://schemas.microsoft.com/office/powerpoint/2010/main" val="818027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COPD in Israel</a:t>
            </a:r>
            <a:endParaRPr lang="en-US" dirty="0"/>
          </a:p>
        </p:txBody>
      </p:sp>
      <p:pic>
        <p:nvPicPr>
          <p:cNvPr id="4" name="Content Placeholder 3"/>
          <p:cNvPicPr>
            <a:picLocks noGrp="1" noChangeAspect="1"/>
          </p:cNvPicPr>
          <p:nvPr>
            <p:ph idx="1"/>
          </p:nvPr>
        </p:nvPicPr>
        <p:blipFill>
          <a:blip r:embed="rId2"/>
          <a:stretch>
            <a:fillRect/>
          </a:stretch>
        </p:blipFill>
        <p:spPr>
          <a:xfrm>
            <a:off x="3143672" y="1522922"/>
            <a:ext cx="6192688" cy="4472497"/>
          </a:xfrm>
          <a:prstGeom prst="rect">
            <a:avLst/>
          </a:prstGeom>
        </p:spPr>
      </p:pic>
    </p:spTree>
    <p:extLst>
      <p:ext uri="{BB962C8B-B14F-4D97-AF65-F5344CB8AC3E}">
        <p14:creationId xmlns:p14="http://schemas.microsoft.com/office/powerpoint/2010/main" val="2783895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3755812258"/>
              </p:ext>
            </p:extLst>
          </p:nvPr>
        </p:nvGraphicFramePr>
        <p:xfrm>
          <a:off x="1271464" y="1417638"/>
          <a:ext cx="9396536" cy="5251722"/>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3"/>
          <p:cNvSpPr>
            <a:spLocks noGrp="1"/>
          </p:cNvSpPr>
          <p:nvPr>
            <p:ph type="title"/>
          </p:nvPr>
        </p:nvSpPr>
        <p:spPr/>
        <p:txBody>
          <a:bodyPr>
            <a:noAutofit/>
          </a:bodyPr>
          <a:lstStyle/>
          <a:p>
            <a:r>
              <a:rPr lang="en-US" sz="32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83.8% of first COPD Treatment for COPD Contain ICS</a:t>
            </a:r>
          </a:p>
        </p:txBody>
      </p:sp>
    </p:spTree>
    <p:extLst>
      <p:ext uri="{BB962C8B-B14F-4D97-AF65-F5344CB8AC3E}">
        <p14:creationId xmlns:p14="http://schemas.microsoft.com/office/powerpoint/2010/main" val="3071277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31504" y="6111448"/>
            <a:ext cx="9073008" cy="646331"/>
          </a:xfrm>
          <a:prstGeom prst="rect">
            <a:avLst/>
          </a:prstGeom>
        </p:spPr>
        <p:txBody>
          <a:bodyPr wrap="square">
            <a:spAutoFit/>
          </a:bodyPr>
          <a:lstStyle/>
          <a:p>
            <a:pPr defTabSz="685800">
              <a:defRPr/>
            </a:pPr>
            <a:r>
              <a:rPr lang="en-US" dirty="0">
                <a:solidFill>
                  <a:prstClr val="black"/>
                </a:solidFill>
                <a:latin typeface="Calibri" panose="020F0502020204030204"/>
              </a:rPr>
              <a:t>Identifying and characterizing an incident COPD cohort using electronic medical records. A collaboration between </a:t>
            </a:r>
            <a:r>
              <a:rPr lang="en-US" dirty="0" err="1">
                <a:solidFill>
                  <a:prstClr val="black"/>
                </a:solidFill>
                <a:latin typeface="Calibri" panose="020F0502020204030204"/>
              </a:rPr>
              <a:t>Boehringer-Ingelheim</a:t>
            </a:r>
            <a:r>
              <a:rPr lang="en-US" dirty="0">
                <a:solidFill>
                  <a:prstClr val="black"/>
                </a:solidFill>
                <a:latin typeface="Calibri" panose="020F0502020204030204"/>
              </a:rPr>
              <a:t> and </a:t>
            </a:r>
            <a:r>
              <a:rPr lang="en-US" dirty="0" err="1">
                <a:solidFill>
                  <a:prstClr val="black"/>
                </a:solidFill>
                <a:latin typeface="Calibri" panose="020F0502020204030204"/>
              </a:rPr>
              <a:t>Clalit</a:t>
            </a:r>
            <a:r>
              <a:rPr lang="en-US" dirty="0">
                <a:solidFill>
                  <a:prstClr val="black"/>
                </a:solidFill>
                <a:latin typeface="Calibri" panose="020F0502020204030204"/>
              </a:rPr>
              <a:t> Research Institute, 2018</a:t>
            </a:r>
            <a:r>
              <a:rPr lang="en-US" sz="825" dirty="0">
                <a:solidFill>
                  <a:prstClr val="black"/>
                </a:solidFill>
                <a:latin typeface="Calibri" panose="020F0502020204030204"/>
              </a:rPr>
              <a:t>.</a:t>
            </a:r>
          </a:p>
        </p:txBody>
      </p:sp>
      <p:graphicFrame>
        <p:nvGraphicFramePr>
          <p:cNvPr id="5" name="Table 4"/>
          <p:cNvGraphicFramePr>
            <a:graphicFrameLocks noGrp="1"/>
          </p:cNvGraphicFramePr>
          <p:nvPr>
            <p:extLst/>
          </p:nvPr>
        </p:nvGraphicFramePr>
        <p:xfrm>
          <a:off x="1524001" y="1916833"/>
          <a:ext cx="8788700" cy="3816425"/>
        </p:xfrm>
        <a:graphic>
          <a:graphicData uri="http://schemas.openxmlformats.org/drawingml/2006/table">
            <a:tbl>
              <a:tblPr firstRow="1" bandRow="1">
                <a:tableStyleId>{7DF18680-E054-41AD-8BC1-D1AEF772440D}</a:tableStyleId>
              </a:tblPr>
              <a:tblGrid>
                <a:gridCol w="2010711">
                  <a:extLst>
                    <a:ext uri="{9D8B030D-6E8A-4147-A177-3AD203B41FA5}">
                      <a16:colId xmlns:a16="http://schemas.microsoft.com/office/drawing/2014/main" val="20000"/>
                    </a:ext>
                  </a:extLst>
                </a:gridCol>
                <a:gridCol w="4031734">
                  <a:extLst>
                    <a:ext uri="{9D8B030D-6E8A-4147-A177-3AD203B41FA5}">
                      <a16:colId xmlns:a16="http://schemas.microsoft.com/office/drawing/2014/main" val="20001"/>
                    </a:ext>
                  </a:extLst>
                </a:gridCol>
                <a:gridCol w="2746255">
                  <a:extLst>
                    <a:ext uri="{9D8B030D-6E8A-4147-A177-3AD203B41FA5}">
                      <a16:colId xmlns:a16="http://schemas.microsoft.com/office/drawing/2014/main" val="20002"/>
                    </a:ext>
                  </a:extLst>
                </a:gridCol>
              </a:tblGrid>
              <a:tr h="282572">
                <a:tc>
                  <a:txBody>
                    <a:bodyPr/>
                    <a:lstStyle/>
                    <a:p>
                      <a:pPr algn="ctr"/>
                      <a:r>
                        <a:rPr lang="en-US" sz="1000" dirty="0"/>
                        <a:t>Characteristic</a:t>
                      </a:r>
                    </a:p>
                  </a:txBody>
                  <a:tcPr marL="68580" marR="68580" marT="34290" marB="34290">
                    <a:solidFill>
                      <a:srgbClr val="369ECC"/>
                    </a:solidFill>
                  </a:tcPr>
                </a:tc>
                <a:tc>
                  <a:txBody>
                    <a:bodyPr/>
                    <a:lstStyle/>
                    <a:p>
                      <a:pPr algn="ctr"/>
                      <a:endParaRPr lang="en-US" sz="1000" dirty="0"/>
                    </a:p>
                  </a:txBody>
                  <a:tcPr marL="68580" marR="68580" marT="34290" marB="34290">
                    <a:solidFill>
                      <a:srgbClr val="369ECC"/>
                    </a:solidFill>
                  </a:tcPr>
                </a:tc>
                <a:tc>
                  <a:txBody>
                    <a:bodyPr/>
                    <a:lstStyle/>
                    <a:p>
                      <a:pPr algn="ctr"/>
                      <a:r>
                        <a:rPr lang="en-US" sz="1000" dirty="0"/>
                        <a:t>Comments</a:t>
                      </a:r>
                    </a:p>
                  </a:txBody>
                  <a:tcPr marL="68580" marR="68580" marT="34290" marB="34290">
                    <a:solidFill>
                      <a:srgbClr val="369ECC"/>
                    </a:solidFill>
                  </a:tcPr>
                </a:tc>
                <a:extLst>
                  <a:ext uri="{0D108BD9-81ED-4DB2-BD59-A6C34878D82A}">
                    <a16:rowId xmlns:a16="http://schemas.microsoft.com/office/drawing/2014/main" val="10000"/>
                  </a:ext>
                </a:extLst>
              </a:tr>
              <a:tr h="282572">
                <a:tc>
                  <a:txBody>
                    <a:bodyPr/>
                    <a:lstStyle/>
                    <a:p>
                      <a:pPr algn="l"/>
                      <a:r>
                        <a:rPr lang="en-US" sz="1000" dirty="0">
                          <a:solidFill>
                            <a:srgbClr val="050607"/>
                          </a:solidFill>
                        </a:rPr>
                        <a:t>Median age (y)</a:t>
                      </a:r>
                      <a:endParaRPr lang="en-US" sz="1000" b="1" dirty="0">
                        <a:solidFill>
                          <a:srgbClr val="050607"/>
                        </a:solidFill>
                      </a:endParaRPr>
                    </a:p>
                  </a:txBody>
                  <a:tcPr marL="68580" marR="68580" marT="34290" marB="34290"/>
                </a:tc>
                <a:tc>
                  <a:txBody>
                    <a:bodyPr/>
                    <a:lstStyle/>
                    <a:p>
                      <a:pPr algn="l"/>
                      <a:r>
                        <a:rPr lang="en-US" sz="1100" kern="1200" dirty="0">
                          <a:solidFill>
                            <a:srgbClr val="675958"/>
                          </a:solidFill>
                        </a:rPr>
                        <a:t>68 </a:t>
                      </a:r>
                      <a:endParaRPr lang="en-US" sz="1100" kern="1200" dirty="0">
                        <a:solidFill>
                          <a:srgbClr val="675958"/>
                        </a:solidFill>
                        <a:latin typeface="Arial" panose="020B0604020202020204" pitchFamily="34" charset="0"/>
                        <a:ea typeface="+mn-ea"/>
                        <a:cs typeface="Arial" panose="020B0604020202020204" pitchFamily="34" charset="0"/>
                      </a:endParaRPr>
                    </a:p>
                  </a:txBody>
                  <a:tcPr marL="68580" marR="68580" marT="34290" marB="34290"/>
                </a:tc>
                <a:tc>
                  <a:txBody>
                    <a:bodyPr/>
                    <a:lstStyle/>
                    <a:p>
                      <a:pPr algn="l"/>
                      <a:endParaRPr lang="en-US" sz="900" dirty="0">
                        <a:solidFill>
                          <a:srgbClr val="675958"/>
                        </a:solidFill>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1"/>
                  </a:ext>
                </a:extLst>
              </a:tr>
              <a:tr h="282572">
                <a:tc>
                  <a:txBody>
                    <a:bodyPr/>
                    <a:lstStyle/>
                    <a:p>
                      <a:pPr algn="l"/>
                      <a:r>
                        <a:rPr lang="en-US" sz="1000" dirty="0">
                          <a:solidFill>
                            <a:srgbClr val="050607"/>
                          </a:solidFill>
                        </a:rPr>
                        <a:t>Male (%)</a:t>
                      </a:r>
                      <a:endParaRPr lang="en-US" sz="1000" b="1" dirty="0">
                        <a:solidFill>
                          <a:srgbClr val="050607"/>
                        </a:solidFill>
                      </a:endParaRPr>
                    </a:p>
                  </a:txBody>
                  <a:tcPr marL="68580" marR="68580" marT="34290" marB="34290"/>
                </a:tc>
                <a:tc>
                  <a:txBody>
                    <a:bodyPr/>
                    <a:lstStyle/>
                    <a:p>
                      <a:pPr algn="l"/>
                      <a:r>
                        <a:rPr lang="en-US" sz="1100" kern="1200" dirty="0">
                          <a:solidFill>
                            <a:srgbClr val="675958"/>
                          </a:solidFill>
                        </a:rPr>
                        <a:t>55.6</a:t>
                      </a:r>
                      <a:endParaRPr lang="en-US" sz="1100" kern="1200" dirty="0">
                        <a:solidFill>
                          <a:srgbClr val="675958"/>
                        </a:solidFill>
                        <a:latin typeface="Arial" panose="020B0604020202020204" pitchFamily="34" charset="0"/>
                        <a:ea typeface="+mn-ea"/>
                        <a:cs typeface="Arial" panose="020B0604020202020204" pitchFamily="34" charset="0"/>
                      </a:endParaRPr>
                    </a:p>
                  </a:txBody>
                  <a:tcPr marL="68580" marR="68580" marT="34290" marB="34290"/>
                </a:tc>
                <a:tc>
                  <a:txBody>
                    <a:bodyPr/>
                    <a:lstStyle/>
                    <a:p>
                      <a:pPr algn="l"/>
                      <a:endParaRPr lang="en-US" sz="900" dirty="0">
                        <a:solidFill>
                          <a:srgbClr val="675958"/>
                        </a:solidFill>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2"/>
                  </a:ext>
                </a:extLst>
              </a:tr>
              <a:tr h="438372">
                <a:tc>
                  <a:txBody>
                    <a:bodyPr/>
                    <a:lstStyle/>
                    <a:p>
                      <a:pPr algn="l"/>
                      <a:r>
                        <a:rPr lang="en-US" sz="1000" dirty="0">
                          <a:solidFill>
                            <a:srgbClr val="050607"/>
                          </a:solidFill>
                        </a:rPr>
                        <a:t>Median BMI</a:t>
                      </a:r>
                      <a:endParaRPr lang="en-US" sz="1000" b="1" dirty="0">
                        <a:solidFill>
                          <a:srgbClr val="050607"/>
                        </a:solidFill>
                      </a:endParaRPr>
                    </a:p>
                  </a:txBody>
                  <a:tcPr marL="68580" marR="68580" marT="34290" marB="34290"/>
                </a:tc>
                <a:tc>
                  <a:txBody>
                    <a:bodyPr/>
                    <a:lstStyle/>
                    <a:p>
                      <a:pPr algn="l"/>
                      <a:r>
                        <a:rPr lang="en-US" sz="1100" kern="1200" dirty="0">
                          <a:solidFill>
                            <a:srgbClr val="675958"/>
                          </a:solidFill>
                        </a:rPr>
                        <a:t>27.8 kg/m2</a:t>
                      </a:r>
                      <a:endParaRPr lang="en-US" sz="1100" kern="1200" dirty="0">
                        <a:solidFill>
                          <a:srgbClr val="675958"/>
                        </a:solidFill>
                        <a:latin typeface="Arial" panose="020B0604020202020204" pitchFamily="34" charset="0"/>
                        <a:ea typeface="+mn-ea"/>
                        <a:cs typeface="Arial" panose="020B0604020202020204" pitchFamily="34" charset="0"/>
                      </a:endParaRP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dirty="0">
                          <a:solidFill>
                            <a:srgbClr val="675958"/>
                          </a:solidFill>
                        </a:rPr>
                        <a:t>Study</a:t>
                      </a:r>
                      <a:r>
                        <a:rPr lang="en-US" sz="900" baseline="0" dirty="0">
                          <a:solidFill>
                            <a:srgbClr val="675958"/>
                          </a:solidFill>
                        </a:rPr>
                        <a:t> population was in </a:t>
                      </a:r>
                      <a:r>
                        <a:rPr lang="en-US" sz="900" dirty="0">
                          <a:solidFill>
                            <a:srgbClr val="675958"/>
                          </a:solidFill>
                        </a:rPr>
                        <a:t> the overweight category</a:t>
                      </a:r>
                      <a:endParaRPr lang="en-US" sz="1100" b="1" kern="1200" dirty="0">
                        <a:solidFill>
                          <a:srgbClr val="675958"/>
                        </a:solidFill>
                        <a:latin typeface="Arial" panose="020B0604020202020204" pitchFamily="34" charset="0"/>
                        <a:ea typeface="+mn-ea"/>
                        <a:cs typeface="Arial" panose="020B0604020202020204" pitchFamily="34" charset="0"/>
                      </a:endParaRPr>
                    </a:p>
                  </a:txBody>
                  <a:tcPr marL="68580" marR="68580" marT="34290" marB="34290"/>
                </a:tc>
                <a:extLst>
                  <a:ext uri="{0D108BD9-81ED-4DB2-BD59-A6C34878D82A}">
                    <a16:rowId xmlns:a16="http://schemas.microsoft.com/office/drawing/2014/main" val="10003"/>
                  </a:ext>
                </a:extLst>
              </a:tr>
              <a:tr h="494502">
                <a:tc>
                  <a:txBody>
                    <a:bodyPr/>
                    <a:lstStyle/>
                    <a:p>
                      <a:pPr algn="l"/>
                      <a:r>
                        <a:rPr lang="en-US" sz="1000" dirty="0">
                          <a:solidFill>
                            <a:srgbClr val="050607"/>
                          </a:solidFill>
                        </a:rPr>
                        <a:t>Current</a:t>
                      </a:r>
                      <a:r>
                        <a:rPr lang="en-US" sz="1000" baseline="0" dirty="0">
                          <a:solidFill>
                            <a:srgbClr val="050607"/>
                          </a:solidFill>
                        </a:rPr>
                        <a:t> or past smokers (%)</a:t>
                      </a:r>
                      <a:endParaRPr lang="en-US" sz="1000" b="1" dirty="0">
                        <a:solidFill>
                          <a:srgbClr val="050607"/>
                        </a:solidFill>
                      </a:endParaRPr>
                    </a:p>
                  </a:txBody>
                  <a:tcPr marL="68580" marR="68580" marT="34290" marB="34290"/>
                </a:tc>
                <a:tc>
                  <a:txBody>
                    <a:bodyPr/>
                    <a:lstStyle/>
                    <a:p>
                      <a:pPr algn="l"/>
                      <a:r>
                        <a:rPr lang="en-US" sz="1100" kern="1200" dirty="0">
                          <a:solidFill>
                            <a:srgbClr val="675958"/>
                          </a:solidFill>
                        </a:rPr>
                        <a:t>66.2</a:t>
                      </a:r>
                      <a:endParaRPr lang="en-US" sz="1100" kern="1200" dirty="0">
                        <a:solidFill>
                          <a:srgbClr val="675958"/>
                        </a:solidFill>
                        <a:latin typeface="Arial" panose="020B0604020202020204" pitchFamily="34" charset="0"/>
                        <a:ea typeface="+mn-ea"/>
                        <a:cs typeface="Arial" panose="020B0604020202020204" pitchFamily="34" charset="0"/>
                      </a:endParaRPr>
                    </a:p>
                  </a:txBody>
                  <a:tcPr marL="68580" marR="68580" marT="34290" marB="34290"/>
                </a:tc>
                <a:tc>
                  <a:txBody>
                    <a:bodyPr/>
                    <a:lstStyle/>
                    <a:p>
                      <a:pPr algn="l"/>
                      <a:r>
                        <a:rPr lang="en-US" sz="900" dirty="0">
                          <a:solidFill>
                            <a:srgbClr val="675958"/>
                          </a:solidFill>
                        </a:rPr>
                        <a:t>Smoking status available for 95% of population</a:t>
                      </a:r>
                      <a:endParaRPr lang="en-US" sz="900" dirty="0">
                        <a:solidFill>
                          <a:srgbClr val="675958"/>
                        </a:solidFill>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4"/>
                  </a:ext>
                </a:extLst>
              </a:tr>
              <a:tr h="839196">
                <a:tc>
                  <a:txBody>
                    <a:bodyPr/>
                    <a:lstStyle/>
                    <a:p>
                      <a:pPr algn="l"/>
                      <a:r>
                        <a:rPr lang="en-US" sz="1000" dirty="0">
                          <a:solidFill>
                            <a:srgbClr val="050607"/>
                          </a:solidFill>
                        </a:rPr>
                        <a:t>Most common comorbidities</a:t>
                      </a:r>
                      <a:endParaRPr lang="en-US" sz="1000" b="1" dirty="0">
                        <a:solidFill>
                          <a:srgbClr val="050607"/>
                        </a:solidFill>
                      </a:endParaRPr>
                    </a:p>
                  </a:txBody>
                  <a:tcPr marL="68580" marR="68580" marT="34290" marB="34290"/>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sz="1050" b="1" kern="1200" dirty="0">
                          <a:solidFill>
                            <a:sysClr val="windowText" lastClr="000000"/>
                          </a:solidFill>
                        </a:rPr>
                        <a:t>Hypertension (64.8%), </a:t>
                      </a:r>
                    </a:p>
                    <a:p>
                      <a:pPr marL="0" marR="0" indent="0" algn="l" defTabSz="914400" rtl="0" eaLnBrk="1" fontAlgn="auto" latinLnBrk="0" hangingPunct="1">
                        <a:lnSpc>
                          <a:spcPct val="150000"/>
                        </a:lnSpc>
                        <a:spcBef>
                          <a:spcPts val="0"/>
                        </a:spcBef>
                        <a:spcAft>
                          <a:spcPts val="0"/>
                        </a:spcAft>
                        <a:buClrTx/>
                        <a:buSzTx/>
                        <a:buFontTx/>
                        <a:buNone/>
                        <a:tabLst/>
                        <a:defRPr/>
                      </a:pPr>
                      <a:r>
                        <a:rPr lang="en-US" sz="1050" b="1" kern="1200" dirty="0">
                          <a:solidFill>
                            <a:sysClr val="windowText" lastClr="000000"/>
                          </a:solidFill>
                        </a:rPr>
                        <a:t>Diabetes (36.7%) </a:t>
                      </a:r>
                    </a:p>
                    <a:p>
                      <a:pPr marL="0" marR="0" indent="0" algn="l" defTabSz="914400" rtl="0" eaLnBrk="1" fontAlgn="auto" latinLnBrk="0" hangingPunct="1">
                        <a:lnSpc>
                          <a:spcPct val="150000"/>
                        </a:lnSpc>
                        <a:spcBef>
                          <a:spcPts val="0"/>
                        </a:spcBef>
                        <a:spcAft>
                          <a:spcPts val="0"/>
                        </a:spcAft>
                        <a:buClrTx/>
                        <a:buSzTx/>
                        <a:buFontTx/>
                        <a:buNone/>
                        <a:tabLst/>
                        <a:defRPr/>
                      </a:pPr>
                      <a:r>
                        <a:rPr lang="en-US" sz="1050" b="1" kern="1200" dirty="0">
                          <a:solidFill>
                            <a:sysClr val="windowText" lastClr="000000"/>
                          </a:solidFill>
                        </a:rPr>
                        <a:t>Ischemic heart disease (34.6%)</a:t>
                      </a:r>
                      <a:endParaRPr lang="en-US" sz="1050" b="1" kern="1200" dirty="0">
                        <a:solidFill>
                          <a:sysClr val="windowText" lastClr="000000"/>
                        </a:solidFill>
                        <a:latin typeface="Arial" panose="020B0604020202020204" pitchFamily="34" charset="0"/>
                        <a:ea typeface="+mn-ea"/>
                        <a:cs typeface="Arial" panose="020B0604020202020204" pitchFamily="34" charset="0"/>
                      </a:endParaRPr>
                    </a:p>
                  </a:txBody>
                  <a:tcPr marL="68580" marR="68580" marT="34290" marB="34290">
                    <a:solidFill>
                      <a:srgbClr val="FFC000"/>
                    </a:solidFill>
                  </a:tcPr>
                </a:tc>
                <a:tc rowSpan="2">
                  <a:txBody>
                    <a:bodyPr/>
                    <a:lstStyle/>
                    <a:p>
                      <a:pPr algn="l"/>
                      <a:r>
                        <a:rPr lang="en-US" sz="900" dirty="0">
                          <a:solidFill>
                            <a:srgbClr val="675958"/>
                          </a:solidFill>
                        </a:rPr>
                        <a:t>The majority of the population had at least one comorbidity in addition to COPD</a:t>
                      </a:r>
                      <a:endParaRPr lang="en-US" sz="900" b="1" dirty="0">
                        <a:solidFill>
                          <a:srgbClr val="675958"/>
                        </a:solidFill>
                        <a:latin typeface="Arial" panose="020B0604020202020204" pitchFamily="34" charset="0"/>
                        <a:cs typeface="Arial" panose="020B0604020202020204" pitchFamily="34" charset="0"/>
                      </a:endParaRPr>
                    </a:p>
                  </a:txBody>
                  <a:tcPr marL="68580" marR="68580" marT="34290" marB="34290" anchor="ctr"/>
                </a:tc>
                <a:extLst>
                  <a:ext uri="{0D108BD9-81ED-4DB2-BD59-A6C34878D82A}">
                    <a16:rowId xmlns:a16="http://schemas.microsoft.com/office/drawing/2014/main" val="10005"/>
                  </a:ext>
                </a:extLst>
              </a:tr>
              <a:tr h="754060">
                <a:tc>
                  <a:txBody>
                    <a:bodyPr/>
                    <a:lstStyle/>
                    <a:p>
                      <a:pPr algn="l"/>
                      <a:r>
                        <a:rPr lang="en-US" sz="1000" dirty="0">
                          <a:solidFill>
                            <a:srgbClr val="050607"/>
                          </a:solidFill>
                        </a:rPr>
                        <a:t>Other</a:t>
                      </a:r>
                      <a:r>
                        <a:rPr lang="en-US" sz="1000" baseline="0" dirty="0">
                          <a:solidFill>
                            <a:srgbClr val="050607"/>
                          </a:solidFill>
                        </a:rPr>
                        <a:t> common</a:t>
                      </a:r>
                      <a:r>
                        <a:rPr lang="en-US" sz="1000" dirty="0">
                          <a:solidFill>
                            <a:srgbClr val="050607"/>
                          </a:solidFill>
                        </a:rPr>
                        <a:t> comorbidities</a:t>
                      </a:r>
                      <a:endParaRPr lang="en-US" sz="1000" b="1" dirty="0">
                        <a:solidFill>
                          <a:srgbClr val="050607"/>
                        </a:solidFill>
                      </a:endParaRPr>
                    </a:p>
                  </a:txBody>
                  <a:tcPr marL="68580" marR="68580" marT="34290" marB="34290"/>
                </a:tc>
                <a:tc>
                  <a:txBody>
                    <a:bodyPr/>
                    <a:lstStyle/>
                    <a:p>
                      <a:pPr algn="l">
                        <a:lnSpc>
                          <a:spcPct val="150000"/>
                        </a:lnSpc>
                      </a:pPr>
                      <a:r>
                        <a:rPr lang="en-US" sz="1050" b="1" dirty="0">
                          <a:solidFill>
                            <a:sysClr val="windowText" lastClr="000000"/>
                          </a:solidFill>
                        </a:rPr>
                        <a:t>Depression or anxiety (28.1</a:t>
                      </a:r>
                      <a:r>
                        <a:rPr lang="en-US" sz="1050" b="1" dirty="0" smtClean="0">
                          <a:solidFill>
                            <a:sysClr val="windowText" lastClr="000000"/>
                          </a:solidFill>
                        </a:rPr>
                        <a:t>%), GERD </a:t>
                      </a:r>
                      <a:r>
                        <a:rPr lang="en-US" sz="1050" b="1" dirty="0">
                          <a:solidFill>
                            <a:sysClr val="windowText" lastClr="000000"/>
                          </a:solidFill>
                        </a:rPr>
                        <a:t>(22.5%)</a:t>
                      </a:r>
                    </a:p>
                    <a:p>
                      <a:pPr algn="l">
                        <a:lnSpc>
                          <a:spcPct val="150000"/>
                        </a:lnSpc>
                      </a:pPr>
                      <a:r>
                        <a:rPr lang="en-US" sz="1050" b="1" dirty="0">
                          <a:solidFill>
                            <a:sysClr val="windowText" lastClr="000000"/>
                          </a:solidFill>
                        </a:rPr>
                        <a:t>Congestive heart failure (20.2%)  Osteoporosis (19.9%) </a:t>
                      </a:r>
                      <a:endParaRPr lang="en-US" sz="1050" b="1" kern="1200" dirty="0">
                        <a:solidFill>
                          <a:sysClr val="windowText" lastClr="000000"/>
                        </a:solidFill>
                        <a:latin typeface="Arial" panose="020B0604020202020204" pitchFamily="34" charset="0"/>
                        <a:ea typeface="+mn-ea"/>
                        <a:cs typeface="Arial" panose="020B0604020202020204" pitchFamily="34" charset="0"/>
                      </a:endParaRPr>
                    </a:p>
                  </a:txBody>
                  <a:tcPr marL="68580" marR="68580" marT="34290" marB="34290">
                    <a:solidFill>
                      <a:srgbClr val="FFC000"/>
                    </a:solidFill>
                  </a:tcPr>
                </a:tc>
                <a:tc vMerge="1">
                  <a:txBody>
                    <a:bodyPr/>
                    <a:lstStyle/>
                    <a:p>
                      <a:pPr algn="l"/>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6"/>
                  </a:ext>
                </a:extLst>
              </a:tr>
              <a:tr h="442579">
                <a:tc>
                  <a:txBody>
                    <a:bodyPr/>
                    <a:lstStyle/>
                    <a:p>
                      <a:pPr algn="l"/>
                      <a:r>
                        <a:rPr lang="en-US" sz="1000" dirty="0">
                          <a:solidFill>
                            <a:srgbClr val="050607"/>
                          </a:solidFill>
                        </a:rPr>
                        <a:t>Lab</a:t>
                      </a:r>
                      <a:r>
                        <a:rPr lang="en-US" sz="1000" baseline="0" dirty="0">
                          <a:solidFill>
                            <a:srgbClr val="050607"/>
                          </a:solidFill>
                        </a:rPr>
                        <a:t> </a:t>
                      </a:r>
                      <a:r>
                        <a:rPr lang="en-US" sz="1000" dirty="0">
                          <a:solidFill>
                            <a:srgbClr val="050607"/>
                          </a:solidFill>
                        </a:rPr>
                        <a:t>results</a:t>
                      </a:r>
                      <a:endParaRPr lang="en-US" sz="1000" b="1" dirty="0">
                        <a:solidFill>
                          <a:srgbClr val="050607"/>
                        </a:solidFill>
                      </a:endParaRPr>
                    </a:p>
                  </a:txBody>
                  <a:tcPr marL="68580" marR="68580" marT="34290" marB="34290"/>
                </a:tc>
                <a:tc>
                  <a:txBody>
                    <a:bodyPr/>
                    <a:lstStyle/>
                    <a:p>
                      <a:pPr algn="l"/>
                      <a:r>
                        <a:rPr lang="en-US" sz="1050" kern="1200" dirty="0">
                          <a:solidFill>
                            <a:srgbClr val="675958"/>
                          </a:solidFill>
                        </a:rPr>
                        <a:t>Heightened levels of HbA1c and glucose</a:t>
                      </a:r>
                      <a:endParaRPr lang="en-US" sz="1050" b="1" kern="1200" dirty="0">
                        <a:solidFill>
                          <a:srgbClr val="675958"/>
                        </a:solidFill>
                        <a:latin typeface="Arial" panose="020B0604020202020204" pitchFamily="34" charset="0"/>
                        <a:ea typeface="+mn-ea"/>
                        <a:cs typeface="Arial" panose="020B0604020202020204" pitchFamily="34" charset="0"/>
                      </a:endParaRPr>
                    </a:p>
                  </a:txBody>
                  <a:tcPr marL="68580" marR="68580" marT="34290" marB="34290"/>
                </a:tc>
                <a:tc>
                  <a:txBody>
                    <a:bodyPr/>
                    <a:lstStyle/>
                    <a:p>
                      <a:pPr algn="l"/>
                      <a:r>
                        <a:rPr lang="en-US" sz="900" dirty="0">
                          <a:solidFill>
                            <a:srgbClr val="675958"/>
                          </a:solidFill>
                        </a:rPr>
                        <a:t>Generally laboratory blood test results were within normal range </a:t>
                      </a:r>
                      <a:endParaRPr lang="en-US" sz="900" dirty="0">
                        <a:solidFill>
                          <a:srgbClr val="675958"/>
                        </a:solidFill>
                        <a:latin typeface="Arial" panose="020B060402020202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val="10007"/>
                  </a:ext>
                </a:extLst>
              </a:tr>
            </a:tbl>
          </a:graphicData>
        </a:graphic>
      </p:graphicFrame>
      <p:sp>
        <p:nvSpPr>
          <p:cNvPr id="6" name="Title 1"/>
          <p:cNvSpPr txBox="1">
            <a:spLocks/>
          </p:cNvSpPr>
          <p:nvPr/>
        </p:nvSpPr>
        <p:spPr>
          <a:xfrm>
            <a:off x="2279576" y="404664"/>
            <a:ext cx="7666032" cy="722710"/>
          </a:xfrm>
          <a:prstGeom prst="rect">
            <a:avLst/>
          </a:prstGeom>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pPr>
              <a:defRPr/>
            </a:pPr>
            <a:r>
              <a:rPr lang="en-US" sz="32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Real World Study – Majority of the COPD patients have comorbidities  </a:t>
            </a:r>
          </a:p>
        </p:txBody>
      </p:sp>
    </p:spTree>
    <p:extLst>
      <p:ext uri="{BB962C8B-B14F-4D97-AF65-F5344CB8AC3E}">
        <p14:creationId xmlns:p14="http://schemas.microsoft.com/office/powerpoint/2010/main" val="4236275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08234" y="555137"/>
            <a:ext cx="9603275" cy="1049235"/>
          </a:xfrm>
        </p:spPr>
        <p:txBody>
          <a:bodyPr>
            <a:normAutofit fontScale="90000"/>
          </a:bodyPr>
          <a:lstStyle/>
          <a:p>
            <a:r>
              <a:rPr lang="en-US" sz="43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How do we succeed with COPD?</a:t>
            </a:r>
            <a:br>
              <a:rPr lang="en-US" sz="43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br>
            <a:r>
              <a:rPr lang="en-US" sz="43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SWAT</a:t>
            </a:r>
            <a:endParaRPr lang="he-IL" sz="43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endParaRPr>
          </a:p>
        </p:txBody>
      </p:sp>
      <p:sp>
        <p:nvSpPr>
          <p:cNvPr id="3" name="Content Placeholder 2"/>
          <p:cNvSpPr>
            <a:spLocks noGrp="1"/>
          </p:cNvSpPr>
          <p:nvPr>
            <p:ph idx="1"/>
          </p:nvPr>
        </p:nvSpPr>
        <p:spPr>
          <a:xfrm>
            <a:off x="1349980" y="1604372"/>
            <a:ext cx="9603275" cy="3450613"/>
          </a:xfrm>
        </p:spPr>
        <p:txBody>
          <a:bodyPr>
            <a:noAutofit/>
          </a:bodyPr>
          <a:lstStyle/>
          <a:p>
            <a:pPr algn="l" rtl="0"/>
            <a:r>
              <a:rPr lang="en-US" sz="24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System strengths</a:t>
            </a:r>
          </a:p>
          <a:p>
            <a:pPr lvl="1" algn="l" rtl="0"/>
            <a:r>
              <a:rPr lang="en-US" sz="24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EHR</a:t>
            </a:r>
          </a:p>
          <a:p>
            <a:pPr lvl="2" algn="l" rtl="0"/>
            <a:r>
              <a:rPr lang="en-US"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Data rich</a:t>
            </a:r>
          </a:p>
          <a:p>
            <a:pPr lvl="2" algn="l" rtl="0"/>
            <a:r>
              <a:rPr lang="en-US"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Empowering patients </a:t>
            </a:r>
          </a:p>
          <a:p>
            <a:pPr lvl="2" algn="l" rtl="0"/>
            <a:r>
              <a:rPr lang="en-US"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Quality measurements</a:t>
            </a:r>
          </a:p>
          <a:p>
            <a:pPr lvl="1" algn="l" rtl="0"/>
            <a:r>
              <a:rPr lang="en-US" sz="24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GPs working with teams</a:t>
            </a:r>
          </a:p>
          <a:p>
            <a:pPr lvl="1" algn="l" rtl="0"/>
            <a:r>
              <a:rPr lang="en-US" sz="24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Previous disease management success</a:t>
            </a:r>
          </a:p>
          <a:p>
            <a:pPr lvl="1" algn="l" rtl="0"/>
            <a:r>
              <a:rPr lang="en-US" sz="24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Established smoking cessation support </a:t>
            </a:r>
          </a:p>
          <a:p>
            <a:pPr algn="l" rtl="0"/>
            <a:r>
              <a:rPr lang="en-US" sz="24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System weaknesses</a:t>
            </a:r>
          </a:p>
          <a:p>
            <a:pPr lvl="1" algn="l" rtl="0"/>
            <a:r>
              <a:rPr lang="en-US" sz="24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Low availability of pulmonologists</a:t>
            </a:r>
          </a:p>
          <a:p>
            <a:pPr lvl="1" algn="l" rtl="0"/>
            <a:r>
              <a:rPr lang="en-US" sz="24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Variable access to spirometry </a:t>
            </a:r>
          </a:p>
          <a:p>
            <a:pPr marL="457200" lvl="1" indent="0" algn="l" rtl="0">
              <a:buNone/>
            </a:pPr>
            <a:endParaRPr lang="en-US" sz="24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endParaRPr>
          </a:p>
        </p:txBody>
      </p:sp>
    </p:spTree>
    <p:extLst>
      <p:ext uri="{BB962C8B-B14F-4D97-AF65-F5344CB8AC3E}">
        <p14:creationId xmlns:p14="http://schemas.microsoft.com/office/powerpoint/2010/main" val="29730066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9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SWAT</a:t>
            </a:r>
            <a:endParaRPr lang="he-IL" sz="39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endParaRPr>
          </a:p>
        </p:txBody>
      </p:sp>
      <p:sp>
        <p:nvSpPr>
          <p:cNvPr id="3" name="Content Placeholder 2"/>
          <p:cNvSpPr>
            <a:spLocks noGrp="1"/>
          </p:cNvSpPr>
          <p:nvPr>
            <p:ph idx="1"/>
          </p:nvPr>
        </p:nvSpPr>
        <p:spPr/>
        <p:txBody>
          <a:bodyPr>
            <a:normAutofit fontScale="85000" lnSpcReduction="20000"/>
          </a:bodyPr>
          <a:lstStyle/>
          <a:p>
            <a:pPr algn="l" rtl="0"/>
            <a:r>
              <a:rPr lang="en-US" sz="24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Opportunities</a:t>
            </a:r>
          </a:p>
          <a:p>
            <a:pPr lvl="1" algn="l" rtl="0"/>
            <a:r>
              <a:rPr lang="en-US" sz="24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LAMA now available for GPs </a:t>
            </a:r>
          </a:p>
          <a:p>
            <a:pPr lvl="1" algn="l" rtl="0"/>
            <a:r>
              <a:rPr lang="en-US" sz="24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Pharmaceutical industry support</a:t>
            </a:r>
          </a:p>
          <a:p>
            <a:pPr lvl="1" algn="l" rtl="0"/>
            <a:r>
              <a:rPr lang="en-US" sz="24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Enthusiastic early adopters</a:t>
            </a:r>
          </a:p>
          <a:p>
            <a:pPr lvl="1" algn="l" rtl="0"/>
            <a:r>
              <a:rPr lang="en-US" sz="24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National quality assurance measurement</a:t>
            </a:r>
          </a:p>
          <a:p>
            <a:pPr lvl="1" algn="l" rtl="0"/>
            <a:endParaRPr lang="en-US" sz="24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endParaRPr>
          </a:p>
          <a:p>
            <a:pPr algn="l" rtl="0"/>
            <a:r>
              <a:rPr lang="en-US" sz="24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Threats</a:t>
            </a:r>
          </a:p>
          <a:p>
            <a:pPr lvl="1" algn="l" rtl="0"/>
            <a:r>
              <a:rPr lang="en-US" sz="24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Primary care teams overworked </a:t>
            </a:r>
          </a:p>
          <a:p>
            <a:pPr lvl="1" algn="l" rtl="0"/>
            <a:r>
              <a:rPr lang="en-US" sz="24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Difficulty in establishing  guidelines for primary care</a:t>
            </a:r>
            <a:endParaRPr lang="he-IL" sz="24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endParaRPr>
          </a:p>
        </p:txBody>
      </p:sp>
    </p:spTree>
    <p:extLst>
      <p:ext uri="{BB962C8B-B14F-4D97-AF65-F5344CB8AC3E}">
        <p14:creationId xmlns:p14="http://schemas.microsoft.com/office/powerpoint/2010/main" val="35332333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19536" y="692696"/>
            <a:ext cx="8229600" cy="1143000"/>
          </a:xfrm>
        </p:spPr>
        <p:txBody>
          <a:bodyPr>
            <a:noAutofit/>
          </a:bodyPr>
          <a:lstStyle/>
          <a:p>
            <a:pPr algn="l" fontAlgn="base"/>
            <a:r>
              <a:rPr lang="en-US" sz="32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Documentation of spirometry testing in patients with COPD or those at high-risk for COPD (ages 50-74 years)</a:t>
            </a:r>
            <a:br>
              <a:rPr lang="en-US" sz="32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br>
            <a:endParaRPr lang="he-IL" sz="32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endParaRPr>
          </a:p>
        </p:txBody>
      </p:sp>
      <p:pic>
        <p:nvPicPr>
          <p:cNvPr id="5122"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1519237" y="3414062"/>
            <a:ext cx="9467850" cy="2371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505247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COPD from the GPs Clinic</a:t>
            </a:r>
          </a:p>
        </p:txBody>
      </p:sp>
      <p:sp>
        <p:nvSpPr>
          <p:cNvPr id="3" name="Content Placeholder 2"/>
          <p:cNvSpPr>
            <a:spLocks noGrp="1"/>
          </p:cNvSpPr>
          <p:nvPr>
            <p:ph idx="1"/>
          </p:nvPr>
        </p:nvSpPr>
        <p:spPr/>
        <p:txBody>
          <a:bodyPr/>
          <a:lstStyle/>
          <a:p>
            <a:pPr algn="l" rtl="0">
              <a:spcBef>
                <a:spcPct val="0"/>
              </a:spcBef>
            </a:pPr>
            <a:r>
              <a:rPr lang="en-US"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COPD patient route</a:t>
            </a:r>
          </a:p>
          <a:p>
            <a:pPr algn="l" rtl="0">
              <a:spcBef>
                <a:spcPct val="0"/>
              </a:spcBef>
            </a:pPr>
            <a:r>
              <a:rPr lang="en-US"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GPs- Specialist relationship in Israel</a:t>
            </a:r>
          </a:p>
          <a:p>
            <a:pPr algn="l" rtl="0">
              <a:spcBef>
                <a:spcPct val="0"/>
              </a:spcBef>
            </a:pPr>
            <a:r>
              <a:rPr lang="en-GB"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Team work </a:t>
            </a:r>
          </a:p>
          <a:p>
            <a:pPr lvl="1" algn="l" rtl="0">
              <a:spcBef>
                <a:spcPct val="0"/>
              </a:spcBef>
              <a:buFont typeface="Arial" panose="020B0604020202020204" pitchFamily="34" charset="0"/>
              <a:buChar char="•"/>
            </a:pPr>
            <a:r>
              <a:rPr lang="en-GB"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Pharmacist support</a:t>
            </a:r>
          </a:p>
          <a:p>
            <a:pPr lvl="1" algn="l" rtl="0">
              <a:spcBef>
                <a:spcPct val="0"/>
              </a:spcBef>
              <a:buFont typeface="Arial" panose="020B0604020202020204" pitchFamily="34" charset="0"/>
              <a:buChar char="•"/>
            </a:pPr>
            <a:r>
              <a:rPr lang="en-GB"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Smoking </a:t>
            </a:r>
            <a:r>
              <a:rPr lang="en-GB" dirty="0" smtClean="0">
                <a:solidFill>
                  <a:srgbClr val="1B3564"/>
                </a:solidFill>
                <a:latin typeface="Constantia" panose="02030602050306030303" pitchFamily="18" charset="0"/>
                <a:ea typeface="Arial Unicode MS" panose="020B0604020202020204" pitchFamily="34" charset="-128"/>
                <a:cs typeface="Narkisim" panose="020E0502050101010101" pitchFamily="34" charset="-79"/>
              </a:rPr>
              <a:t>cessation</a:t>
            </a:r>
          </a:p>
          <a:p>
            <a:pPr algn="l" rtl="0">
              <a:spcBef>
                <a:spcPts val="0"/>
              </a:spcBef>
            </a:pPr>
            <a:r>
              <a:rPr lang="en-GB" dirty="0" smtClean="0">
                <a:solidFill>
                  <a:srgbClr val="1B3564"/>
                </a:solidFill>
                <a:latin typeface="Constantia" panose="02030602050306030303" pitchFamily="18" charset="0"/>
                <a:ea typeface="Arial Unicode MS" panose="020B0604020202020204" pitchFamily="34" charset="-128"/>
                <a:cs typeface="Narkisim" panose="020E0502050101010101" pitchFamily="34" charset="-79"/>
              </a:rPr>
              <a:t>GP education</a:t>
            </a:r>
          </a:p>
          <a:p>
            <a:pPr marL="57150" indent="0" algn="l" rtl="0">
              <a:spcBef>
                <a:spcPct val="0"/>
              </a:spcBef>
              <a:buNone/>
            </a:pPr>
            <a:r>
              <a:rPr lang="en-GB" dirty="0" smtClean="0">
                <a:solidFill>
                  <a:srgbClr val="1B3564"/>
                </a:solidFill>
                <a:latin typeface="Constantia" panose="02030602050306030303" pitchFamily="18" charset="0"/>
                <a:ea typeface="Arial Unicode MS" panose="020B0604020202020204" pitchFamily="34" charset="-128"/>
                <a:cs typeface="Narkisim" panose="020E0502050101010101" pitchFamily="34" charset="-79"/>
              </a:rPr>
              <a:t> </a:t>
            </a:r>
            <a:endParaRPr lang="en-GB" dirty="0">
              <a:solidFill>
                <a:srgbClr val="1B3564"/>
              </a:solidFill>
              <a:latin typeface="Constantia" panose="02030602050306030303" pitchFamily="18" charset="0"/>
              <a:ea typeface="Arial Unicode MS" panose="020B0604020202020204" pitchFamily="34" charset="-128"/>
              <a:cs typeface="Narkisim" panose="020E0502050101010101" pitchFamily="34" charset="-79"/>
            </a:endParaRPr>
          </a:p>
          <a:p>
            <a:pPr algn="l" rtl="0"/>
            <a:endParaRPr lang="en-US" dirty="0" smtClean="0"/>
          </a:p>
          <a:p>
            <a:pPr algn="l" rtl="0"/>
            <a:endParaRPr lang="en-US" dirty="0"/>
          </a:p>
        </p:txBody>
      </p:sp>
    </p:spTree>
    <p:extLst>
      <p:ext uri="{BB962C8B-B14F-4D97-AF65-F5344CB8AC3E}">
        <p14:creationId xmlns:p14="http://schemas.microsoft.com/office/powerpoint/2010/main" val="469993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900" dirty="0">
                <a:solidFill>
                  <a:prstClr val="black"/>
                </a:solidFill>
                <a:latin typeface="Times New Roman" panose="02020603050405020304" pitchFamily="18" charset="0"/>
                <a:ea typeface="Times New Roman" panose="02020603050405020304" pitchFamily="18" charset="0"/>
              </a:rPr>
              <a:t>Your current membership and how you plan to grow it and ensure spread across your country</a:t>
            </a:r>
            <a:endParaRPr lang="en-US" dirty="0"/>
          </a:p>
        </p:txBody>
      </p:sp>
      <p:sp>
        <p:nvSpPr>
          <p:cNvPr id="3" name="Content Placeholder 2"/>
          <p:cNvSpPr>
            <a:spLocks noGrp="1"/>
          </p:cNvSpPr>
          <p:nvPr>
            <p:ph idx="1"/>
          </p:nvPr>
        </p:nvSpPr>
        <p:spPr/>
        <p:txBody>
          <a:bodyPr/>
          <a:lstStyle/>
          <a:p>
            <a:r>
              <a:rPr lang="en-GB" dirty="0" smtClean="0"/>
              <a:t>There are currently 1500 family medicine physicians in the Israeli Association of Family Physicians. </a:t>
            </a:r>
          </a:p>
          <a:p>
            <a:endParaRPr lang="en-GB" dirty="0" smtClean="0"/>
          </a:p>
          <a:p>
            <a:endParaRPr lang="en-GB" dirty="0" smtClean="0"/>
          </a:p>
          <a:p>
            <a:endParaRPr lang="en-US" dirty="0"/>
          </a:p>
        </p:txBody>
      </p:sp>
    </p:spTree>
    <p:extLst>
      <p:ext uri="{BB962C8B-B14F-4D97-AF65-F5344CB8AC3E}">
        <p14:creationId xmlns:p14="http://schemas.microsoft.com/office/powerpoint/2010/main" val="3372088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cap="none" dirty="0">
                <a:solidFill>
                  <a:prstClr val="black"/>
                </a:solidFill>
                <a:latin typeface="Times New Roman" panose="02020603050405020304" pitchFamily="18" charset="0"/>
                <a:ea typeface="Times New Roman" panose="02020603050405020304" pitchFamily="18" charset="0"/>
                <a:cs typeface="+mn-cs"/>
              </a:rPr>
              <a:t>Your current educational activities, resources and materials and any future plans</a:t>
            </a:r>
            <a:endParaRPr lang="en-US" dirty="0"/>
          </a:p>
        </p:txBody>
      </p:sp>
      <p:sp>
        <p:nvSpPr>
          <p:cNvPr id="3" name="Content Placeholder 2"/>
          <p:cNvSpPr>
            <a:spLocks noGrp="1"/>
          </p:cNvSpPr>
          <p:nvPr>
            <p:ph idx="1"/>
          </p:nvPr>
        </p:nvSpPr>
        <p:spPr/>
        <p:txBody>
          <a:bodyPr>
            <a:normAutofit lnSpcReduction="10000"/>
          </a:bodyPr>
          <a:lstStyle/>
          <a:p>
            <a:pPr lvl="0">
              <a:buClr>
                <a:srgbClr val="B71E42"/>
              </a:buClr>
            </a:pPr>
            <a:r>
              <a:rPr lang="en-GB" dirty="0">
                <a:solidFill>
                  <a:prstClr val="black"/>
                </a:solidFill>
              </a:rPr>
              <a:t>Starting the process</a:t>
            </a:r>
          </a:p>
          <a:p>
            <a:pPr lvl="1">
              <a:buClr>
                <a:srgbClr val="B71E42"/>
              </a:buClr>
            </a:pPr>
            <a:r>
              <a:rPr lang="en-GB" dirty="0">
                <a:solidFill>
                  <a:prstClr val="black"/>
                </a:solidFill>
              </a:rPr>
              <a:t>GP training (COPD in the new syllabus which includes visits to lung function clinics) </a:t>
            </a:r>
          </a:p>
          <a:p>
            <a:pPr lvl="1">
              <a:buClr>
                <a:srgbClr val="B71E42"/>
              </a:buClr>
            </a:pPr>
            <a:r>
              <a:rPr lang="en-GB" dirty="0">
                <a:solidFill>
                  <a:prstClr val="black"/>
                </a:solidFill>
              </a:rPr>
              <a:t>Spirometry training of GPs in one of the four HMOs</a:t>
            </a:r>
          </a:p>
          <a:p>
            <a:pPr lvl="1">
              <a:buClr>
                <a:srgbClr val="B71E42"/>
              </a:buClr>
            </a:pPr>
            <a:r>
              <a:rPr lang="en-GB" dirty="0">
                <a:solidFill>
                  <a:prstClr val="black"/>
                </a:solidFill>
              </a:rPr>
              <a:t>Many CME programs featuring COPD (supported by pharma) </a:t>
            </a:r>
          </a:p>
          <a:p>
            <a:pPr lvl="1">
              <a:buClr>
                <a:srgbClr val="B71E42"/>
              </a:buClr>
            </a:pPr>
            <a:endParaRPr lang="en-GB" dirty="0">
              <a:solidFill>
                <a:prstClr val="black"/>
              </a:solidFill>
            </a:endParaRPr>
          </a:p>
          <a:p>
            <a:pPr marL="0" lvl="0" indent="0">
              <a:spcAft>
                <a:spcPts val="0"/>
              </a:spcAft>
              <a:buSzPts val="1000"/>
              <a:buNone/>
              <a:tabLst>
                <a:tab pos="457200" algn="l"/>
              </a:tabLst>
            </a:pPr>
            <a:r>
              <a:rPr lang="en-US"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Calibri" panose="020F0502020204030204" pitchFamily="34" charset="0"/>
            </a:endParaRPr>
          </a:p>
          <a:p>
            <a:pPr marL="0" lvl="0" indent="0">
              <a:spcAft>
                <a:spcPts val="0"/>
              </a:spcAft>
              <a:buSzPts val="1000"/>
              <a:buNone/>
              <a:tabLst>
                <a:tab pos="457200" algn="l"/>
              </a:tabLst>
            </a:pPr>
            <a:r>
              <a:rPr lang="en-US"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Calibri" panose="020F0502020204030204" pitchFamily="34" charset="0"/>
            </a:endParaRPr>
          </a:p>
          <a:p>
            <a:pPr marL="0" lvl="0" indent="0">
              <a:spcAft>
                <a:spcPts val="0"/>
              </a:spcAft>
              <a:buSzPts val="1000"/>
              <a:buNone/>
              <a:tabLst>
                <a:tab pos="457200" algn="l"/>
              </a:tabLst>
            </a:pPr>
            <a:r>
              <a:rPr lang="en-US"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9586212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0" indent="-342900">
              <a:lnSpc>
                <a:spcPct val="120000"/>
              </a:lnSpc>
              <a:spcBef>
                <a:spcPts val="1000"/>
              </a:spcBef>
              <a:buClr>
                <a:srgbClr val="B71E42"/>
              </a:buClr>
              <a:buSzPts val="1000"/>
              <a:buFont typeface="Symbol" panose="05050102010706020507" pitchFamily="18" charset="2"/>
              <a:buChar char=""/>
              <a:tabLst>
                <a:tab pos="457200" algn="l"/>
              </a:tabLst>
            </a:pPr>
            <a:r>
              <a:rPr lang="en-US" sz="2000" cap="none" dirty="0">
                <a:solidFill>
                  <a:prstClr val="black"/>
                </a:solidFill>
                <a:latin typeface="Times New Roman" panose="02020603050405020304" pitchFamily="18" charset="0"/>
                <a:ea typeface="Times New Roman" panose="02020603050405020304" pitchFamily="18" charset="0"/>
                <a:cs typeface="+mn-cs"/>
              </a:rPr>
              <a:t>Any current research activity and </a:t>
            </a:r>
            <a:r>
              <a:rPr lang="en-US" sz="2000" cap="none" dirty="0" smtClean="0">
                <a:solidFill>
                  <a:prstClr val="black"/>
                </a:solidFill>
                <a:latin typeface="Times New Roman" panose="02020603050405020304" pitchFamily="18" charset="0"/>
                <a:ea typeface="Times New Roman" panose="02020603050405020304" pitchFamily="18" charset="0"/>
                <a:cs typeface="+mn-cs"/>
              </a:rPr>
              <a:t>plans? </a:t>
            </a:r>
            <a:r>
              <a:rPr lang="en-US" sz="2000" cap="none" dirty="0">
                <a:solidFill>
                  <a:prstClr val="black"/>
                </a:solidFill>
                <a:latin typeface="Times New Roman" panose="02020603050405020304" pitchFamily="18" charset="0"/>
                <a:ea typeface="Times New Roman" panose="02020603050405020304" pitchFamily="18" charset="0"/>
                <a:cs typeface="+mn-cs"/>
              </a:rPr>
              <a:t>Any plans for working with patients and the </a:t>
            </a:r>
            <a:r>
              <a:rPr lang="en-US" sz="2000" cap="none" dirty="0" smtClean="0">
                <a:solidFill>
                  <a:prstClr val="black"/>
                </a:solidFill>
                <a:latin typeface="Times New Roman" panose="02020603050405020304" pitchFamily="18" charset="0"/>
                <a:ea typeface="Times New Roman" panose="02020603050405020304" pitchFamily="18" charset="0"/>
                <a:cs typeface="+mn-cs"/>
              </a:rPr>
              <a:t>public?</a:t>
            </a:r>
            <a:r>
              <a:rPr lang="en-US" sz="2000" cap="none" dirty="0">
                <a:solidFill>
                  <a:prstClr val="black"/>
                </a:solidFill>
                <a:latin typeface="Times New Roman" panose="02020603050405020304" pitchFamily="18" charset="0"/>
                <a:ea typeface="Times New Roman" panose="02020603050405020304" pitchFamily="18" charset="0"/>
                <a:cs typeface="+mn-cs"/>
              </a:rPr>
              <a:t> </a:t>
            </a:r>
            <a:r>
              <a:rPr lang="en-US" sz="2000" cap="none" dirty="0">
                <a:solidFill>
                  <a:prstClr val="black"/>
                </a:solidFill>
                <a:latin typeface="Times New Roman" panose="02020603050405020304" pitchFamily="18" charset="0"/>
                <a:ea typeface="Calibri" panose="020F0502020204030204" pitchFamily="34" charset="0"/>
                <a:cs typeface="+mn-cs"/>
              </a:rPr>
              <a:t/>
            </a:r>
            <a:br>
              <a:rPr lang="en-US" sz="2000" cap="none" dirty="0">
                <a:solidFill>
                  <a:prstClr val="black"/>
                </a:solidFill>
                <a:latin typeface="Times New Roman" panose="02020603050405020304" pitchFamily="18" charset="0"/>
                <a:ea typeface="Calibri" panose="020F0502020204030204" pitchFamily="34" charset="0"/>
                <a:cs typeface="+mn-cs"/>
              </a:rPr>
            </a:br>
            <a:r>
              <a:rPr lang="en-US" sz="2000" cap="none" dirty="0">
                <a:solidFill>
                  <a:prstClr val="black"/>
                </a:solidFill>
                <a:ea typeface="+mn-ea"/>
                <a:cs typeface="+mn-cs"/>
              </a:rPr>
              <a:t/>
            </a:r>
            <a:br>
              <a:rPr lang="en-US" sz="2000" cap="none" dirty="0">
                <a:solidFill>
                  <a:prstClr val="black"/>
                </a:solidFill>
                <a:ea typeface="+mn-ea"/>
                <a:cs typeface="+mn-cs"/>
              </a:rPr>
            </a:br>
            <a:endParaRPr lang="en-US" dirty="0"/>
          </a:p>
        </p:txBody>
      </p:sp>
      <p:sp>
        <p:nvSpPr>
          <p:cNvPr id="3" name="Content Placeholder 2"/>
          <p:cNvSpPr>
            <a:spLocks noGrp="1"/>
          </p:cNvSpPr>
          <p:nvPr>
            <p:ph idx="1"/>
          </p:nvPr>
        </p:nvSpPr>
        <p:spPr/>
        <p:txBody>
          <a:bodyPr/>
          <a:lstStyle/>
          <a:p>
            <a:r>
              <a:rPr lang="en-GB" dirty="0" smtClean="0"/>
              <a:t>There is an increase in measurement of COPD and spirometry by the Health Ministry and the HMOs who are trying to build disease registers. </a:t>
            </a:r>
          </a:p>
          <a:p>
            <a:r>
              <a:rPr lang="en-GB" dirty="0" smtClean="0"/>
              <a:t>When these registers are built there will be a database that will allow for research. </a:t>
            </a:r>
            <a:endParaRPr lang="en-US" dirty="0"/>
          </a:p>
        </p:txBody>
      </p:sp>
    </p:spTree>
    <p:extLst>
      <p:ext uri="{BB962C8B-B14F-4D97-AF65-F5344CB8AC3E}">
        <p14:creationId xmlns:p14="http://schemas.microsoft.com/office/powerpoint/2010/main" val="764972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few slides on the medical system in Israel</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7848655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a:lnSpc>
                <a:spcPct val="120000"/>
              </a:lnSpc>
              <a:spcBef>
                <a:spcPts val="1000"/>
              </a:spcBef>
              <a:tabLst>
                <a:tab pos="457200" algn="l"/>
              </a:tabLst>
            </a:pPr>
            <a:r>
              <a:rPr lang="en-US" sz="2000" cap="none" dirty="0">
                <a:solidFill>
                  <a:prstClr val="black"/>
                </a:solidFill>
                <a:latin typeface="Times New Roman" panose="02020603050405020304" pitchFamily="18" charset="0"/>
                <a:ea typeface="Times New Roman" panose="02020603050405020304" pitchFamily="18" charset="0"/>
                <a:cs typeface="+mn-cs"/>
              </a:rPr>
              <a:t>How you will plan to build the presence of your group in your country and influence policy</a:t>
            </a:r>
            <a:r>
              <a:rPr lang="en-US" sz="2000" cap="none" dirty="0">
                <a:solidFill>
                  <a:prstClr val="black"/>
                </a:solidFill>
                <a:latin typeface="Times New Roman" panose="02020603050405020304" pitchFamily="18" charset="0"/>
                <a:ea typeface="Calibri" panose="020F0502020204030204" pitchFamily="34" charset="0"/>
                <a:cs typeface="+mn-cs"/>
              </a:rPr>
              <a:t/>
            </a:r>
            <a:br>
              <a:rPr lang="en-US" sz="2000" cap="none" dirty="0">
                <a:solidFill>
                  <a:prstClr val="black"/>
                </a:solidFill>
                <a:latin typeface="Times New Roman" panose="02020603050405020304" pitchFamily="18" charset="0"/>
                <a:ea typeface="Calibri" panose="020F0502020204030204" pitchFamily="34" charset="0"/>
                <a:cs typeface="+mn-cs"/>
              </a:rPr>
            </a:br>
            <a:endParaRPr lang="en-US" dirty="0"/>
          </a:p>
        </p:txBody>
      </p:sp>
      <p:sp>
        <p:nvSpPr>
          <p:cNvPr id="3" name="Content Placeholder 2"/>
          <p:cNvSpPr>
            <a:spLocks noGrp="1"/>
          </p:cNvSpPr>
          <p:nvPr>
            <p:ph idx="1"/>
          </p:nvPr>
        </p:nvSpPr>
        <p:spPr/>
        <p:txBody>
          <a:bodyPr/>
          <a:lstStyle/>
          <a:p>
            <a:r>
              <a:rPr lang="en-GB" dirty="0" smtClean="0"/>
              <a:t>The Israeli Family Physician Association organises about ten conferences a year </a:t>
            </a:r>
          </a:p>
          <a:p>
            <a:r>
              <a:rPr lang="en-GB" dirty="0" smtClean="0"/>
              <a:t>In each conference we have a forum dealing with lung disease</a:t>
            </a:r>
            <a:r>
              <a:rPr lang="en-GB" dirty="0" smtClean="0"/>
              <a:t> </a:t>
            </a:r>
            <a:endParaRPr lang="en-US" dirty="0"/>
          </a:p>
        </p:txBody>
      </p:sp>
    </p:spTree>
    <p:extLst>
      <p:ext uri="{BB962C8B-B14F-4D97-AF65-F5344CB8AC3E}">
        <p14:creationId xmlns:p14="http://schemas.microsoft.com/office/powerpoint/2010/main" val="3344785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30302" y="317726"/>
            <a:ext cx="10774018" cy="1147024"/>
          </a:xfrm>
        </p:spPr>
        <p:txBody>
          <a:bodyPr>
            <a:normAutofit/>
          </a:bodyPr>
          <a:lstStyle/>
          <a:p>
            <a:r>
              <a:rPr lang="en-CA" sz="43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Israeli Demographic Overview</a:t>
            </a:r>
          </a:p>
        </p:txBody>
      </p:sp>
      <p:grpSp>
        <p:nvGrpSpPr>
          <p:cNvPr id="13" name="Group 12">
            <a:extLst>
              <a:ext uri="{FF2B5EF4-FFF2-40B4-BE49-F238E27FC236}">
                <a16:creationId xmlns:a16="http://schemas.microsoft.com/office/drawing/2014/main" id="{090E83BD-B290-49BE-96E8-B11D48E38AEF}"/>
              </a:ext>
            </a:extLst>
          </p:cNvPr>
          <p:cNvGrpSpPr/>
          <p:nvPr/>
        </p:nvGrpSpPr>
        <p:grpSpPr>
          <a:xfrm>
            <a:off x="2445047" y="1464750"/>
            <a:ext cx="7170623" cy="1260000"/>
            <a:chOff x="1315585" y="1983133"/>
            <a:chExt cx="9560830" cy="1260000"/>
          </a:xfrm>
        </p:grpSpPr>
        <p:pic>
          <p:nvPicPr>
            <p:cNvPr id="5" name="Picture 4" descr="A close up of a sign&#10;&#10;Description automatically generated">
              <a:extLst>
                <a:ext uri="{FF2B5EF4-FFF2-40B4-BE49-F238E27FC236}">
                  <a16:creationId xmlns:a16="http://schemas.microsoft.com/office/drawing/2014/main" id="{187B8882-050C-46F4-B888-AADF01FDE4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15585" y="1983133"/>
              <a:ext cx="1260000" cy="1260000"/>
            </a:xfrm>
            <a:prstGeom prst="rect">
              <a:avLst/>
            </a:prstGeom>
          </p:spPr>
        </p:pic>
        <p:pic>
          <p:nvPicPr>
            <p:cNvPr id="8" name="Picture 7">
              <a:extLst>
                <a:ext uri="{FF2B5EF4-FFF2-40B4-BE49-F238E27FC236}">
                  <a16:creationId xmlns:a16="http://schemas.microsoft.com/office/drawing/2014/main" id="{499AC285-B146-4BC4-81C3-6E5BB71E4D2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21059" y="1983133"/>
              <a:ext cx="1260000" cy="1260000"/>
            </a:xfrm>
            <a:prstGeom prst="rect">
              <a:avLst/>
            </a:prstGeom>
          </p:spPr>
        </p:pic>
        <p:pic>
          <p:nvPicPr>
            <p:cNvPr id="10" name="Picture 9" descr="A close up of a logo&#10;&#10;Description automatically generated">
              <a:extLst>
                <a:ext uri="{FF2B5EF4-FFF2-40B4-BE49-F238E27FC236}">
                  <a16:creationId xmlns:a16="http://schemas.microsoft.com/office/drawing/2014/main" id="{34128ADB-45C1-4E4B-A526-3B450771AA6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10941" y="1983133"/>
              <a:ext cx="1260000" cy="1260000"/>
            </a:xfrm>
            <a:prstGeom prst="rect">
              <a:avLst/>
            </a:prstGeom>
          </p:spPr>
        </p:pic>
        <p:pic>
          <p:nvPicPr>
            <p:cNvPr id="12" name="Picture 11" descr="A close up of a sign&#10;&#10;Description automatically generated">
              <a:extLst>
                <a:ext uri="{FF2B5EF4-FFF2-40B4-BE49-F238E27FC236}">
                  <a16:creationId xmlns:a16="http://schemas.microsoft.com/office/drawing/2014/main" id="{1F33039B-7D4F-47FF-8902-BC3E566D313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616415" y="1983133"/>
              <a:ext cx="1260000" cy="1260000"/>
            </a:xfrm>
            <a:prstGeom prst="rect">
              <a:avLst/>
            </a:prstGeom>
          </p:spPr>
        </p:pic>
      </p:grpSp>
      <p:sp>
        <p:nvSpPr>
          <p:cNvPr id="15" name="TextBox 14">
            <a:extLst>
              <a:ext uri="{FF2B5EF4-FFF2-40B4-BE49-F238E27FC236}">
                <a16:creationId xmlns:a16="http://schemas.microsoft.com/office/drawing/2014/main" id="{458465EF-2ABE-4F10-BA66-9097084B103C}"/>
              </a:ext>
            </a:extLst>
          </p:cNvPr>
          <p:cNvSpPr txBox="1"/>
          <p:nvPr/>
        </p:nvSpPr>
        <p:spPr>
          <a:xfrm>
            <a:off x="2046238" y="3512677"/>
            <a:ext cx="1873919" cy="523220"/>
          </a:xfrm>
          <a:prstGeom prst="rect">
            <a:avLst/>
          </a:prstGeom>
          <a:noFill/>
        </p:spPr>
        <p:txBody>
          <a:bodyPr wrap="square" rtlCol="1">
            <a:spAutoFit/>
          </a:bodyPr>
          <a:lstStyle/>
          <a:p>
            <a:pPr algn="ctr" defTabSz="914400"/>
            <a:r>
              <a:rPr lang="en-CA" sz="2800" dirty="0">
                <a:solidFill>
                  <a:srgbClr val="01B0E9"/>
                </a:solidFill>
                <a:latin typeface="Goudy Old Style" panose="02020502050305020303" pitchFamily="18" charset="0"/>
              </a:rPr>
              <a:t>74% Jewish</a:t>
            </a:r>
          </a:p>
        </p:txBody>
      </p:sp>
      <p:sp>
        <p:nvSpPr>
          <p:cNvPr id="16" name="TextBox 15">
            <a:extLst>
              <a:ext uri="{FF2B5EF4-FFF2-40B4-BE49-F238E27FC236}">
                <a16:creationId xmlns:a16="http://schemas.microsoft.com/office/drawing/2014/main" id="{9C571891-61A7-4351-9542-98E8E6244FA1}"/>
              </a:ext>
            </a:extLst>
          </p:cNvPr>
          <p:cNvSpPr txBox="1"/>
          <p:nvPr/>
        </p:nvSpPr>
        <p:spPr>
          <a:xfrm>
            <a:off x="4142748" y="3512677"/>
            <a:ext cx="3775209" cy="523220"/>
          </a:xfrm>
          <a:prstGeom prst="rect">
            <a:avLst/>
          </a:prstGeom>
          <a:noFill/>
        </p:spPr>
        <p:txBody>
          <a:bodyPr wrap="square" rtlCol="1">
            <a:spAutoFit/>
          </a:bodyPr>
          <a:lstStyle/>
          <a:p>
            <a:pPr algn="ctr" defTabSz="914400"/>
            <a:r>
              <a:rPr lang="en-CA" sz="2800" dirty="0">
                <a:solidFill>
                  <a:srgbClr val="01B0E9"/>
                </a:solidFill>
                <a:latin typeface="Goudy Old Style" panose="02020502050305020303" pitchFamily="18" charset="0"/>
              </a:rPr>
              <a:t>21% Christian / Muslim</a:t>
            </a:r>
          </a:p>
        </p:txBody>
      </p:sp>
      <p:sp>
        <p:nvSpPr>
          <p:cNvPr id="17" name="TextBox 16">
            <a:extLst>
              <a:ext uri="{FF2B5EF4-FFF2-40B4-BE49-F238E27FC236}">
                <a16:creationId xmlns:a16="http://schemas.microsoft.com/office/drawing/2014/main" id="{E66F853D-AC4C-414E-ADC8-BD564A54AAD2}"/>
              </a:ext>
            </a:extLst>
          </p:cNvPr>
          <p:cNvSpPr txBox="1"/>
          <p:nvPr/>
        </p:nvSpPr>
        <p:spPr>
          <a:xfrm>
            <a:off x="8614439" y="3512680"/>
            <a:ext cx="1188744" cy="954107"/>
          </a:xfrm>
          <a:prstGeom prst="rect">
            <a:avLst/>
          </a:prstGeom>
          <a:noFill/>
        </p:spPr>
        <p:txBody>
          <a:bodyPr wrap="square" rtlCol="1">
            <a:spAutoFit/>
          </a:bodyPr>
          <a:lstStyle/>
          <a:p>
            <a:pPr algn="ctr" defTabSz="914400"/>
            <a:r>
              <a:rPr lang="en-CA" sz="2800" dirty="0">
                <a:solidFill>
                  <a:srgbClr val="01B0E9"/>
                </a:solidFill>
                <a:latin typeface="Goudy Old Style" panose="02020502050305020303" pitchFamily="18" charset="0"/>
              </a:rPr>
              <a:t>5% other</a:t>
            </a:r>
          </a:p>
        </p:txBody>
      </p:sp>
      <p:sp>
        <p:nvSpPr>
          <p:cNvPr id="19" name="Content Placeholder 5">
            <a:extLst>
              <a:ext uri="{FF2B5EF4-FFF2-40B4-BE49-F238E27FC236}">
                <a16:creationId xmlns:a16="http://schemas.microsoft.com/office/drawing/2014/main" id="{5B09C248-3181-4D73-9FD2-A49C4D65F01B}"/>
              </a:ext>
            </a:extLst>
          </p:cNvPr>
          <p:cNvSpPr txBox="1">
            <a:spLocks/>
          </p:cNvSpPr>
          <p:nvPr/>
        </p:nvSpPr>
        <p:spPr>
          <a:xfrm>
            <a:off x="2046237" y="5445224"/>
            <a:ext cx="5187356" cy="77422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1200"/>
              </a:spcBef>
            </a:pPr>
            <a:r>
              <a:rPr lang="en-CA" b="1" dirty="0">
                <a:solidFill>
                  <a:srgbClr val="3080C0"/>
                </a:solidFill>
                <a:latin typeface="Goudy Old Style" panose="02020502050305020303" pitchFamily="18" charset="0"/>
                <a:ea typeface="Batang" panose="02030600000101010101" pitchFamily="18" charset="-127"/>
              </a:rPr>
              <a:t>High fertility rate&gt;3.1</a:t>
            </a:r>
          </a:p>
        </p:txBody>
      </p:sp>
    </p:spTree>
    <p:extLst>
      <p:ext uri="{BB962C8B-B14F-4D97-AF65-F5344CB8AC3E}">
        <p14:creationId xmlns:p14="http://schemas.microsoft.com/office/powerpoint/2010/main" val="18545696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649724" y="1595021"/>
            <a:ext cx="7831777" cy="5262979"/>
          </a:xfrm>
          <a:prstGeom prst="rect">
            <a:avLst/>
          </a:prstGeom>
        </p:spPr>
        <p:txBody>
          <a:bodyPr wrap="square">
            <a:spAutoFit/>
          </a:bodyPr>
          <a:lstStyle/>
          <a:p>
            <a:pPr marL="457200" indent="-457200" defTabSz="914400">
              <a:lnSpc>
                <a:spcPct val="150000"/>
              </a:lnSpc>
              <a:buFont typeface="Wingdings" panose="05000000000000000000" pitchFamily="2" charset="2"/>
              <a:buChar char="§"/>
              <a:defRPr/>
            </a:pPr>
            <a:r>
              <a:rPr lang="en-US" altLang="he-IL" sz="2800" dirty="0">
                <a:solidFill>
                  <a:srgbClr val="3080C0"/>
                </a:solidFill>
                <a:latin typeface="Goudy Old Style" panose="02020502050305020303" pitchFamily="18" charset="0"/>
                <a:cs typeface="Arial" panose="020B0604020202020204" pitchFamily="34" charset="0"/>
              </a:rPr>
              <a:t>Universal coverage</a:t>
            </a:r>
          </a:p>
          <a:p>
            <a:pPr marL="457200" indent="-457200" defTabSz="914400">
              <a:lnSpc>
                <a:spcPct val="150000"/>
              </a:lnSpc>
              <a:buFont typeface="Wingdings" panose="05000000000000000000" pitchFamily="2" charset="2"/>
              <a:buChar char="§"/>
              <a:defRPr/>
            </a:pPr>
            <a:r>
              <a:rPr lang="en-US" altLang="he-IL" sz="2800" dirty="0">
                <a:solidFill>
                  <a:srgbClr val="3080C0"/>
                </a:solidFill>
                <a:latin typeface="Goudy Old Style" panose="02020502050305020303" pitchFamily="18" charset="0"/>
                <a:cs typeface="Arial" panose="020B0604020202020204" pitchFamily="34" charset="0"/>
              </a:rPr>
              <a:t>Competing HMOs with capitation payments</a:t>
            </a:r>
          </a:p>
          <a:p>
            <a:pPr marL="457200" indent="-457200" defTabSz="914400">
              <a:lnSpc>
                <a:spcPct val="150000"/>
              </a:lnSpc>
              <a:buFont typeface="Wingdings" panose="05000000000000000000" pitchFamily="2" charset="2"/>
              <a:buChar char="§"/>
              <a:defRPr/>
            </a:pPr>
            <a:r>
              <a:rPr lang="en-US" altLang="he-IL" sz="2800" dirty="0">
                <a:solidFill>
                  <a:srgbClr val="3080C0"/>
                </a:solidFill>
                <a:latin typeface="Goudy Old Style" panose="02020502050305020303" pitchFamily="18" charset="0"/>
                <a:cs typeface="Arial" panose="020B0604020202020204" pitchFamily="34" charset="0"/>
              </a:rPr>
              <a:t>Compulsory employer/employee contribution</a:t>
            </a:r>
          </a:p>
          <a:p>
            <a:pPr marL="457200" indent="-457200" defTabSz="914400">
              <a:lnSpc>
                <a:spcPct val="150000"/>
              </a:lnSpc>
              <a:buFont typeface="Wingdings" panose="05000000000000000000" pitchFamily="2" charset="2"/>
              <a:buChar char="§"/>
              <a:defRPr/>
            </a:pPr>
            <a:r>
              <a:rPr lang="en-US" altLang="he-IL" sz="2800" dirty="0">
                <a:solidFill>
                  <a:srgbClr val="3080C0"/>
                </a:solidFill>
                <a:latin typeface="Goudy Old Style" panose="02020502050305020303" pitchFamily="18" charset="0"/>
                <a:cs typeface="Arial" panose="020B0604020202020204" pitchFamily="34" charset="0"/>
              </a:rPr>
              <a:t>Health ministry supervises services </a:t>
            </a:r>
          </a:p>
          <a:p>
            <a:pPr marL="457200" indent="-457200" defTabSz="914400">
              <a:lnSpc>
                <a:spcPct val="150000"/>
              </a:lnSpc>
              <a:buFont typeface="Wingdings" panose="05000000000000000000" pitchFamily="2" charset="2"/>
              <a:buChar char="§"/>
              <a:defRPr/>
            </a:pPr>
            <a:r>
              <a:rPr lang="en-US" altLang="he-IL" sz="2800" dirty="0">
                <a:solidFill>
                  <a:srgbClr val="3080C0"/>
                </a:solidFill>
                <a:latin typeface="Goudy Old Style" panose="02020502050305020303" pitchFamily="18" charset="0"/>
                <a:cs typeface="Arial" panose="020B0604020202020204" pitchFamily="34" charset="0"/>
              </a:rPr>
              <a:t>Standard basket of services</a:t>
            </a:r>
          </a:p>
          <a:p>
            <a:pPr marL="457200" indent="-457200" defTabSz="914400">
              <a:lnSpc>
                <a:spcPct val="150000"/>
              </a:lnSpc>
              <a:buFont typeface="Wingdings" panose="05000000000000000000" pitchFamily="2" charset="2"/>
              <a:buChar char="§"/>
              <a:defRPr/>
            </a:pPr>
            <a:r>
              <a:rPr lang="en-GB" altLang="he-IL" sz="2800" dirty="0">
                <a:solidFill>
                  <a:srgbClr val="3080C0"/>
                </a:solidFill>
                <a:latin typeface="Goudy Old Style" panose="02020502050305020303" pitchFamily="18" charset="0"/>
                <a:cs typeface="Arial" panose="020B0604020202020204" pitchFamily="34" charset="0"/>
              </a:rPr>
              <a:t>Supplementary insurance</a:t>
            </a:r>
            <a:endParaRPr lang="en-US" altLang="he-IL" sz="2800" dirty="0">
              <a:solidFill>
                <a:srgbClr val="3080C0"/>
              </a:solidFill>
              <a:latin typeface="Goudy Old Style" panose="02020502050305020303" pitchFamily="18" charset="0"/>
              <a:cs typeface="Arial" panose="020B0604020202020204" pitchFamily="34" charset="0"/>
            </a:endParaRPr>
          </a:p>
          <a:p>
            <a:pPr marL="457200" indent="-457200" defTabSz="914400">
              <a:lnSpc>
                <a:spcPct val="150000"/>
              </a:lnSpc>
              <a:buFont typeface="Wingdings" panose="05000000000000000000" pitchFamily="2" charset="2"/>
              <a:buChar char="§"/>
              <a:defRPr/>
            </a:pPr>
            <a:endParaRPr lang="en-US" altLang="he-IL" sz="2800" dirty="0">
              <a:solidFill>
                <a:srgbClr val="3080C0"/>
              </a:solidFill>
              <a:latin typeface="Goudy Old Style" panose="02020502050305020303" pitchFamily="18" charset="0"/>
              <a:cs typeface="Arial" panose="020B0604020202020204" pitchFamily="34" charset="0"/>
            </a:endParaRPr>
          </a:p>
          <a:p>
            <a:pPr defTabSz="914400">
              <a:lnSpc>
                <a:spcPct val="150000"/>
              </a:lnSpc>
              <a:defRPr/>
            </a:pPr>
            <a:endParaRPr lang="en-US" altLang="he-IL" sz="2800" dirty="0">
              <a:solidFill>
                <a:srgbClr val="3080C0"/>
              </a:solidFill>
              <a:latin typeface="Goudy Old Style" panose="02020502050305020303" pitchFamily="18" charset="0"/>
              <a:cs typeface="Arial" panose="020B0604020202020204" pitchFamily="34" charset="0"/>
            </a:endParaRPr>
          </a:p>
        </p:txBody>
      </p:sp>
      <p:sp>
        <p:nvSpPr>
          <p:cNvPr id="13" name="Title 1"/>
          <p:cNvSpPr>
            <a:spLocks noGrp="1"/>
          </p:cNvSpPr>
          <p:nvPr>
            <p:ph type="title"/>
          </p:nvPr>
        </p:nvSpPr>
        <p:spPr>
          <a:xfrm>
            <a:off x="1649724" y="0"/>
            <a:ext cx="8964488" cy="1325563"/>
          </a:xfrm>
        </p:spPr>
        <p:txBody>
          <a:bodyPr>
            <a:normAutofit fontScale="90000"/>
          </a:bodyPr>
          <a:lstStyle/>
          <a:p>
            <a:r>
              <a:rPr lang="en-CA" sz="48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National Health Insurance Law 1995</a:t>
            </a:r>
            <a:endParaRPr lang="en-CA" sz="4800" dirty="0">
              <a:latin typeface="Constantia" panose="02030602050306030303" pitchFamily="18" charset="0"/>
            </a:endParaRPr>
          </a:p>
        </p:txBody>
      </p:sp>
    </p:spTree>
    <p:extLst>
      <p:ext uri="{BB962C8B-B14F-4D97-AF65-F5344CB8AC3E}">
        <p14:creationId xmlns:p14="http://schemas.microsoft.com/office/powerpoint/2010/main" val="118063307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288926"/>
            <a:ext cx="7886700" cy="1325563"/>
          </a:xfrm>
        </p:spPr>
        <p:txBody>
          <a:bodyPr>
            <a:normAutofit/>
          </a:bodyPr>
          <a:lstStyle/>
          <a:p>
            <a:pPr algn="l"/>
            <a:r>
              <a:rPr lang="en-CA" sz="43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Israeli Health Status</a:t>
            </a:r>
          </a:p>
        </p:txBody>
      </p:sp>
      <p:graphicFrame>
        <p:nvGraphicFramePr>
          <p:cNvPr id="8" name="Content Placeholder 7">
            <a:extLst>
              <a:ext uri="{FF2B5EF4-FFF2-40B4-BE49-F238E27FC236}">
                <a16:creationId xmlns:a16="http://schemas.microsoft.com/office/drawing/2014/main" id="{7F68A4A0-45AA-4F1A-8DCC-8F781A852EDE}"/>
              </a:ext>
            </a:extLst>
          </p:cNvPr>
          <p:cNvGraphicFramePr>
            <a:graphicFrameLocks noGrp="1"/>
          </p:cNvGraphicFramePr>
          <p:nvPr>
            <p:ph idx="1"/>
            <p:extLst/>
          </p:nvPr>
        </p:nvGraphicFramePr>
        <p:xfrm>
          <a:off x="2639616" y="1751297"/>
          <a:ext cx="7004861" cy="3380235"/>
        </p:xfrm>
        <a:graphic>
          <a:graphicData uri="http://schemas.openxmlformats.org/drawingml/2006/table">
            <a:tbl>
              <a:tblPr firstRow="1" bandRow="1">
                <a:tableStyleId>{5C22544A-7EE6-4342-B048-85BDC9FD1C3A}</a:tableStyleId>
              </a:tblPr>
              <a:tblGrid>
                <a:gridCol w="932150">
                  <a:extLst>
                    <a:ext uri="{9D8B030D-6E8A-4147-A177-3AD203B41FA5}">
                      <a16:colId xmlns:a16="http://schemas.microsoft.com/office/drawing/2014/main" val="858776828"/>
                    </a:ext>
                  </a:extLst>
                </a:gridCol>
                <a:gridCol w="1998476">
                  <a:extLst>
                    <a:ext uri="{9D8B030D-6E8A-4147-A177-3AD203B41FA5}">
                      <a16:colId xmlns:a16="http://schemas.microsoft.com/office/drawing/2014/main" val="4260727854"/>
                    </a:ext>
                  </a:extLst>
                </a:gridCol>
                <a:gridCol w="2083397">
                  <a:extLst>
                    <a:ext uri="{9D8B030D-6E8A-4147-A177-3AD203B41FA5}">
                      <a16:colId xmlns:a16="http://schemas.microsoft.com/office/drawing/2014/main" val="2909615126"/>
                    </a:ext>
                  </a:extLst>
                </a:gridCol>
                <a:gridCol w="1990838">
                  <a:extLst>
                    <a:ext uri="{9D8B030D-6E8A-4147-A177-3AD203B41FA5}">
                      <a16:colId xmlns:a16="http://schemas.microsoft.com/office/drawing/2014/main" val="1009165046"/>
                    </a:ext>
                  </a:extLst>
                </a:gridCol>
              </a:tblGrid>
              <a:tr h="1515302">
                <a:tc>
                  <a:txBody>
                    <a:bodyPr/>
                    <a:lstStyle/>
                    <a:p>
                      <a:pPr algn="ctr"/>
                      <a:endParaRPr lang="en-CA" sz="2800" dirty="0">
                        <a:solidFill>
                          <a:srgbClr val="01B0E9"/>
                        </a:solidFill>
                        <a:latin typeface="Goudy Old Style" panose="02020502050305020303" pitchFamily="18" charset="0"/>
                      </a:endParaRPr>
                    </a:p>
                  </a:txBody>
                  <a:tcPr marL="68580" marR="6858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CA" sz="2800" dirty="0">
                          <a:solidFill>
                            <a:srgbClr val="1B3564"/>
                          </a:solidFill>
                          <a:latin typeface="Goudy Old Style" panose="02020502050305020303" pitchFamily="18" charset="0"/>
                        </a:rPr>
                        <a:t>Life Expectancy </a:t>
                      </a:r>
                      <a:r>
                        <a:rPr lang="en-CA" sz="2800" dirty="0" smtClean="0">
                          <a:solidFill>
                            <a:srgbClr val="1B3564"/>
                          </a:solidFill>
                          <a:latin typeface="Goudy Old Style" panose="02020502050305020303" pitchFamily="18" charset="0"/>
                        </a:rPr>
                        <a:t>(Females)</a:t>
                      </a:r>
                      <a:endParaRPr lang="en-CA" sz="2800" dirty="0">
                        <a:solidFill>
                          <a:srgbClr val="1B3564"/>
                        </a:solidFill>
                        <a:latin typeface="Goudy Old Style" panose="02020502050305020303" pitchFamily="18" charset="0"/>
                      </a:endParaRPr>
                    </a:p>
                  </a:txBody>
                  <a:tcPr marL="68580" marR="685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800" dirty="0">
                          <a:solidFill>
                            <a:srgbClr val="1B3564"/>
                          </a:solidFill>
                          <a:latin typeface="Goudy Old Style" panose="02020502050305020303" pitchFamily="18" charset="0"/>
                        </a:rPr>
                        <a:t>Life Expectancy </a:t>
                      </a:r>
                      <a:r>
                        <a:rPr lang="en-CA" sz="2800" dirty="0" smtClean="0">
                          <a:solidFill>
                            <a:srgbClr val="1B3564"/>
                          </a:solidFill>
                          <a:latin typeface="Goudy Old Style" panose="02020502050305020303" pitchFamily="18" charset="0"/>
                        </a:rPr>
                        <a:t>(Males)</a:t>
                      </a:r>
                      <a:endParaRPr lang="en-CA" sz="2800" dirty="0">
                        <a:solidFill>
                          <a:srgbClr val="1B3564"/>
                        </a:solidFill>
                        <a:latin typeface="Goudy Old Style" panose="02020502050305020303" pitchFamily="18" charset="0"/>
                      </a:endParaRPr>
                    </a:p>
                  </a:txBody>
                  <a:tcPr marL="68580" marR="685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CA" sz="2800" dirty="0">
                          <a:solidFill>
                            <a:srgbClr val="1B3564"/>
                          </a:solidFill>
                          <a:latin typeface="Goudy Old Style" panose="02020502050305020303" pitchFamily="18" charset="0"/>
                        </a:rPr>
                        <a:t>Infant Mortality Rate*</a:t>
                      </a:r>
                    </a:p>
                  </a:txBody>
                  <a:tcPr marL="68580" marR="6858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48387"/>
                  </a:ext>
                </a:extLst>
              </a:tr>
              <a:tr h="920053">
                <a:tc>
                  <a:txBody>
                    <a:bodyPr/>
                    <a:lstStyle/>
                    <a:p>
                      <a:pPr algn="ctr"/>
                      <a:r>
                        <a:rPr lang="en-CA" sz="2800" b="1" kern="1200" dirty="0">
                          <a:solidFill>
                            <a:srgbClr val="1B3564"/>
                          </a:solidFill>
                          <a:latin typeface="Goudy Old Style" panose="02020502050305020303" pitchFamily="18" charset="0"/>
                          <a:ea typeface="+mn-ea"/>
                          <a:cs typeface="+mn-cs"/>
                        </a:rPr>
                        <a:t>Israel</a:t>
                      </a:r>
                    </a:p>
                  </a:txBody>
                  <a:tcPr marL="68580" marR="6858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CA" sz="2800" b="1" kern="1200" dirty="0">
                          <a:solidFill>
                            <a:srgbClr val="1B3564"/>
                          </a:solidFill>
                          <a:latin typeface="Goudy Old Style" panose="02020502050305020303" pitchFamily="18" charset="0"/>
                          <a:ea typeface="+mn-ea"/>
                          <a:cs typeface="+mn-cs"/>
                        </a:rPr>
                        <a:t>84.2</a:t>
                      </a:r>
                    </a:p>
                  </a:txBody>
                  <a:tcPr marL="68580" marR="685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CA" sz="2800" b="1" kern="1200" dirty="0">
                          <a:solidFill>
                            <a:srgbClr val="1B3564"/>
                          </a:solidFill>
                          <a:latin typeface="Goudy Old Style" panose="02020502050305020303" pitchFamily="18" charset="0"/>
                          <a:ea typeface="+mn-ea"/>
                          <a:cs typeface="+mn-cs"/>
                        </a:rPr>
                        <a:t>80.7</a:t>
                      </a:r>
                    </a:p>
                  </a:txBody>
                  <a:tcPr marL="68580" marR="685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CA" sz="2800" b="1" kern="1200" dirty="0" smtClean="0">
                          <a:solidFill>
                            <a:srgbClr val="1B3564"/>
                          </a:solidFill>
                          <a:latin typeface="Goudy Old Style" panose="02020502050305020303" pitchFamily="18" charset="0"/>
                          <a:ea typeface="+mn-ea"/>
                          <a:cs typeface="+mn-cs"/>
                        </a:rPr>
                        <a:t>2.9</a:t>
                      </a:r>
                      <a:endParaRPr lang="en-CA" sz="2800" b="1" kern="1200" dirty="0">
                        <a:solidFill>
                          <a:srgbClr val="1B3564"/>
                        </a:solidFill>
                        <a:latin typeface="Goudy Old Style" panose="02020502050305020303" pitchFamily="18" charset="0"/>
                        <a:ea typeface="+mn-ea"/>
                        <a:cs typeface="+mn-cs"/>
                      </a:endParaRPr>
                    </a:p>
                  </a:txBody>
                  <a:tcPr marL="68580" marR="6858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28220388"/>
                  </a:ext>
                </a:extLst>
              </a:tr>
              <a:tr h="920053">
                <a:tc>
                  <a:txBody>
                    <a:bodyPr/>
                    <a:lstStyle/>
                    <a:p>
                      <a:pPr algn="ctr"/>
                      <a:r>
                        <a:rPr lang="en-CA" sz="2800" b="1" kern="1200" dirty="0">
                          <a:solidFill>
                            <a:srgbClr val="1B3564"/>
                          </a:solidFill>
                          <a:latin typeface="Goudy Old Style" panose="02020502050305020303" pitchFamily="18" charset="0"/>
                          <a:ea typeface="+mn-ea"/>
                          <a:cs typeface="+mn-cs"/>
                        </a:rPr>
                        <a:t>OECD</a:t>
                      </a:r>
                    </a:p>
                  </a:txBody>
                  <a:tcPr marL="68580" marR="6858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CA" sz="2800" b="1" kern="1200" dirty="0">
                          <a:solidFill>
                            <a:srgbClr val="1B3564"/>
                          </a:solidFill>
                          <a:latin typeface="Goudy Old Style" panose="02020502050305020303" pitchFamily="18" charset="0"/>
                          <a:ea typeface="+mn-ea"/>
                          <a:cs typeface="+mn-cs"/>
                        </a:rPr>
                        <a:t>83.4</a:t>
                      </a:r>
                    </a:p>
                  </a:txBody>
                  <a:tcPr marL="68580" marR="685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CA" sz="2800" b="1" kern="1200" dirty="0">
                          <a:solidFill>
                            <a:srgbClr val="1B3564"/>
                          </a:solidFill>
                          <a:latin typeface="Goudy Old Style" panose="02020502050305020303" pitchFamily="18" charset="0"/>
                          <a:ea typeface="+mn-ea"/>
                          <a:cs typeface="+mn-cs"/>
                        </a:rPr>
                        <a:t>77.1</a:t>
                      </a:r>
                    </a:p>
                  </a:txBody>
                  <a:tcPr marL="68580" marR="685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CA" sz="2800" b="1" kern="1200" dirty="0">
                          <a:solidFill>
                            <a:srgbClr val="1B3564"/>
                          </a:solidFill>
                          <a:latin typeface="Goudy Old Style" panose="02020502050305020303" pitchFamily="18" charset="0"/>
                          <a:ea typeface="+mn-ea"/>
                          <a:cs typeface="+mn-cs"/>
                        </a:rPr>
                        <a:t>3.9</a:t>
                      </a:r>
                    </a:p>
                  </a:txBody>
                  <a:tcPr marL="68580" marR="6858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16131710"/>
                  </a:ext>
                </a:extLst>
              </a:tr>
            </a:tbl>
          </a:graphicData>
        </a:graphic>
      </p:graphicFrame>
      <p:sp>
        <p:nvSpPr>
          <p:cNvPr id="9" name="Content Placeholder 5">
            <a:extLst>
              <a:ext uri="{FF2B5EF4-FFF2-40B4-BE49-F238E27FC236}">
                <a16:creationId xmlns:a16="http://schemas.microsoft.com/office/drawing/2014/main" id="{FDB06676-1B7F-4DC7-9BC1-E7044B8B44E1}"/>
              </a:ext>
            </a:extLst>
          </p:cNvPr>
          <p:cNvSpPr txBox="1">
            <a:spLocks/>
          </p:cNvSpPr>
          <p:nvPr/>
        </p:nvSpPr>
        <p:spPr>
          <a:xfrm>
            <a:off x="8253743" y="5243516"/>
            <a:ext cx="1685311" cy="49086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1200"/>
              </a:spcBef>
              <a:buNone/>
            </a:pPr>
            <a:r>
              <a:rPr lang="en-CA" sz="1800" b="1" dirty="0">
                <a:solidFill>
                  <a:srgbClr val="1B3564"/>
                </a:solidFill>
                <a:latin typeface="Goudy Old Style" panose="02020502050305020303" pitchFamily="18" charset="0"/>
                <a:ea typeface="Batang" panose="02030600000101010101" pitchFamily="18" charset="-127"/>
              </a:rPr>
              <a:t>* Per 1,000 live births</a:t>
            </a:r>
          </a:p>
        </p:txBody>
      </p:sp>
      <p:sp>
        <p:nvSpPr>
          <p:cNvPr id="3" name="Rectangle 2"/>
          <p:cNvSpPr/>
          <p:nvPr/>
        </p:nvSpPr>
        <p:spPr>
          <a:xfrm>
            <a:off x="2547525" y="5488945"/>
            <a:ext cx="4572000" cy="923330"/>
          </a:xfrm>
          <a:prstGeom prst="rect">
            <a:avLst/>
          </a:prstGeom>
        </p:spPr>
        <p:txBody>
          <a:bodyPr>
            <a:spAutoFit/>
          </a:bodyPr>
          <a:lstStyle/>
          <a:p>
            <a:pPr defTabSz="914400"/>
            <a:r>
              <a:rPr lang="en-US" dirty="0">
                <a:solidFill>
                  <a:srgbClr val="7F7F7F"/>
                </a:solidFill>
                <a:latin typeface="Roboto"/>
              </a:rPr>
              <a:t>OECD (2019), </a:t>
            </a:r>
            <a:r>
              <a:rPr lang="en-US" i="1" dirty="0">
                <a:solidFill>
                  <a:srgbClr val="7F7F7F"/>
                </a:solidFill>
                <a:latin typeface="Roboto"/>
              </a:rPr>
              <a:t>Health at a Glance 2019: OECD Indicators</a:t>
            </a:r>
            <a:r>
              <a:rPr lang="en-US" dirty="0">
                <a:solidFill>
                  <a:srgbClr val="7F7F7F"/>
                </a:solidFill>
                <a:latin typeface="Roboto"/>
              </a:rPr>
              <a:t>, OECD Publishing, Paris, </a:t>
            </a:r>
            <a:r>
              <a:rPr lang="en-US" dirty="0">
                <a:solidFill>
                  <a:srgbClr val="003C6A"/>
                </a:solidFill>
                <a:latin typeface="Roboto"/>
                <a:hlinkClick r:id="rId3"/>
              </a:rPr>
              <a:t>https://doi.org/10.1787/4dd50c09-en</a:t>
            </a:r>
            <a:r>
              <a:rPr lang="en-US" dirty="0">
                <a:solidFill>
                  <a:srgbClr val="7F7F7F"/>
                </a:solidFill>
                <a:latin typeface="Roboto"/>
              </a:rPr>
              <a:t>.</a:t>
            </a:r>
            <a:endParaRPr lang="en-US" dirty="0">
              <a:solidFill>
                <a:prstClr val="black"/>
              </a:solidFill>
              <a:latin typeface="Calibri" panose="020F0502020204030204"/>
            </a:endParaRPr>
          </a:p>
        </p:txBody>
      </p:sp>
    </p:spTree>
    <p:extLst>
      <p:ext uri="{BB962C8B-B14F-4D97-AF65-F5344CB8AC3E}">
        <p14:creationId xmlns:p14="http://schemas.microsoft.com/office/powerpoint/2010/main" val="373414823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288926"/>
            <a:ext cx="7886700" cy="1325563"/>
          </a:xfrm>
        </p:spPr>
        <p:txBody>
          <a:bodyPr>
            <a:normAutofit/>
          </a:bodyPr>
          <a:lstStyle/>
          <a:p>
            <a:r>
              <a:rPr lang="en-CA" sz="43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Risk Factors</a:t>
            </a:r>
          </a:p>
        </p:txBody>
      </p:sp>
      <p:graphicFrame>
        <p:nvGraphicFramePr>
          <p:cNvPr id="16" name="Content Placeholder 7">
            <a:extLst>
              <a:ext uri="{FF2B5EF4-FFF2-40B4-BE49-F238E27FC236}">
                <a16:creationId xmlns:a16="http://schemas.microsoft.com/office/drawing/2014/main" id="{0A2200DF-7F33-4A69-AA76-C5B58F725C68}"/>
              </a:ext>
            </a:extLst>
          </p:cNvPr>
          <p:cNvGraphicFramePr>
            <a:graphicFrameLocks noGrp="1"/>
          </p:cNvGraphicFramePr>
          <p:nvPr>
            <p:ph idx="1"/>
            <p:extLst/>
          </p:nvPr>
        </p:nvGraphicFramePr>
        <p:xfrm>
          <a:off x="2547525" y="1751297"/>
          <a:ext cx="7096952" cy="3380235"/>
        </p:xfrm>
        <a:graphic>
          <a:graphicData uri="http://schemas.openxmlformats.org/drawingml/2006/table">
            <a:tbl>
              <a:tblPr firstRow="1" bandRow="1">
                <a:tableStyleId>{5C22544A-7EE6-4342-B048-85BDC9FD1C3A}</a:tableStyleId>
              </a:tblPr>
              <a:tblGrid>
                <a:gridCol w="1024241">
                  <a:extLst>
                    <a:ext uri="{9D8B030D-6E8A-4147-A177-3AD203B41FA5}">
                      <a16:colId xmlns:a16="http://schemas.microsoft.com/office/drawing/2014/main" val="858776828"/>
                    </a:ext>
                  </a:extLst>
                </a:gridCol>
                <a:gridCol w="1998476">
                  <a:extLst>
                    <a:ext uri="{9D8B030D-6E8A-4147-A177-3AD203B41FA5}">
                      <a16:colId xmlns:a16="http://schemas.microsoft.com/office/drawing/2014/main" val="4260727854"/>
                    </a:ext>
                  </a:extLst>
                </a:gridCol>
                <a:gridCol w="2083397">
                  <a:extLst>
                    <a:ext uri="{9D8B030D-6E8A-4147-A177-3AD203B41FA5}">
                      <a16:colId xmlns:a16="http://schemas.microsoft.com/office/drawing/2014/main" val="2909615126"/>
                    </a:ext>
                  </a:extLst>
                </a:gridCol>
                <a:gridCol w="1990838">
                  <a:extLst>
                    <a:ext uri="{9D8B030D-6E8A-4147-A177-3AD203B41FA5}">
                      <a16:colId xmlns:a16="http://schemas.microsoft.com/office/drawing/2014/main" val="1009165046"/>
                    </a:ext>
                  </a:extLst>
                </a:gridCol>
              </a:tblGrid>
              <a:tr h="1515302">
                <a:tc>
                  <a:txBody>
                    <a:bodyPr/>
                    <a:lstStyle/>
                    <a:p>
                      <a:pPr algn="ctr"/>
                      <a:endParaRPr lang="en-CA" sz="2800" dirty="0">
                        <a:solidFill>
                          <a:srgbClr val="01B0E9"/>
                        </a:solidFill>
                        <a:latin typeface="Goudy Old Style" panose="02020502050305020303" pitchFamily="18" charset="0"/>
                      </a:endParaRPr>
                    </a:p>
                  </a:txBody>
                  <a:tcPr marL="68580" marR="6858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CA" sz="2800" dirty="0">
                          <a:solidFill>
                            <a:srgbClr val="1B3564"/>
                          </a:solidFill>
                          <a:latin typeface="Goudy Old Style" panose="02020502050305020303" pitchFamily="18" charset="0"/>
                        </a:rPr>
                        <a:t>Obesity</a:t>
                      </a:r>
                    </a:p>
                  </a:txBody>
                  <a:tcPr marL="68580" marR="685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800" dirty="0">
                          <a:solidFill>
                            <a:srgbClr val="1B3564"/>
                          </a:solidFill>
                          <a:latin typeface="Goudy Old Style" panose="02020502050305020303" pitchFamily="18" charset="0"/>
                        </a:rPr>
                        <a:t>Alcohol</a:t>
                      </a:r>
                    </a:p>
                  </a:txBody>
                  <a:tcPr marL="68580" marR="685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CA" sz="2800" dirty="0">
                          <a:solidFill>
                            <a:srgbClr val="1B3564"/>
                          </a:solidFill>
                          <a:latin typeface="Goudy Old Style" panose="02020502050305020303" pitchFamily="18" charset="0"/>
                        </a:rPr>
                        <a:t>Tobacco</a:t>
                      </a:r>
                    </a:p>
                  </a:txBody>
                  <a:tcPr marL="68580" marR="6858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48387"/>
                  </a:ext>
                </a:extLst>
              </a:tr>
              <a:tr h="920053">
                <a:tc>
                  <a:txBody>
                    <a:bodyPr/>
                    <a:lstStyle/>
                    <a:p>
                      <a:pPr marL="0" algn="ctr" defTabSz="914400" rtl="0" eaLnBrk="1" latinLnBrk="0" hangingPunct="1"/>
                      <a:r>
                        <a:rPr lang="en-CA" sz="2800" b="1" kern="1200" dirty="0">
                          <a:solidFill>
                            <a:srgbClr val="1B3564"/>
                          </a:solidFill>
                          <a:latin typeface="Goudy Old Style" panose="02020502050305020303" pitchFamily="18" charset="0"/>
                          <a:ea typeface="+mn-ea"/>
                          <a:cs typeface="+mn-cs"/>
                        </a:rPr>
                        <a:t>Israel</a:t>
                      </a:r>
                    </a:p>
                  </a:txBody>
                  <a:tcPr marL="68580" marR="6858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CA" sz="2800" b="1" kern="1200" dirty="0">
                          <a:solidFill>
                            <a:srgbClr val="1B3564"/>
                          </a:solidFill>
                          <a:latin typeface="Goudy Old Style" panose="02020502050305020303" pitchFamily="18" charset="0"/>
                          <a:ea typeface="+mn-ea"/>
                          <a:cs typeface="+mn-cs"/>
                        </a:rPr>
                        <a:t>18.8</a:t>
                      </a:r>
                    </a:p>
                  </a:txBody>
                  <a:tcPr marL="68580" marR="685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CA" sz="2800" b="1" kern="1200" dirty="0">
                          <a:solidFill>
                            <a:srgbClr val="1B3564"/>
                          </a:solidFill>
                          <a:latin typeface="Goudy Old Style" panose="02020502050305020303" pitchFamily="18" charset="0"/>
                          <a:ea typeface="+mn-ea"/>
                          <a:cs typeface="+mn-cs"/>
                        </a:rPr>
                        <a:t>2.6</a:t>
                      </a:r>
                    </a:p>
                  </a:txBody>
                  <a:tcPr marL="68580" marR="685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CA" sz="2800" b="1" kern="1200" dirty="0">
                          <a:solidFill>
                            <a:srgbClr val="1B3564"/>
                          </a:solidFill>
                          <a:latin typeface="Goudy Old Style" panose="02020502050305020303" pitchFamily="18" charset="0"/>
                          <a:ea typeface="+mn-ea"/>
                          <a:cs typeface="+mn-cs"/>
                        </a:rPr>
                        <a:t>19.6</a:t>
                      </a:r>
                    </a:p>
                  </a:txBody>
                  <a:tcPr marL="68580" marR="6858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28220388"/>
                  </a:ext>
                </a:extLst>
              </a:tr>
              <a:tr h="920053">
                <a:tc>
                  <a:txBody>
                    <a:bodyPr/>
                    <a:lstStyle/>
                    <a:p>
                      <a:pPr marL="0" algn="ctr" defTabSz="914400" rtl="0" eaLnBrk="1" latinLnBrk="0" hangingPunct="1"/>
                      <a:r>
                        <a:rPr lang="en-CA" sz="2800" b="1" kern="1200" dirty="0">
                          <a:solidFill>
                            <a:srgbClr val="1B3564"/>
                          </a:solidFill>
                          <a:latin typeface="Goudy Old Style" panose="02020502050305020303" pitchFamily="18" charset="0"/>
                          <a:ea typeface="+mn-ea"/>
                          <a:cs typeface="+mn-cs"/>
                        </a:rPr>
                        <a:t>OECD</a:t>
                      </a:r>
                    </a:p>
                  </a:txBody>
                  <a:tcPr marL="68580" marR="6858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CA" sz="2800" b="1" kern="1200" dirty="0">
                          <a:solidFill>
                            <a:srgbClr val="1B3564"/>
                          </a:solidFill>
                          <a:latin typeface="Goudy Old Style" panose="02020502050305020303" pitchFamily="18" charset="0"/>
                          <a:ea typeface="+mn-ea"/>
                          <a:cs typeface="+mn-cs"/>
                        </a:rPr>
                        <a:t>23.2</a:t>
                      </a:r>
                    </a:p>
                  </a:txBody>
                  <a:tcPr marL="68580" marR="685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CA" sz="2800" b="1" kern="1200" dirty="0">
                          <a:solidFill>
                            <a:srgbClr val="1B3564"/>
                          </a:solidFill>
                          <a:latin typeface="Goudy Old Style" panose="02020502050305020303" pitchFamily="18" charset="0"/>
                          <a:ea typeface="+mn-ea"/>
                          <a:cs typeface="+mn-cs"/>
                        </a:rPr>
                        <a:t>8.8</a:t>
                      </a:r>
                    </a:p>
                  </a:txBody>
                  <a:tcPr marL="68580" marR="685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latinLnBrk="0" hangingPunct="1"/>
                      <a:r>
                        <a:rPr lang="en-CA" sz="2800" b="1" kern="1200" dirty="0">
                          <a:solidFill>
                            <a:srgbClr val="1B3564"/>
                          </a:solidFill>
                          <a:latin typeface="Goudy Old Style" panose="02020502050305020303" pitchFamily="18" charset="0"/>
                          <a:ea typeface="+mn-ea"/>
                          <a:cs typeface="+mn-cs"/>
                        </a:rPr>
                        <a:t>18.5</a:t>
                      </a:r>
                    </a:p>
                  </a:txBody>
                  <a:tcPr marL="68580" marR="6858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16131710"/>
                  </a:ext>
                </a:extLst>
              </a:tr>
            </a:tbl>
          </a:graphicData>
        </a:graphic>
      </p:graphicFrame>
      <p:sp>
        <p:nvSpPr>
          <p:cNvPr id="3" name="Rectangle 2"/>
          <p:cNvSpPr/>
          <p:nvPr/>
        </p:nvSpPr>
        <p:spPr>
          <a:xfrm>
            <a:off x="2532112" y="5517232"/>
            <a:ext cx="4572000" cy="923330"/>
          </a:xfrm>
          <a:prstGeom prst="rect">
            <a:avLst/>
          </a:prstGeom>
        </p:spPr>
        <p:txBody>
          <a:bodyPr>
            <a:spAutoFit/>
          </a:bodyPr>
          <a:lstStyle/>
          <a:p>
            <a:pPr defTabSz="914400"/>
            <a:r>
              <a:rPr lang="en-US" dirty="0">
                <a:solidFill>
                  <a:srgbClr val="7F7F7F"/>
                </a:solidFill>
                <a:latin typeface="Roboto"/>
              </a:rPr>
              <a:t>OECD (2019), </a:t>
            </a:r>
            <a:r>
              <a:rPr lang="en-US" i="1" dirty="0">
                <a:solidFill>
                  <a:srgbClr val="7F7F7F"/>
                </a:solidFill>
                <a:latin typeface="Roboto"/>
              </a:rPr>
              <a:t>Health at a Glance 2019: OECD Indicators</a:t>
            </a:r>
            <a:r>
              <a:rPr lang="en-US" dirty="0">
                <a:solidFill>
                  <a:srgbClr val="7F7F7F"/>
                </a:solidFill>
                <a:latin typeface="Roboto"/>
              </a:rPr>
              <a:t>, OECD Publishing, Paris, </a:t>
            </a:r>
            <a:r>
              <a:rPr lang="en-US" dirty="0">
                <a:solidFill>
                  <a:srgbClr val="003C6A"/>
                </a:solidFill>
                <a:latin typeface="Roboto"/>
                <a:hlinkClick r:id="rId3"/>
              </a:rPr>
              <a:t>https://doi.org/10.1787/4dd50c09-en</a:t>
            </a:r>
            <a:r>
              <a:rPr lang="en-US" dirty="0">
                <a:solidFill>
                  <a:srgbClr val="7F7F7F"/>
                </a:solidFill>
                <a:latin typeface="Roboto"/>
              </a:rPr>
              <a:t>.</a:t>
            </a:r>
            <a:endParaRPr lang="en-US" dirty="0">
              <a:solidFill>
                <a:prstClr val="black"/>
              </a:solidFill>
              <a:latin typeface="Calibri" panose="020F0502020204030204"/>
            </a:endParaRPr>
          </a:p>
        </p:txBody>
      </p:sp>
    </p:spTree>
    <p:extLst>
      <p:ext uri="{BB962C8B-B14F-4D97-AF65-F5344CB8AC3E}">
        <p14:creationId xmlns:p14="http://schemas.microsoft.com/office/powerpoint/2010/main" val="408562430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3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System interconnectedness</a:t>
            </a:r>
            <a:endParaRPr lang="he-IL" sz="43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51584" y="1417638"/>
            <a:ext cx="7488832" cy="4992554"/>
          </a:xfrm>
          <a:prstGeom prst="rect">
            <a:avLst/>
          </a:prstGeom>
        </p:spPr>
      </p:pic>
    </p:spTree>
    <p:extLst>
      <p:ext uri="{BB962C8B-B14F-4D97-AF65-F5344CB8AC3E}">
        <p14:creationId xmlns:p14="http://schemas.microsoft.com/office/powerpoint/2010/main" val="15070630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lnSpc>
                <a:spcPct val="90000"/>
              </a:lnSpc>
            </a:pPr>
            <a:r>
              <a:rPr lang="en-US" sz="43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Strong primary care</a:t>
            </a:r>
            <a:endParaRPr lang="he-IL" sz="43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endParaRPr>
          </a:p>
        </p:txBody>
      </p:sp>
      <p:sp>
        <p:nvSpPr>
          <p:cNvPr id="3" name="Content Placeholder 2"/>
          <p:cNvSpPr>
            <a:spLocks noGrp="1"/>
          </p:cNvSpPr>
          <p:nvPr>
            <p:ph idx="1"/>
          </p:nvPr>
        </p:nvSpPr>
        <p:spPr/>
        <p:txBody>
          <a:bodyPr>
            <a:normAutofit/>
          </a:bodyPr>
          <a:lstStyle/>
          <a:p>
            <a:pPr lvl="1" algn="l" rtl="0"/>
            <a:endParaRPr lang="en-US" dirty="0"/>
          </a:p>
          <a:p>
            <a:pPr marL="0" indent="0" algn="l" rtl="0">
              <a:buNone/>
            </a:pPr>
            <a:endParaRPr lang="he-IL" dirty="0"/>
          </a:p>
        </p:txBody>
      </p:sp>
      <p:pic>
        <p:nvPicPr>
          <p:cNvPr id="1026" name="Picture 2" descr="Children drawing stock illustration. Illustration of creativity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51784" y="1469872"/>
            <a:ext cx="5064497" cy="54151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63807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919536" y="116632"/>
            <a:ext cx="8435280" cy="1138138"/>
          </a:xfrm>
        </p:spPr>
        <p:txBody>
          <a:bodyPr>
            <a:noAutofit/>
          </a:bodyPr>
          <a:lstStyle/>
          <a:p>
            <a:pPr rtl="0"/>
            <a:r>
              <a:rPr lang="en-US" sz="43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rPr>
              <a:t>Ongoing Disease Management</a:t>
            </a:r>
            <a:endParaRPr lang="he-IL" sz="4300" dirty="0">
              <a:solidFill>
                <a:srgbClr val="1B3564"/>
              </a:solidFill>
              <a:latin typeface="Constantia" panose="02030602050306030303" pitchFamily="18" charset="0"/>
              <a:ea typeface="Arial Unicode MS" panose="020B0604020202020204" pitchFamily="34" charset="-128"/>
              <a:cs typeface="Narkisim" panose="020E0502050101010101" pitchFamily="34" charset="-79"/>
            </a:endParaRPr>
          </a:p>
        </p:txBody>
      </p:sp>
      <p:pic>
        <p:nvPicPr>
          <p:cNvPr id="1030" name="Picture 6"/>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52106" y="1254771"/>
            <a:ext cx="8088984" cy="46929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1775520" y="6093296"/>
            <a:ext cx="8640960" cy="400110"/>
          </a:xfrm>
          <a:prstGeom prst="rect">
            <a:avLst/>
          </a:prstGeom>
        </p:spPr>
        <p:txBody>
          <a:bodyPr wrap="square">
            <a:spAutoFit/>
          </a:bodyPr>
          <a:lstStyle/>
          <a:p>
            <a:pPr defTabSz="914400"/>
            <a:r>
              <a:rPr lang="en-US" sz="2000" dirty="0">
                <a:solidFill>
                  <a:prstClr val="black"/>
                </a:solidFill>
                <a:latin typeface="Calibri"/>
              </a:rPr>
              <a:t>Calderon-</a:t>
            </a:r>
            <a:r>
              <a:rPr lang="en-US" sz="2000" dirty="0" err="1">
                <a:solidFill>
                  <a:prstClr val="black"/>
                </a:solidFill>
                <a:latin typeface="Calibri"/>
              </a:rPr>
              <a:t>Margalit</a:t>
            </a:r>
            <a:r>
              <a:rPr lang="en-US" sz="2000" dirty="0">
                <a:solidFill>
                  <a:prstClr val="black"/>
                </a:solidFill>
                <a:latin typeface="Calibri"/>
              </a:rPr>
              <a:t> et al. Israel Journal of Health Policy Research (2018) 7:10 </a:t>
            </a:r>
            <a:endParaRPr lang="he-IL" sz="2000" dirty="0">
              <a:solidFill>
                <a:prstClr val="black"/>
              </a:solidFill>
              <a:latin typeface="Calibri"/>
              <a:cs typeface="Arial" panose="020B0604020202020204" pitchFamily="34" charset="0"/>
            </a:endParaRPr>
          </a:p>
        </p:txBody>
      </p:sp>
    </p:spTree>
    <p:extLst>
      <p:ext uri="{BB962C8B-B14F-4D97-AF65-F5344CB8AC3E}">
        <p14:creationId xmlns:p14="http://schemas.microsoft.com/office/powerpoint/2010/main" val="839679457"/>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25300</TotalTime>
  <Words>1962</Words>
  <Application>Microsoft Office PowerPoint</Application>
  <PresentationFormat>Widescreen</PresentationFormat>
  <Paragraphs>230</Paragraphs>
  <Slides>20</Slides>
  <Notes>12</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20</vt:i4>
      </vt:variant>
    </vt:vector>
  </HeadingPairs>
  <TitlesOfParts>
    <vt:vector size="37" baseType="lpstr">
      <vt:lpstr>Arial Unicode MS</vt:lpstr>
      <vt:lpstr>alef-regular</vt:lpstr>
      <vt:lpstr>Arial</vt:lpstr>
      <vt:lpstr>Batang</vt:lpstr>
      <vt:lpstr>Calibri</vt:lpstr>
      <vt:lpstr>Constantia</vt:lpstr>
      <vt:lpstr>din-next-w01-light</vt:lpstr>
      <vt:lpstr>futura-lt-w01-light</vt:lpstr>
      <vt:lpstr>Gill Sans MT</vt:lpstr>
      <vt:lpstr>Goudy Old Style</vt:lpstr>
      <vt:lpstr>Narkisim</vt:lpstr>
      <vt:lpstr>Roboto</vt:lpstr>
      <vt:lpstr>Source Sans Pro</vt:lpstr>
      <vt:lpstr>Symbol</vt:lpstr>
      <vt:lpstr>Times New Roman</vt:lpstr>
      <vt:lpstr>Wingdings</vt:lpstr>
      <vt:lpstr>Gallery</vt:lpstr>
      <vt:lpstr>Presentation for the IPCRG senate</vt:lpstr>
      <vt:lpstr>A few slides on the medical system in Israel</vt:lpstr>
      <vt:lpstr>Israeli Demographic Overview</vt:lpstr>
      <vt:lpstr>National Health Insurance Law 1995</vt:lpstr>
      <vt:lpstr>Israeli Health Status</vt:lpstr>
      <vt:lpstr>Risk Factors</vt:lpstr>
      <vt:lpstr>System interconnectedness</vt:lpstr>
      <vt:lpstr>Strong primary care</vt:lpstr>
      <vt:lpstr>Ongoing Disease Management</vt:lpstr>
      <vt:lpstr>COPD in Israel</vt:lpstr>
      <vt:lpstr>83.8% of first COPD Treatment for COPD Contain ICS</vt:lpstr>
      <vt:lpstr>PowerPoint Presentation</vt:lpstr>
      <vt:lpstr>How do we succeed with COPD? SWAT</vt:lpstr>
      <vt:lpstr>SWAT</vt:lpstr>
      <vt:lpstr>Documentation of spirometry testing in patients with COPD or those at high-risk for COPD (ages 50-74 years) </vt:lpstr>
      <vt:lpstr>COPD from the GPs Clinic</vt:lpstr>
      <vt:lpstr>Your current membership and how you plan to grow it and ensure spread across your country</vt:lpstr>
      <vt:lpstr>Your current educational activities, resources and materials and any future plans</vt:lpstr>
      <vt:lpstr>Any current research activity and plans? Any plans for working with patients and the public?   </vt:lpstr>
      <vt:lpstr>How you will plan to build the presence of your group in your country and influence policy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for the IPCRG senate</dc:title>
  <dc:creator>Tony</dc:creator>
  <cp:lastModifiedBy>Tony</cp:lastModifiedBy>
  <cp:revision>11</cp:revision>
  <dcterms:created xsi:type="dcterms:W3CDTF">2021-04-08T14:53:50Z</dcterms:created>
  <dcterms:modified xsi:type="dcterms:W3CDTF">2021-04-26T18:25:56Z</dcterms:modified>
</cp:coreProperties>
</file>