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4" r:id="rId1"/>
  </p:sldMasterIdLst>
  <p:notesMasterIdLst>
    <p:notesMasterId r:id="rId18"/>
  </p:notesMasterIdLst>
  <p:sldIdLst>
    <p:sldId id="264" r:id="rId2"/>
    <p:sldId id="482" r:id="rId3"/>
    <p:sldId id="265" r:id="rId4"/>
    <p:sldId id="270" r:id="rId5"/>
    <p:sldId id="1053" r:id="rId6"/>
    <p:sldId id="492" r:id="rId7"/>
    <p:sldId id="277" r:id="rId8"/>
    <p:sldId id="494" r:id="rId9"/>
    <p:sldId id="496" r:id="rId10"/>
    <p:sldId id="497" r:id="rId11"/>
    <p:sldId id="498" r:id="rId12"/>
    <p:sldId id="499" r:id="rId13"/>
    <p:sldId id="267" r:id="rId14"/>
    <p:sldId id="259" r:id="rId15"/>
    <p:sldId id="268" r:id="rId16"/>
    <p:sldId id="500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imes" panose="020206030504050203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n Williams" initials="S" lastIdx="4" clrIdx="0"/>
  <p:cmAuthor id="2" name="Ioanna Tsiligianni" initials="IT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7"/>
    <p:restoredTop sz="94470"/>
  </p:normalViewPr>
  <p:slideViewPr>
    <p:cSldViewPr snapToGrid="0" snapToObjects="1">
      <p:cViewPr varScale="1">
        <p:scale>
          <a:sx n="142" d="100"/>
          <a:sy n="142" d="100"/>
        </p:scale>
        <p:origin x="31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7F46-0AAF-DD4A-93FC-C683461C5B8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27AF-AD0A-0A4A-B7CA-45E7D9D14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F404-975E-4A6F-A6D6-43C8116AC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1171575"/>
            <a:ext cx="7124699" cy="933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28AB2-2787-4BBD-B654-7C0E2FD84211}"/>
              </a:ext>
            </a:extLst>
          </p:cNvPr>
          <p:cNvSpPr txBox="1"/>
          <p:nvPr userDrawn="1"/>
        </p:nvSpPr>
        <p:spPr>
          <a:xfrm>
            <a:off x="1722437" y="4672178"/>
            <a:ext cx="598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i="1" dirty="0">
                <a:solidFill>
                  <a:srgbClr val="074B88"/>
                </a:solidFill>
              </a:rPr>
              <a:t>Breathing and feeling well through universal access to right care</a:t>
            </a:r>
          </a:p>
        </p:txBody>
      </p:sp>
    </p:spTree>
    <p:extLst>
      <p:ext uri="{BB962C8B-B14F-4D97-AF65-F5344CB8AC3E}">
        <p14:creationId xmlns:p14="http://schemas.microsoft.com/office/powerpoint/2010/main" val="40843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2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7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trapeline logo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11792"/>
            <a:ext cx="6019536" cy="725828"/>
          </a:xfrm>
        </p:spPr>
        <p:txBody>
          <a:bodyPr anchor="ctr" anchorCtr="0"/>
          <a:lstStyle>
            <a:lvl1pPr>
              <a:defRPr sz="2700" spc="-56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46A256E-1EBC-4F2D-BAB5-5EAE083CD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36" y="-41946"/>
            <a:ext cx="1105175" cy="110517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980435-5DB7-4EED-A356-1524619973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785997"/>
            <a:ext cx="8229600" cy="270272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2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95BF-E081-4F13-B4F3-0A7D118B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73C523-F82D-499D-890B-F6F0719091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4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95BF-E081-4F13-B4F3-0A7D118B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73C523-F82D-499D-890B-F6F0719091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9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95BF-E081-4F13-B4F3-0A7D118B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73C523-F82D-499D-890B-F6F0719091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95BF-E081-4F13-B4F3-0A7D118B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73C523-F82D-499D-890B-F6F0719091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6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93C6F891-E3A9-47F8-91AA-FEBA4EEFA0D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300086"/>
            <a:ext cx="1727200" cy="6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5" r:id="rId2"/>
    <p:sldLayoutId id="2147483726" r:id="rId3"/>
    <p:sldLayoutId id="2147483727" r:id="rId4"/>
    <p:sldLayoutId id="2147483730" r:id="rId5"/>
    <p:sldLayoutId id="2147483732" r:id="rId6"/>
    <p:sldLayoutId id="2147483733" r:id="rId7"/>
    <p:sldLayoutId id="2147483734" r:id="rId8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9556" indent="-25955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70372" algn="l"/>
          <a:tab pos="1231106" algn="l"/>
        </a:tabLst>
        <a:defRPr sz="225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526256" indent="-26551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70372" algn="l"/>
          <a:tab pos="1231106" algn="l"/>
        </a:tabLst>
        <a:defRPr sz="1950">
          <a:solidFill>
            <a:schemeClr val="tx1"/>
          </a:solidFill>
          <a:latin typeface="+mn-lt"/>
          <a:ea typeface="ＭＳ Ｐゴシック" pitchFamily="112" charset="-128"/>
        </a:defRPr>
      </a:lvl2pPr>
      <a:lvl3pPr marL="745331" indent="-20121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70372" algn="l"/>
          <a:tab pos="1231106" algn="l"/>
        </a:tabLst>
        <a:defRPr sz="1650">
          <a:solidFill>
            <a:schemeClr val="tx1"/>
          </a:solidFill>
          <a:latin typeface="+mn-lt"/>
          <a:ea typeface="ＭＳ Ｐゴシック" pitchFamily="112" charset="-128"/>
        </a:defRPr>
      </a:lvl3pPr>
      <a:lvl4pPr marL="994172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70372" algn="l"/>
          <a:tab pos="1231106" algn="l"/>
        </a:tabLst>
        <a:defRPr sz="1425">
          <a:solidFill>
            <a:schemeClr val="tx1"/>
          </a:solidFill>
          <a:latin typeface="+mn-lt"/>
          <a:ea typeface="ＭＳ Ｐゴシック" pitchFamily="112" charset="-128"/>
        </a:defRPr>
      </a:lvl4pPr>
      <a:lvl5pPr marL="1200150" indent="-2047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  <a:ea typeface="ＭＳ Ｐゴシック" pitchFamily="112" charset="-128"/>
        </a:defRPr>
      </a:lvl5pPr>
      <a:lvl6pPr marL="15430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6pPr>
      <a:lvl7pPr marL="18859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7pPr>
      <a:lvl8pPr marL="22288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8pPr>
      <a:lvl9pPr marL="25717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Relationship Id="rId9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apchart.net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81B1-4C9A-4F0F-A3E9-9FDD862F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4" y="965512"/>
            <a:ext cx="7288771" cy="1169551"/>
          </a:xfrm>
        </p:spPr>
        <p:txBody>
          <a:bodyPr/>
          <a:lstStyle/>
          <a:p>
            <a:r>
              <a:rPr lang="en-GB" dirty="0"/>
              <a:t>IPCRG</a:t>
            </a:r>
            <a:br>
              <a:rPr lang="en-GB" dirty="0"/>
            </a:br>
            <a:r>
              <a:rPr lang="en-GB" sz="1800" dirty="0"/>
              <a:t>International Primary Care Respiratory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482C2-E062-644C-BDE0-CCBE5B351A51}"/>
              </a:ext>
            </a:extLst>
          </p:cNvPr>
          <p:cNvSpPr txBox="1"/>
          <p:nvPr/>
        </p:nvSpPr>
        <p:spPr>
          <a:xfrm>
            <a:off x="595982" y="2571750"/>
            <a:ext cx="82875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Prioritising primary care research needs</a:t>
            </a:r>
          </a:p>
          <a:p>
            <a:pPr algn="ctr"/>
            <a:r>
              <a:rPr lang="en-GB" sz="2400" i="1" dirty="0" err="1"/>
              <a:t>npj</a:t>
            </a:r>
            <a:r>
              <a:rPr lang="en-GB" sz="2400" i="1" dirty="0"/>
              <a:t> Primary Care Respiratory Medicine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57548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F49BE-DAF1-4558-8908-1974E1796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3" y="1389497"/>
            <a:ext cx="2563036" cy="8846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1800" b="1" dirty="0"/>
              <a:t>Final research questions by topic (%)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E34E95-51D0-4CA6-B707-22B31632F9FC}"/>
              </a:ext>
            </a:extLst>
          </p:cNvPr>
          <p:cNvSpPr/>
          <p:nvPr/>
        </p:nvSpPr>
        <p:spPr>
          <a:xfrm>
            <a:off x="193043" y="2571750"/>
            <a:ext cx="2349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most frequent questions were related to COPD management and asthma self-management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B62B7-9036-3444-8A2C-FDB1137CC3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 t="8990" r="21612" b="25825"/>
          <a:stretch/>
        </p:blipFill>
        <p:spPr>
          <a:xfrm>
            <a:off x="4374417" y="0"/>
            <a:ext cx="4830543" cy="51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1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A02E-F918-44B0-A570-75923890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879" y="60040"/>
            <a:ext cx="6740277" cy="1191407"/>
          </a:xfrm>
        </p:spPr>
        <p:txBody>
          <a:bodyPr>
            <a:normAutofit fontScale="90000"/>
          </a:bodyPr>
          <a:lstStyle/>
          <a:p>
            <a:r>
              <a:rPr lang="en-B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49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</a:t>
            </a:r>
            <a:r>
              <a:rPr lang="en-B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reached 80% consensus for importance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 e-Delphi rating stages</a:t>
            </a:r>
            <a:b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GB" dirty="0"/>
            </a:br>
            <a:r>
              <a:rPr lang="en-GB" sz="2000" dirty="0">
                <a:solidFill>
                  <a:srgbClr val="002060"/>
                </a:solidFill>
              </a:rPr>
              <a:t>Top 10 ranked questions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31FDA1-BA95-43C6-8135-56D9C2CE4E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55171"/>
              </p:ext>
            </p:extLst>
          </p:nvPr>
        </p:nvGraphicFramePr>
        <p:xfrm>
          <a:off x="243840" y="1330961"/>
          <a:ext cx="8711316" cy="367298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514375">
                  <a:extLst>
                    <a:ext uri="{9D8B030D-6E8A-4147-A177-3AD203B41FA5}">
                      <a16:colId xmlns:a16="http://schemas.microsoft.com/office/drawing/2014/main" val="114846746"/>
                    </a:ext>
                  </a:extLst>
                </a:gridCol>
                <a:gridCol w="1196941">
                  <a:extLst>
                    <a:ext uri="{9D8B030D-6E8A-4147-A177-3AD203B41FA5}">
                      <a16:colId xmlns:a16="http://schemas.microsoft.com/office/drawing/2014/main" val="756103819"/>
                    </a:ext>
                  </a:extLst>
                </a:gridCol>
              </a:tblGrid>
              <a:tr h="257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Question</a:t>
                      </a: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Consensus</a:t>
                      </a:r>
                      <a:endParaRPr lang="en-BE" sz="1200" b="1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897693086"/>
                  </a:ext>
                </a:extLst>
              </a:tr>
              <a:tr h="257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What is the best way to manage chronic/ persistent cough in primary care?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100%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1630139856"/>
                  </a:ext>
                </a:extLst>
              </a:tr>
              <a:tr h="23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What are the best ways to monitor asthma in primary care?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100%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46475363"/>
                  </a:ext>
                </a:extLst>
              </a:tr>
              <a:tr h="349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What steps could be taken to prevent exacerbations and progression of asthma?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97.1%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352420138"/>
                  </a:ext>
                </a:extLst>
              </a:tr>
              <a:tr h="42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How can brief advice be better used to increase motivation to quit tobacco use, and what elements are most efficient for a busy primary care practitioner?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97.1%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1970620608"/>
                  </a:ext>
                </a:extLst>
              </a:tr>
              <a:tr h="42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How should we best manage COPD in patients with cardiovascular diseases, arrhythmias and uncontrolled hypertension?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97%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4190619127"/>
                  </a:ext>
                </a:extLst>
              </a:tr>
              <a:tr h="42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What are the most effective strategies for ensuring sustained good inhaler techniques among asthma patients?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94.2%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3223694037"/>
                  </a:ext>
                </a:extLst>
              </a:tr>
              <a:tr h="23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What methods could be used to enhance the use of asthma controller therapy?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94.1%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874544684"/>
                  </a:ext>
                </a:extLst>
              </a:tr>
              <a:tr h="42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How could we improve COPD 'patients’ use of inhalers? What are the best ways to teach people and how can we apply them in daily clinical practice?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94.1%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922631242"/>
                  </a:ext>
                </a:extLst>
              </a:tr>
              <a:tr h="237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What is the best way to engage people with asthma in self-management?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94.1%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3988212199"/>
                  </a:ext>
                </a:extLst>
              </a:tr>
              <a:tr h="42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How can we best educate healthcare professionals to improve early recognition and diagnosis of COPD?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94.1%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150874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54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D3E429-E21C-8C4E-96A1-D2CF712DD0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8588" r="6177" b="25740"/>
          <a:stretch/>
        </p:blipFill>
        <p:spPr>
          <a:xfrm>
            <a:off x="1945829" y="1"/>
            <a:ext cx="70690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7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5CB9-D241-F142-B20C-0D230445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952" y="368245"/>
            <a:ext cx="7185025" cy="571500"/>
          </a:xfrm>
        </p:spPr>
        <p:txBody>
          <a:bodyPr/>
          <a:lstStyle/>
          <a:p>
            <a:r>
              <a:rPr lang="en-BE" dirty="0"/>
              <a:t>Cross</a:t>
            </a:r>
            <a:r>
              <a:rPr lang="en-GB" dirty="0"/>
              <a:t>-</a:t>
            </a:r>
            <a:r>
              <a:rPr lang="en-BE"/>
              <a:t>cutting theme</a:t>
            </a:r>
            <a:r>
              <a:rPr lang="en-GB" dirty="0"/>
              <a:t>s: what is needed</a:t>
            </a:r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079B03-F673-CC40-8264-61998AD33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I</a:t>
            </a:r>
            <a:r>
              <a:rPr lang="en-BE" sz="2000"/>
              <a:t>nformation</a:t>
            </a:r>
            <a:r>
              <a:rPr lang="en-GB" sz="2000" dirty="0"/>
              <a:t> applicable to local context</a:t>
            </a:r>
            <a:endParaRPr lang="en-BE" sz="2000" dirty="0"/>
          </a:p>
          <a:p>
            <a:r>
              <a:rPr lang="en-BE" sz="2000" dirty="0"/>
              <a:t>Increased awareness of disease management evidence</a:t>
            </a:r>
          </a:p>
          <a:p>
            <a:r>
              <a:rPr lang="en-BE" sz="2000"/>
              <a:t>Better prevention</a:t>
            </a:r>
            <a:r>
              <a:rPr lang="en-GB" sz="2000" dirty="0"/>
              <a:t>, diagnosis</a:t>
            </a:r>
            <a:r>
              <a:rPr lang="en-BE" sz="2000"/>
              <a:t> and </a:t>
            </a:r>
            <a:r>
              <a:rPr lang="en-GB" sz="2000" dirty="0"/>
              <a:t>treatment</a:t>
            </a:r>
            <a:r>
              <a:rPr lang="en-BE" sz="2000"/>
              <a:t> </a:t>
            </a:r>
            <a:r>
              <a:rPr lang="en-GB" sz="2000" dirty="0"/>
              <a:t>evidence</a:t>
            </a:r>
            <a:r>
              <a:rPr lang="en-BE" sz="2000"/>
              <a:t> </a:t>
            </a:r>
            <a:r>
              <a:rPr lang="en-BE" sz="2000" dirty="0"/>
              <a:t>for </a:t>
            </a:r>
            <a:r>
              <a:rPr lang="en-BE" sz="2000"/>
              <a:t>primary care</a:t>
            </a:r>
            <a:endParaRPr lang="en-BE" sz="2000" dirty="0"/>
          </a:p>
          <a:p>
            <a:r>
              <a:rPr lang="en-BE" sz="2000"/>
              <a:t>Role</a:t>
            </a:r>
            <a:r>
              <a:rPr lang="en-GB" sz="2000" dirty="0"/>
              <a:t> definition and development</a:t>
            </a:r>
            <a:r>
              <a:rPr lang="en-BE" sz="2000"/>
              <a:t> </a:t>
            </a:r>
            <a:r>
              <a:rPr lang="en-GB" sz="2000" dirty="0"/>
              <a:t>within</a:t>
            </a:r>
            <a:r>
              <a:rPr lang="en-BE" sz="2000"/>
              <a:t> multidisciplinary teams</a:t>
            </a:r>
            <a:endParaRPr lang="en-GB" sz="2000" dirty="0"/>
          </a:p>
          <a:p>
            <a:r>
              <a:rPr lang="en-GB" sz="2000" dirty="0"/>
              <a:t>Validated tools for primary care screening, diagnosis and management</a:t>
            </a:r>
            <a:endParaRPr lang="en-BE" sz="2000" dirty="0"/>
          </a:p>
          <a:p>
            <a:r>
              <a:rPr lang="en-BE" sz="2000" dirty="0"/>
              <a:t>Approaches which empower patients</a:t>
            </a:r>
          </a:p>
        </p:txBody>
      </p:sp>
    </p:spTree>
    <p:extLst>
      <p:ext uri="{BB962C8B-B14F-4D97-AF65-F5344CB8AC3E}">
        <p14:creationId xmlns:p14="http://schemas.microsoft.com/office/powerpoint/2010/main" val="142521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C2B8A-0623-AF44-919A-220C0D66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342" y="248975"/>
            <a:ext cx="7185025" cy="571500"/>
          </a:xfrm>
        </p:spPr>
        <p:txBody>
          <a:bodyPr/>
          <a:lstStyle/>
          <a:p>
            <a:r>
              <a:rPr lang="en-GB" dirty="0"/>
              <a:t>What concerns primary care the most?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6C039-8188-AE45-A616-48A4D063C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Asthma and COPD were the most frequently mentioned diseases (17,2% and 15.2%) and the diseases of most concern (25.7% and 24.5%). </a:t>
            </a:r>
          </a:p>
          <a:p>
            <a:r>
              <a:rPr lang="en-GB" dirty="0"/>
              <a:t>Infectious respiratory diseases taken together (TB, pneumonia) were mentioned most (34.8%) and were also of highest concern (29.9%). </a:t>
            </a:r>
          </a:p>
          <a:p>
            <a:r>
              <a:rPr lang="en-GB" dirty="0"/>
              <a:t>The most frequent specific questions were around COPD management and asthma self-management. 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09753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CEF30-DBEF-2945-9206-D251281A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880" y="483296"/>
            <a:ext cx="6228080" cy="884491"/>
          </a:xfrm>
        </p:spPr>
        <p:txBody>
          <a:bodyPr/>
          <a:lstStyle/>
          <a:p>
            <a:r>
              <a:rPr lang="en-BE" dirty="0">
                <a:latin typeface="+mn-lt"/>
              </a:rPr>
              <a:t>New topics </a:t>
            </a:r>
            <a:r>
              <a:rPr lang="en-BE">
                <a:latin typeface="+mn-lt"/>
              </a:rPr>
              <a:t>and prio</a:t>
            </a:r>
            <a:r>
              <a:rPr lang="en-GB" dirty="0">
                <a:latin typeface="+mn-lt"/>
              </a:rPr>
              <a:t>r</a:t>
            </a:r>
            <a:r>
              <a:rPr lang="en-BE">
                <a:latin typeface="+mn-lt"/>
              </a:rPr>
              <a:t>ities</a:t>
            </a:r>
            <a:r>
              <a:rPr lang="en-GB" dirty="0">
                <a:latin typeface="+mn-lt"/>
              </a:rPr>
              <a:t> continued since 2012 original prioritisation</a:t>
            </a:r>
            <a:endParaRPr lang="en-BE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01E9B-0A9B-EA4F-B09D-B4DCDB886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99" y="1264257"/>
            <a:ext cx="7122320" cy="35338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BE" b="1" dirty="0"/>
              <a:t>New topics</a:t>
            </a:r>
          </a:p>
          <a:p>
            <a:r>
              <a:rPr lang="en-BE" dirty="0"/>
              <a:t>Research about shared and multidisciplinary care </a:t>
            </a:r>
          </a:p>
          <a:p>
            <a:r>
              <a:rPr lang="en-BE" dirty="0"/>
              <a:t>Greater understanding about the role of inhaled corticosteroids in management of </a:t>
            </a:r>
            <a:r>
              <a:rPr lang="en-BE"/>
              <a:t>COPD </a:t>
            </a:r>
            <a:r>
              <a:rPr lang="en-GB" dirty="0"/>
              <a:t>as well as</a:t>
            </a:r>
            <a:r>
              <a:rPr lang="en-BE"/>
              <a:t> asthma</a:t>
            </a:r>
            <a:br>
              <a:rPr lang="en-GB" dirty="0"/>
            </a:br>
            <a:endParaRPr lang="en-BE" dirty="0"/>
          </a:p>
          <a:p>
            <a:pPr marL="0" indent="0">
              <a:buNone/>
            </a:pPr>
            <a:r>
              <a:rPr lang="en-BE" b="1" dirty="0"/>
              <a:t>Continued priorities</a:t>
            </a:r>
          </a:p>
          <a:p>
            <a:r>
              <a:rPr lang="en-BE" dirty="0"/>
              <a:t>The need for simple and accessible tools and tests </a:t>
            </a:r>
          </a:p>
          <a:p>
            <a:r>
              <a:rPr lang="en-BE" dirty="0"/>
              <a:t>Improvement of patient self-management skills</a:t>
            </a:r>
            <a:r>
              <a:rPr lang="en-GB" dirty="0"/>
              <a:t> </a:t>
            </a:r>
          </a:p>
          <a:p>
            <a:r>
              <a:rPr lang="en-BE" dirty="0"/>
              <a:t>Promoting smoking cessation in primary care settings </a:t>
            </a:r>
          </a:p>
          <a:p>
            <a:r>
              <a:rPr lang="en-GB" dirty="0"/>
              <a:t>M</a:t>
            </a:r>
            <a:r>
              <a:rPr lang="en-BE" dirty="0"/>
              <a:t>anag</a:t>
            </a:r>
            <a:r>
              <a:rPr lang="en-GB" dirty="0"/>
              <a:t>ing</a:t>
            </a:r>
            <a:r>
              <a:rPr lang="en-BE" dirty="0"/>
              <a:t> people with multimorbidity</a:t>
            </a:r>
            <a:r>
              <a:rPr lang="en-GB" dirty="0"/>
              <a:t> </a:t>
            </a:r>
          </a:p>
          <a:p>
            <a:r>
              <a:rPr lang="en-GB" dirty="0"/>
              <a:t>Workforce development: t</a:t>
            </a:r>
            <a:r>
              <a:rPr lang="en-BE"/>
              <a:t>raining </a:t>
            </a:r>
            <a:r>
              <a:rPr lang="en-BE" dirty="0"/>
              <a:t>and education of </a:t>
            </a:r>
            <a:r>
              <a:rPr lang="en-BE"/>
              <a:t>primary care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564836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9097-1C28-B34D-9569-1F81B34A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440" y="400050"/>
            <a:ext cx="7020560" cy="571500"/>
          </a:xfrm>
        </p:spPr>
        <p:txBody>
          <a:bodyPr/>
          <a:lstStyle/>
          <a:p>
            <a:r>
              <a:rPr lang="en-BE" dirty="0"/>
              <a:t>What next?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9E967-1BC0-0640-81F1-4A1FBA2D3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97280"/>
            <a:ext cx="7673975" cy="2880599"/>
          </a:xfrm>
        </p:spPr>
        <p:txBody>
          <a:bodyPr/>
          <a:lstStyle/>
          <a:p>
            <a:r>
              <a:rPr lang="en-GB" sz="1800" dirty="0"/>
              <a:t>Primary care is essential to improve respiratory health</a:t>
            </a:r>
          </a:p>
          <a:p>
            <a:r>
              <a:rPr lang="en-GB" sz="1800" dirty="0"/>
              <a:t>Therefore we must focus research on what enables it to provide high value care</a:t>
            </a:r>
          </a:p>
          <a:p>
            <a:r>
              <a:rPr lang="en-BE" sz="1800"/>
              <a:t>These </a:t>
            </a:r>
            <a:r>
              <a:rPr lang="en-GB" sz="1800" dirty="0"/>
              <a:t>are primary care’s research </a:t>
            </a:r>
            <a:r>
              <a:rPr lang="en-BE" sz="1800"/>
              <a:t>priorities </a:t>
            </a:r>
            <a:r>
              <a:rPr lang="en-GB" sz="1800" dirty="0"/>
              <a:t>and </a:t>
            </a:r>
            <a:r>
              <a:rPr lang="en-BE" sz="1800"/>
              <a:t>should </a:t>
            </a:r>
            <a:r>
              <a:rPr lang="en-BE" sz="1800" dirty="0"/>
              <a:t>guide </a:t>
            </a:r>
            <a:r>
              <a:rPr lang="en-BE" sz="1800"/>
              <a:t>policy </a:t>
            </a:r>
            <a:r>
              <a:rPr lang="en-GB" sz="1800" dirty="0"/>
              <a:t>and research funding </a:t>
            </a:r>
            <a:r>
              <a:rPr lang="en-BE" sz="1800"/>
              <a:t>decis</a:t>
            </a:r>
            <a:r>
              <a:rPr lang="en-GB" sz="1800" dirty="0" err="1"/>
              <a:t>i</a:t>
            </a:r>
            <a:r>
              <a:rPr lang="en-BE" sz="1800"/>
              <a:t>ons</a:t>
            </a:r>
            <a:endParaRPr lang="en-BE" sz="1800" dirty="0"/>
          </a:p>
          <a:p>
            <a:r>
              <a:rPr lang="en-BE" sz="1800" dirty="0"/>
              <a:t>They should inform the research agenda for the coming 5-8 years</a:t>
            </a:r>
          </a:p>
          <a:p>
            <a:r>
              <a:rPr lang="en-BE" sz="1800" dirty="0"/>
              <a:t>They highlight new opportunities and continuing challenges</a:t>
            </a:r>
          </a:p>
          <a:p>
            <a:r>
              <a:rPr lang="en-BE" sz="1800" dirty="0"/>
              <a:t>COVID may </a:t>
            </a:r>
            <a:r>
              <a:rPr lang="en-GB" sz="1800" dirty="0"/>
              <a:t>permanently</a:t>
            </a:r>
            <a:r>
              <a:rPr lang="en-BE" sz="1800" dirty="0"/>
              <a:t> change how we deliver healthcare. Aspects like remote consultation need </a:t>
            </a:r>
            <a:r>
              <a:rPr lang="en-BE" sz="1800"/>
              <a:t>more attention</a:t>
            </a:r>
            <a:r>
              <a:rPr lang="en-GB" sz="1800" dirty="0"/>
              <a:t>. See https://</a:t>
            </a:r>
            <a:r>
              <a:rPr lang="en-GB" sz="1800" dirty="0" err="1"/>
              <a:t>www.ipcrg.org</a:t>
            </a:r>
            <a:r>
              <a:rPr lang="en-GB" sz="1800" dirty="0"/>
              <a:t>/dth11</a:t>
            </a:r>
            <a:endParaRPr lang="en-BE" sz="1800" dirty="0"/>
          </a:p>
          <a:p>
            <a:pPr marL="0" indent="0">
              <a:buNone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6601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4221-8F0F-4084-B0ED-F6BCE259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72989"/>
            <a:ext cx="6746240" cy="88449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Why determine respiratory primary care research priorities?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7BD37-4127-43F0-AA8C-75E8B4CEE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90" y="1057480"/>
            <a:ext cx="8331050" cy="3651018"/>
          </a:xfrm>
        </p:spPr>
        <p:txBody>
          <a:bodyPr/>
          <a:lstStyle/>
          <a:p>
            <a:r>
              <a:rPr lang="en-BE" dirty="0"/>
              <a:t>To understand which research </a:t>
            </a:r>
            <a:r>
              <a:rPr lang="en-BE"/>
              <a:t>questions concern </a:t>
            </a:r>
            <a:r>
              <a:rPr lang="en-BE" dirty="0"/>
              <a:t>most primary care healthcare professionals</a:t>
            </a:r>
          </a:p>
          <a:p>
            <a:r>
              <a:rPr lang="en-BE" dirty="0"/>
              <a:t>To better address an often undervalued disease area, with a focus on improving practice</a:t>
            </a:r>
          </a:p>
          <a:p>
            <a:r>
              <a:rPr lang="en-BE" dirty="0"/>
              <a:t>To reduce the </a:t>
            </a:r>
            <a:r>
              <a:rPr lang="en-BE" b="1" dirty="0"/>
              <a:t>7.7million deaths</a:t>
            </a:r>
            <a:r>
              <a:rPr lang="en-BE" dirty="0"/>
              <a:t> per year that respiratory conditions account for </a:t>
            </a:r>
          </a:p>
          <a:p>
            <a:r>
              <a:rPr lang="en-BE" dirty="0"/>
              <a:t>To </a:t>
            </a:r>
            <a:r>
              <a:rPr lang="en-BE" b="1" dirty="0"/>
              <a:t>improve clinical guidelines and patient care globally</a:t>
            </a:r>
            <a:r>
              <a:rPr lang="en-BE" dirty="0"/>
              <a:t>. </a:t>
            </a:r>
            <a:endParaRPr lang="en-GB" dirty="0"/>
          </a:p>
          <a:p>
            <a:r>
              <a:rPr lang="en-GB" dirty="0"/>
              <a:t>Update 2012 prioritisation exercise </a:t>
            </a:r>
            <a:r>
              <a:rPr lang="en-GB" sz="1100" dirty="0"/>
              <a:t>Prim Care Respir J. 2012 Mar;21(1):19-27. </a:t>
            </a:r>
            <a:r>
              <a:rPr lang="en-GB" sz="1100" dirty="0" err="1"/>
              <a:t>doi</a:t>
            </a:r>
            <a:r>
              <a:rPr lang="en-GB" sz="1100" dirty="0"/>
              <a:t>: 10.4104/pcrj.2012.00006.</a:t>
            </a:r>
            <a:endParaRPr lang="en-B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5378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D463-B74C-4A43-A731-CFF541A0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258" y="153173"/>
            <a:ext cx="7185025" cy="571500"/>
          </a:xfrm>
        </p:spPr>
        <p:txBody>
          <a:bodyPr/>
          <a:lstStyle/>
          <a:p>
            <a:r>
              <a:rPr lang="en-GB" sz="2000" dirty="0"/>
              <a:t>Its contribution to</a:t>
            </a:r>
            <a:r>
              <a:rPr lang="en-BE" sz="2000" dirty="0"/>
              <a:t> the IPCRG Research strategy</a:t>
            </a:r>
          </a:p>
        </p:txBody>
      </p:sp>
      <p:pic>
        <p:nvPicPr>
          <p:cNvPr id="3" name="Google Shape;88;p7">
            <a:extLst>
              <a:ext uri="{FF2B5EF4-FFF2-40B4-BE49-F238E27FC236}">
                <a16:creationId xmlns:a16="http://schemas.microsoft.com/office/drawing/2014/main" id="{961E4EC4-7847-FA46-A132-72C8342C0A9A}"/>
              </a:ext>
            </a:extLst>
          </p:cNvPr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817" y="973340"/>
            <a:ext cx="4315352" cy="4031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82ED2C0-AA19-8244-8520-B85573E1A352}"/>
              </a:ext>
            </a:extLst>
          </p:cNvPr>
          <p:cNvGrpSpPr/>
          <p:nvPr/>
        </p:nvGrpSpPr>
        <p:grpSpPr>
          <a:xfrm>
            <a:off x="1110158" y="1082650"/>
            <a:ext cx="2260767" cy="1754326"/>
            <a:chOff x="1506931" y="1082650"/>
            <a:chExt cx="1863994" cy="21257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7CF28A-DCAF-DE47-B6C6-AD98A7C45E5E}"/>
                </a:ext>
              </a:extLst>
            </p:cNvPr>
            <p:cNvSpPr txBox="1"/>
            <p:nvPr/>
          </p:nvSpPr>
          <p:spPr>
            <a:xfrm>
              <a:off x="1506931" y="1082650"/>
              <a:ext cx="1243584" cy="212574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Schools, platforms for peer review e.g. conferences; introducing members to collaborations e.g. Breathe Well, RECHARGE, RESPIRE, ASTRA</a:t>
              </a:r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864E6CBA-2CB1-904B-B335-B6EBBA320066}"/>
                </a:ext>
              </a:extLst>
            </p:cNvPr>
            <p:cNvSpPr/>
            <p:nvPr/>
          </p:nvSpPr>
          <p:spPr bwMode="auto">
            <a:xfrm>
              <a:off x="2734007" y="1359159"/>
              <a:ext cx="636918" cy="336831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22CDBD-228B-B741-B735-4015F5ED8E22}"/>
              </a:ext>
            </a:extLst>
          </p:cNvPr>
          <p:cNvGrpSpPr/>
          <p:nvPr/>
        </p:nvGrpSpPr>
        <p:grpSpPr>
          <a:xfrm>
            <a:off x="1128801" y="3259601"/>
            <a:ext cx="1726388" cy="1546577"/>
            <a:chOff x="1506931" y="1082650"/>
            <a:chExt cx="1726388" cy="15465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C5BCA1-CE89-3440-93BA-BE5A82A31391}"/>
                </a:ext>
              </a:extLst>
            </p:cNvPr>
            <p:cNvSpPr txBox="1"/>
            <p:nvPr/>
          </p:nvSpPr>
          <p:spPr>
            <a:xfrm>
              <a:off x="1506931" y="1082650"/>
              <a:ext cx="1243584" cy="1546577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PRIORITISATION PAPER</a:t>
              </a:r>
              <a:r>
                <a:rPr lang="en-US" sz="1200" dirty="0">
                  <a:solidFill>
                    <a:schemeClr val="bg1"/>
                  </a:solidFill>
                </a:rPr>
                <a:t>;  sentinel network;  relationship building with funders and  academics</a:t>
              </a: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C4552CCB-DAC3-F34D-9B99-B4030C3BB852}"/>
                </a:ext>
              </a:extLst>
            </p:cNvPr>
            <p:cNvSpPr/>
            <p:nvPr/>
          </p:nvSpPr>
          <p:spPr bwMode="auto">
            <a:xfrm>
              <a:off x="2750515" y="1589502"/>
              <a:ext cx="482804" cy="277978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CBD3F5-5726-1945-814A-850E02C7A36D}"/>
              </a:ext>
            </a:extLst>
          </p:cNvPr>
          <p:cNvGrpSpPr/>
          <p:nvPr/>
        </p:nvGrpSpPr>
        <p:grpSpPr>
          <a:xfrm>
            <a:off x="5694770" y="906906"/>
            <a:ext cx="2536496" cy="1600200"/>
            <a:chOff x="1089964" y="1082650"/>
            <a:chExt cx="1660551" cy="267765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CECFAD-F5A1-874C-A691-9B8E20BDF9CD}"/>
                </a:ext>
              </a:extLst>
            </p:cNvPr>
            <p:cNvSpPr txBox="1"/>
            <p:nvPr/>
          </p:nvSpPr>
          <p:spPr>
            <a:xfrm>
              <a:off x="1506931" y="1082650"/>
              <a:ext cx="1243584" cy="267765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Routine data analysis (e.g. UNLOCK), implementation studies (e.g. FRESH AIR and our research school prizes); stakeholder engagement throughout research processes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8522CAF2-F3E1-EC4B-B4AB-974365944D0F}"/>
                </a:ext>
              </a:extLst>
            </p:cNvPr>
            <p:cNvSpPr/>
            <p:nvPr/>
          </p:nvSpPr>
          <p:spPr bwMode="auto">
            <a:xfrm rot="10800000">
              <a:off x="1089964" y="1631923"/>
              <a:ext cx="416967" cy="465146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04EA7F-42C6-8D4A-B5EC-C3B68301942F}"/>
              </a:ext>
            </a:extLst>
          </p:cNvPr>
          <p:cNvGrpSpPr/>
          <p:nvPr/>
        </p:nvGrpSpPr>
        <p:grpSpPr>
          <a:xfrm>
            <a:off x="6331689" y="2664778"/>
            <a:ext cx="2657678" cy="1038089"/>
            <a:chOff x="1099677" y="1082650"/>
            <a:chExt cx="1650838" cy="1715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040C74-A109-C04E-A18F-CFBE8EAC00FB}"/>
                </a:ext>
              </a:extLst>
            </p:cNvPr>
            <p:cNvSpPr txBox="1"/>
            <p:nvPr/>
          </p:nvSpPr>
          <p:spPr>
            <a:xfrm>
              <a:off x="1506931" y="1082650"/>
              <a:ext cx="1243584" cy="17155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Publications, our journal </a:t>
              </a:r>
              <a:r>
                <a:rPr lang="en-US" sz="1200" dirty="0" err="1"/>
                <a:t>npjPCRM</a:t>
              </a:r>
              <a:r>
                <a:rPr lang="en-US" sz="1200" dirty="0"/>
                <a:t>, social media, conferences, webinars, website, personal communication</a:t>
              </a: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55ECD145-C7C9-FA40-ADE1-DD99EFF1258C}"/>
                </a:ext>
              </a:extLst>
            </p:cNvPr>
            <p:cNvSpPr/>
            <p:nvPr/>
          </p:nvSpPr>
          <p:spPr bwMode="auto">
            <a:xfrm rot="10800000">
              <a:off x="1099677" y="1589501"/>
              <a:ext cx="416967" cy="595287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3ACAF5-56F1-9B4B-A8E7-A7F5923BCF75}"/>
              </a:ext>
            </a:extLst>
          </p:cNvPr>
          <p:cNvGrpSpPr/>
          <p:nvPr/>
        </p:nvGrpSpPr>
        <p:grpSpPr>
          <a:xfrm>
            <a:off x="5397433" y="3887074"/>
            <a:ext cx="2633472" cy="1200329"/>
            <a:chOff x="5722780" y="1634780"/>
            <a:chExt cx="2003291" cy="142365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D31D17-E06C-CA43-A13A-26933E1174AD}"/>
                </a:ext>
              </a:extLst>
            </p:cNvPr>
            <p:cNvSpPr txBox="1"/>
            <p:nvPr/>
          </p:nvSpPr>
          <p:spPr>
            <a:xfrm>
              <a:off x="6422213" y="1634780"/>
              <a:ext cx="1303858" cy="142365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Membership engagement, mentoring, encouragement, confidence building, fundraising</a:t>
              </a:r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C7D7AE6D-199F-9048-B070-D02264021F41}"/>
                </a:ext>
              </a:extLst>
            </p:cNvPr>
            <p:cNvSpPr/>
            <p:nvPr/>
          </p:nvSpPr>
          <p:spPr bwMode="auto">
            <a:xfrm rot="10800000">
              <a:off x="5722780" y="2200150"/>
              <a:ext cx="699433" cy="35844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1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27BDD89-596B-2648-948C-BBFA362A6675}"/>
              </a:ext>
            </a:extLst>
          </p:cNvPr>
          <p:cNvSpPr txBox="1"/>
          <p:nvPr/>
        </p:nvSpPr>
        <p:spPr>
          <a:xfrm>
            <a:off x="3429142" y="1082997"/>
            <a:ext cx="2880086" cy="408344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0F987-2D9B-A745-9696-CF1ADF0A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499" y="109601"/>
            <a:ext cx="6331585" cy="856198"/>
          </a:xfrm>
        </p:spPr>
        <p:txBody>
          <a:bodyPr/>
          <a:lstStyle/>
          <a:p>
            <a:r>
              <a:rPr lang="en-BE" sz="2400" dirty="0"/>
              <a:t>IPCRG</a:t>
            </a:r>
            <a:r>
              <a:rPr lang="en-GB" sz="2400" dirty="0"/>
              <a:t>’s role in</a:t>
            </a:r>
            <a:r>
              <a:rPr lang="en-BE" sz="2400" dirty="0"/>
              <a:t> supporting global health programmes</a:t>
            </a:r>
            <a:r>
              <a:rPr lang="en-GB" sz="2400" dirty="0"/>
              <a:t> to engage primary care</a:t>
            </a:r>
            <a:endParaRPr lang="en-BE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8E8EDD-9E74-E54C-9470-92D225647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91" y="2991069"/>
            <a:ext cx="2747846" cy="1464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8B7D3D-92BC-4244-8E46-BA3A97877A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" y="2084933"/>
            <a:ext cx="1605073" cy="1933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CA29E-70B6-9A49-BCC4-719FA05DA5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5" y="3940802"/>
            <a:ext cx="2329146" cy="627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E842BF-B751-BB4B-8F6B-3DF572DE0C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613" y="2050391"/>
            <a:ext cx="1761703" cy="1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08F60B-A8E8-3840-9410-06DC1E2130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06" y="3786486"/>
            <a:ext cx="2777558" cy="1127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539A8-9174-CB4E-914D-4266E81C7B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63" y="2327420"/>
            <a:ext cx="1732923" cy="7194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0667F7-E897-5540-9B8F-3139F7C5269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1873" y="1552315"/>
            <a:ext cx="1313417" cy="8654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2BD79A-2127-8D4A-8BD1-B8C5AAF178A8}"/>
              </a:ext>
            </a:extLst>
          </p:cNvPr>
          <p:cNvSpPr txBox="1"/>
          <p:nvPr/>
        </p:nvSpPr>
        <p:spPr>
          <a:xfrm>
            <a:off x="7060889" y="2369053"/>
            <a:ext cx="154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900" dirty="0"/>
              <a:t>Funded by the EU Horizon 2020 programme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363375-CC88-D845-B226-EB93F3BD5F7A}"/>
              </a:ext>
            </a:extLst>
          </p:cNvPr>
          <p:cNvSpPr txBox="1"/>
          <p:nvPr/>
        </p:nvSpPr>
        <p:spPr>
          <a:xfrm>
            <a:off x="0" y="1043873"/>
            <a:ext cx="91440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endParaRPr lang="en-B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54253-AED1-D841-8305-8BBA604458DD}"/>
              </a:ext>
            </a:extLst>
          </p:cNvPr>
          <p:cNvSpPr txBox="1"/>
          <p:nvPr/>
        </p:nvSpPr>
        <p:spPr>
          <a:xfrm>
            <a:off x="6707017" y="4415719"/>
            <a:ext cx="203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Uganda, Vietnam, Greece and the Kyrgyz Republic</a:t>
            </a:r>
            <a:endParaRPr lang="en-BE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224325-C561-4043-86F6-CC91FA4DABC5}"/>
              </a:ext>
            </a:extLst>
          </p:cNvPr>
          <p:cNvSpPr txBox="1"/>
          <p:nvPr/>
        </p:nvSpPr>
        <p:spPr>
          <a:xfrm>
            <a:off x="58941" y="4576597"/>
            <a:ext cx="3311260" cy="60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Bangladesh, Brazil, China, Georgia, India, Kyrgyzstan, North Macedonia, Malaysia, Pakistan, Uganda and Sri Lanka</a:t>
            </a:r>
            <a:endParaRPr lang="en-BE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C668ED-EB1A-154C-B05C-2649EB750F71}"/>
              </a:ext>
            </a:extLst>
          </p:cNvPr>
          <p:cNvSpPr txBox="1"/>
          <p:nvPr/>
        </p:nvSpPr>
        <p:spPr>
          <a:xfrm>
            <a:off x="3802485" y="4877384"/>
            <a:ext cx="23305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050" dirty="0"/>
              <a:t>With members from 15 countries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7B04A1-A31C-7944-B4F5-3E89B4367EFA}"/>
              </a:ext>
            </a:extLst>
          </p:cNvPr>
          <p:cNvSpPr txBox="1"/>
          <p:nvPr/>
        </p:nvSpPr>
        <p:spPr>
          <a:xfrm>
            <a:off x="3714869" y="3082073"/>
            <a:ext cx="23305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1050" dirty="0"/>
              <a:t>With members and partners from 24 countries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E8AEC7-5330-1D47-8D7E-65C9B3122F7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7" y="1406575"/>
            <a:ext cx="2765216" cy="6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5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9D8D16-925C-674F-9766-19664E88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181886"/>
            <a:ext cx="7185025" cy="571500"/>
          </a:xfrm>
        </p:spPr>
        <p:txBody>
          <a:bodyPr/>
          <a:lstStyle/>
          <a:p>
            <a:r>
              <a:rPr lang="en-US" sz="1400" dirty="0"/>
              <a:t>IPCRG reaches over 155,000 primary care colleagues</a:t>
            </a:r>
            <a:br>
              <a:rPr lang="en-US" sz="1400" dirty="0"/>
            </a:br>
            <a:r>
              <a:rPr lang="en-US" sz="1400" dirty="0"/>
              <a:t>through our 37 country members in high, middle and low income countries</a:t>
            </a:r>
          </a:p>
        </p:txBody>
      </p:sp>
      <p:pic>
        <p:nvPicPr>
          <p:cNvPr id="7" name="Content Placeholder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6368C31-AFB3-704E-802A-6C1EBE40309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968" y="1412778"/>
            <a:ext cx="7597466" cy="354883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6C22C-0BEA-FD4C-B857-797C01D418E6}"/>
              </a:ext>
            </a:extLst>
          </p:cNvPr>
          <p:cNvSpPr txBox="1"/>
          <p:nvPr/>
        </p:nvSpPr>
        <p:spPr>
          <a:xfrm>
            <a:off x="886968" y="4206240"/>
            <a:ext cx="585216" cy="548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4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265B-412E-4CC5-BE2A-DE0FF948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440" y="167234"/>
            <a:ext cx="5424989" cy="588140"/>
          </a:xfrm>
        </p:spPr>
        <p:txBody>
          <a:bodyPr/>
          <a:lstStyle/>
          <a:p>
            <a:r>
              <a:rPr lang="en-GB" dirty="0"/>
              <a:t>Methods: e-Delphi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E608E-F6D8-A941-AC30-D28B7F356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54748-B011-1B4C-A83D-A9F31A298E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17398" b="24863"/>
          <a:stretch/>
        </p:blipFill>
        <p:spPr>
          <a:xfrm>
            <a:off x="0" y="998965"/>
            <a:ext cx="6367181" cy="397730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0243DEA-F71F-41C6-98C1-BF1846233062}"/>
              </a:ext>
            </a:extLst>
          </p:cNvPr>
          <p:cNvSpPr/>
          <p:nvPr/>
        </p:nvSpPr>
        <p:spPr>
          <a:xfrm>
            <a:off x="5065442" y="1759226"/>
            <a:ext cx="3958067" cy="292753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ROUND 1: OPEN SURVEY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1- What are the most common respiratory conditions 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2- Which are the most clinically important 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3- Please list 10 questions relevant to the above conditions that you would like to see answered and unable to find enough evidence in the literature for them?</a:t>
            </a:r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0423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D975B7-6EF4-4714-8EF5-2B48DF50D1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7963" y="25155"/>
            <a:ext cx="5582701" cy="511834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C402363-BEEE-4365-9B7F-C49FE94B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8" y="1432560"/>
            <a:ext cx="2788919" cy="134804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Characteristics of respondents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endParaRPr lang="en-GB" dirty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308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38BE1-FFB0-44D3-8EEF-37AEA0E8C7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0812" y="135245"/>
            <a:ext cx="2897748" cy="560134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19ACE8-933E-4778-A41F-AD75F3120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39" y="1127760"/>
            <a:ext cx="3195372" cy="3771669"/>
          </a:xfrm>
        </p:spPr>
        <p:txBody>
          <a:bodyPr>
            <a:normAutofit fontScale="77500" lnSpcReduction="20000"/>
          </a:bodyPr>
          <a:lstStyle/>
          <a:p>
            <a:r>
              <a:rPr lang="en-BE" dirty="0"/>
              <a:t>608 questions</a:t>
            </a:r>
            <a:endParaRPr lang="en-GB" dirty="0"/>
          </a:p>
          <a:p>
            <a:r>
              <a:rPr lang="en-BE" dirty="0"/>
              <a:t>from </a:t>
            </a:r>
            <a:r>
              <a:rPr lang="en-BE" b="1" dirty="0"/>
              <a:t>112 community-based physicians, nurses and other healthcare professionals</a:t>
            </a:r>
            <a:endParaRPr lang="en-GB" b="1" dirty="0"/>
          </a:p>
          <a:p>
            <a:r>
              <a:rPr lang="en-GB" dirty="0"/>
              <a:t>representing</a:t>
            </a:r>
            <a:r>
              <a:rPr lang="en-BE" dirty="0"/>
              <a:t> 27 high, middle and low-income countries </a:t>
            </a:r>
          </a:p>
          <a:p>
            <a:r>
              <a:rPr lang="en-BE" dirty="0"/>
              <a:t>27 academic experts </a:t>
            </a:r>
            <a:r>
              <a:rPr lang="en-GB" dirty="0"/>
              <a:t>reduced these </a:t>
            </a:r>
            <a:r>
              <a:rPr lang="en-BE" dirty="0"/>
              <a:t>to 176 questions using an e-Delp</a:t>
            </a:r>
            <a:r>
              <a:rPr lang="en-GB" dirty="0"/>
              <a:t>h</a:t>
            </a:r>
            <a:r>
              <a:rPr lang="en-BE" dirty="0"/>
              <a:t>i process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062FE7-525C-844E-8BEA-82FCBE0B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623" y="244071"/>
            <a:ext cx="5424989" cy="588140"/>
          </a:xfrm>
        </p:spPr>
        <p:txBody>
          <a:bodyPr/>
          <a:lstStyle/>
          <a:p>
            <a:r>
              <a:rPr lang="en-GB" dirty="0"/>
              <a:t>Geographical coverage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A7A6B-AC6B-534A-A15F-B041B8B77909}"/>
              </a:ext>
            </a:extLst>
          </p:cNvPr>
          <p:cNvSpPr txBox="1"/>
          <p:nvPr/>
        </p:nvSpPr>
        <p:spPr>
          <a:xfrm>
            <a:off x="4572000" y="4515679"/>
            <a:ext cx="3788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Map courtesy of </a:t>
            </a:r>
            <a:r>
              <a:rPr lang="en-GB" dirty="0">
                <a:hlinkClick r:id="rId4"/>
              </a:rPr>
              <a:t>www.mapchart.net</a:t>
            </a:r>
            <a:endParaRPr lang="en-GB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9467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D84656-7C91-BA4F-B53C-9DAF8D58B2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" r="2914" b="26527"/>
          <a:stretch/>
        </p:blipFill>
        <p:spPr>
          <a:xfrm>
            <a:off x="2256281" y="-1"/>
            <a:ext cx="6887719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7954A2-C0EE-4F02-9AA7-C6689B95C1D4}"/>
              </a:ext>
            </a:extLst>
          </p:cNvPr>
          <p:cNvSpPr/>
          <p:nvPr/>
        </p:nvSpPr>
        <p:spPr>
          <a:xfrm>
            <a:off x="155669" y="1071339"/>
            <a:ext cx="25458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Asthma and COPD were the most frequently mentioned diseases</a:t>
            </a:r>
            <a:r>
              <a:rPr lang="en-GB" sz="1600" dirty="0"/>
              <a:t> </a:t>
            </a:r>
            <a:r>
              <a:rPr lang="en-GB" sz="1600" b="1" dirty="0"/>
              <a:t>and the diseases of most concern</a:t>
            </a:r>
            <a:endParaRPr lang="en-GB" sz="1600" dirty="0"/>
          </a:p>
          <a:p>
            <a:endParaRPr lang="en-GB" sz="1600" dirty="0"/>
          </a:p>
          <a:p>
            <a:r>
              <a:rPr lang="en-GB" sz="1600" b="1" dirty="0"/>
              <a:t>Infectious respiratory diseases taken together (TB, pneumonia) were mentioned most and were also of highest concern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F5929-7A3A-0E4E-81AA-382F6D5634C6}"/>
              </a:ext>
            </a:extLst>
          </p:cNvPr>
          <p:cNvSpPr txBox="1"/>
          <p:nvPr/>
        </p:nvSpPr>
        <p:spPr>
          <a:xfrm>
            <a:off x="155669" y="4282411"/>
            <a:ext cx="267537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URTI</a:t>
            </a:r>
            <a:r>
              <a:rPr lang="en-US" sz="1100" dirty="0"/>
              <a:t>: upper respiratory tract infection</a:t>
            </a:r>
          </a:p>
          <a:p>
            <a:r>
              <a:rPr lang="en-US" sz="1100" b="1" dirty="0"/>
              <a:t>TB</a:t>
            </a:r>
            <a:r>
              <a:rPr lang="en-US" sz="1100" dirty="0"/>
              <a:t>: tuberculosis</a:t>
            </a:r>
            <a:br>
              <a:rPr lang="en-US" sz="1100" dirty="0"/>
            </a:br>
            <a:r>
              <a:rPr lang="en-US" sz="1100" b="1" dirty="0"/>
              <a:t>COPD</a:t>
            </a:r>
            <a:r>
              <a:rPr lang="en-US" sz="1100" dirty="0"/>
              <a:t>: chronic obstructive pulmonary disease</a:t>
            </a:r>
          </a:p>
        </p:txBody>
      </p:sp>
    </p:spTree>
    <p:extLst>
      <p:ext uri="{BB962C8B-B14F-4D97-AF65-F5344CB8AC3E}">
        <p14:creationId xmlns:p14="http://schemas.microsoft.com/office/powerpoint/2010/main" val="1890951653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14548</TotalTime>
  <Words>955</Words>
  <Application>Microsoft Office PowerPoint</Application>
  <PresentationFormat>On-screen Show (16:9)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</vt:lpstr>
      <vt:lpstr>Calibri</vt:lpstr>
      <vt:lpstr>1_Blank Presentation</vt:lpstr>
      <vt:lpstr>IPCRG International Primary Care Respiratory Group</vt:lpstr>
      <vt:lpstr>Why determine respiratory primary care research priorities?</vt:lpstr>
      <vt:lpstr>Its contribution to the IPCRG Research strategy</vt:lpstr>
      <vt:lpstr>IPCRG’s role in supporting global health programmes to engage primary care</vt:lpstr>
      <vt:lpstr>IPCRG reaches over 155,000 primary care colleagues through our 37 country members in high, middle and low income countries</vt:lpstr>
      <vt:lpstr>Methods: e-Delphi process</vt:lpstr>
      <vt:lpstr>Characteristics of respondents  </vt:lpstr>
      <vt:lpstr>Geographical coverage</vt:lpstr>
      <vt:lpstr>PowerPoint Presentation</vt:lpstr>
      <vt:lpstr>PowerPoint Presentation</vt:lpstr>
      <vt:lpstr>49 questions reached 80% consensus for importance after e-Delphi rating stages  Top 10 ranked questions</vt:lpstr>
      <vt:lpstr>PowerPoint Presentation</vt:lpstr>
      <vt:lpstr>Cross-cutting themes: what is needed</vt:lpstr>
      <vt:lpstr>What concerns primary care the most?</vt:lpstr>
      <vt:lpstr>New topics and priorities continued since 2012 original prioritisation</vt:lpstr>
      <vt:lpstr>What next?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Siân Williams</dc:creator>
  <cp:lastModifiedBy>Nicola Connor</cp:lastModifiedBy>
  <cp:revision>34</cp:revision>
  <dcterms:created xsi:type="dcterms:W3CDTF">2019-11-21T21:57:43Z</dcterms:created>
  <dcterms:modified xsi:type="dcterms:W3CDTF">2021-11-04T17:00:13Z</dcterms:modified>
</cp:coreProperties>
</file>