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4" r:id="rId1"/>
    <p:sldMasterId id="2147483802" r:id="rId2"/>
  </p:sldMasterIdLst>
  <p:notesMasterIdLst>
    <p:notesMasterId r:id="rId15"/>
  </p:notesMasterIdLst>
  <p:sldIdLst>
    <p:sldId id="1041" r:id="rId3"/>
    <p:sldId id="1048" r:id="rId4"/>
    <p:sldId id="1049" r:id="rId5"/>
    <p:sldId id="1050" r:id="rId6"/>
    <p:sldId id="1051" r:id="rId7"/>
    <p:sldId id="1054" r:id="rId8"/>
    <p:sldId id="1052" r:id="rId9"/>
    <p:sldId id="1057" r:id="rId10"/>
    <p:sldId id="1056" r:id="rId11"/>
    <p:sldId id="1058" r:id="rId12"/>
    <p:sldId id="1059" r:id="rId13"/>
    <p:sldId id="593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an Williams" initials="S" lastIdx="4" clrIdx="0"/>
  <p:cmAuthor id="2" name="Ioanna Tsiligianni" initials="IT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99"/>
    <a:srgbClr val="F5F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33"/>
    <p:restoredTop sz="94694"/>
  </p:normalViewPr>
  <p:slideViewPr>
    <p:cSldViewPr snapToGrid="0" snapToObjects="1">
      <p:cViewPr varScale="1">
        <p:scale>
          <a:sx n="138" d="100"/>
          <a:sy n="138" d="100"/>
        </p:scale>
        <p:origin x="672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67F46-0AAF-DD4A-93FC-C683461C5B8C}" type="datetimeFigureOut">
              <a:rPr lang="en-US" smtClean="0"/>
              <a:pPr/>
              <a:t>5/25/2022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827AF-AD0A-0A4A-B7CA-45E7D9D14E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3F404-975E-4A6F-A6D6-43C8116AC1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5375" y="1171575"/>
            <a:ext cx="7124699" cy="9334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028AB2-2787-4BBD-B654-7C0E2FD84211}"/>
              </a:ext>
            </a:extLst>
          </p:cNvPr>
          <p:cNvSpPr txBox="1"/>
          <p:nvPr userDrawn="1"/>
        </p:nvSpPr>
        <p:spPr>
          <a:xfrm>
            <a:off x="1722437" y="4672178"/>
            <a:ext cx="5981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600" i="1" dirty="0">
                <a:solidFill>
                  <a:srgbClr val="074B88"/>
                </a:solidFill>
              </a:rPr>
              <a:t>Breathing and feeling well through universal access to right care</a:t>
            </a:r>
          </a:p>
        </p:txBody>
      </p:sp>
    </p:spTree>
    <p:extLst>
      <p:ext uri="{BB962C8B-B14F-4D97-AF65-F5344CB8AC3E}">
        <p14:creationId xmlns:p14="http://schemas.microsoft.com/office/powerpoint/2010/main" val="40843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72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27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 strapeline logo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9300" y="211792"/>
            <a:ext cx="6019536" cy="725828"/>
          </a:xfrm>
        </p:spPr>
        <p:txBody>
          <a:bodyPr anchor="ctr" anchorCtr="0"/>
          <a:lstStyle>
            <a:lvl1pPr>
              <a:defRPr sz="2700" spc="-56"/>
            </a:lvl1pPr>
          </a:lstStyle>
          <a:p>
            <a:r>
              <a:rPr lang="en-GB"/>
              <a:t>Click to edit Master title style</a:t>
            </a:r>
          </a:p>
        </p:txBody>
      </p:sp>
      <p:pic>
        <p:nvPicPr>
          <p:cNvPr id="8" name="Picture 7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B46A256E-1EBC-4F2D-BAB5-5EAE083CD2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8836" y="-41946"/>
            <a:ext cx="1105175" cy="1105175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6980435-5DB7-4EED-A356-1524619973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4785997"/>
            <a:ext cx="8229600" cy="270272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en-US"/>
              <a:t>References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125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56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C0689-2F4E-E442-A7BA-9A04A98CF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3721D-6327-A843-9DB2-8DB70DB2D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1768C-A7D3-6F4B-87C9-74CF1EECF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3355-4147-E44B-806C-F7FC06E39BC0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552D8-BB18-5147-AF76-69ACAF545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49589-F0AB-6040-AAF4-DDE8586E2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161FC-94DA-424F-95CA-055E3814D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38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369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958975" y="400050"/>
            <a:ext cx="71850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348979"/>
            <a:ext cx="77724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93C6F891-E3A9-47F8-91AA-FEBA4EEFA0D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69333" y="300086"/>
            <a:ext cx="1727200" cy="66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23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5" r:id="rId2"/>
    <p:sldLayoutId id="2147483726" r:id="rId3"/>
    <p:sldLayoutId id="2147483727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25" b="1">
          <a:solidFill>
            <a:srgbClr val="CC030B"/>
          </a:solidFill>
          <a:latin typeface="+mj-lt"/>
          <a:ea typeface="ＭＳ Ｐゴシック" pitchFamily="112" charset="-128"/>
          <a:cs typeface="ＭＳ Ｐゴシック" pitchFamily="96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25" b="1">
          <a:solidFill>
            <a:srgbClr val="CC030B"/>
          </a:solidFill>
          <a:latin typeface="Arial" charset="0"/>
          <a:ea typeface="ＭＳ Ｐゴシック" pitchFamily="112" charset="-128"/>
          <a:cs typeface="ＭＳ Ｐゴシック" pitchFamily="9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25" b="1">
          <a:solidFill>
            <a:srgbClr val="CC030B"/>
          </a:solidFill>
          <a:latin typeface="Arial" charset="0"/>
          <a:ea typeface="ＭＳ Ｐゴシック" pitchFamily="112" charset="-128"/>
          <a:cs typeface="ＭＳ Ｐゴシック" pitchFamily="9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25" b="1">
          <a:solidFill>
            <a:srgbClr val="CC030B"/>
          </a:solidFill>
          <a:latin typeface="Arial" charset="0"/>
          <a:ea typeface="ＭＳ Ｐゴシック" pitchFamily="112" charset="-128"/>
          <a:cs typeface="ＭＳ Ｐゴシック" pitchFamily="9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25" b="1">
          <a:solidFill>
            <a:srgbClr val="CC030B"/>
          </a:solidFill>
          <a:latin typeface="Arial" charset="0"/>
          <a:ea typeface="ＭＳ Ｐゴシック" pitchFamily="112" charset="-128"/>
          <a:cs typeface="ＭＳ Ｐゴシック" pitchFamily="96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2625" b="1">
          <a:solidFill>
            <a:schemeClr val="tx2"/>
          </a:solidFill>
          <a:latin typeface="Arial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625" b="1">
          <a:solidFill>
            <a:schemeClr val="tx2"/>
          </a:solidFill>
          <a:latin typeface="Arial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625" b="1">
          <a:solidFill>
            <a:schemeClr val="tx2"/>
          </a:solidFill>
          <a:latin typeface="Arial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625" b="1">
          <a:solidFill>
            <a:schemeClr val="tx2"/>
          </a:solidFill>
          <a:latin typeface="Arial" charset="0"/>
        </a:defRPr>
      </a:lvl9pPr>
    </p:titleStyle>
    <p:bodyStyle>
      <a:lvl1pPr marL="259556" indent="-259556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SzPct val="130000"/>
        <a:buFont typeface="Times" pitchFamily="-65" charset="0"/>
        <a:buChar char="•"/>
        <a:tabLst>
          <a:tab pos="1070372" algn="l"/>
          <a:tab pos="1231106" algn="l"/>
        </a:tabLst>
        <a:defRPr sz="2250">
          <a:solidFill>
            <a:schemeClr val="tx1"/>
          </a:solidFill>
          <a:latin typeface="+mn-lt"/>
          <a:ea typeface="ＭＳ Ｐゴシック" pitchFamily="112" charset="-128"/>
          <a:cs typeface="ＭＳ Ｐゴシック" pitchFamily="96" charset="-128"/>
        </a:defRPr>
      </a:lvl1pPr>
      <a:lvl2pPr marL="526256" indent="-26551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SzPct val="100000"/>
        <a:buChar char="o"/>
        <a:tabLst>
          <a:tab pos="1070372" algn="l"/>
          <a:tab pos="1231106" algn="l"/>
        </a:tabLst>
        <a:defRPr sz="1950">
          <a:solidFill>
            <a:schemeClr val="tx1"/>
          </a:solidFill>
          <a:latin typeface="+mn-lt"/>
          <a:ea typeface="ＭＳ Ｐゴシック" pitchFamily="112" charset="-128"/>
        </a:defRPr>
      </a:lvl2pPr>
      <a:lvl3pPr marL="745331" indent="-201216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Char char="•"/>
        <a:tabLst>
          <a:tab pos="1070372" algn="l"/>
          <a:tab pos="1231106" algn="l"/>
        </a:tabLst>
        <a:defRPr sz="1650">
          <a:solidFill>
            <a:schemeClr val="tx1"/>
          </a:solidFill>
          <a:latin typeface="+mn-lt"/>
          <a:ea typeface="ＭＳ Ｐゴシック" pitchFamily="112" charset="-128"/>
        </a:defRPr>
      </a:lvl3pPr>
      <a:lvl4pPr marL="994172" indent="-2476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Char char="–"/>
        <a:tabLst>
          <a:tab pos="1070372" algn="l"/>
          <a:tab pos="1231106" algn="l"/>
        </a:tabLst>
        <a:defRPr sz="1425">
          <a:solidFill>
            <a:schemeClr val="tx1"/>
          </a:solidFill>
          <a:latin typeface="+mn-lt"/>
          <a:ea typeface="ＭＳ Ｐゴシック" pitchFamily="112" charset="-128"/>
        </a:defRPr>
      </a:lvl4pPr>
      <a:lvl5pPr marL="1200150" indent="-20478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Char char="»"/>
        <a:tabLst>
          <a:tab pos="1070372" algn="l"/>
          <a:tab pos="1231106" algn="l"/>
        </a:tabLst>
        <a:defRPr sz="1275">
          <a:solidFill>
            <a:schemeClr val="tx1"/>
          </a:solidFill>
          <a:latin typeface="+mn-lt"/>
          <a:ea typeface="ＭＳ Ｐゴシック" pitchFamily="112" charset="-128"/>
        </a:defRPr>
      </a:lvl5pPr>
      <a:lvl6pPr marL="1543050" indent="-204788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»"/>
        <a:tabLst>
          <a:tab pos="1070372" algn="l"/>
          <a:tab pos="1231106" algn="l"/>
        </a:tabLst>
        <a:defRPr sz="1275">
          <a:solidFill>
            <a:schemeClr val="tx1"/>
          </a:solidFill>
          <a:latin typeface="+mn-lt"/>
        </a:defRPr>
      </a:lvl6pPr>
      <a:lvl7pPr marL="1885950" indent="-204788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»"/>
        <a:tabLst>
          <a:tab pos="1070372" algn="l"/>
          <a:tab pos="1231106" algn="l"/>
        </a:tabLst>
        <a:defRPr sz="1275">
          <a:solidFill>
            <a:schemeClr val="tx1"/>
          </a:solidFill>
          <a:latin typeface="+mn-lt"/>
        </a:defRPr>
      </a:lvl7pPr>
      <a:lvl8pPr marL="2228850" indent="-204788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»"/>
        <a:tabLst>
          <a:tab pos="1070372" algn="l"/>
          <a:tab pos="1231106" algn="l"/>
        </a:tabLst>
        <a:defRPr sz="1275">
          <a:solidFill>
            <a:schemeClr val="tx1"/>
          </a:solidFill>
          <a:latin typeface="+mn-lt"/>
        </a:defRPr>
      </a:lvl8pPr>
      <a:lvl9pPr marL="2571750" indent="-204788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»"/>
        <a:tabLst>
          <a:tab pos="1070372" algn="l"/>
          <a:tab pos="1231106" algn="l"/>
        </a:tabLst>
        <a:defRPr sz="127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958975" y="182348"/>
            <a:ext cx="71850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348979"/>
            <a:ext cx="77724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9" name="image1.png" descr="Logo&#10;&#10;Description automatically generated">
            <a:extLst>
              <a:ext uri="{FF2B5EF4-FFF2-40B4-BE49-F238E27FC236}">
                <a16:creationId xmlns:a16="http://schemas.microsoft.com/office/drawing/2014/main" id="{0845127D-56D4-DE47-A869-DC0AEF6D2CB9}"/>
              </a:ext>
            </a:extLst>
          </p:cNvPr>
          <p:cNvPicPr/>
          <p:nvPr userDrawn="1"/>
        </p:nvPicPr>
        <p:blipFill>
          <a:blip r:embed="rId5"/>
          <a:srcRect/>
          <a:stretch>
            <a:fillRect/>
          </a:stretch>
        </p:blipFill>
        <p:spPr>
          <a:xfrm>
            <a:off x="221381" y="224891"/>
            <a:ext cx="1458234" cy="571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40649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25" b="1">
          <a:solidFill>
            <a:srgbClr val="CC030B"/>
          </a:solidFill>
          <a:latin typeface="+mj-lt"/>
          <a:ea typeface="ＭＳ Ｐゴシック" pitchFamily="112" charset="-128"/>
          <a:cs typeface="ＭＳ Ｐゴシック" pitchFamily="96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25" b="1">
          <a:solidFill>
            <a:srgbClr val="CC030B"/>
          </a:solidFill>
          <a:latin typeface="Arial" charset="0"/>
          <a:ea typeface="ＭＳ Ｐゴシック" pitchFamily="112" charset="-128"/>
          <a:cs typeface="ＭＳ Ｐゴシック" pitchFamily="9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25" b="1">
          <a:solidFill>
            <a:srgbClr val="CC030B"/>
          </a:solidFill>
          <a:latin typeface="Arial" charset="0"/>
          <a:ea typeface="ＭＳ Ｐゴシック" pitchFamily="112" charset="-128"/>
          <a:cs typeface="ＭＳ Ｐゴシック" pitchFamily="9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25" b="1">
          <a:solidFill>
            <a:srgbClr val="CC030B"/>
          </a:solidFill>
          <a:latin typeface="Arial" charset="0"/>
          <a:ea typeface="ＭＳ Ｐゴシック" pitchFamily="112" charset="-128"/>
          <a:cs typeface="ＭＳ Ｐゴシック" pitchFamily="9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25" b="1">
          <a:solidFill>
            <a:srgbClr val="CC030B"/>
          </a:solidFill>
          <a:latin typeface="Arial" charset="0"/>
          <a:ea typeface="ＭＳ Ｐゴシック" pitchFamily="112" charset="-128"/>
          <a:cs typeface="ＭＳ Ｐゴシック" pitchFamily="96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2625" b="1">
          <a:solidFill>
            <a:schemeClr val="tx2"/>
          </a:solidFill>
          <a:latin typeface="Arial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625" b="1">
          <a:solidFill>
            <a:schemeClr val="tx2"/>
          </a:solidFill>
          <a:latin typeface="Arial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625" b="1">
          <a:solidFill>
            <a:schemeClr val="tx2"/>
          </a:solidFill>
          <a:latin typeface="Arial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625" b="1">
          <a:solidFill>
            <a:schemeClr val="tx2"/>
          </a:solidFill>
          <a:latin typeface="Arial" charset="0"/>
        </a:defRPr>
      </a:lvl9pPr>
    </p:titleStyle>
    <p:bodyStyle>
      <a:lvl1pPr marL="259556" indent="-259556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SzPct val="130000"/>
        <a:buFont typeface="Times" pitchFamily="-65" charset="0"/>
        <a:buChar char="•"/>
        <a:tabLst>
          <a:tab pos="1070372" algn="l"/>
          <a:tab pos="1231106" algn="l"/>
        </a:tabLst>
        <a:defRPr sz="2250">
          <a:solidFill>
            <a:schemeClr val="tx1"/>
          </a:solidFill>
          <a:latin typeface="+mn-lt"/>
          <a:ea typeface="ＭＳ Ｐゴシック" pitchFamily="112" charset="-128"/>
          <a:cs typeface="ＭＳ Ｐゴシック" pitchFamily="96" charset="-128"/>
        </a:defRPr>
      </a:lvl1pPr>
      <a:lvl2pPr marL="526256" indent="-26551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SzPct val="100000"/>
        <a:buChar char="o"/>
        <a:tabLst>
          <a:tab pos="1070372" algn="l"/>
          <a:tab pos="1231106" algn="l"/>
        </a:tabLst>
        <a:defRPr sz="1950">
          <a:solidFill>
            <a:schemeClr val="tx1"/>
          </a:solidFill>
          <a:latin typeface="+mn-lt"/>
          <a:ea typeface="ＭＳ Ｐゴシック" pitchFamily="112" charset="-128"/>
        </a:defRPr>
      </a:lvl2pPr>
      <a:lvl3pPr marL="745331" indent="-201216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Char char="•"/>
        <a:tabLst>
          <a:tab pos="1070372" algn="l"/>
          <a:tab pos="1231106" algn="l"/>
        </a:tabLst>
        <a:defRPr sz="1650">
          <a:solidFill>
            <a:schemeClr val="tx1"/>
          </a:solidFill>
          <a:latin typeface="+mn-lt"/>
          <a:ea typeface="ＭＳ Ｐゴシック" pitchFamily="112" charset="-128"/>
        </a:defRPr>
      </a:lvl3pPr>
      <a:lvl4pPr marL="994172" indent="-2476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Char char="–"/>
        <a:tabLst>
          <a:tab pos="1070372" algn="l"/>
          <a:tab pos="1231106" algn="l"/>
        </a:tabLst>
        <a:defRPr sz="1425">
          <a:solidFill>
            <a:schemeClr val="tx1"/>
          </a:solidFill>
          <a:latin typeface="+mn-lt"/>
          <a:ea typeface="ＭＳ Ｐゴシック" pitchFamily="112" charset="-128"/>
        </a:defRPr>
      </a:lvl4pPr>
      <a:lvl5pPr marL="1200150" indent="-20478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Char char="»"/>
        <a:tabLst>
          <a:tab pos="1070372" algn="l"/>
          <a:tab pos="1231106" algn="l"/>
        </a:tabLst>
        <a:defRPr sz="1275">
          <a:solidFill>
            <a:schemeClr val="tx1"/>
          </a:solidFill>
          <a:latin typeface="+mn-lt"/>
          <a:ea typeface="ＭＳ Ｐゴシック" pitchFamily="112" charset="-128"/>
        </a:defRPr>
      </a:lvl5pPr>
      <a:lvl6pPr marL="1543050" indent="-204788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»"/>
        <a:tabLst>
          <a:tab pos="1070372" algn="l"/>
          <a:tab pos="1231106" algn="l"/>
        </a:tabLst>
        <a:defRPr sz="1275">
          <a:solidFill>
            <a:schemeClr val="tx1"/>
          </a:solidFill>
          <a:latin typeface="+mn-lt"/>
        </a:defRPr>
      </a:lvl6pPr>
      <a:lvl7pPr marL="1885950" indent="-204788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»"/>
        <a:tabLst>
          <a:tab pos="1070372" algn="l"/>
          <a:tab pos="1231106" algn="l"/>
        </a:tabLst>
        <a:defRPr sz="1275">
          <a:solidFill>
            <a:schemeClr val="tx1"/>
          </a:solidFill>
          <a:latin typeface="+mn-lt"/>
        </a:defRPr>
      </a:lvl7pPr>
      <a:lvl8pPr marL="2228850" indent="-204788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»"/>
        <a:tabLst>
          <a:tab pos="1070372" algn="l"/>
          <a:tab pos="1231106" algn="l"/>
        </a:tabLst>
        <a:defRPr sz="1275">
          <a:solidFill>
            <a:schemeClr val="tx1"/>
          </a:solidFill>
          <a:latin typeface="+mn-lt"/>
        </a:defRPr>
      </a:lvl8pPr>
      <a:lvl9pPr marL="2571750" indent="-204788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»"/>
        <a:tabLst>
          <a:tab pos="1070372" algn="l"/>
          <a:tab pos="1231106" algn="l"/>
        </a:tabLst>
        <a:defRPr sz="127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354E6-5C87-D04E-92F4-7E551867A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9552" y="814128"/>
            <a:ext cx="7131853" cy="2323546"/>
          </a:xfrm>
        </p:spPr>
        <p:txBody>
          <a:bodyPr anchor="b">
            <a:normAutofit/>
          </a:bodyPr>
          <a:lstStyle/>
          <a:p>
            <a:pPr algn="r"/>
            <a:r>
              <a:rPr lang="nl-NL" b="1" dirty="0">
                <a:solidFill>
                  <a:srgbClr val="002060"/>
                </a:solidFill>
              </a:rPr>
              <a:t>AGM</a:t>
            </a:r>
            <a:br>
              <a:rPr lang="nl-NL" b="1" dirty="0">
                <a:solidFill>
                  <a:srgbClr val="002060"/>
                </a:solidFill>
              </a:rPr>
            </a:br>
            <a:r>
              <a:rPr lang="nl-NL" sz="3600" b="1" dirty="0">
                <a:solidFill>
                  <a:srgbClr val="002060"/>
                </a:solidFill>
              </a:rPr>
              <a:t>President’s</a:t>
            </a:r>
            <a:r>
              <a:rPr lang="nl-NL" b="1" dirty="0">
                <a:solidFill>
                  <a:srgbClr val="002060"/>
                </a:solidFill>
              </a:rPr>
              <a:t> </a:t>
            </a:r>
            <a:r>
              <a:rPr lang="nl-NL" sz="3600" b="1" dirty="0">
                <a:solidFill>
                  <a:srgbClr val="002060"/>
                </a:solidFill>
              </a:rPr>
              <a:t>R</a:t>
            </a:r>
            <a:r>
              <a:rPr lang="nl-NL" sz="3600" dirty="0">
                <a:solidFill>
                  <a:srgbClr val="002060"/>
                </a:solidFill>
              </a:rPr>
              <a:t>eport 2021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22AC05F-1049-DD44-AD0D-DD616D34D2BB}"/>
              </a:ext>
            </a:extLst>
          </p:cNvPr>
          <p:cNvSpPr txBox="1"/>
          <p:nvPr/>
        </p:nvSpPr>
        <p:spPr>
          <a:xfrm>
            <a:off x="4364011" y="3619251"/>
            <a:ext cx="38973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11</a:t>
            </a:r>
            <a:r>
              <a:rPr kumimoji="0" lang="en-US" sz="1600" b="1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World </a:t>
            </a:r>
            <a:r>
              <a:rPr lang="en-US" sz="1600" b="1" dirty="0">
                <a:solidFill>
                  <a:srgbClr val="002060"/>
                </a:solidFill>
                <a:latin typeface="Arial"/>
              </a:rPr>
              <a:t>C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onference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IPCRG,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5-7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May 2022,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Málaga, Spain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Janwillem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Kocks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the Netherlands</a:t>
            </a:r>
            <a:endParaRPr kumimoji="0" lang="nl-NL" sz="135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5389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AA22B3A-3E4C-A048-844B-0F93B3C2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and research strengthening</a:t>
            </a:r>
            <a:r>
              <a:rPr lang="nl-NL" dirty="0"/>
              <a:t> </a:t>
            </a:r>
            <a:endParaRPr lang="en-US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090B985-875A-BC44-BA9B-B0E6AB21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451" y="1085286"/>
            <a:ext cx="7772400" cy="3207390"/>
          </a:xfrm>
        </p:spPr>
        <p:txBody>
          <a:bodyPr/>
          <a:lstStyle/>
          <a:p>
            <a:r>
              <a:rPr lang="en-GB" sz="1800" dirty="0"/>
              <a:t>New e-Delphi exercise </a:t>
            </a:r>
          </a:p>
          <a:p>
            <a:pPr lvl="1"/>
            <a:r>
              <a:rPr lang="en-GB" sz="1600" dirty="0">
                <a:solidFill>
                  <a:schemeClr val="accent4"/>
                </a:solidFill>
              </a:rPr>
              <a:t>“Prioritising primary care respiratory research needs: results from the 2020 International Primary Care Respiratory Group (IPCRG) global e-Delphi exercise” </a:t>
            </a:r>
          </a:p>
          <a:p>
            <a:r>
              <a:rPr lang="en-GB" sz="1800" dirty="0"/>
              <a:t>Coordination of the Global Health Respiratory Network</a:t>
            </a:r>
            <a:r>
              <a:rPr lang="nl-NL" sz="1800" dirty="0"/>
              <a:t> </a:t>
            </a:r>
          </a:p>
          <a:p>
            <a:r>
              <a:rPr lang="en-GB" sz="1800" dirty="0"/>
              <a:t>Romanian prize-winners of our first Research School</a:t>
            </a:r>
          </a:p>
          <a:p>
            <a:pPr lvl="1"/>
            <a:r>
              <a:rPr lang="en-GB" sz="1600" dirty="0"/>
              <a:t>manuscript on adolescents’ attitudes to e-cigarettes</a:t>
            </a:r>
          </a:p>
          <a:p>
            <a:r>
              <a:rPr lang="en-GB" sz="1800" dirty="0"/>
              <a:t>Continued in 8 of our low and middle income member countries </a:t>
            </a:r>
          </a:p>
          <a:p>
            <a:r>
              <a:rPr lang="en-GB" sz="1800" dirty="0"/>
              <a:t>Final publications from our innovative FRESH AIR programme</a:t>
            </a:r>
          </a:p>
          <a:p>
            <a:r>
              <a:rPr lang="nl-NL" sz="1800" dirty="0" err="1"/>
              <a:t>Leading</a:t>
            </a:r>
            <a:r>
              <a:rPr lang="nl-NL" sz="1800" dirty="0"/>
              <a:t> stakeholder engagement in RESPIRE </a:t>
            </a:r>
            <a:r>
              <a:rPr lang="nl-NL" sz="1800" dirty="0" err="1"/>
              <a:t>and</a:t>
            </a:r>
            <a:r>
              <a:rPr lang="nl-NL" sz="1800" dirty="0"/>
              <a:t> stakeholder engagement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dissemination</a:t>
            </a:r>
            <a:r>
              <a:rPr lang="nl-NL" sz="1800" dirty="0"/>
              <a:t> </a:t>
            </a:r>
            <a:r>
              <a:rPr lang="nl-NL" sz="1800" dirty="0" err="1"/>
              <a:t>for</a:t>
            </a:r>
            <a:r>
              <a:rPr lang="nl-NL" sz="1800" dirty="0"/>
              <a:t> </a:t>
            </a:r>
            <a:r>
              <a:rPr lang="nl-NL" sz="1800" dirty="0" err="1"/>
              <a:t>Breathe</a:t>
            </a:r>
            <a:r>
              <a:rPr lang="nl-NL" sz="1800" dirty="0"/>
              <a:t> Well</a:t>
            </a:r>
            <a:endParaRPr lang="en-GB" sz="1800" dirty="0"/>
          </a:p>
          <a:p>
            <a:endParaRPr lang="nl-NL" dirty="0"/>
          </a:p>
          <a:p>
            <a:endParaRPr lang="nl-NL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13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AA22B3A-3E4C-A048-844B-0F93B3C2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Operations</a:t>
            </a:r>
            <a:r>
              <a:rPr lang="nl-NL" dirty="0"/>
              <a:t> </a:t>
            </a:r>
            <a:endParaRPr lang="en-US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090B985-875A-BC44-BA9B-B0E6AB21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925" y="1093101"/>
            <a:ext cx="8238149" cy="3207390"/>
          </a:xfrm>
        </p:spPr>
        <p:txBody>
          <a:bodyPr/>
          <a:lstStyle/>
          <a:p>
            <a:pPr lvl="0"/>
            <a:r>
              <a:rPr lang="en-GB" sz="1800" dirty="0"/>
              <a:t>Active Education sub-committee building on education strategy 2014-2020</a:t>
            </a:r>
            <a:endParaRPr lang="nl-NL" sz="1800" dirty="0"/>
          </a:p>
          <a:p>
            <a:pPr lvl="0"/>
            <a:r>
              <a:rPr lang="en-GB" sz="1800" dirty="0"/>
              <a:t>Generation of a new research strategy by our Research Leadership team</a:t>
            </a:r>
            <a:endParaRPr lang="nl-NL" sz="1800" dirty="0"/>
          </a:p>
          <a:p>
            <a:pPr lvl="0"/>
            <a:r>
              <a:rPr lang="en-GB" sz="1800" dirty="0"/>
              <a:t>Further exploration of free and low cost online tools to enable colleagues from across the world to participate.</a:t>
            </a:r>
            <a:endParaRPr lang="nl-NL" sz="1800" dirty="0"/>
          </a:p>
          <a:p>
            <a:pPr lvl="0"/>
            <a:r>
              <a:rPr lang="en-GB" sz="1800" dirty="0"/>
              <a:t>Recruitment of additional project managers</a:t>
            </a:r>
            <a:endParaRPr lang="nl-NL" sz="1800" dirty="0"/>
          </a:p>
          <a:p>
            <a:pPr lvl="0"/>
            <a:r>
              <a:rPr lang="en-GB" sz="1800" dirty="0"/>
              <a:t>A sustained positive financial position</a:t>
            </a:r>
            <a:endParaRPr lang="nl-NL" sz="1800" dirty="0"/>
          </a:p>
          <a:p>
            <a:pPr lvl="0"/>
            <a:r>
              <a:rPr lang="en-GB" sz="1800" dirty="0"/>
              <a:t>A new policy published</a:t>
            </a:r>
          </a:p>
          <a:p>
            <a:pPr lvl="1"/>
            <a:r>
              <a:rPr lang="en-GB" sz="1600" dirty="0"/>
              <a:t>IPCRG is committed to lower cost, lower environmental impact and improved social impact: the triple bottom line in global primary care</a:t>
            </a:r>
            <a:endParaRPr lang="nl-NL" sz="1800" dirty="0"/>
          </a:p>
          <a:p>
            <a:endParaRPr lang="nl-NL" dirty="0"/>
          </a:p>
          <a:p>
            <a:endParaRPr lang="nl-NL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144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5A79C15-ECB1-E44E-93F3-6CB52BA8D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0965" y="643524"/>
            <a:ext cx="1622066" cy="571500"/>
          </a:xfrm>
        </p:spPr>
        <p:txBody>
          <a:bodyPr/>
          <a:lstStyle/>
          <a:p>
            <a:r>
              <a:rPr lang="en-US" dirty="0"/>
              <a:t>IPCRG’s strategy to add value</a:t>
            </a:r>
          </a:p>
        </p:txBody>
      </p:sp>
      <p:pic>
        <p:nvPicPr>
          <p:cNvPr id="5" name="Picture 4" descr="Diagram, venn diagram&#10;&#10;Description automatically generated">
            <a:extLst>
              <a:ext uri="{FF2B5EF4-FFF2-40B4-BE49-F238E27FC236}">
                <a16:creationId xmlns:a16="http://schemas.microsoft.com/office/drawing/2014/main" id="{B5BAEB49-12FF-9D46-B01B-BDD2020DA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9" y="0"/>
            <a:ext cx="7275564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74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AA22B3A-3E4C-A048-844B-0F93B3C2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Strategic goals: </a:t>
            </a:r>
            <a:r>
              <a:rPr lang="nl-NL" dirty="0" err="1"/>
              <a:t>Creating</a:t>
            </a:r>
            <a:r>
              <a:rPr lang="nl-NL" dirty="0"/>
              <a:t> </a:t>
            </a:r>
            <a:r>
              <a:rPr lang="nl-NL" dirty="0" err="1"/>
              <a:t>value</a:t>
            </a:r>
            <a:r>
              <a:rPr lang="nl-NL" dirty="0"/>
              <a:t> (1/3)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090B985-875A-BC44-BA9B-B0E6AB218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Create value for our </a:t>
            </a:r>
            <a:r>
              <a:rPr lang="en-GB" b="1" dirty="0"/>
              <a:t>country members </a:t>
            </a:r>
          </a:p>
          <a:p>
            <a:pPr lvl="1"/>
            <a:r>
              <a:rPr lang="en-GB" dirty="0"/>
              <a:t>37 national organisations and also individual clinicians</a:t>
            </a:r>
            <a:endParaRPr lang="nl-NL" dirty="0"/>
          </a:p>
          <a:p>
            <a:pPr lvl="1"/>
            <a:r>
              <a:rPr lang="en-GB" dirty="0"/>
              <a:t>improving their confidence and competence</a:t>
            </a:r>
            <a:endParaRPr lang="nl-NL" dirty="0"/>
          </a:p>
          <a:p>
            <a:pPr lvl="1"/>
            <a:r>
              <a:rPr lang="en-GB" dirty="0"/>
              <a:t>promoting good clinical primary care practice </a:t>
            </a:r>
          </a:p>
          <a:p>
            <a:pPr lvl="2"/>
            <a:r>
              <a:rPr lang="en-GB" dirty="0"/>
              <a:t>including family physicians, general practitioners, pharmacists, nurses, physiotherapists, community health workers and other members of the primary care team</a:t>
            </a:r>
            <a:endParaRPr lang="nl-NL" dirty="0"/>
          </a:p>
        </p:txBody>
      </p:sp>
      <p:pic>
        <p:nvPicPr>
          <p:cNvPr id="6" name="Picture 5" descr="Diagram, venn diagram&#10;&#10;Description automatically generated">
            <a:extLst>
              <a:ext uri="{FF2B5EF4-FFF2-40B4-BE49-F238E27FC236}">
                <a16:creationId xmlns:a16="http://schemas.microsoft.com/office/drawing/2014/main" id="{BCADFCD3-B97C-C941-BEB7-BD45393AFC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049" y="3977879"/>
            <a:ext cx="1505438" cy="106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65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AA22B3A-3E4C-A048-844B-0F93B3C2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Strategic goals: </a:t>
            </a:r>
            <a:r>
              <a:rPr lang="nl-NL" dirty="0" err="1"/>
              <a:t>Creating</a:t>
            </a:r>
            <a:r>
              <a:rPr lang="nl-NL" dirty="0"/>
              <a:t> </a:t>
            </a:r>
            <a:r>
              <a:rPr lang="nl-NL" dirty="0" err="1"/>
              <a:t>value</a:t>
            </a:r>
            <a:r>
              <a:rPr lang="nl-NL" dirty="0"/>
              <a:t> (2/3)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090B985-875A-BC44-BA9B-B0E6AB218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400" dirty="0"/>
              <a:t>Create value for </a:t>
            </a:r>
            <a:r>
              <a:rPr lang="en-GB" sz="2400" b="1" dirty="0"/>
              <a:t>society</a:t>
            </a:r>
            <a:endParaRPr lang="nl-NL" sz="3600" dirty="0"/>
          </a:p>
          <a:p>
            <a:pPr lvl="1"/>
            <a:r>
              <a:rPr lang="en-GB" sz="2100" dirty="0"/>
              <a:t>raising awareness of respiratory health amongst citizens and policy-makers</a:t>
            </a:r>
            <a:endParaRPr lang="nl-NL" sz="3300" dirty="0"/>
          </a:p>
          <a:p>
            <a:pPr lvl="1"/>
            <a:r>
              <a:rPr lang="en-GB" sz="2100" dirty="0"/>
              <a:t>influencing the availability of good quality primary respiratory care in their community</a:t>
            </a:r>
            <a:endParaRPr lang="nl-NL" dirty="0"/>
          </a:p>
        </p:txBody>
      </p:sp>
      <p:pic>
        <p:nvPicPr>
          <p:cNvPr id="6" name="Picture 5" descr="Diagram, venn diagram&#10;&#10;Description automatically generated">
            <a:extLst>
              <a:ext uri="{FF2B5EF4-FFF2-40B4-BE49-F238E27FC236}">
                <a16:creationId xmlns:a16="http://schemas.microsoft.com/office/drawing/2014/main" id="{30669675-362C-7143-8288-FA27CD6EA7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049" y="3977879"/>
            <a:ext cx="1505438" cy="106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9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AA22B3A-3E4C-A048-844B-0F93B3C2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Strategic goals: </a:t>
            </a:r>
            <a:r>
              <a:rPr lang="nl-NL" dirty="0" err="1"/>
              <a:t>Creating</a:t>
            </a:r>
            <a:r>
              <a:rPr lang="nl-NL" dirty="0"/>
              <a:t> </a:t>
            </a:r>
            <a:r>
              <a:rPr lang="nl-NL" dirty="0" err="1"/>
              <a:t>value</a:t>
            </a:r>
            <a:r>
              <a:rPr lang="nl-NL" dirty="0"/>
              <a:t> (3/3)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090B985-875A-BC44-BA9B-B0E6AB218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400" dirty="0"/>
              <a:t>Create value for our </a:t>
            </a:r>
            <a:r>
              <a:rPr lang="en-GB" sz="2400" b="1" dirty="0"/>
              <a:t>funders</a:t>
            </a:r>
            <a:endParaRPr lang="nl-NL" sz="3600" dirty="0"/>
          </a:p>
          <a:p>
            <a:pPr lvl="1"/>
            <a:r>
              <a:rPr lang="en-GB" sz="2100" dirty="0"/>
              <a:t>increasing the focus on respiratory health in communities</a:t>
            </a:r>
            <a:endParaRPr lang="nl-NL" sz="3300" dirty="0"/>
          </a:p>
          <a:p>
            <a:pPr lvl="1"/>
            <a:r>
              <a:rPr lang="en-GB" sz="2100" dirty="0"/>
              <a:t>improving accuracy of diagnosis in primary care</a:t>
            </a:r>
            <a:endParaRPr lang="nl-NL" sz="3300" dirty="0"/>
          </a:p>
          <a:p>
            <a:pPr lvl="1"/>
            <a:r>
              <a:rPr lang="en-GB" sz="2100" dirty="0"/>
              <a:t>reducing the variation and inequity in care </a:t>
            </a:r>
            <a:endParaRPr lang="nl-NL" sz="3300" dirty="0"/>
          </a:p>
          <a:p>
            <a:pPr lvl="1"/>
            <a:r>
              <a:rPr lang="en-GB" sz="2100" dirty="0"/>
              <a:t>improving outcomes in primary care.</a:t>
            </a:r>
            <a:r>
              <a:rPr lang="nl-NL" dirty="0"/>
              <a:t> </a:t>
            </a:r>
          </a:p>
        </p:txBody>
      </p:sp>
      <p:pic>
        <p:nvPicPr>
          <p:cNvPr id="6" name="Picture 5" descr="Diagram, venn diagram&#10;&#10;Description automatically generated">
            <a:extLst>
              <a:ext uri="{FF2B5EF4-FFF2-40B4-BE49-F238E27FC236}">
                <a16:creationId xmlns:a16="http://schemas.microsoft.com/office/drawing/2014/main" id="{F0400B83-02EA-6F4C-8750-58A983D133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049" y="3977879"/>
            <a:ext cx="1505438" cy="106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378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AA22B3A-3E4C-A048-844B-0F93B3C2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Refinement and restatement of scope</a:t>
            </a:r>
            <a:r>
              <a:rPr lang="nl-NL" dirty="0"/>
              <a:t> 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090B985-875A-BC44-BA9B-B0E6AB218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To prioritise our efforts with countries where there is a commitment to family medicine including </a:t>
            </a:r>
          </a:p>
          <a:p>
            <a:pPr lvl="1"/>
            <a:r>
              <a:rPr lang="en-GB" dirty="0"/>
              <a:t>a national strategy</a:t>
            </a:r>
          </a:p>
          <a:p>
            <a:pPr lvl="1"/>
            <a:r>
              <a:rPr lang="en-GB" dirty="0"/>
              <a:t>the start of an infrastructure in terms of a vocational training programme</a:t>
            </a:r>
          </a:p>
          <a:p>
            <a:pPr lvl="1"/>
            <a:r>
              <a:rPr lang="en-GB" dirty="0"/>
              <a:t>an understanding of the family medicine holistic approach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0503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354E6-5C87-D04E-92F4-7E551867A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9552" y="814128"/>
            <a:ext cx="7131853" cy="2323546"/>
          </a:xfrm>
        </p:spPr>
        <p:txBody>
          <a:bodyPr anchor="b">
            <a:normAutofit/>
          </a:bodyPr>
          <a:lstStyle/>
          <a:p>
            <a:pPr algn="r"/>
            <a:r>
              <a:rPr lang="nl-NL" b="1" dirty="0" err="1">
                <a:solidFill>
                  <a:srgbClr val="002060"/>
                </a:solidFill>
              </a:rPr>
              <a:t>Highlights</a:t>
            </a:r>
            <a:r>
              <a:rPr lang="nl-NL" b="1" dirty="0">
                <a:solidFill>
                  <a:srgbClr val="002060"/>
                </a:solidFill>
              </a:rPr>
              <a:t> 2021</a:t>
            </a:r>
            <a:endParaRPr lang="en-US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975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AA22B3A-3E4C-A048-844B-0F93B3C2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to COVID-19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090B985-875A-BC44-BA9B-B0E6AB21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75" y="1348979"/>
            <a:ext cx="7772400" cy="3207390"/>
          </a:xfrm>
        </p:spPr>
        <p:txBody>
          <a:bodyPr/>
          <a:lstStyle/>
          <a:p>
            <a:r>
              <a:rPr lang="en-US" dirty="0"/>
              <a:t>Remote respiratory consultation</a:t>
            </a:r>
          </a:p>
          <a:p>
            <a:r>
              <a:rPr lang="en-US" dirty="0" err="1"/>
              <a:t>iQ&amp;A</a:t>
            </a:r>
            <a:r>
              <a:rPr lang="en-US" dirty="0"/>
              <a:t> question and answer service </a:t>
            </a:r>
            <a:r>
              <a:rPr lang="en-US" sz="2400" dirty="0"/>
              <a:t>focused on the COVID-19 questions raised by our Sentinel Network</a:t>
            </a:r>
            <a:endParaRPr lang="en-US" sz="3600" dirty="0"/>
          </a:p>
          <a:p>
            <a:r>
              <a:rPr lang="en-US" sz="2400" dirty="0"/>
              <a:t>Research by prize-winners of an IPCRG Research school</a:t>
            </a:r>
          </a:p>
          <a:p>
            <a:pPr lvl="1"/>
            <a:r>
              <a:rPr lang="en-US" sz="2100" dirty="0"/>
              <a:t>Pakistan and India mentored by IPCRG faculty</a:t>
            </a:r>
            <a:endParaRPr lang="en-US" sz="3300" dirty="0"/>
          </a:p>
          <a:p>
            <a:pPr lvl="1"/>
            <a:endParaRPr lang="nl-NL" dirty="0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B7327066-94D7-FE44-B35E-AD8E42F026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1802" y="1216219"/>
            <a:ext cx="1526982" cy="1526982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EC459E8C-4426-324D-8E38-47F3BD812E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6519" y="2612421"/>
            <a:ext cx="1451822" cy="1451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3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AA22B3A-3E4C-A048-844B-0F93B3C2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World Conference</a:t>
            </a:r>
            <a:r>
              <a:rPr lang="nl-NL" dirty="0"/>
              <a:t> </a:t>
            </a:r>
            <a:endParaRPr lang="en-US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090B985-875A-BC44-BA9B-B0E6AB21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775" y="1348979"/>
            <a:ext cx="7772400" cy="3207390"/>
          </a:xfrm>
        </p:spPr>
        <p:txBody>
          <a:bodyPr/>
          <a:lstStyle/>
          <a:p>
            <a:r>
              <a:rPr lang="en-GB" dirty="0"/>
              <a:t>First online conference</a:t>
            </a:r>
          </a:p>
          <a:p>
            <a:pPr lvl="1"/>
            <a:r>
              <a:rPr lang="en-GB" dirty="0"/>
              <a:t>10</a:t>
            </a:r>
            <a:r>
              <a:rPr lang="en-GB" baseline="30000" dirty="0"/>
              <a:t>th</a:t>
            </a:r>
            <a:r>
              <a:rPr lang="en-GB" dirty="0"/>
              <a:t> world conference postponed from 2020 and planned in conjunction with our Irish group</a:t>
            </a:r>
          </a:p>
          <a:p>
            <a:r>
              <a:rPr lang="en-GB" dirty="0"/>
              <a:t>707 attendees from 49 countries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6146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AA22B3A-3E4C-A048-844B-0F93B3C2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Education and change programmes</a:t>
            </a:r>
            <a:r>
              <a:rPr lang="nl-NL" dirty="0"/>
              <a:t> </a:t>
            </a:r>
            <a:endParaRPr lang="en-US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090B985-875A-BC44-BA9B-B0E6AB21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543" y="1171255"/>
            <a:ext cx="8808672" cy="3207390"/>
          </a:xfrm>
        </p:spPr>
        <p:txBody>
          <a:bodyPr/>
          <a:lstStyle/>
          <a:p>
            <a:r>
              <a:rPr lang="en-GB" sz="1800" dirty="0"/>
              <a:t>Two online Teach the Teacher Tier 1 programmes</a:t>
            </a:r>
            <a:r>
              <a:rPr lang="nl-NL" sz="1800" dirty="0"/>
              <a:t> </a:t>
            </a:r>
          </a:p>
          <a:p>
            <a:r>
              <a:rPr lang="en-GB" sz="1800" dirty="0"/>
              <a:t>Continued growth of our social movement for ‘Asthma Right Care’ to 17 countries </a:t>
            </a:r>
          </a:p>
          <a:p>
            <a:r>
              <a:rPr lang="en-GB" sz="1800" dirty="0"/>
              <a:t>Webinars with International Pharmaceutical Federation</a:t>
            </a:r>
          </a:p>
          <a:p>
            <a:r>
              <a:rPr lang="en-GB" sz="1800" dirty="0"/>
              <a:t>Initiation of ‘COPD Right Care’ </a:t>
            </a:r>
          </a:p>
          <a:p>
            <a:r>
              <a:rPr lang="en-GB" sz="1800" dirty="0"/>
              <a:t>Development of a self-funded project ‘How We Breathe’ </a:t>
            </a:r>
          </a:p>
          <a:p>
            <a:pPr lvl="1"/>
            <a:r>
              <a:rPr lang="en-GB" sz="1600" dirty="0"/>
              <a:t>a video using 3D visualisation and animation</a:t>
            </a:r>
          </a:p>
          <a:p>
            <a:r>
              <a:rPr lang="en-GB" sz="1800" dirty="0"/>
              <a:t>Roll-out of Teach the Teacher programme in children with asthma </a:t>
            </a:r>
          </a:p>
          <a:p>
            <a:pPr lvl="1"/>
            <a:r>
              <a:rPr lang="en-GB" sz="1600" dirty="0"/>
              <a:t>Tier 3 and 4 in Malaysia and Tier 2 in Spain.</a:t>
            </a:r>
            <a:endParaRPr lang="nl-NL" sz="16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0712893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">
      <a:dk1>
        <a:srgbClr val="074B88"/>
      </a:dk1>
      <a:lt1>
        <a:srgbClr val="FFFFFF"/>
      </a:lt1>
      <a:dk2>
        <a:srgbClr val="FC1721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53F73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">
      <a:dk1>
        <a:srgbClr val="074B88"/>
      </a:dk1>
      <a:lt1>
        <a:srgbClr val="FFFFFF"/>
      </a:lt1>
      <a:dk2>
        <a:srgbClr val="FC1721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53F73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502</Words>
  <Application>Microsoft Office PowerPoint</Application>
  <PresentationFormat>On-screen Show (16:9)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</vt:lpstr>
      <vt:lpstr>1_Blank Presentation</vt:lpstr>
      <vt:lpstr>Blank Presentation</vt:lpstr>
      <vt:lpstr>AGM President’s Report 2021</vt:lpstr>
      <vt:lpstr>Strategic goals: Creating value (1/3)</vt:lpstr>
      <vt:lpstr>Strategic goals: Creating value (2/3)</vt:lpstr>
      <vt:lpstr>Strategic goals: Creating value (3/3)</vt:lpstr>
      <vt:lpstr>Refinement and restatement of scope </vt:lpstr>
      <vt:lpstr>Highlights 2021</vt:lpstr>
      <vt:lpstr>Response to COVID-19</vt:lpstr>
      <vt:lpstr>World Conference </vt:lpstr>
      <vt:lpstr>Education and change programmes </vt:lpstr>
      <vt:lpstr>Research and research strengthening </vt:lpstr>
      <vt:lpstr>Operations </vt:lpstr>
      <vt:lpstr>IPCRG’s strategy to add value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Siân Williams</dc:creator>
  <cp:lastModifiedBy>Nicola Connor</cp:lastModifiedBy>
  <cp:revision>30</cp:revision>
  <dcterms:created xsi:type="dcterms:W3CDTF">2019-11-21T21:57:43Z</dcterms:created>
  <dcterms:modified xsi:type="dcterms:W3CDTF">2022-05-25T09:18:21Z</dcterms:modified>
</cp:coreProperties>
</file>