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257" r:id="rId3"/>
    <p:sldId id="1054" r:id="rId4"/>
    <p:sldId id="1129" r:id="rId5"/>
    <p:sldId id="345" r:id="rId6"/>
    <p:sldId id="322" r:id="rId7"/>
    <p:sldId id="1145" r:id="rId8"/>
    <p:sldId id="1136" r:id="rId9"/>
    <p:sldId id="1146" r:id="rId10"/>
    <p:sldId id="259" r:id="rId11"/>
    <p:sldId id="1144" r:id="rId12"/>
    <p:sldId id="264" r:id="rId13"/>
    <p:sldId id="263" r:id="rId14"/>
    <p:sldId id="2145705149" r:id="rId15"/>
    <p:sldId id="1730" r:id="rId16"/>
    <p:sldId id="2145705151" r:id="rId17"/>
    <p:sldId id="2145705148" r:id="rId18"/>
    <p:sldId id="2145705150" r:id="rId19"/>
    <p:sldId id="262" r:id="rId20"/>
    <p:sldId id="114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8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11" autoAdjust="0"/>
    <p:restoredTop sz="55684" autoAdjust="0"/>
  </p:normalViewPr>
  <p:slideViewPr>
    <p:cSldViewPr snapToGrid="0">
      <p:cViewPr varScale="1">
        <p:scale>
          <a:sx n="56" d="100"/>
          <a:sy n="56" d="100"/>
        </p:scale>
        <p:origin x="1168" y="5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CEA179-6E95-497A-8F6B-2F0EB7E17A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27C27CD-571B-4AB6-9D3A-C5E0BDF2CF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5961E2-EB59-4A42-A5DE-F5411BCC4D49}" type="datetimeFigureOut">
              <a:rPr lang="en-GB" smtClean="0"/>
              <a:t>24/04/2022</a:t>
            </a:fld>
            <a:endParaRPr lang="en-GB"/>
          </a:p>
        </p:txBody>
      </p:sp>
      <p:sp>
        <p:nvSpPr>
          <p:cNvPr id="4" name="Footer Placeholder 3">
            <a:extLst>
              <a:ext uri="{FF2B5EF4-FFF2-40B4-BE49-F238E27FC236}">
                <a16:creationId xmlns:a16="http://schemas.microsoft.com/office/drawing/2014/main" id="{1F0B8964-80B7-4171-9196-0779DE9E18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F57162A-DD49-4E04-A7A6-AD9B88879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77E953-2AB3-40C1-B44D-714C7262DCF6}" type="slidenum">
              <a:rPr lang="en-GB" smtClean="0"/>
              <a:t>‹#›</a:t>
            </a:fld>
            <a:endParaRPr lang="en-GB"/>
          </a:p>
        </p:txBody>
      </p:sp>
    </p:spTree>
    <p:extLst>
      <p:ext uri="{BB962C8B-B14F-4D97-AF65-F5344CB8AC3E}">
        <p14:creationId xmlns:p14="http://schemas.microsoft.com/office/powerpoint/2010/main" val="2583811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B7D49-C827-F54A-8F62-254A94BB0739}" type="datetimeFigureOut">
              <a:rPr lang="en-US" smtClean="0"/>
              <a:t>4/24/2022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9ECFE-E154-2146-9655-5A996BAE2D7B}" type="slidenum">
              <a:rPr lang="en-US" smtClean="0"/>
              <a:t>‹#›</a:t>
            </a:fld>
            <a:endParaRPr lang="en-US"/>
          </a:p>
        </p:txBody>
      </p:sp>
    </p:spTree>
    <p:extLst>
      <p:ext uri="{BB962C8B-B14F-4D97-AF65-F5344CB8AC3E}">
        <p14:creationId xmlns:p14="http://schemas.microsoft.com/office/powerpoint/2010/main" val="1239312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9ECFE-E154-2146-9655-5A996BAE2D7B}" type="slidenum">
              <a:rPr lang="en-US" smtClean="0"/>
              <a:t>1</a:t>
            </a:fld>
            <a:endParaRPr lang="en-US"/>
          </a:p>
        </p:txBody>
      </p:sp>
    </p:spTree>
    <p:extLst>
      <p:ext uri="{BB962C8B-B14F-4D97-AF65-F5344CB8AC3E}">
        <p14:creationId xmlns:p14="http://schemas.microsoft.com/office/powerpoint/2010/main" val="2775160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9ECFE-E154-2146-9655-5A996BAE2D7B}" type="slidenum">
              <a:rPr lang="en-US" smtClean="0"/>
              <a:t>2</a:t>
            </a:fld>
            <a:endParaRPr lang="en-US"/>
          </a:p>
        </p:txBody>
      </p:sp>
    </p:spTree>
    <p:extLst>
      <p:ext uri="{BB962C8B-B14F-4D97-AF65-F5344CB8AC3E}">
        <p14:creationId xmlns:p14="http://schemas.microsoft.com/office/powerpoint/2010/main" val="4024059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ED29BF-33AC-3B44-A46D-BFB4D7006E8D}" type="slidenum">
              <a:rPr lang="en-US" smtClean="0"/>
              <a:t>5</a:t>
            </a:fld>
            <a:endParaRPr lang="en-US"/>
          </a:p>
        </p:txBody>
      </p:sp>
    </p:spTree>
    <p:extLst>
      <p:ext uri="{BB962C8B-B14F-4D97-AF65-F5344CB8AC3E}">
        <p14:creationId xmlns:p14="http://schemas.microsoft.com/office/powerpoint/2010/main" val="4119365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191E15-8047-1E48-BDF4-C7543B15377E}" type="slidenum">
              <a:rPr lang="en-US" smtClean="0"/>
              <a:t>7</a:t>
            </a:fld>
            <a:endParaRPr lang="en-US"/>
          </a:p>
        </p:txBody>
      </p:sp>
    </p:spTree>
    <p:extLst>
      <p:ext uri="{BB962C8B-B14F-4D97-AF65-F5344CB8AC3E}">
        <p14:creationId xmlns:p14="http://schemas.microsoft.com/office/powerpoint/2010/main" val="84932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kern="1200" dirty="0">
                <a:solidFill>
                  <a:schemeClr val="tx1"/>
                </a:solidFill>
                <a:effectLst/>
                <a:latin typeface="+mn-lt"/>
                <a:ea typeface="+mn-ea"/>
                <a:cs typeface="+mn-cs"/>
              </a:rPr>
              <a:t>This is Ella </a:t>
            </a:r>
            <a:r>
              <a:rPr lang="en-GB" sz="1200" b="0" i="0" kern="1200" dirty="0" err="1">
                <a:solidFill>
                  <a:schemeClr val="tx1"/>
                </a:solidFill>
                <a:effectLst/>
                <a:latin typeface="+mn-lt"/>
                <a:ea typeface="+mn-ea"/>
                <a:cs typeface="+mn-cs"/>
              </a:rPr>
              <a:t>Kissi-Debrah</a:t>
            </a:r>
            <a:r>
              <a:rPr lang="en-GB" sz="1200" b="0" i="0" kern="1200" dirty="0">
                <a:solidFill>
                  <a:schemeClr val="tx1"/>
                </a:solidFill>
                <a:effectLst/>
                <a:latin typeface="+mn-lt"/>
                <a:ea typeface="+mn-ea"/>
                <a:cs typeface="+mn-cs"/>
              </a:rPr>
              <a:t> died in 2013 from an asthma attack. </a:t>
            </a:r>
          </a:p>
          <a:p>
            <a:r>
              <a:rPr lang="en-GB" sz="1200" b="0" i="0" kern="1200" dirty="0">
                <a:solidFill>
                  <a:schemeClr val="tx1"/>
                </a:solidFill>
                <a:effectLst/>
                <a:latin typeface="+mn-lt"/>
                <a:ea typeface="+mn-ea"/>
                <a:cs typeface="+mn-cs"/>
              </a:rPr>
              <a:t>She lived just 25 metres from the South Circular Road in Lewisham. In the three years leading up to her death, she attended hospital 27 times.</a:t>
            </a:r>
            <a:br>
              <a:rPr lang="en-GB" dirty="0"/>
            </a:br>
            <a:br>
              <a:rPr lang="en-GB" dirty="0"/>
            </a:br>
            <a:r>
              <a:rPr lang="en-GB" sz="1200" b="0" i="0" kern="1200" dirty="0">
                <a:solidFill>
                  <a:schemeClr val="tx1"/>
                </a:solidFill>
                <a:effectLst/>
                <a:latin typeface="+mn-lt"/>
                <a:ea typeface="+mn-ea"/>
                <a:cs typeface="+mn-cs"/>
              </a:rPr>
              <a:t>Her mother </a:t>
            </a:r>
            <a:r>
              <a:rPr lang="en-GB" sz="1200" b="0" i="0" kern="1200" dirty="0" err="1">
                <a:solidFill>
                  <a:schemeClr val="tx1"/>
                </a:solidFill>
                <a:effectLst/>
                <a:latin typeface="+mn-lt"/>
                <a:ea typeface="+mn-ea"/>
                <a:cs typeface="+mn-cs"/>
              </a:rPr>
              <a:t>Rosamund</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Adoo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Kissi-Debrah</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faught</a:t>
            </a:r>
            <a:r>
              <a:rPr lang="en-GB" sz="1200" b="0" i="0" kern="1200" dirty="0">
                <a:solidFill>
                  <a:schemeClr val="tx1"/>
                </a:solidFill>
                <a:effectLst/>
                <a:latin typeface="+mn-lt"/>
                <a:ea typeface="+mn-ea"/>
                <a:cs typeface="+mn-cs"/>
              </a:rPr>
              <a:t> tirelessly for 7 years to have the contribution of excessive air pollution listed on her death certificate. Owing to the fact she was exposed to dangerously high levels of nitrogen dioxide and particulate matter which exacerbated her asthma.</a:t>
            </a:r>
            <a:br>
              <a:rPr lang="en-GB" dirty="0"/>
            </a:br>
            <a:br>
              <a:rPr lang="en-GB" dirty="0"/>
            </a:br>
            <a:r>
              <a:rPr lang="en-GB" sz="1200" b="0" i="0" kern="1200" dirty="0">
                <a:solidFill>
                  <a:schemeClr val="tx1"/>
                </a:solidFill>
                <a:effectLst/>
                <a:latin typeface="+mn-lt"/>
                <a:ea typeface="+mn-ea"/>
                <a:cs typeface="+mn-cs"/>
              </a:rPr>
              <a:t>The ruling also shines another light at social inequity. The poorest and marginalised in our society are most at risk. Those who can’t afford to own a car are the ones suffering from pollution in built up areas in towns and cities. </a:t>
            </a:r>
          </a:p>
          <a:p>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A1CC1D4-6ACA-294C-9439-535929031F0A}" type="slidenum">
              <a:rPr lang="en-GB" smtClean="0"/>
              <a:pPr/>
              <a:t>8</a:t>
            </a:fld>
            <a:endParaRPr lang="en-GB"/>
          </a:p>
        </p:txBody>
      </p:sp>
    </p:spTree>
    <p:extLst>
      <p:ext uri="{BB962C8B-B14F-4D97-AF65-F5344CB8AC3E}">
        <p14:creationId xmlns:p14="http://schemas.microsoft.com/office/powerpoint/2010/main" val="224438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C4C7-66F7-CB46-BA31-8F21B4527ED9}" type="slidenum">
              <a:rPr lang="en-US" smtClean="0"/>
              <a:t>9</a:t>
            </a:fld>
            <a:endParaRPr lang="en-US"/>
          </a:p>
        </p:txBody>
      </p:sp>
    </p:spTree>
    <p:extLst>
      <p:ext uri="{BB962C8B-B14F-4D97-AF65-F5344CB8AC3E}">
        <p14:creationId xmlns:p14="http://schemas.microsoft.com/office/powerpoint/2010/main" val="4068159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9ECFE-E154-2146-9655-5A996BAE2D7B}" type="slidenum">
              <a:rPr lang="en-US" smtClean="0"/>
              <a:t>10</a:t>
            </a:fld>
            <a:endParaRPr lang="en-US"/>
          </a:p>
        </p:txBody>
      </p:sp>
    </p:spTree>
    <p:extLst>
      <p:ext uri="{BB962C8B-B14F-4D97-AF65-F5344CB8AC3E}">
        <p14:creationId xmlns:p14="http://schemas.microsoft.com/office/powerpoint/2010/main" val="2463881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9ECFE-E154-2146-9655-5A996BAE2D7B}" type="slidenum">
              <a:rPr lang="en-US" smtClean="0"/>
              <a:t>13</a:t>
            </a:fld>
            <a:endParaRPr lang="en-US"/>
          </a:p>
        </p:txBody>
      </p:sp>
    </p:spTree>
    <p:extLst>
      <p:ext uri="{BB962C8B-B14F-4D97-AF65-F5344CB8AC3E}">
        <p14:creationId xmlns:p14="http://schemas.microsoft.com/office/powerpoint/2010/main" val="3524619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81E133-0D31-48F3-A452-5E97006E32B4}" type="slidenum">
              <a:rPr lang="en-GB" smtClean="0"/>
              <a:t>17</a:t>
            </a:fld>
            <a:endParaRPr lang="en-GB"/>
          </a:p>
        </p:txBody>
      </p:sp>
    </p:spTree>
    <p:extLst>
      <p:ext uri="{BB962C8B-B14F-4D97-AF65-F5344CB8AC3E}">
        <p14:creationId xmlns:p14="http://schemas.microsoft.com/office/powerpoint/2010/main" val="2262186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06BCF-5D85-47D1-81EE-A19E177834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F21C17-60EE-4C27-BFD8-CA537763CA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E6A706-28D0-484F-8898-3AD045C05117}"/>
              </a:ext>
            </a:extLst>
          </p:cNvPr>
          <p:cNvSpPr>
            <a:spLocks noGrp="1"/>
          </p:cNvSpPr>
          <p:nvPr>
            <p:ph type="dt" sz="half" idx="10"/>
          </p:nvPr>
        </p:nvSpPr>
        <p:spPr/>
        <p:txBody>
          <a:bodyPr/>
          <a:lstStyle/>
          <a:p>
            <a:fld id="{1EC14060-AE12-46C5-A0B3-4E18FEA77E8A}" type="datetimeFigureOut">
              <a:rPr lang="en-GB" smtClean="0"/>
              <a:t>24/04/2022</a:t>
            </a:fld>
            <a:endParaRPr lang="en-GB"/>
          </a:p>
        </p:txBody>
      </p:sp>
      <p:sp>
        <p:nvSpPr>
          <p:cNvPr id="5" name="Footer Placeholder 4">
            <a:extLst>
              <a:ext uri="{FF2B5EF4-FFF2-40B4-BE49-F238E27FC236}">
                <a16:creationId xmlns:a16="http://schemas.microsoft.com/office/drawing/2014/main" id="{7D525439-A6E2-4A75-BA79-5DEE0C68E6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9B654B-A6DB-472C-BDBC-ED7B3485D10E}"/>
              </a:ext>
            </a:extLst>
          </p:cNvPr>
          <p:cNvSpPr>
            <a:spLocks noGrp="1"/>
          </p:cNvSpPr>
          <p:nvPr>
            <p:ph type="sldNum" sz="quarter" idx="12"/>
          </p:nvPr>
        </p:nvSpPr>
        <p:spPr/>
        <p:txBody>
          <a:bodyPr/>
          <a:lstStyle/>
          <a:p>
            <a:fld id="{7850846D-949E-4E1E-9DF0-3F01E6F62C8B}" type="slidenum">
              <a:rPr lang="en-GB" smtClean="0"/>
              <a:t>‹#›</a:t>
            </a:fld>
            <a:endParaRPr lang="en-GB"/>
          </a:p>
        </p:txBody>
      </p:sp>
    </p:spTree>
    <p:extLst>
      <p:ext uri="{BB962C8B-B14F-4D97-AF65-F5344CB8AC3E}">
        <p14:creationId xmlns:p14="http://schemas.microsoft.com/office/powerpoint/2010/main" val="1544351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21CA1-6FAB-4C9D-98A2-4F54E77CB1F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DCFC6D-7D62-480A-9774-3631FD6026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1690D7-B6CD-45C5-AF31-B1A8E2D62693}"/>
              </a:ext>
            </a:extLst>
          </p:cNvPr>
          <p:cNvSpPr>
            <a:spLocks noGrp="1"/>
          </p:cNvSpPr>
          <p:nvPr>
            <p:ph type="dt" sz="half" idx="10"/>
          </p:nvPr>
        </p:nvSpPr>
        <p:spPr/>
        <p:txBody>
          <a:bodyPr/>
          <a:lstStyle/>
          <a:p>
            <a:fld id="{1EC14060-AE12-46C5-A0B3-4E18FEA77E8A}" type="datetimeFigureOut">
              <a:rPr lang="en-GB" smtClean="0"/>
              <a:t>24/04/2022</a:t>
            </a:fld>
            <a:endParaRPr lang="en-GB"/>
          </a:p>
        </p:txBody>
      </p:sp>
      <p:sp>
        <p:nvSpPr>
          <p:cNvPr id="5" name="Footer Placeholder 4">
            <a:extLst>
              <a:ext uri="{FF2B5EF4-FFF2-40B4-BE49-F238E27FC236}">
                <a16:creationId xmlns:a16="http://schemas.microsoft.com/office/drawing/2014/main" id="{3DD6EC17-A50B-4C61-9AB9-B1F7C4C5B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CB8BB0-5A8F-43FC-9D73-3B0B3F462E51}"/>
              </a:ext>
            </a:extLst>
          </p:cNvPr>
          <p:cNvSpPr>
            <a:spLocks noGrp="1"/>
          </p:cNvSpPr>
          <p:nvPr>
            <p:ph type="sldNum" sz="quarter" idx="12"/>
          </p:nvPr>
        </p:nvSpPr>
        <p:spPr/>
        <p:txBody>
          <a:bodyPr/>
          <a:lstStyle/>
          <a:p>
            <a:fld id="{7850846D-949E-4E1E-9DF0-3F01E6F62C8B}" type="slidenum">
              <a:rPr lang="en-GB" smtClean="0"/>
              <a:t>‹#›</a:t>
            </a:fld>
            <a:endParaRPr lang="en-GB"/>
          </a:p>
        </p:txBody>
      </p:sp>
    </p:spTree>
    <p:extLst>
      <p:ext uri="{BB962C8B-B14F-4D97-AF65-F5344CB8AC3E}">
        <p14:creationId xmlns:p14="http://schemas.microsoft.com/office/powerpoint/2010/main" val="1735547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5B6F4-EBD5-4184-B662-51B5D1462B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246E81-EA0F-4D36-ABC3-42EEAA5A37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60800F-9D39-4258-B630-715DABFBCE05}"/>
              </a:ext>
            </a:extLst>
          </p:cNvPr>
          <p:cNvSpPr>
            <a:spLocks noGrp="1"/>
          </p:cNvSpPr>
          <p:nvPr>
            <p:ph type="dt" sz="half" idx="10"/>
          </p:nvPr>
        </p:nvSpPr>
        <p:spPr/>
        <p:txBody>
          <a:bodyPr/>
          <a:lstStyle/>
          <a:p>
            <a:fld id="{1EC14060-AE12-46C5-A0B3-4E18FEA77E8A}" type="datetimeFigureOut">
              <a:rPr lang="en-GB" smtClean="0"/>
              <a:t>24/04/2022</a:t>
            </a:fld>
            <a:endParaRPr lang="en-GB"/>
          </a:p>
        </p:txBody>
      </p:sp>
      <p:sp>
        <p:nvSpPr>
          <p:cNvPr id="5" name="Footer Placeholder 4">
            <a:extLst>
              <a:ext uri="{FF2B5EF4-FFF2-40B4-BE49-F238E27FC236}">
                <a16:creationId xmlns:a16="http://schemas.microsoft.com/office/drawing/2014/main" id="{EA6C4CCF-8FA8-4976-9049-05D4F8AFAF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E4B194-6D6D-4902-A4AA-CA2F47F886AA}"/>
              </a:ext>
            </a:extLst>
          </p:cNvPr>
          <p:cNvSpPr>
            <a:spLocks noGrp="1"/>
          </p:cNvSpPr>
          <p:nvPr>
            <p:ph type="sldNum" sz="quarter" idx="12"/>
          </p:nvPr>
        </p:nvSpPr>
        <p:spPr/>
        <p:txBody>
          <a:bodyPr/>
          <a:lstStyle/>
          <a:p>
            <a:fld id="{7850846D-949E-4E1E-9DF0-3F01E6F62C8B}" type="slidenum">
              <a:rPr lang="en-GB" smtClean="0"/>
              <a:t>‹#›</a:t>
            </a:fld>
            <a:endParaRPr lang="en-GB"/>
          </a:p>
        </p:txBody>
      </p:sp>
    </p:spTree>
    <p:extLst>
      <p:ext uri="{BB962C8B-B14F-4D97-AF65-F5344CB8AC3E}">
        <p14:creationId xmlns:p14="http://schemas.microsoft.com/office/powerpoint/2010/main" val="311349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title, no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2303" t="28789" r="77081" b="-320"/>
          <a:stretch>
            <a:fillRect/>
          </a:stretch>
        </p:blipFill>
        <p:spPr bwMode="auto">
          <a:xfrm>
            <a:off x="9601200" y="1"/>
            <a:ext cx="2590800" cy="579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7"/>
          <p:cNvGrpSpPr>
            <a:grpSpLocks/>
          </p:cNvGrpSpPr>
          <p:nvPr userDrawn="1"/>
        </p:nvGrpSpPr>
        <p:grpSpPr bwMode="auto">
          <a:xfrm>
            <a:off x="10033000" y="5876925"/>
            <a:ext cx="2209800" cy="812800"/>
            <a:chOff x="7524328" y="5782448"/>
            <a:chExt cx="1658145" cy="812522"/>
          </a:xfrm>
        </p:grpSpPr>
        <p:cxnSp>
          <p:nvCxnSpPr>
            <p:cNvPr id="6" name="Straight Connector 5"/>
            <p:cNvCxnSpPr/>
            <p:nvPr userDrawn="1"/>
          </p:nvCxnSpPr>
          <p:spPr>
            <a:xfrm>
              <a:off x="7614859" y="5787209"/>
              <a:ext cx="1367493" cy="0"/>
            </a:xfrm>
            <a:prstGeom prst="line">
              <a:avLst/>
            </a:prstGeom>
            <a:ln w="6350">
              <a:solidFill>
                <a:srgbClr val="BEB3AE"/>
              </a:solidFill>
            </a:ln>
          </p:spPr>
          <p:style>
            <a:lnRef idx="1">
              <a:schemeClr val="accent1"/>
            </a:lnRef>
            <a:fillRef idx="0">
              <a:schemeClr val="accent1"/>
            </a:fillRef>
            <a:effectRef idx="0">
              <a:schemeClr val="accent1"/>
            </a:effectRef>
            <a:fontRef idx="minor">
              <a:schemeClr val="tx1"/>
            </a:fontRef>
          </p:style>
        </p:cxnSp>
        <p:sp>
          <p:nvSpPr>
            <p:cNvPr id="7" name="Title Placeholder 1"/>
            <p:cNvSpPr txBox="1">
              <a:spLocks/>
            </p:cNvSpPr>
            <p:nvPr userDrawn="1"/>
          </p:nvSpPr>
          <p:spPr>
            <a:xfrm>
              <a:off x="7524328" y="5782448"/>
              <a:ext cx="1658145" cy="803000"/>
            </a:xfrm>
            <a:prstGeom prst="rect">
              <a:avLst/>
            </a:prstGeom>
          </p:spPr>
          <p:txBody>
            <a:bodyPr anchor="ctr"/>
            <a:lstStyle>
              <a:lvl1pPr algn="l" defTabSz="914400" rtl="0" eaLnBrk="1" latinLnBrk="0" hangingPunct="1">
                <a:spcBef>
                  <a:spcPct val="0"/>
                </a:spcBef>
                <a:buNone/>
                <a:defRPr sz="3200" kern="1200" baseline="0">
                  <a:solidFill>
                    <a:srgbClr val="7FAC4A"/>
                  </a:solidFill>
                  <a:latin typeface="Times New Roman" pitchFamily="18" charset="0"/>
                  <a:ea typeface="+mj-ea"/>
                  <a:cs typeface="Times New Roman" pitchFamily="18" charset="0"/>
                </a:defRPr>
              </a:lvl1pPr>
            </a:lstStyle>
            <a:p>
              <a:pPr fontAlgn="auto">
                <a:spcAft>
                  <a:spcPts val="0"/>
                </a:spcAft>
                <a:defRPr/>
              </a:pPr>
              <a:r>
                <a:rPr lang="en-US" sz="1600" dirty="0">
                  <a:solidFill>
                    <a:srgbClr val="837A73"/>
                  </a:solidFill>
                </a:rPr>
                <a:t>CENTRE</a:t>
              </a:r>
              <a:r>
                <a:rPr lang="en-US" sz="1600" dirty="0"/>
                <a:t> </a:t>
              </a:r>
              <a:r>
                <a:rPr lang="en-US" sz="1600" i="1" dirty="0">
                  <a:solidFill>
                    <a:srgbClr val="837A73"/>
                  </a:solidFill>
                </a:rPr>
                <a:t>for</a:t>
              </a:r>
            </a:p>
            <a:p>
              <a:pPr fontAlgn="auto">
                <a:spcAft>
                  <a:spcPts val="0"/>
                </a:spcAft>
                <a:defRPr/>
              </a:pPr>
              <a:r>
                <a:rPr lang="en-US" sz="1600" dirty="0"/>
                <a:t>SUSTAINABLE</a:t>
              </a:r>
            </a:p>
            <a:p>
              <a:pPr fontAlgn="auto">
                <a:spcAft>
                  <a:spcPts val="0"/>
                </a:spcAft>
                <a:defRPr/>
              </a:pPr>
              <a:r>
                <a:rPr lang="en-US" sz="1600" dirty="0">
                  <a:solidFill>
                    <a:srgbClr val="837A73"/>
                  </a:solidFill>
                </a:rPr>
                <a:t>HEALTHCARE</a:t>
              </a:r>
              <a:endParaRPr lang="en-GB" sz="1600" dirty="0">
                <a:solidFill>
                  <a:srgbClr val="837A73"/>
                </a:solidFill>
              </a:endParaRPr>
            </a:p>
          </p:txBody>
        </p:sp>
        <p:cxnSp>
          <p:nvCxnSpPr>
            <p:cNvPr id="8" name="Straight Connector 7"/>
            <p:cNvCxnSpPr/>
            <p:nvPr userDrawn="1"/>
          </p:nvCxnSpPr>
          <p:spPr>
            <a:xfrm>
              <a:off x="7606918" y="6594970"/>
              <a:ext cx="1367494" cy="0"/>
            </a:xfrm>
            <a:prstGeom prst="line">
              <a:avLst/>
            </a:prstGeom>
            <a:ln w="6350">
              <a:solidFill>
                <a:srgbClr val="BEB3AE"/>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335360" y="188640"/>
            <a:ext cx="9889099" cy="1498178"/>
          </a:xfrm>
        </p:spPr>
        <p:txBody>
          <a:bodyPr anchor="b"/>
          <a:lstStyle>
            <a:lvl1pPr algn="l">
              <a:defRPr sz="4400" baseline="0">
                <a:solidFill>
                  <a:srgbClr val="595959"/>
                </a:solidFill>
                <a:latin typeface="Calibri"/>
                <a:cs typeface="Calibri"/>
              </a:defRPr>
            </a:lvl1pPr>
          </a:lstStyle>
          <a:p>
            <a:r>
              <a:rPr lang="en-GB"/>
              <a:t>Click to edit Master title style</a:t>
            </a:r>
            <a:endParaRPr lang="en-GB" dirty="0"/>
          </a:p>
        </p:txBody>
      </p:sp>
      <p:sp>
        <p:nvSpPr>
          <p:cNvPr id="12" name="Subtitle 2"/>
          <p:cNvSpPr>
            <a:spLocks noGrp="1"/>
          </p:cNvSpPr>
          <p:nvPr>
            <p:ph type="subTitle" idx="1"/>
          </p:nvPr>
        </p:nvSpPr>
        <p:spPr>
          <a:xfrm>
            <a:off x="335360" y="1869976"/>
            <a:ext cx="8331697" cy="3359224"/>
          </a:xfrm>
        </p:spPr>
        <p:txBody>
          <a:bodyPr anchor="ctr">
            <a:normAutofit/>
          </a:bodyPr>
          <a:lstStyle>
            <a:lvl1pPr marL="0" indent="0" algn="l">
              <a:lnSpc>
                <a:spcPct val="120000"/>
              </a:lnSpc>
              <a:buNone/>
              <a:defRPr sz="2800" baseline="0">
                <a:solidFill>
                  <a:srgbClr val="595959"/>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Tree>
    <p:extLst>
      <p:ext uri="{BB962C8B-B14F-4D97-AF65-F5344CB8AC3E}">
        <p14:creationId xmlns:p14="http://schemas.microsoft.com/office/powerpoint/2010/main" val="224708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CCDFB-744C-42EF-9866-4D5DD208AC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481AA4-36A4-4CC6-8472-5D828EB6C7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8C3B77-4079-4362-85D7-C8FBB55BB62D}"/>
              </a:ext>
            </a:extLst>
          </p:cNvPr>
          <p:cNvSpPr>
            <a:spLocks noGrp="1"/>
          </p:cNvSpPr>
          <p:nvPr>
            <p:ph type="dt" sz="half" idx="10"/>
          </p:nvPr>
        </p:nvSpPr>
        <p:spPr/>
        <p:txBody>
          <a:bodyPr/>
          <a:lstStyle/>
          <a:p>
            <a:fld id="{1EC14060-AE12-46C5-A0B3-4E18FEA77E8A}" type="datetimeFigureOut">
              <a:rPr lang="en-GB" smtClean="0"/>
              <a:t>24/04/2022</a:t>
            </a:fld>
            <a:endParaRPr lang="en-GB"/>
          </a:p>
        </p:txBody>
      </p:sp>
      <p:sp>
        <p:nvSpPr>
          <p:cNvPr id="5" name="Footer Placeholder 4">
            <a:extLst>
              <a:ext uri="{FF2B5EF4-FFF2-40B4-BE49-F238E27FC236}">
                <a16:creationId xmlns:a16="http://schemas.microsoft.com/office/drawing/2014/main" id="{A3008920-AF10-4997-B539-8C22498238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303EB7-0592-4384-9ACC-9086EC9B54FC}"/>
              </a:ext>
            </a:extLst>
          </p:cNvPr>
          <p:cNvSpPr>
            <a:spLocks noGrp="1"/>
          </p:cNvSpPr>
          <p:nvPr>
            <p:ph type="sldNum" sz="quarter" idx="12"/>
          </p:nvPr>
        </p:nvSpPr>
        <p:spPr/>
        <p:txBody>
          <a:bodyPr/>
          <a:lstStyle/>
          <a:p>
            <a:fld id="{7850846D-949E-4E1E-9DF0-3F01E6F62C8B}" type="slidenum">
              <a:rPr lang="en-GB" smtClean="0"/>
              <a:t>‹#›</a:t>
            </a:fld>
            <a:endParaRPr lang="en-GB"/>
          </a:p>
        </p:txBody>
      </p:sp>
    </p:spTree>
    <p:extLst>
      <p:ext uri="{BB962C8B-B14F-4D97-AF65-F5344CB8AC3E}">
        <p14:creationId xmlns:p14="http://schemas.microsoft.com/office/powerpoint/2010/main" val="599003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2B33B-7AE4-47DE-9057-E77EFAA88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ECB5690-ECF8-4AC2-ABD8-68F16CFB61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0DB7E9-3119-4A39-9ECA-F25583D91734}"/>
              </a:ext>
            </a:extLst>
          </p:cNvPr>
          <p:cNvSpPr>
            <a:spLocks noGrp="1"/>
          </p:cNvSpPr>
          <p:nvPr>
            <p:ph type="dt" sz="half" idx="10"/>
          </p:nvPr>
        </p:nvSpPr>
        <p:spPr/>
        <p:txBody>
          <a:bodyPr/>
          <a:lstStyle/>
          <a:p>
            <a:fld id="{1EC14060-AE12-46C5-A0B3-4E18FEA77E8A}" type="datetimeFigureOut">
              <a:rPr lang="en-GB" smtClean="0"/>
              <a:t>24/04/2022</a:t>
            </a:fld>
            <a:endParaRPr lang="en-GB"/>
          </a:p>
        </p:txBody>
      </p:sp>
      <p:sp>
        <p:nvSpPr>
          <p:cNvPr id="5" name="Footer Placeholder 4">
            <a:extLst>
              <a:ext uri="{FF2B5EF4-FFF2-40B4-BE49-F238E27FC236}">
                <a16:creationId xmlns:a16="http://schemas.microsoft.com/office/drawing/2014/main" id="{FB131931-8663-479F-93DE-152777B661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FFC381-5D73-4D0E-AFFA-69DE6CBE08CA}"/>
              </a:ext>
            </a:extLst>
          </p:cNvPr>
          <p:cNvSpPr>
            <a:spLocks noGrp="1"/>
          </p:cNvSpPr>
          <p:nvPr>
            <p:ph type="sldNum" sz="quarter" idx="12"/>
          </p:nvPr>
        </p:nvSpPr>
        <p:spPr/>
        <p:txBody>
          <a:bodyPr/>
          <a:lstStyle/>
          <a:p>
            <a:fld id="{7850846D-949E-4E1E-9DF0-3F01E6F62C8B}" type="slidenum">
              <a:rPr lang="en-GB" smtClean="0"/>
              <a:t>‹#›</a:t>
            </a:fld>
            <a:endParaRPr lang="en-GB"/>
          </a:p>
        </p:txBody>
      </p:sp>
    </p:spTree>
    <p:extLst>
      <p:ext uri="{BB962C8B-B14F-4D97-AF65-F5344CB8AC3E}">
        <p14:creationId xmlns:p14="http://schemas.microsoft.com/office/powerpoint/2010/main" val="3783910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5705-E766-4279-8AE1-8C4D5395C6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4103AC-41C5-4F38-9ABF-74A2B01C72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6CC5B3-07AB-4D65-9CDF-EE3E9382E3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1C4AD51-47EF-42F4-AAA5-AB37F5DCC4C1}"/>
              </a:ext>
            </a:extLst>
          </p:cNvPr>
          <p:cNvSpPr>
            <a:spLocks noGrp="1"/>
          </p:cNvSpPr>
          <p:nvPr>
            <p:ph type="dt" sz="half" idx="10"/>
          </p:nvPr>
        </p:nvSpPr>
        <p:spPr/>
        <p:txBody>
          <a:bodyPr/>
          <a:lstStyle/>
          <a:p>
            <a:fld id="{1EC14060-AE12-46C5-A0B3-4E18FEA77E8A}" type="datetimeFigureOut">
              <a:rPr lang="en-GB" smtClean="0"/>
              <a:t>24/04/2022</a:t>
            </a:fld>
            <a:endParaRPr lang="en-GB"/>
          </a:p>
        </p:txBody>
      </p:sp>
      <p:sp>
        <p:nvSpPr>
          <p:cNvPr id="6" name="Footer Placeholder 5">
            <a:extLst>
              <a:ext uri="{FF2B5EF4-FFF2-40B4-BE49-F238E27FC236}">
                <a16:creationId xmlns:a16="http://schemas.microsoft.com/office/drawing/2014/main" id="{451F83F7-E06C-450B-BF4B-F0C737B52F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AE976E-C48A-4B61-898D-FD0127344DA6}"/>
              </a:ext>
            </a:extLst>
          </p:cNvPr>
          <p:cNvSpPr>
            <a:spLocks noGrp="1"/>
          </p:cNvSpPr>
          <p:nvPr>
            <p:ph type="sldNum" sz="quarter" idx="12"/>
          </p:nvPr>
        </p:nvSpPr>
        <p:spPr/>
        <p:txBody>
          <a:bodyPr/>
          <a:lstStyle/>
          <a:p>
            <a:fld id="{7850846D-949E-4E1E-9DF0-3F01E6F62C8B}" type="slidenum">
              <a:rPr lang="en-GB" smtClean="0"/>
              <a:t>‹#›</a:t>
            </a:fld>
            <a:endParaRPr lang="en-GB"/>
          </a:p>
        </p:txBody>
      </p:sp>
    </p:spTree>
    <p:extLst>
      <p:ext uri="{BB962C8B-B14F-4D97-AF65-F5344CB8AC3E}">
        <p14:creationId xmlns:p14="http://schemas.microsoft.com/office/powerpoint/2010/main" val="660208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82715-E92A-456D-BDC0-872150D9B8B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F3A8E9-9852-433A-837A-15C2AA15CC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4E7D28-30F2-4E7B-AA1D-00B4504E82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9C09209-5C09-4C56-9CC9-0749A7CC83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2F6128-83C1-43CC-9042-6E0355B6A2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6332D22-C364-4D37-9418-CF154CB9B6CF}"/>
              </a:ext>
            </a:extLst>
          </p:cNvPr>
          <p:cNvSpPr>
            <a:spLocks noGrp="1"/>
          </p:cNvSpPr>
          <p:nvPr>
            <p:ph type="dt" sz="half" idx="10"/>
          </p:nvPr>
        </p:nvSpPr>
        <p:spPr/>
        <p:txBody>
          <a:bodyPr/>
          <a:lstStyle/>
          <a:p>
            <a:fld id="{1EC14060-AE12-46C5-A0B3-4E18FEA77E8A}" type="datetimeFigureOut">
              <a:rPr lang="en-GB" smtClean="0"/>
              <a:t>24/04/2022</a:t>
            </a:fld>
            <a:endParaRPr lang="en-GB"/>
          </a:p>
        </p:txBody>
      </p:sp>
      <p:sp>
        <p:nvSpPr>
          <p:cNvPr id="8" name="Footer Placeholder 7">
            <a:extLst>
              <a:ext uri="{FF2B5EF4-FFF2-40B4-BE49-F238E27FC236}">
                <a16:creationId xmlns:a16="http://schemas.microsoft.com/office/drawing/2014/main" id="{9AF97676-7C0F-45C3-B9ED-86E68C84F19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D10F1F-3D30-4D98-A812-1E3D300CFD63}"/>
              </a:ext>
            </a:extLst>
          </p:cNvPr>
          <p:cNvSpPr>
            <a:spLocks noGrp="1"/>
          </p:cNvSpPr>
          <p:nvPr>
            <p:ph type="sldNum" sz="quarter" idx="12"/>
          </p:nvPr>
        </p:nvSpPr>
        <p:spPr/>
        <p:txBody>
          <a:bodyPr/>
          <a:lstStyle/>
          <a:p>
            <a:fld id="{7850846D-949E-4E1E-9DF0-3F01E6F62C8B}" type="slidenum">
              <a:rPr lang="en-GB" smtClean="0"/>
              <a:t>‹#›</a:t>
            </a:fld>
            <a:endParaRPr lang="en-GB"/>
          </a:p>
        </p:txBody>
      </p:sp>
    </p:spTree>
    <p:extLst>
      <p:ext uri="{BB962C8B-B14F-4D97-AF65-F5344CB8AC3E}">
        <p14:creationId xmlns:p14="http://schemas.microsoft.com/office/powerpoint/2010/main" val="1980774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253896"/>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C12933-033E-4239-88E7-AB0C3B3E4DE7}"/>
              </a:ext>
            </a:extLst>
          </p:cNvPr>
          <p:cNvSpPr>
            <a:spLocks noGrp="1"/>
          </p:cNvSpPr>
          <p:nvPr>
            <p:ph type="dt" sz="half" idx="10"/>
          </p:nvPr>
        </p:nvSpPr>
        <p:spPr/>
        <p:txBody>
          <a:bodyPr/>
          <a:lstStyle/>
          <a:p>
            <a:fld id="{1EC14060-AE12-46C5-A0B3-4E18FEA77E8A}" type="datetimeFigureOut">
              <a:rPr lang="en-GB" smtClean="0"/>
              <a:t>24/04/2022</a:t>
            </a:fld>
            <a:endParaRPr lang="en-GB"/>
          </a:p>
        </p:txBody>
      </p:sp>
      <p:sp>
        <p:nvSpPr>
          <p:cNvPr id="4" name="Footer Placeholder 3">
            <a:extLst>
              <a:ext uri="{FF2B5EF4-FFF2-40B4-BE49-F238E27FC236}">
                <a16:creationId xmlns:a16="http://schemas.microsoft.com/office/drawing/2014/main" id="{C7356FE8-1FEC-4A64-8DCA-33D94EC9E9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571866-3D64-4DDE-B224-48B37E40624D}"/>
              </a:ext>
            </a:extLst>
          </p:cNvPr>
          <p:cNvSpPr>
            <a:spLocks noGrp="1"/>
          </p:cNvSpPr>
          <p:nvPr>
            <p:ph type="sldNum" sz="quarter" idx="12"/>
          </p:nvPr>
        </p:nvSpPr>
        <p:spPr/>
        <p:txBody>
          <a:bodyPr/>
          <a:lstStyle/>
          <a:p>
            <a:fld id="{7850846D-949E-4E1E-9DF0-3F01E6F62C8B}" type="slidenum">
              <a:rPr lang="en-GB" smtClean="0"/>
              <a:t>‹#›</a:t>
            </a:fld>
            <a:endParaRPr lang="en-GB"/>
          </a:p>
        </p:txBody>
      </p:sp>
      <p:pic>
        <p:nvPicPr>
          <p:cNvPr id="7" name="Picture 6">
            <a:extLst>
              <a:ext uri="{FF2B5EF4-FFF2-40B4-BE49-F238E27FC236}">
                <a16:creationId xmlns:a16="http://schemas.microsoft.com/office/drawing/2014/main" id="{F1703DBD-501E-4EB3-B3F6-A826642B04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15266"/>
          </a:xfrm>
          <a:prstGeom prst="rect">
            <a:avLst/>
          </a:prstGeom>
        </p:spPr>
      </p:pic>
    </p:spTree>
    <p:extLst>
      <p:ext uri="{BB962C8B-B14F-4D97-AF65-F5344CB8AC3E}">
        <p14:creationId xmlns:p14="http://schemas.microsoft.com/office/powerpoint/2010/main" val="2418183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E8801-A97B-4402-97CF-0BD783AE10D3}"/>
              </a:ext>
            </a:extLst>
          </p:cNvPr>
          <p:cNvSpPr>
            <a:spLocks noGrp="1"/>
          </p:cNvSpPr>
          <p:nvPr>
            <p:ph type="dt" sz="half" idx="10"/>
          </p:nvPr>
        </p:nvSpPr>
        <p:spPr/>
        <p:txBody>
          <a:bodyPr/>
          <a:lstStyle/>
          <a:p>
            <a:fld id="{1EC14060-AE12-46C5-A0B3-4E18FEA77E8A}" type="datetimeFigureOut">
              <a:rPr lang="en-GB" smtClean="0"/>
              <a:t>24/04/2022</a:t>
            </a:fld>
            <a:endParaRPr lang="en-GB"/>
          </a:p>
        </p:txBody>
      </p:sp>
      <p:sp>
        <p:nvSpPr>
          <p:cNvPr id="3" name="Footer Placeholder 2">
            <a:extLst>
              <a:ext uri="{FF2B5EF4-FFF2-40B4-BE49-F238E27FC236}">
                <a16:creationId xmlns:a16="http://schemas.microsoft.com/office/drawing/2014/main" id="{A689B07C-23EE-4485-847D-0DFEB9BE62D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32A8326-878A-4E99-850F-FB5810EEC231}"/>
              </a:ext>
            </a:extLst>
          </p:cNvPr>
          <p:cNvSpPr>
            <a:spLocks noGrp="1"/>
          </p:cNvSpPr>
          <p:nvPr>
            <p:ph type="sldNum" sz="quarter" idx="12"/>
          </p:nvPr>
        </p:nvSpPr>
        <p:spPr/>
        <p:txBody>
          <a:bodyPr/>
          <a:lstStyle/>
          <a:p>
            <a:fld id="{7850846D-949E-4E1E-9DF0-3F01E6F62C8B}" type="slidenum">
              <a:rPr lang="en-GB" smtClean="0"/>
              <a:t>‹#›</a:t>
            </a:fld>
            <a:endParaRPr lang="en-GB"/>
          </a:p>
        </p:txBody>
      </p:sp>
      <p:pic>
        <p:nvPicPr>
          <p:cNvPr id="7" name="Picture 6" descr="Logo&#10;&#10;Description automatically generated with low confidence">
            <a:extLst>
              <a:ext uri="{FF2B5EF4-FFF2-40B4-BE49-F238E27FC236}">
                <a16:creationId xmlns:a16="http://schemas.microsoft.com/office/drawing/2014/main" id="{7D10623D-DE38-4176-B347-EBD2B099EFC9}"/>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l="1998" t="20893" r="54564" b="39367"/>
          <a:stretch/>
        </p:blipFill>
        <p:spPr>
          <a:xfrm>
            <a:off x="-395695" y="4132556"/>
            <a:ext cx="5210990" cy="2725444"/>
          </a:xfrm>
          <a:prstGeom prst="rect">
            <a:avLst/>
          </a:prstGeom>
        </p:spPr>
      </p:pic>
    </p:spTree>
    <p:extLst>
      <p:ext uri="{BB962C8B-B14F-4D97-AF65-F5344CB8AC3E}">
        <p14:creationId xmlns:p14="http://schemas.microsoft.com/office/powerpoint/2010/main" val="4038128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8D065-B93E-435F-B749-7E00F9C376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125EED3-B040-4993-8186-569523989D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95BE25-D13E-43C5-8D30-1DDDEC5779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987E0-9917-4A04-8063-5423E926A4BE}"/>
              </a:ext>
            </a:extLst>
          </p:cNvPr>
          <p:cNvSpPr>
            <a:spLocks noGrp="1"/>
          </p:cNvSpPr>
          <p:nvPr>
            <p:ph type="dt" sz="half" idx="10"/>
          </p:nvPr>
        </p:nvSpPr>
        <p:spPr/>
        <p:txBody>
          <a:bodyPr/>
          <a:lstStyle/>
          <a:p>
            <a:fld id="{1EC14060-AE12-46C5-A0B3-4E18FEA77E8A}" type="datetimeFigureOut">
              <a:rPr lang="en-GB" smtClean="0"/>
              <a:t>24/04/2022</a:t>
            </a:fld>
            <a:endParaRPr lang="en-GB"/>
          </a:p>
        </p:txBody>
      </p:sp>
      <p:sp>
        <p:nvSpPr>
          <p:cNvPr id="6" name="Footer Placeholder 5">
            <a:extLst>
              <a:ext uri="{FF2B5EF4-FFF2-40B4-BE49-F238E27FC236}">
                <a16:creationId xmlns:a16="http://schemas.microsoft.com/office/drawing/2014/main" id="{C1A7D129-CD82-4896-9302-7AB9A3C32C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3C0092-3DA9-47EB-A84B-F306A3804BB6}"/>
              </a:ext>
            </a:extLst>
          </p:cNvPr>
          <p:cNvSpPr>
            <a:spLocks noGrp="1"/>
          </p:cNvSpPr>
          <p:nvPr>
            <p:ph type="sldNum" sz="quarter" idx="12"/>
          </p:nvPr>
        </p:nvSpPr>
        <p:spPr/>
        <p:txBody>
          <a:bodyPr/>
          <a:lstStyle/>
          <a:p>
            <a:fld id="{7850846D-949E-4E1E-9DF0-3F01E6F62C8B}" type="slidenum">
              <a:rPr lang="en-GB" smtClean="0"/>
              <a:t>‹#›</a:t>
            </a:fld>
            <a:endParaRPr lang="en-GB"/>
          </a:p>
        </p:txBody>
      </p:sp>
    </p:spTree>
    <p:extLst>
      <p:ext uri="{BB962C8B-B14F-4D97-AF65-F5344CB8AC3E}">
        <p14:creationId xmlns:p14="http://schemas.microsoft.com/office/powerpoint/2010/main" val="1983903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8A419-95E1-4700-89B0-934B60D405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15468D9-4513-4C11-A21E-4F5996425D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972DDC0-E37D-415C-B2AE-E9AA362C34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EADE78-3427-445E-AC41-FB4C8FEF153F}"/>
              </a:ext>
            </a:extLst>
          </p:cNvPr>
          <p:cNvSpPr>
            <a:spLocks noGrp="1"/>
          </p:cNvSpPr>
          <p:nvPr>
            <p:ph type="dt" sz="half" idx="10"/>
          </p:nvPr>
        </p:nvSpPr>
        <p:spPr/>
        <p:txBody>
          <a:bodyPr/>
          <a:lstStyle/>
          <a:p>
            <a:fld id="{1EC14060-AE12-46C5-A0B3-4E18FEA77E8A}" type="datetimeFigureOut">
              <a:rPr lang="en-GB" smtClean="0"/>
              <a:t>24/04/2022</a:t>
            </a:fld>
            <a:endParaRPr lang="en-GB"/>
          </a:p>
        </p:txBody>
      </p:sp>
      <p:sp>
        <p:nvSpPr>
          <p:cNvPr id="6" name="Footer Placeholder 5">
            <a:extLst>
              <a:ext uri="{FF2B5EF4-FFF2-40B4-BE49-F238E27FC236}">
                <a16:creationId xmlns:a16="http://schemas.microsoft.com/office/drawing/2014/main" id="{0A34EAF2-C716-4D19-8806-E40A71AC46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DBFB71-7792-40F2-A4A3-AC4684E385C3}"/>
              </a:ext>
            </a:extLst>
          </p:cNvPr>
          <p:cNvSpPr>
            <a:spLocks noGrp="1"/>
          </p:cNvSpPr>
          <p:nvPr>
            <p:ph type="sldNum" sz="quarter" idx="12"/>
          </p:nvPr>
        </p:nvSpPr>
        <p:spPr/>
        <p:txBody>
          <a:bodyPr/>
          <a:lstStyle/>
          <a:p>
            <a:fld id="{7850846D-949E-4E1E-9DF0-3F01E6F62C8B}" type="slidenum">
              <a:rPr lang="en-GB" smtClean="0"/>
              <a:t>‹#›</a:t>
            </a:fld>
            <a:endParaRPr lang="en-GB"/>
          </a:p>
        </p:txBody>
      </p:sp>
    </p:spTree>
    <p:extLst>
      <p:ext uri="{BB962C8B-B14F-4D97-AF65-F5344CB8AC3E}">
        <p14:creationId xmlns:p14="http://schemas.microsoft.com/office/powerpoint/2010/main" val="1684012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D133BD-24E8-49B7-9D8B-D1AB2DC7D1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BD701D-FE8B-4A4B-94D4-16E2DFEC07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BB7875-B5F8-4ABE-9324-E636FE6C39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C14060-AE12-46C5-A0B3-4E18FEA77E8A}" type="datetimeFigureOut">
              <a:rPr lang="en-GB" smtClean="0"/>
              <a:t>24/04/2022</a:t>
            </a:fld>
            <a:endParaRPr lang="en-GB"/>
          </a:p>
        </p:txBody>
      </p:sp>
      <p:sp>
        <p:nvSpPr>
          <p:cNvPr id="5" name="Footer Placeholder 4">
            <a:extLst>
              <a:ext uri="{FF2B5EF4-FFF2-40B4-BE49-F238E27FC236}">
                <a16:creationId xmlns:a16="http://schemas.microsoft.com/office/drawing/2014/main" id="{3E74C4A7-898D-4C82-B187-0649BD8ADD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54BAFC-F103-4503-9A18-7B6A3B0F44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50846D-949E-4E1E-9DF0-3F01E6F62C8B}" type="slidenum">
              <a:rPr lang="en-GB" smtClean="0"/>
              <a:t>‹#›</a:t>
            </a:fld>
            <a:endParaRPr lang="en-GB"/>
          </a:p>
        </p:txBody>
      </p:sp>
    </p:spTree>
    <p:extLst>
      <p:ext uri="{BB962C8B-B14F-4D97-AF65-F5344CB8AC3E}">
        <p14:creationId xmlns:p14="http://schemas.microsoft.com/office/powerpoint/2010/main" val="2414058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hyperlink" Target="https://believersbrain.com/2013/06/08/the-bible-and-medication/" TargetMode="External"/><Relationship Id="rId3" Type="http://schemas.openxmlformats.org/officeDocument/2006/relationships/image" Target="../media/image20.jpg"/><Relationship Id="rId7"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mynextmove.org/profile/summary/29-1065.00" TargetMode="External"/><Relationship Id="rId5" Type="http://schemas.openxmlformats.org/officeDocument/2006/relationships/image" Target="../media/image21.jpg"/><Relationship Id="rId4" Type="http://schemas.openxmlformats.org/officeDocument/2006/relationships/hyperlink" Target="http://miracleshappen13.blogspot.com/2013/05/saving-many-lives-by-treating-one.html"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pixabay.com/en/women-people-person-toilet-303832/" TargetMode="External"/><Relationship Id="rId7" Type="http://schemas.openxmlformats.org/officeDocument/2006/relationships/hyperlink" Target="https://pixabay.com/en/car-blue-vehicle-small-road-34535/" TargetMode="Externa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justana-justana.blogspot.com/2011/04/fda-approves-invega-paliperidone-for.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3.png"/><Relationship Id="rId7" Type="http://schemas.openxmlformats.org/officeDocument/2006/relationships/hyperlink" Target="https://en.wikipedia.org/wiki/Wildfir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g"/><Relationship Id="rId11" Type="http://schemas.openxmlformats.org/officeDocument/2006/relationships/hyperlink" Target="http://www.groundreport.com/dont-let-psychiatrists-and-doctors-rob-you-of-hope-in-terms-of-recovery-from-mental-illness/" TargetMode="External"/><Relationship Id="rId5" Type="http://schemas.openxmlformats.org/officeDocument/2006/relationships/hyperlink" Target="https://www.eea.europa.eu/highlights/carbon-efficiency-of-new-cars" TargetMode="External"/><Relationship Id="rId10" Type="http://schemas.openxmlformats.org/officeDocument/2006/relationships/image" Target="../media/image17.jpg"/><Relationship Id="rId4" Type="http://schemas.openxmlformats.org/officeDocument/2006/relationships/image" Target="../media/image14.jpeg"/><Relationship Id="rId9" Type="http://schemas.openxmlformats.org/officeDocument/2006/relationships/hyperlink" Target="https://commons.wikimedia.org/wiki/File:Woodland_Mosquito_(7469978464).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5ADF80-22AE-4DB1-95C9-7A174D15839C}"/>
              </a:ext>
            </a:extLst>
          </p:cNvPr>
          <p:cNvSpPr>
            <a:spLocks noGrp="1"/>
          </p:cNvSpPr>
          <p:nvPr>
            <p:ph type="title" idx="4294967295"/>
          </p:nvPr>
        </p:nvSpPr>
        <p:spPr>
          <a:xfrm>
            <a:off x="838200" y="2472768"/>
            <a:ext cx="10515600" cy="1325563"/>
          </a:xfrm>
        </p:spPr>
        <p:txBody>
          <a:bodyPr/>
          <a:lstStyle/>
          <a:p>
            <a:pPr algn="ctr"/>
            <a:r>
              <a:rPr lang="en-GB" b="1" dirty="0">
                <a:solidFill>
                  <a:schemeClr val="bg1"/>
                </a:solidFill>
                <a:latin typeface="Arial" panose="020B0604020202020204" pitchFamily="34" charset="0"/>
                <a:cs typeface="Arial" panose="020B0604020202020204" pitchFamily="34" charset="0"/>
              </a:rPr>
              <a:t>Bringing climate into the consultation</a:t>
            </a:r>
          </a:p>
        </p:txBody>
      </p:sp>
      <p:sp>
        <p:nvSpPr>
          <p:cNvPr id="2" name="TextBox 1">
            <a:extLst>
              <a:ext uri="{FF2B5EF4-FFF2-40B4-BE49-F238E27FC236}">
                <a16:creationId xmlns:a16="http://schemas.microsoft.com/office/drawing/2014/main" id="{EC80217F-9372-78A0-FB76-C15F33E7C88A}"/>
              </a:ext>
            </a:extLst>
          </p:cNvPr>
          <p:cNvSpPr txBox="1"/>
          <p:nvPr/>
        </p:nvSpPr>
        <p:spPr>
          <a:xfrm>
            <a:off x="3362971" y="4023282"/>
            <a:ext cx="5133328" cy="2031325"/>
          </a:xfrm>
          <a:prstGeom prst="rect">
            <a:avLst/>
          </a:prstGeom>
          <a:noFill/>
        </p:spPr>
        <p:txBody>
          <a:bodyPr wrap="none" rtlCol="0">
            <a:spAutoFit/>
          </a:bodyPr>
          <a:lstStyle/>
          <a:p>
            <a:pPr algn="ctr"/>
            <a:r>
              <a:rPr lang="en-US" sz="2400" b="1" dirty="0">
                <a:solidFill>
                  <a:schemeClr val="bg1"/>
                </a:solidFill>
              </a:rPr>
              <a:t>Dr Tamsin Ellis</a:t>
            </a:r>
          </a:p>
          <a:p>
            <a:pPr algn="ctr"/>
            <a:r>
              <a:rPr lang="en-US" sz="2000" b="1" dirty="0">
                <a:solidFill>
                  <a:schemeClr val="bg1"/>
                </a:solidFill>
              </a:rPr>
              <a:t>@</a:t>
            </a:r>
            <a:r>
              <a:rPr lang="en-US" sz="2000" b="1" dirty="0" err="1">
                <a:solidFill>
                  <a:schemeClr val="bg1"/>
                </a:solidFill>
              </a:rPr>
              <a:t>ClimateGP</a:t>
            </a:r>
            <a:endParaRPr lang="en-US" sz="2000" b="1" dirty="0">
              <a:solidFill>
                <a:schemeClr val="bg1"/>
              </a:solidFill>
            </a:endParaRPr>
          </a:p>
          <a:p>
            <a:pPr algn="ctr"/>
            <a:endParaRPr lang="en-US" sz="2400" b="1" dirty="0">
              <a:solidFill>
                <a:schemeClr val="bg1"/>
              </a:solidFill>
            </a:endParaRPr>
          </a:p>
          <a:p>
            <a:pPr algn="ctr"/>
            <a:r>
              <a:rPr lang="en-US" b="1" dirty="0">
                <a:solidFill>
                  <a:schemeClr val="bg1"/>
                </a:solidFill>
              </a:rPr>
              <a:t>Co-chair of Greener Practice</a:t>
            </a:r>
          </a:p>
          <a:p>
            <a:pPr algn="ctr"/>
            <a:r>
              <a:rPr lang="en-US" b="1" dirty="0">
                <a:solidFill>
                  <a:schemeClr val="bg1"/>
                </a:solidFill>
              </a:rPr>
              <a:t>Associate at the Centre for Sustainable Healthcare</a:t>
            </a:r>
          </a:p>
          <a:p>
            <a:pPr algn="ctr"/>
            <a:r>
              <a:rPr lang="en-US" b="1" dirty="0">
                <a:solidFill>
                  <a:schemeClr val="bg1"/>
                </a:solidFill>
              </a:rPr>
              <a:t>North Central London lead for net zero primary care</a:t>
            </a:r>
          </a:p>
        </p:txBody>
      </p:sp>
    </p:spTree>
    <p:extLst>
      <p:ext uri="{BB962C8B-B14F-4D97-AF65-F5344CB8AC3E}">
        <p14:creationId xmlns:p14="http://schemas.microsoft.com/office/powerpoint/2010/main" val="2939535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1CACF2CF-A5CD-9C25-0536-EFC632855B6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6994" y="2296394"/>
            <a:ext cx="3499376" cy="2393573"/>
          </a:xfrm>
          <a:prstGeom prst="rect">
            <a:avLst/>
          </a:prstGeom>
        </p:spPr>
      </p:pic>
      <p:pic>
        <p:nvPicPr>
          <p:cNvPr id="4" name="Picture 3">
            <a:extLst>
              <a:ext uri="{FF2B5EF4-FFF2-40B4-BE49-F238E27FC236}">
                <a16:creationId xmlns:a16="http://schemas.microsoft.com/office/drawing/2014/main" id="{E05562AE-4798-D446-E38A-4E7CC42D27E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921262" y="2307673"/>
            <a:ext cx="4235186" cy="2382293"/>
          </a:xfrm>
          <a:prstGeom prst="rect">
            <a:avLst/>
          </a:prstGeom>
        </p:spPr>
      </p:pic>
      <p:pic>
        <p:nvPicPr>
          <p:cNvPr id="5" name="Picture 4">
            <a:extLst>
              <a:ext uri="{FF2B5EF4-FFF2-40B4-BE49-F238E27FC236}">
                <a16:creationId xmlns:a16="http://schemas.microsoft.com/office/drawing/2014/main" id="{489C5B83-CCB9-0ADF-5F05-35D87D5313C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280171" y="2168034"/>
            <a:ext cx="3911829" cy="2521932"/>
          </a:xfrm>
          <a:prstGeom prst="rect">
            <a:avLst/>
          </a:prstGeom>
        </p:spPr>
      </p:pic>
      <p:sp>
        <p:nvSpPr>
          <p:cNvPr id="6" name="TextBox 5">
            <a:extLst>
              <a:ext uri="{FF2B5EF4-FFF2-40B4-BE49-F238E27FC236}">
                <a16:creationId xmlns:a16="http://schemas.microsoft.com/office/drawing/2014/main" id="{4BADDE38-68E5-22F9-0FB2-38C459C1A096}"/>
              </a:ext>
            </a:extLst>
          </p:cNvPr>
          <p:cNvSpPr txBox="1"/>
          <p:nvPr/>
        </p:nvSpPr>
        <p:spPr>
          <a:xfrm>
            <a:off x="2931001" y="666551"/>
            <a:ext cx="6676764" cy="646331"/>
          </a:xfrm>
          <a:prstGeom prst="rect">
            <a:avLst/>
          </a:prstGeom>
          <a:noFill/>
        </p:spPr>
        <p:txBody>
          <a:bodyPr wrap="none" rtlCol="0">
            <a:spAutoFit/>
          </a:bodyPr>
          <a:lstStyle/>
          <a:p>
            <a:r>
              <a:rPr lang="en-US" sz="3600" dirty="0">
                <a:solidFill>
                  <a:srgbClr val="253896"/>
                </a:solidFill>
              </a:rPr>
              <a:t>‘Good for you, good for the planet’</a:t>
            </a:r>
          </a:p>
        </p:txBody>
      </p:sp>
    </p:spTree>
    <p:extLst>
      <p:ext uri="{BB962C8B-B14F-4D97-AF65-F5344CB8AC3E}">
        <p14:creationId xmlns:p14="http://schemas.microsoft.com/office/powerpoint/2010/main" val="281866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01E1EB-B23B-47B6-E66F-3CCCE0399135}"/>
              </a:ext>
            </a:extLst>
          </p:cNvPr>
          <p:cNvPicPr>
            <a:picLocks noChangeAspect="1"/>
          </p:cNvPicPr>
          <p:nvPr/>
        </p:nvPicPr>
        <p:blipFill>
          <a:blip r:embed="rId2"/>
          <a:stretch>
            <a:fillRect/>
          </a:stretch>
        </p:blipFill>
        <p:spPr>
          <a:xfrm>
            <a:off x="1100935" y="0"/>
            <a:ext cx="9567065" cy="6863416"/>
          </a:xfrm>
          <a:prstGeom prst="rect">
            <a:avLst/>
          </a:prstGeom>
        </p:spPr>
      </p:pic>
    </p:spTree>
    <p:extLst>
      <p:ext uri="{BB962C8B-B14F-4D97-AF65-F5344CB8AC3E}">
        <p14:creationId xmlns:p14="http://schemas.microsoft.com/office/powerpoint/2010/main" val="1285802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302590-DD2C-7A17-0A11-E8AFA5F0C630}"/>
              </a:ext>
            </a:extLst>
          </p:cNvPr>
          <p:cNvSpPr txBox="1"/>
          <p:nvPr/>
        </p:nvSpPr>
        <p:spPr>
          <a:xfrm>
            <a:off x="8439150" y="6305550"/>
            <a:ext cx="3494483" cy="369332"/>
          </a:xfrm>
          <a:prstGeom prst="rect">
            <a:avLst/>
          </a:prstGeom>
          <a:noFill/>
        </p:spPr>
        <p:txBody>
          <a:bodyPr wrap="none" rtlCol="0">
            <a:spAutoFit/>
          </a:bodyPr>
          <a:lstStyle/>
          <a:p>
            <a:r>
              <a:rPr lang="en-US" dirty="0"/>
              <a:t>With thanks to Dr Georgie </a:t>
            </a:r>
            <a:r>
              <a:rPr lang="en-US" dirty="0" err="1"/>
              <a:t>Sowman</a:t>
            </a:r>
            <a:endParaRPr lang="en-US" dirty="0"/>
          </a:p>
        </p:txBody>
      </p:sp>
      <p:sp>
        <p:nvSpPr>
          <p:cNvPr id="5" name="TextBox 4">
            <a:extLst>
              <a:ext uri="{FF2B5EF4-FFF2-40B4-BE49-F238E27FC236}">
                <a16:creationId xmlns:a16="http://schemas.microsoft.com/office/drawing/2014/main" id="{ACF0E92B-0522-9F1F-AB38-B60F8D117455}"/>
              </a:ext>
            </a:extLst>
          </p:cNvPr>
          <p:cNvSpPr txBox="1"/>
          <p:nvPr/>
        </p:nvSpPr>
        <p:spPr>
          <a:xfrm>
            <a:off x="1688606" y="1562790"/>
            <a:ext cx="752722" cy="369332"/>
          </a:xfrm>
          <a:prstGeom prst="rect">
            <a:avLst/>
          </a:prstGeom>
          <a:noFill/>
        </p:spPr>
        <p:txBody>
          <a:bodyPr wrap="square" rtlCol="0">
            <a:spAutoFit/>
          </a:bodyPr>
          <a:lstStyle/>
          <a:p>
            <a:r>
              <a:rPr lang="en-US" dirty="0"/>
              <a:t>Sally</a:t>
            </a:r>
          </a:p>
        </p:txBody>
      </p:sp>
      <p:pic>
        <p:nvPicPr>
          <p:cNvPr id="7" name="Picture 6">
            <a:extLst>
              <a:ext uri="{FF2B5EF4-FFF2-40B4-BE49-F238E27FC236}">
                <a16:creationId xmlns:a16="http://schemas.microsoft.com/office/drawing/2014/main" id="{6612E0D7-89DC-7D40-1C09-0DC736AF7AD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52328" y="2046562"/>
            <a:ext cx="889000" cy="1766957"/>
          </a:xfrm>
          <a:prstGeom prst="rect">
            <a:avLst/>
          </a:prstGeom>
        </p:spPr>
      </p:pic>
      <p:sp>
        <p:nvSpPr>
          <p:cNvPr id="8" name="TextBox 7">
            <a:extLst>
              <a:ext uri="{FF2B5EF4-FFF2-40B4-BE49-F238E27FC236}">
                <a16:creationId xmlns:a16="http://schemas.microsoft.com/office/drawing/2014/main" id="{C431571B-8B32-EF1F-27B5-636E74812967}"/>
              </a:ext>
            </a:extLst>
          </p:cNvPr>
          <p:cNvSpPr txBox="1"/>
          <p:nvPr/>
        </p:nvSpPr>
        <p:spPr>
          <a:xfrm>
            <a:off x="0" y="3927959"/>
            <a:ext cx="3993657" cy="1200329"/>
          </a:xfrm>
          <a:prstGeom prst="rect">
            <a:avLst/>
          </a:prstGeom>
          <a:noFill/>
        </p:spPr>
        <p:txBody>
          <a:bodyPr wrap="none" rtlCol="0">
            <a:spAutoFit/>
          </a:bodyPr>
          <a:lstStyle/>
          <a:p>
            <a:pPr algn="ctr"/>
            <a:r>
              <a:rPr lang="en-US" dirty="0"/>
              <a:t>Works in an office</a:t>
            </a:r>
          </a:p>
          <a:p>
            <a:pPr algn="ctr"/>
            <a:r>
              <a:rPr lang="en-US" dirty="0"/>
              <a:t>Poorly controlled diabetes on metformin</a:t>
            </a:r>
          </a:p>
          <a:p>
            <a:pPr algn="ctr"/>
            <a:r>
              <a:rPr lang="en-US" dirty="0"/>
              <a:t>Two children</a:t>
            </a:r>
          </a:p>
          <a:p>
            <a:pPr algn="ctr"/>
            <a:r>
              <a:rPr lang="en-US" dirty="0"/>
              <a:t>Does not want more medication</a:t>
            </a:r>
          </a:p>
        </p:txBody>
      </p:sp>
      <p:sp>
        <p:nvSpPr>
          <p:cNvPr id="9" name="Cloud Callout 8">
            <a:extLst>
              <a:ext uri="{FF2B5EF4-FFF2-40B4-BE49-F238E27FC236}">
                <a16:creationId xmlns:a16="http://schemas.microsoft.com/office/drawing/2014/main" id="{9A0B1CFF-D802-D1F7-EC03-72D8D1D6F7E9}"/>
              </a:ext>
            </a:extLst>
          </p:cNvPr>
          <p:cNvSpPr/>
          <p:nvPr/>
        </p:nvSpPr>
        <p:spPr>
          <a:xfrm>
            <a:off x="2819400" y="950142"/>
            <a:ext cx="914400" cy="612648"/>
          </a:xfrm>
          <a:prstGeom prst="cloudCallout">
            <a:avLst>
              <a:gd name="adj1" fmla="val -52083"/>
              <a:gd name="adj2" fmla="val 96704"/>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98E07DD2-F030-91DD-8FDE-6AE38921CE5D}"/>
              </a:ext>
            </a:extLst>
          </p:cNvPr>
          <p:cNvCxnSpPr/>
          <p:nvPr/>
        </p:nvCxnSpPr>
        <p:spPr>
          <a:xfrm>
            <a:off x="2819400" y="2930040"/>
            <a:ext cx="17526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30B87DA-46C5-F5B2-D9F3-401F66B9CE1D}"/>
              </a:ext>
            </a:extLst>
          </p:cNvPr>
          <p:cNvCxnSpPr>
            <a:cxnSpLocks/>
          </p:cNvCxnSpPr>
          <p:nvPr/>
        </p:nvCxnSpPr>
        <p:spPr>
          <a:xfrm flipV="1">
            <a:off x="5391150" y="1562790"/>
            <a:ext cx="0" cy="10895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BDED32C-9171-9987-5644-8D00AB8A2387}"/>
              </a:ext>
            </a:extLst>
          </p:cNvPr>
          <p:cNvCxnSpPr>
            <a:cxnSpLocks/>
          </p:cNvCxnSpPr>
          <p:nvPr/>
        </p:nvCxnSpPr>
        <p:spPr>
          <a:xfrm>
            <a:off x="5391150" y="3379359"/>
            <a:ext cx="0" cy="9641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18D325B-2BD8-BB95-0875-1830A5E9884B}"/>
              </a:ext>
            </a:extLst>
          </p:cNvPr>
          <p:cNvSpPr/>
          <p:nvPr/>
        </p:nvSpPr>
        <p:spPr>
          <a:xfrm>
            <a:off x="4572000" y="2652362"/>
            <a:ext cx="1524000" cy="631620"/>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680818C9-4B4C-1423-AF80-42B2EEE9A634}"/>
              </a:ext>
            </a:extLst>
          </p:cNvPr>
          <p:cNvSpPr txBox="1"/>
          <p:nvPr/>
        </p:nvSpPr>
        <p:spPr>
          <a:xfrm>
            <a:off x="4730992" y="2614262"/>
            <a:ext cx="1320316" cy="646331"/>
          </a:xfrm>
          <a:prstGeom prst="rect">
            <a:avLst/>
          </a:prstGeom>
          <a:noFill/>
        </p:spPr>
        <p:txBody>
          <a:bodyPr wrap="square" rtlCol="0">
            <a:spAutoFit/>
          </a:bodyPr>
          <a:lstStyle/>
          <a:p>
            <a:pPr algn="ctr"/>
            <a:r>
              <a:rPr lang="en-US" dirty="0"/>
              <a:t>Active commuting</a:t>
            </a:r>
          </a:p>
        </p:txBody>
      </p:sp>
      <p:cxnSp>
        <p:nvCxnSpPr>
          <p:cNvPr id="21" name="Straight Arrow Connector 20">
            <a:extLst>
              <a:ext uri="{FF2B5EF4-FFF2-40B4-BE49-F238E27FC236}">
                <a16:creationId xmlns:a16="http://schemas.microsoft.com/office/drawing/2014/main" id="{75075F7D-7666-FCDA-A431-E379BA3DA288}"/>
              </a:ext>
            </a:extLst>
          </p:cNvPr>
          <p:cNvCxnSpPr/>
          <p:nvPr/>
        </p:nvCxnSpPr>
        <p:spPr>
          <a:xfrm>
            <a:off x="6096000" y="2990949"/>
            <a:ext cx="17526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DA6D170E-DAA6-54A7-D467-1579FAC5800C}"/>
              </a:ext>
            </a:extLst>
          </p:cNvPr>
          <p:cNvSpPr/>
          <p:nvPr/>
        </p:nvSpPr>
        <p:spPr>
          <a:xfrm>
            <a:off x="7893292" y="2675139"/>
            <a:ext cx="1524000" cy="631620"/>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F8228626-CFAB-730B-4A19-D8D43F26938B}"/>
              </a:ext>
            </a:extLst>
          </p:cNvPr>
          <p:cNvSpPr txBox="1"/>
          <p:nvPr/>
        </p:nvSpPr>
        <p:spPr>
          <a:xfrm>
            <a:off x="7893292" y="2614262"/>
            <a:ext cx="1320316" cy="646331"/>
          </a:xfrm>
          <a:prstGeom prst="rect">
            <a:avLst/>
          </a:prstGeom>
          <a:noFill/>
        </p:spPr>
        <p:txBody>
          <a:bodyPr wrap="square" rtlCol="0">
            <a:spAutoFit/>
          </a:bodyPr>
          <a:lstStyle/>
          <a:p>
            <a:pPr algn="ctr"/>
            <a:r>
              <a:rPr lang="en-US" dirty="0"/>
              <a:t>Reduced emissions</a:t>
            </a:r>
          </a:p>
        </p:txBody>
      </p:sp>
      <p:pic>
        <p:nvPicPr>
          <p:cNvPr id="34" name="Picture 33">
            <a:extLst>
              <a:ext uri="{FF2B5EF4-FFF2-40B4-BE49-F238E27FC236}">
                <a16:creationId xmlns:a16="http://schemas.microsoft.com/office/drawing/2014/main" id="{08BDE123-2246-6A7A-6474-1A598DD2F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821" y="642486"/>
            <a:ext cx="880674" cy="913699"/>
          </a:xfrm>
          <a:prstGeom prst="rect">
            <a:avLst/>
          </a:prstGeom>
        </p:spPr>
      </p:pic>
      <p:pic>
        <p:nvPicPr>
          <p:cNvPr id="36" name="Picture 35">
            <a:extLst>
              <a:ext uri="{FF2B5EF4-FFF2-40B4-BE49-F238E27FC236}">
                <a16:creationId xmlns:a16="http://schemas.microsoft.com/office/drawing/2014/main" id="{C76096D7-5881-0A6D-6095-33419A1DE1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0476" y="678130"/>
            <a:ext cx="880674" cy="727513"/>
          </a:xfrm>
          <a:prstGeom prst="rect">
            <a:avLst/>
          </a:prstGeom>
        </p:spPr>
      </p:pic>
      <p:pic>
        <p:nvPicPr>
          <p:cNvPr id="38" name="Picture 37">
            <a:extLst>
              <a:ext uri="{FF2B5EF4-FFF2-40B4-BE49-F238E27FC236}">
                <a16:creationId xmlns:a16="http://schemas.microsoft.com/office/drawing/2014/main" id="{802132D4-E306-DEB7-8909-F42C8123FE8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869478" y="4740295"/>
            <a:ext cx="1043343" cy="775986"/>
          </a:xfrm>
          <a:prstGeom prst="rect">
            <a:avLst/>
          </a:prstGeom>
        </p:spPr>
      </p:pic>
      <p:pic>
        <p:nvPicPr>
          <p:cNvPr id="41" name="Picture 40">
            <a:extLst>
              <a:ext uri="{FF2B5EF4-FFF2-40B4-BE49-F238E27FC236}">
                <a16:creationId xmlns:a16="http://schemas.microsoft.com/office/drawing/2014/main" id="{4CBEB3E8-D07A-1CC7-9D4E-8D7914163598}"/>
              </a:ext>
            </a:extLst>
          </p:cNvPr>
          <p:cNvPicPr>
            <a:picLocks noChangeAspect="1"/>
          </p:cNvPicPr>
          <p:nvPr/>
        </p:nvPicPr>
        <p:blipFill>
          <a:blip r:embed="rId8"/>
          <a:stretch>
            <a:fillRect/>
          </a:stretch>
        </p:blipFill>
        <p:spPr>
          <a:xfrm>
            <a:off x="-95250" y="0"/>
            <a:ext cx="12324604" cy="6932590"/>
          </a:xfrm>
          <a:prstGeom prst="rect">
            <a:avLst/>
          </a:prstGeom>
        </p:spPr>
      </p:pic>
      <p:pic>
        <p:nvPicPr>
          <p:cNvPr id="42" name="Picture 41">
            <a:extLst>
              <a:ext uri="{FF2B5EF4-FFF2-40B4-BE49-F238E27FC236}">
                <a16:creationId xmlns:a16="http://schemas.microsoft.com/office/drawing/2014/main" id="{789B3366-750C-E6D4-7A1C-9427C0BDF761}"/>
              </a:ext>
            </a:extLst>
          </p:cNvPr>
          <p:cNvPicPr>
            <a:picLocks noChangeAspect="1"/>
          </p:cNvPicPr>
          <p:nvPr/>
        </p:nvPicPr>
        <p:blipFill>
          <a:blip r:embed="rId9"/>
          <a:stretch>
            <a:fillRect/>
          </a:stretch>
        </p:blipFill>
        <p:spPr>
          <a:xfrm>
            <a:off x="6294809" y="89620"/>
            <a:ext cx="3969237" cy="2183947"/>
          </a:xfrm>
          <a:prstGeom prst="rect">
            <a:avLst/>
          </a:prstGeom>
        </p:spPr>
      </p:pic>
    </p:spTree>
    <p:extLst>
      <p:ext uri="{BB962C8B-B14F-4D97-AF65-F5344CB8AC3E}">
        <p14:creationId xmlns:p14="http://schemas.microsoft.com/office/powerpoint/2010/main" val="1502683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810377-78AF-263F-DD4C-70C9726AF935}"/>
              </a:ext>
            </a:extLst>
          </p:cNvPr>
          <p:cNvSpPr txBox="1"/>
          <p:nvPr/>
        </p:nvSpPr>
        <p:spPr>
          <a:xfrm>
            <a:off x="4381107" y="190301"/>
            <a:ext cx="3429785" cy="646331"/>
          </a:xfrm>
          <a:prstGeom prst="rect">
            <a:avLst/>
          </a:prstGeom>
          <a:noFill/>
        </p:spPr>
        <p:txBody>
          <a:bodyPr wrap="none" rtlCol="0">
            <a:spAutoFit/>
          </a:bodyPr>
          <a:lstStyle/>
          <a:p>
            <a:r>
              <a:rPr lang="en-US" sz="3600" dirty="0">
                <a:solidFill>
                  <a:srgbClr val="253896"/>
                </a:solidFill>
              </a:rPr>
              <a:t>What can we do?</a:t>
            </a:r>
          </a:p>
        </p:txBody>
      </p:sp>
      <p:pic>
        <p:nvPicPr>
          <p:cNvPr id="6" name="Picture 5">
            <a:extLst>
              <a:ext uri="{FF2B5EF4-FFF2-40B4-BE49-F238E27FC236}">
                <a16:creationId xmlns:a16="http://schemas.microsoft.com/office/drawing/2014/main" id="{31EDD76E-ABAD-C00F-B914-FFF05F80228D}"/>
              </a:ext>
            </a:extLst>
          </p:cNvPr>
          <p:cNvPicPr>
            <a:picLocks noChangeAspect="1"/>
          </p:cNvPicPr>
          <p:nvPr/>
        </p:nvPicPr>
        <p:blipFill rotWithShape="1">
          <a:blip r:embed="rId3"/>
          <a:srcRect t="3982" b="43352"/>
          <a:stretch/>
        </p:blipFill>
        <p:spPr>
          <a:xfrm>
            <a:off x="0" y="1008082"/>
            <a:ext cx="12192000" cy="5820004"/>
          </a:xfrm>
          <a:prstGeom prst="rect">
            <a:avLst/>
          </a:prstGeom>
        </p:spPr>
      </p:pic>
    </p:spTree>
    <p:extLst>
      <p:ext uri="{BB962C8B-B14F-4D97-AF65-F5344CB8AC3E}">
        <p14:creationId xmlns:p14="http://schemas.microsoft.com/office/powerpoint/2010/main" val="3083296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06D71C-CEC7-6169-2C1D-BA8B7FFF64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3"/>
            <a:ext cx="12192000" cy="6854757"/>
          </a:xfrm>
          <a:prstGeom prst="rect">
            <a:avLst/>
          </a:prstGeom>
        </p:spPr>
      </p:pic>
    </p:spTree>
    <p:extLst>
      <p:ext uri="{BB962C8B-B14F-4D97-AF65-F5344CB8AC3E}">
        <p14:creationId xmlns:p14="http://schemas.microsoft.com/office/powerpoint/2010/main" val="2342962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7A3FD0-E87C-B479-A6F4-FFE13FFDCFA6}"/>
              </a:ext>
            </a:extLst>
          </p:cNvPr>
          <p:cNvPicPr>
            <a:picLocks noChangeAspect="1"/>
          </p:cNvPicPr>
          <p:nvPr/>
        </p:nvPicPr>
        <p:blipFill>
          <a:blip r:embed="rId2"/>
          <a:stretch>
            <a:fillRect/>
          </a:stretch>
        </p:blipFill>
        <p:spPr>
          <a:xfrm>
            <a:off x="0" y="220663"/>
            <a:ext cx="6953958" cy="3905250"/>
          </a:xfrm>
          <a:prstGeom prst="rect">
            <a:avLst/>
          </a:prstGeom>
        </p:spPr>
      </p:pic>
      <p:pic>
        <p:nvPicPr>
          <p:cNvPr id="10" name="Content Placeholder 4">
            <a:extLst>
              <a:ext uri="{FF2B5EF4-FFF2-40B4-BE49-F238E27FC236}">
                <a16:creationId xmlns:a16="http://schemas.microsoft.com/office/drawing/2014/main" id="{0BBEE339-2922-8568-CFC2-392096C91668}"/>
              </a:ext>
            </a:extLst>
          </p:cNvPr>
          <p:cNvPicPr>
            <a:picLocks noChangeAspect="1"/>
          </p:cNvPicPr>
          <p:nvPr/>
        </p:nvPicPr>
        <p:blipFill>
          <a:blip r:embed="rId3"/>
          <a:stretch>
            <a:fillRect/>
          </a:stretch>
        </p:blipFill>
        <p:spPr>
          <a:xfrm>
            <a:off x="3206750" y="4513262"/>
            <a:ext cx="6654800" cy="1943100"/>
          </a:xfrm>
          <a:prstGeom prst="rect">
            <a:avLst/>
          </a:prstGeom>
        </p:spPr>
      </p:pic>
    </p:spTree>
    <p:extLst>
      <p:ext uri="{BB962C8B-B14F-4D97-AF65-F5344CB8AC3E}">
        <p14:creationId xmlns:p14="http://schemas.microsoft.com/office/powerpoint/2010/main" val="3730498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D06B21-E162-2A1A-DC70-048066A91C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33877" y="974910"/>
            <a:ext cx="5119524" cy="1688304"/>
          </a:xfrm>
          <a:prstGeom prst="rect">
            <a:avLst/>
          </a:prstGeom>
        </p:spPr>
      </p:pic>
      <p:pic>
        <p:nvPicPr>
          <p:cNvPr id="7" name="Picture 6">
            <a:extLst>
              <a:ext uri="{FF2B5EF4-FFF2-40B4-BE49-F238E27FC236}">
                <a16:creationId xmlns:a16="http://schemas.microsoft.com/office/drawing/2014/main" id="{658110D5-00B0-D51F-895D-075E55662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6994" y="0"/>
            <a:ext cx="9458011" cy="6858000"/>
          </a:xfrm>
          <a:prstGeom prst="rect">
            <a:avLst/>
          </a:prstGeom>
        </p:spPr>
      </p:pic>
    </p:spTree>
    <p:extLst>
      <p:ext uri="{BB962C8B-B14F-4D97-AF65-F5344CB8AC3E}">
        <p14:creationId xmlns:p14="http://schemas.microsoft.com/office/powerpoint/2010/main" val="357124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4C8CF-C032-4871-8A3E-350772BC6FCB}"/>
              </a:ext>
            </a:extLst>
          </p:cNvPr>
          <p:cNvSpPr>
            <a:spLocks noGrp="1"/>
          </p:cNvSpPr>
          <p:nvPr>
            <p:ph type="title"/>
          </p:nvPr>
        </p:nvSpPr>
        <p:spPr/>
        <p:txBody>
          <a:bodyPr/>
          <a:lstStyle/>
          <a:p>
            <a:pPr algn="ctr"/>
            <a:r>
              <a:rPr lang="en-GB" b="1" dirty="0">
                <a:solidFill>
                  <a:srgbClr val="253896"/>
                </a:solidFill>
              </a:rPr>
              <a:t>Guide to reducing </a:t>
            </a:r>
            <a:br>
              <a:rPr lang="en-GB" b="1" dirty="0">
                <a:solidFill>
                  <a:srgbClr val="253896"/>
                </a:solidFill>
              </a:rPr>
            </a:br>
            <a:r>
              <a:rPr lang="en-GB" b="1" dirty="0">
                <a:solidFill>
                  <a:srgbClr val="253896"/>
                </a:solidFill>
              </a:rPr>
              <a:t>the inhaler carbon footprint</a:t>
            </a:r>
          </a:p>
        </p:txBody>
      </p:sp>
      <p:pic>
        <p:nvPicPr>
          <p:cNvPr id="5" name="Content Placeholder 4">
            <a:extLst>
              <a:ext uri="{FF2B5EF4-FFF2-40B4-BE49-F238E27FC236}">
                <a16:creationId xmlns:a16="http://schemas.microsoft.com/office/drawing/2014/main" id="{8D42395D-1D87-431C-BFD9-D858B5FC3C19}"/>
              </a:ext>
            </a:extLst>
          </p:cNvPr>
          <p:cNvPicPr>
            <a:picLocks noGrp="1" noChangeAspect="1"/>
          </p:cNvPicPr>
          <p:nvPr>
            <p:ph sz="half" idx="1"/>
          </p:nvPr>
        </p:nvPicPr>
        <p:blipFill>
          <a:blip r:embed="rId3"/>
          <a:stretch>
            <a:fillRect/>
          </a:stretch>
        </p:blipFill>
        <p:spPr>
          <a:xfrm>
            <a:off x="1066800" y="1842903"/>
            <a:ext cx="2853911" cy="4022725"/>
          </a:xfrm>
          <a:prstGeom prst="rect">
            <a:avLst/>
          </a:prstGeom>
        </p:spPr>
      </p:pic>
      <p:pic>
        <p:nvPicPr>
          <p:cNvPr id="7" name="Content Placeholder 4">
            <a:extLst>
              <a:ext uri="{FF2B5EF4-FFF2-40B4-BE49-F238E27FC236}">
                <a16:creationId xmlns:a16="http://schemas.microsoft.com/office/drawing/2014/main" id="{71258494-02B5-AA3B-736A-EA22411310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6376" y="212910"/>
            <a:ext cx="2363599" cy="779462"/>
          </a:xfrm>
          <a:prstGeom prst="rect">
            <a:avLst/>
          </a:prstGeom>
        </p:spPr>
      </p:pic>
      <p:pic>
        <p:nvPicPr>
          <p:cNvPr id="9" name="Picture 8">
            <a:extLst>
              <a:ext uri="{FF2B5EF4-FFF2-40B4-BE49-F238E27FC236}">
                <a16:creationId xmlns:a16="http://schemas.microsoft.com/office/drawing/2014/main" id="{30733909-61A1-C715-8417-A82D0421CB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78788"/>
            <a:ext cx="12192000" cy="532604"/>
          </a:xfrm>
          <a:prstGeom prst="rect">
            <a:avLst/>
          </a:prstGeom>
        </p:spPr>
      </p:pic>
      <p:sp>
        <p:nvSpPr>
          <p:cNvPr id="11" name="Content Placeholder 10">
            <a:extLst>
              <a:ext uri="{FF2B5EF4-FFF2-40B4-BE49-F238E27FC236}">
                <a16:creationId xmlns:a16="http://schemas.microsoft.com/office/drawing/2014/main" id="{9A8B1185-482F-49C0-519A-BC0C6C744DED}"/>
              </a:ext>
            </a:extLst>
          </p:cNvPr>
          <p:cNvSpPr>
            <a:spLocks noGrp="1"/>
          </p:cNvSpPr>
          <p:nvPr>
            <p:ph sz="half" idx="2"/>
          </p:nvPr>
        </p:nvSpPr>
        <p:spPr/>
        <p:txBody>
          <a:bodyPr/>
          <a:lstStyle/>
          <a:p>
            <a:endParaRPr lang="en-US"/>
          </a:p>
        </p:txBody>
      </p:sp>
      <p:pic>
        <p:nvPicPr>
          <p:cNvPr id="12" name="Content Placeholder 4" descr="Graphical user interface, text, application&#10;&#10;Description automatically generated">
            <a:extLst>
              <a:ext uri="{FF2B5EF4-FFF2-40B4-BE49-F238E27FC236}">
                <a16:creationId xmlns:a16="http://schemas.microsoft.com/office/drawing/2014/main" id="{A27305BA-5AE4-4CE6-03B4-C840916CF55E}"/>
              </a:ext>
            </a:extLst>
          </p:cNvPr>
          <p:cNvPicPr>
            <a:picLocks noChangeAspect="1"/>
          </p:cNvPicPr>
          <p:nvPr/>
        </p:nvPicPr>
        <p:blipFill>
          <a:blip r:embed="rId7"/>
          <a:stretch>
            <a:fillRect/>
          </a:stretch>
        </p:blipFill>
        <p:spPr>
          <a:xfrm>
            <a:off x="4419600" y="1770870"/>
            <a:ext cx="7162800" cy="4351338"/>
          </a:xfrm>
          <a:prstGeom prst="rect">
            <a:avLst/>
          </a:prstGeom>
        </p:spPr>
      </p:pic>
      <p:pic>
        <p:nvPicPr>
          <p:cNvPr id="13" name="Content Placeholder 5">
            <a:extLst>
              <a:ext uri="{FF2B5EF4-FFF2-40B4-BE49-F238E27FC236}">
                <a16:creationId xmlns:a16="http://schemas.microsoft.com/office/drawing/2014/main" id="{0B8EE775-E5EA-A992-9189-8DE6F4C940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8860" y="165992"/>
            <a:ext cx="1392679" cy="1325562"/>
          </a:xfrm>
          <a:prstGeom prst="rect">
            <a:avLst/>
          </a:prstGeom>
        </p:spPr>
      </p:pic>
    </p:spTree>
    <p:extLst>
      <p:ext uri="{BB962C8B-B14F-4D97-AF65-F5344CB8AC3E}">
        <p14:creationId xmlns:p14="http://schemas.microsoft.com/office/powerpoint/2010/main" val="1541392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8F401-CB38-A9B0-18A5-F7E11334FED2}"/>
              </a:ext>
            </a:extLst>
          </p:cNvPr>
          <p:cNvSpPr>
            <a:spLocks noGrp="1"/>
          </p:cNvSpPr>
          <p:nvPr>
            <p:ph type="title"/>
          </p:nvPr>
        </p:nvSpPr>
        <p:spPr/>
        <p:txBody>
          <a:bodyPr/>
          <a:lstStyle/>
          <a:p>
            <a:r>
              <a:rPr lang="en-GB" b="1" dirty="0">
                <a:solidFill>
                  <a:srgbClr val="253896"/>
                </a:solidFill>
              </a:rPr>
              <a:t>High-quality and low-carbon quality improvement toolkit</a:t>
            </a:r>
            <a:endParaRPr lang="en-US" dirty="0">
              <a:solidFill>
                <a:srgbClr val="253896"/>
              </a:solidFill>
            </a:endParaRPr>
          </a:p>
        </p:txBody>
      </p:sp>
      <p:pic>
        <p:nvPicPr>
          <p:cNvPr id="12" name="Content Placeholder 11">
            <a:extLst>
              <a:ext uri="{FF2B5EF4-FFF2-40B4-BE49-F238E27FC236}">
                <a16:creationId xmlns:a16="http://schemas.microsoft.com/office/drawing/2014/main" id="{6E454CDA-7F72-D0E8-E553-6D31795239D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41680" y="2164012"/>
            <a:ext cx="5181600" cy="3674563"/>
          </a:xfrm>
        </p:spPr>
      </p:pic>
      <p:pic>
        <p:nvPicPr>
          <p:cNvPr id="10" name="Content Placeholder 9">
            <a:extLst>
              <a:ext uri="{FF2B5EF4-FFF2-40B4-BE49-F238E27FC236}">
                <a16:creationId xmlns:a16="http://schemas.microsoft.com/office/drawing/2014/main" id="{CD215FD1-315A-394D-A32A-4E40DCB9FB3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40978" y="2164012"/>
            <a:ext cx="5455022" cy="3674563"/>
          </a:xfrm>
        </p:spPr>
      </p:pic>
    </p:spTree>
    <p:extLst>
      <p:ext uri="{BB962C8B-B14F-4D97-AF65-F5344CB8AC3E}">
        <p14:creationId xmlns:p14="http://schemas.microsoft.com/office/powerpoint/2010/main" val="3928482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81484E6-B825-1E19-AAC0-EF5AECD00F39}"/>
              </a:ext>
            </a:extLst>
          </p:cNvPr>
          <p:cNvPicPr>
            <a:picLocks noChangeAspect="1"/>
          </p:cNvPicPr>
          <p:nvPr/>
        </p:nvPicPr>
        <p:blipFill>
          <a:blip r:embed="rId2"/>
          <a:stretch>
            <a:fillRect/>
          </a:stretch>
        </p:blipFill>
        <p:spPr>
          <a:xfrm>
            <a:off x="-966109" y="0"/>
            <a:ext cx="13158109" cy="6858000"/>
          </a:xfrm>
          <a:prstGeom prst="rect">
            <a:avLst/>
          </a:prstGeom>
        </p:spPr>
      </p:pic>
    </p:spTree>
    <p:extLst>
      <p:ext uri="{BB962C8B-B14F-4D97-AF65-F5344CB8AC3E}">
        <p14:creationId xmlns:p14="http://schemas.microsoft.com/office/powerpoint/2010/main" val="157397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F877C5-1136-5FF1-BD3D-ECDC9582C570}"/>
              </a:ext>
            </a:extLst>
          </p:cNvPr>
          <p:cNvSpPr txBox="1"/>
          <p:nvPr/>
        </p:nvSpPr>
        <p:spPr>
          <a:xfrm>
            <a:off x="3030576" y="702825"/>
            <a:ext cx="6130846" cy="646331"/>
          </a:xfrm>
          <a:prstGeom prst="rect">
            <a:avLst/>
          </a:prstGeom>
          <a:noFill/>
        </p:spPr>
        <p:txBody>
          <a:bodyPr wrap="none" rtlCol="0">
            <a:spAutoFit/>
          </a:bodyPr>
          <a:lstStyle/>
          <a:p>
            <a:r>
              <a:rPr lang="en-US" sz="3600" dirty="0">
                <a:solidFill>
                  <a:srgbClr val="253896"/>
                </a:solidFill>
              </a:rPr>
              <a:t>Consultations are conversations</a:t>
            </a:r>
          </a:p>
        </p:txBody>
      </p:sp>
      <p:pic>
        <p:nvPicPr>
          <p:cNvPr id="5" name="Picture 4">
            <a:extLst>
              <a:ext uri="{FF2B5EF4-FFF2-40B4-BE49-F238E27FC236}">
                <a16:creationId xmlns:a16="http://schemas.microsoft.com/office/drawing/2014/main" id="{19ED522C-4D37-58C1-0F0B-892B2BAE9B83}"/>
              </a:ext>
            </a:extLst>
          </p:cNvPr>
          <p:cNvPicPr>
            <a:picLocks noChangeAspect="1"/>
          </p:cNvPicPr>
          <p:nvPr/>
        </p:nvPicPr>
        <p:blipFill>
          <a:blip r:embed="rId3"/>
          <a:stretch>
            <a:fillRect/>
          </a:stretch>
        </p:blipFill>
        <p:spPr>
          <a:xfrm>
            <a:off x="3780256" y="1634906"/>
            <a:ext cx="4631487" cy="4520269"/>
          </a:xfrm>
          <a:prstGeom prst="rect">
            <a:avLst/>
          </a:prstGeom>
        </p:spPr>
      </p:pic>
    </p:spTree>
    <p:extLst>
      <p:ext uri="{BB962C8B-B14F-4D97-AF65-F5344CB8AC3E}">
        <p14:creationId xmlns:p14="http://schemas.microsoft.com/office/powerpoint/2010/main" val="2838676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64353-8925-9B8B-AD34-97E748B8EA6A}"/>
              </a:ext>
            </a:extLst>
          </p:cNvPr>
          <p:cNvSpPr txBox="1">
            <a:spLocks/>
          </p:cNvSpPr>
          <p:nvPr/>
        </p:nvSpPr>
        <p:spPr>
          <a:xfrm>
            <a:off x="592510" y="526938"/>
            <a:ext cx="10101993"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253896"/>
                </a:solidFill>
              </a:rPr>
              <a:t>Want to know more?</a:t>
            </a:r>
          </a:p>
        </p:txBody>
      </p:sp>
      <p:pic>
        <p:nvPicPr>
          <p:cNvPr id="3" name="Picture 2" descr="A picture containing company name&#10;&#10;Description automatically generated">
            <a:extLst>
              <a:ext uri="{FF2B5EF4-FFF2-40B4-BE49-F238E27FC236}">
                <a16:creationId xmlns:a16="http://schemas.microsoft.com/office/drawing/2014/main" id="{1CADDB68-F6A1-6EB1-D4B4-32C597E3FD5F}"/>
              </a:ext>
            </a:extLst>
          </p:cNvPr>
          <p:cNvPicPr>
            <a:picLocks noChangeAspect="1"/>
          </p:cNvPicPr>
          <p:nvPr/>
        </p:nvPicPr>
        <p:blipFill>
          <a:blip r:embed="rId2"/>
          <a:stretch>
            <a:fillRect/>
          </a:stretch>
        </p:blipFill>
        <p:spPr>
          <a:xfrm>
            <a:off x="6282087" y="2283065"/>
            <a:ext cx="4412416" cy="1919221"/>
          </a:xfrm>
          <a:prstGeom prst="rect">
            <a:avLst/>
          </a:prstGeom>
        </p:spPr>
      </p:pic>
      <p:sp>
        <p:nvSpPr>
          <p:cNvPr id="4" name="TextBox 3">
            <a:extLst>
              <a:ext uri="{FF2B5EF4-FFF2-40B4-BE49-F238E27FC236}">
                <a16:creationId xmlns:a16="http://schemas.microsoft.com/office/drawing/2014/main" id="{74650B7E-B478-D409-294F-4087B12AA376}"/>
              </a:ext>
            </a:extLst>
          </p:cNvPr>
          <p:cNvSpPr txBox="1"/>
          <p:nvPr/>
        </p:nvSpPr>
        <p:spPr>
          <a:xfrm>
            <a:off x="0" y="5684731"/>
            <a:ext cx="12192000" cy="646331"/>
          </a:xfrm>
          <a:prstGeom prst="rect">
            <a:avLst/>
          </a:prstGeom>
          <a:solidFill>
            <a:srgbClr val="CFEBFA"/>
          </a:solidFill>
        </p:spPr>
        <p:txBody>
          <a:bodyPr wrap="square" rtlCol="0">
            <a:spAutoFit/>
          </a:bodyPr>
          <a:lstStyle/>
          <a:p>
            <a:pPr algn="ctr"/>
            <a:r>
              <a:rPr lang="en-US" dirty="0" err="1"/>
              <a:t>Drtamsinellis@gmail.com</a:t>
            </a:r>
            <a:endParaRPr lang="en-US" dirty="0"/>
          </a:p>
          <a:p>
            <a:pPr algn="ctr"/>
            <a:r>
              <a:rPr lang="en-US" b="1" dirty="0"/>
              <a:t> @</a:t>
            </a:r>
            <a:r>
              <a:rPr lang="en-US" b="1" dirty="0" err="1"/>
              <a:t>ClimateGP</a:t>
            </a:r>
            <a:endParaRPr lang="en-US" dirty="0"/>
          </a:p>
        </p:txBody>
      </p:sp>
      <p:pic>
        <p:nvPicPr>
          <p:cNvPr id="5" name="Content Placeholder 4">
            <a:extLst>
              <a:ext uri="{FF2B5EF4-FFF2-40B4-BE49-F238E27FC236}">
                <a16:creationId xmlns:a16="http://schemas.microsoft.com/office/drawing/2014/main" id="{6FC17F65-209B-5541-7C37-6B7BFAC624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9536" y="2293888"/>
            <a:ext cx="4758592" cy="1569278"/>
          </a:xfrm>
          <a:prstGeom prst="rect">
            <a:avLst/>
          </a:prstGeom>
        </p:spPr>
      </p:pic>
    </p:spTree>
    <p:extLst>
      <p:ext uri="{BB962C8B-B14F-4D97-AF65-F5344CB8AC3E}">
        <p14:creationId xmlns:p14="http://schemas.microsoft.com/office/powerpoint/2010/main" val="918110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36CCF-5649-AC45-A5B9-F950A62E363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85644AB-8BCD-AA42-9284-EA7706EBC8E9}"/>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Screen Shot 2019-04-27 at 16.52.43.png">
            <a:extLst>
              <a:ext uri="{FF2B5EF4-FFF2-40B4-BE49-F238E27FC236}">
                <a16:creationId xmlns:a16="http://schemas.microsoft.com/office/drawing/2014/main" id="{177EDADC-C6B6-DA4C-AC9C-1FA3A3F9D0F4}"/>
              </a:ext>
            </a:extLst>
          </p:cNvPr>
          <p:cNvPicPr>
            <a:picLocks noChangeAspect="1"/>
          </p:cNvPicPr>
          <p:nvPr/>
        </p:nvPicPr>
        <p:blipFill>
          <a:blip r:embed="rId3"/>
          <a:stretch>
            <a:fillRect/>
          </a:stretch>
        </p:blipFill>
        <p:spPr>
          <a:xfrm>
            <a:off x="838200" y="2274164"/>
            <a:ext cx="2828500" cy="2345884"/>
          </a:xfrm>
          <a:prstGeom prst="rect">
            <a:avLst/>
          </a:prstGeom>
        </p:spPr>
      </p:pic>
      <p:pic>
        <p:nvPicPr>
          <p:cNvPr id="6" name="Picture 5">
            <a:extLst>
              <a:ext uri="{FF2B5EF4-FFF2-40B4-BE49-F238E27FC236}">
                <a16:creationId xmlns:a16="http://schemas.microsoft.com/office/drawing/2014/main" id="{40B5BB37-34A5-B94F-838A-DC7E1DDEAEE7}"/>
              </a:ext>
            </a:extLst>
          </p:cNvPr>
          <p:cNvPicPr>
            <a:picLocks noChangeAspect="1"/>
          </p:cNvPicPr>
          <p:nvPr/>
        </p:nvPicPr>
        <p:blipFill>
          <a:blip r:embed="rId4"/>
          <a:stretch>
            <a:fillRect/>
          </a:stretch>
        </p:blipFill>
        <p:spPr>
          <a:xfrm>
            <a:off x="4240696" y="2310377"/>
            <a:ext cx="3520161" cy="2309671"/>
          </a:xfrm>
          <a:prstGeom prst="rect">
            <a:avLst/>
          </a:prstGeom>
        </p:spPr>
      </p:pic>
      <p:pic>
        <p:nvPicPr>
          <p:cNvPr id="8" name="Content Placeholder 7">
            <a:extLst>
              <a:ext uri="{FF2B5EF4-FFF2-40B4-BE49-F238E27FC236}">
                <a16:creationId xmlns:a16="http://schemas.microsoft.com/office/drawing/2014/main" id="{EBAF8A89-FD44-0B42-86E5-0DC9BC35716B}"/>
              </a:ext>
            </a:extLst>
          </p:cNvPr>
          <p:cNvPicPr>
            <a:picLocks noGrp="1" noChangeAspect="1"/>
          </p:cNvPicPr>
          <p:nvPr>
            <p:ph idx="1"/>
          </p:nvPr>
        </p:nvPicPr>
        <p:blipFill>
          <a:blip r:embed="rId5"/>
          <a:stretch>
            <a:fillRect/>
          </a:stretch>
        </p:blipFill>
        <p:spPr>
          <a:xfrm>
            <a:off x="7991061" y="2310377"/>
            <a:ext cx="3662920" cy="2363815"/>
          </a:xfrm>
        </p:spPr>
      </p:pic>
    </p:spTree>
    <p:extLst>
      <p:ext uri="{BB962C8B-B14F-4D97-AF65-F5344CB8AC3E}">
        <p14:creationId xmlns:p14="http://schemas.microsoft.com/office/powerpoint/2010/main" val="2834466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4067ED-0DB7-8E43-8B9C-B25F453F8855}"/>
              </a:ext>
            </a:extLst>
          </p:cNvPr>
          <p:cNvPicPr>
            <a:picLocks noChangeAspect="1"/>
          </p:cNvPicPr>
          <p:nvPr/>
        </p:nvPicPr>
        <p:blipFill>
          <a:blip r:embed="rId2"/>
          <a:stretch>
            <a:fillRect/>
          </a:stretch>
        </p:blipFill>
        <p:spPr>
          <a:xfrm>
            <a:off x="2724150" y="266700"/>
            <a:ext cx="6743700" cy="6324600"/>
          </a:xfrm>
          <a:prstGeom prst="rect">
            <a:avLst/>
          </a:prstGeom>
        </p:spPr>
      </p:pic>
      <p:sp>
        <p:nvSpPr>
          <p:cNvPr id="5" name="TextBox 4">
            <a:extLst>
              <a:ext uri="{FF2B5EF4-FFF2-40B4-BE49-F238E27FC236}">
                <a16:creationId xmlns:a16="http://schemas.microsoft.com/office/drawing/2014/main" id="{6B1B6C54-42A7-5641-8FC4-D02A695F482A}"/>
              </a:ext>
            </a:extLst>
          </p:cNvPr>
          <p:cNvSpPr txBox="1"/>
          <p:nvPr/>
        </p:nvSpPr>
        <p:spPr>
          <a:xfrm>
            <a:off x="9022543" y="6604084"/>
            <a:ext cx="3169457" cy="253916"/>
          </a:xfrm>
          <a:prstGeom prst="rect">
            <a:avLst/>
          </a:prstGeom>
          <a:noFill/>
        </p:spPr>
        <p:txBody>
          <a:bodyPr wrap="none" rtlCol="0">
            <a:spAutoFit/>
          </a:bodyPr>
          <a:lstStyle/>
          <a:p>
            <a:r>
              <a:rPr lang="en-US" sz="1050" dirty="0"/>
              <a:t>Ed </a:t>
            </a:r>
            <a:r>
              <a:rPr lang="en-US" sz="1050" dirty="0" err="1"/>
              <a:t>Maibach</a:t>
            </a:r>
            <a:r>
              <a:rPr lang="en-US" sz="1050" dirty="0"/>
              <a:t> - </a:t>
            </a:r>
            <a:r>
              <a:rPr lang="en-GB" sz="1050" dirty="0"/>
              <a:t>Professor Climate change communication</a:t>
            </a:r>
            <a:endParaRPr lang="en-US" sz="1050" dirty="0"/>
          </a:p>
        </p:txBody>
      </p:sp>
    </p:spTree>
    <p:extLst>
      <p:ext uri="{BB962C8B-B14F-4D97-AF65-F5344CB8AC3E}">
        <p14:creationId xmlns:p14="http://schemas.microsoft.com/office/powerpoint/2010/main" val="43044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ECBB9A5-CC26-BD43-98FD-7502F2D45BE3}"/>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0" y="843294"/>
            <a:ext cx="5363963" cy="5171411"/>
          </a:xfrm>
        </p:spPr>
      </p:pic>
      <p:sp>
        <p:nvSpPr>
          <p:cNvPr id="5" name="Title 1">
            <a:extLst>
              <a:ext uri="{FF2B5EF4-FFF2-40B4-BE49-F238E27FC236}">
                <a16:creationId xmlns:a16="http://schemas.microsoft.com/office/drawing/2014/main" id="{6D0351CF-5404-9947-8FF1-D3C2FB59E85F}"/>
              </a:ext>
            </a:extLst>
          </p:cNvPr>
          <p:cNvSpPr>
            <a:spLocks noGrp="1"/>
          </p:cNvSpPr>
          <p:nvPr>
            <p:ph type="title"/>
          </p:nvPr>
        </p:nvSpPr>
        <p:spPr>
          <a:xfrm>
            <a:off x="6096000" y="2452342"/>
            <a:ext cx="5257800" cy="1325563"/>
          </a:xfrm>
        </p:spPr>
        <p:txBody>
          <a:bodyPr/>
          <a:lstStyle/>
          <a:p>
            <a:r>
              <a:rPr lang="en-GB" dirty="0"/>
              <a:t>What can I do? </a:t>
            </a:r>
            <a:br>
              <a:rPr lang="en-GB" dirty="0"/>
            </a:br>
            <a:r>
              <a:rPr lang="en-GB" dirty="0"/>
              <a:t>I’m just one person?</a:t>
            </a:r>
          </a:p>
        </p:txBody>
      </p:sp>
    </p:spTree>
    <p:extLst>
      <p:ext uri="{BB962C8B-B14F-4D97-AF65-F5344CB8AC3E}">
        <p14:creationId xmlns:p14="http://schemas.microsoft.com/office/powerpoint/2010/main" val="3220905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2019-11-09 at 14.55.23.png">
            <a:extLst>
              <a:ext uri="{FF2B5EF4-FFF2-40B4-BE49-F238E27FC236}">
                <a16:creationId xmlns:a16="http://schemas.microsoft.com/office/drawing/2014/main" id="{462811F9-B391-D14E-8636-042640B2FD66}"/>
              </a:ext>
            </a:extLst>
          </p:cNvPr>
          <p:cNvPicPr>
            <a:picLocks noChangeAspect="1"/>
          </p:cNvPicPr>
          <p:nvPr/>
        </p:nvPicPr>
        <p:blipFill>
          <a:blip r:embed="rId2"/>
          <a:stretch>
            <a:fillRect/>
          </a:stretch>
        </p:blipFill>
        <p:spPr>
          <a:xfrm>
            <a:off x="5704062" y="870078"/>
            <a:ext cx="6487938" cy="4531074"/>
          </a:xfrm>
          <a:prstGeom prst="rect">
            <a:avLst/>
          </a:prstGeom>
        </p:spPr>
      </p:pic>
      <p:pic>
        <p:nvPicPr>
          <p:cNvPr id="3" name="Picture 2">
            <a:extLst>
              <a:ext uri="{FF2B5EF4-FFF2-40B4-BE49-F238E27FC236}">
                <a16:creationId xmlns:a16="http://schemas.microsoft.com/office/drawing/2014/main" id="{2540B25D-2B4B-38DB-EF65-8922EC515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0078"/>
            <a:ext cx="6046806" cy="4531073"/>
          </a:xfrm>
          <a:prstGeom prst="rect">
            <a:avLst/>
          </a:prstGeom>
        </p:spPr>
      </p:pic>
      <p:sp>
        <p:nvSpPr>
          <p:cNvPr id="7" name="TextBox 6">
            <a:extLst>
              <a:ext uri="{FF2B5EF4-FFF2-40B4-BE49-F238E27FC236}">
                <a16:creationId xmlns:a16="http://schemas.microsoft.com/office/drawing/2014/main" id="{793F3C15-A7F9-DA2B-614A-DAFBAFBD2A4B}"/>
              </a:ext>
            </a:extLst>
          </p:cNvPr>
          <p:cNvSpPr txBox="1"/>
          <p:nvPr/>
        </p:nvSpPr>
        <p:spPr>
          <a:xfrm>
            <a:off x="261938" y="5401151"/>
            <a:ext cx="5442124" cy="1477328"/>
          </a:xfrm>
          <a:prstGeom prst="rect">
            <a:avLst/>
          </a:prstGeom>
          <a:noFill/>
        </p:spPr>
        <p:txBody>
          <a:bodyPr wrap="square">
            <a:spAutoFit/>
          </a:bodyPr>
          <a:lstStyle/>
          <a:p>
            <a:pPr algn="ctr"/>
            <a:r>
              <a:rPr lang="en-GB" b="1" i="0" dirty="0">
                <a:solidFill>
                  <a:srgbClr val="005FB8"/>
                </a:solidFill>
                <a:effectLst/>
                <a:latin typeface="proxima-nova"/>
              </a:rPr>
              <a:t>‘Doctors for Extinction Rebellion lay 110 pairs of shoes on steps of Trafalgar Square to mark number of deaths each day from air pollution’</a:t>
            </a:r>
          </a:p>
          <a:p>
            <a:pPr algn="ctr"/>
            <a:br>
              <a:rPr lang="en-GB" dirty="0"/>
            </a:br>
            <a:endParaRPr lang="en-US" dirty="0"/>
          </a:p>
        </p:txBody>
      </p:sp>
      <p:sp>
        <p:nvSpPr>
          <p:cNvPr id="8" name="TextBox 7">
            <a:extLst>
              <a:ext uri="{FF2B5EF4-FFF2-40B4-BE49-F238E27FC236}">
                <a16:creationId xmlns:a16="http://schemas.microsoft.com/office/drawing/2014/main" id="{837F646E-389D-E9F7-A5AD-5D1096F45608}"/>
              </a:ext>
            </a:extLst>
          </p:cNvPr>
          <p:cNvSpPr txBox="1"/>
          <p:nvPr/>
        </p:nvSpPr>
        <p:spPr>
          <a:xfrm>
            <a:off x="6685059" y="5571172"/>
            <a:ext cx="4525944" cy="923330"/>
          </a:xfrm>
          <a:prstGeom prst="rect">
            <a:avLst/>
          </a:prstGeom>
          <a:noFill/>
        </p:spPr>
        <p:txBody>
          <a:bodyPr wrap="square">
            <a:spAutoFit/>
          </a:bodyPr>
          <a:lstStyle/>
          <a:p>
            <a:pPr algn="ctr"/>
            <a:r>
              <a:rPr lang="en-GB" b="1" dirty="0">
                <a:solidFill>
                  <a:srgbClr val="005FB8"/>
                </a:solidFill>
                <a:latin typeface="proxima-nova"/>
              </a:rPr>
              <a:t>6 months of needle caps from one phlebotomist in a GP surgery </a:t>
            </a:r>
            <a:br>
              <a:rPr lang="en-GB" dirty="0"/>
            </a:br>
            <a:endParaRPr lang="en-US" dirty="0"/>
          </a:p>
        </p:txBody>
      </p:sp>
    </p:spTree>
    <p:extLst>
      <p:ext uri="{BB962C8B-B14F-4D97-AF65-F5344CB8AC3E}">
        <p14:creationId xmlns:p14="http://schemas.microsoft.com/office/powerpoint/2010/main" val="326477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F26A0B-6C13-E745-B4E2-0538552B3D17}"/>
              </a:ext>
            </a:extLst>
          </p:cNvPr>
          <p:cNvPicPr>
            <a:picLocks noChangeAspect="1"/>
          </p:cNvPicPr>
          <p:nvPr/>
        </p:nvPicPr>
        <p:blipFill rotWithShape="1">
          <a:blip r:embed="rId3"/>
          <a:srcRect t="28620"/>
          <a:stretch/>
        </p:blipFill>
        <p:spPr>
          <a:xfrm>
            <a:off x="6282185" y="759902"/>
            <a:ext cx="4453052" cy="2743149"/>
          </a:xfrm>
          <a:prstGeom prst="rect">
            <a:avLst/>
          </a:prstGeom>
        </p:spPr>
      </p:pic>
      <p:pic>
        <p:nvPicPr>
          <p:cNvPr id="9" name="Picture 8">
            <a:extLst>
              <a:ext uri="{FF2B5EF4-FFF2-40B4-BE49-F238E27FC236}">
                <a16:creationId xmlns:a16="http://schemas.microsoft.com/office/drawing/2014/main" id="{B197555D-2D3D-3844-BF84-23E172FAB1D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40209" y="714263"/>
            <a:ext cx="4720041" cy="2666823"/>
          </a:xfrm>
          <a:prstGeom prst="rect">
            <a:avLst/>
          </a:prstGeom>
        </p:spPr>
      </p:pic>
      <p:pic>
        <p:nvPicPr>
          <p:cNvPr id="12" name="Picture 11">
            <a:extLst>
              <a:ext uri="{FF2B5EF4-FFF2-40B4-BE49-F238E27FC236}">
                <a16:creationId xmlns:a16="http://schemas.microsoft.com/office/drawing/2014/main" id="{6A68265F-95FC-2140-8E9D-DB573479D7B3}"/>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706284" y="3732679"/>
            <a:ext cx="4453053" cy="2504843"/>
          </a:xfrm>
          <a:prstGeom prst="rect">
            <a:avLst/>
          </a:prstGeom>
        </p:spPr>
      </p:pic>
      <p:pic>
        <p:nvPicPr>
          <p:cNvPr id="21" name="Picture 20">
            <a:extLst>
              <a:ext uri="{FF2B5EF4-FFF2-40B4-BE49-F238E27FC236}">
                <a16:creationId xmlns:a16="http://schemas.microsoft.com/office/drawing/2014/main" id="{3DDDABC3-B708-5F46-BE3B-9D01175989A3}"/>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120055" y="3780952"/>
            <a:ext cx="3486099" cy="2614575"/>
          </a:xfrm>
          <a:prstGeom prst="rect">
            <a:avLst/>
          </a:prstGeom>
        </p:spPr>
      </p:pic>
      <p:pic>
        <p:nvPicPr>
          <p:cNvPr id="27" name="Picture 26">
            <a:extLst>
              <a:ext uri="{FF2B5EF4-FFF2-40B4-BE49-F238E27FC236}">
                <a16:creationId xmlns:a16="http://schemas.microsoft.com/office/drawing/2014/main" id="{14532B53-8882-6F46-B630-24A5487FB421}"/>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128848" y="3732856"/>
            <a:ext cx="3786575" cy="2662672"/>
          </a:xfrm>
          <a:prstGeom prst="rect">
            <a:avLst/>
          </a:prstGeom>
        </p:spPr>
      </p:pic>
      <p:sp>
        <p:nvSpPr>
          <p:cNvPr id="32" name="TextBox 31">
            <a:extLst>
              <a:ext uri="{FF2B5EF4-FFF2-40B4-BE49-F238E27FC236}">
                <a16:creationId xmlns:a16="http://schemas.microsoft.com/office/drawing/2014/main" id="{4CEAD863-E954-ED44-A403-B0F89FCA907B}"/>
              </a:ext>
            </a:extLst>
          </p:cNvPr>
          <p:cNvSpPr txBox="1"/>
          <p:nvPr/>
        </p:nvSpPr>
        <p:spPr>
          <a:xfrm>
            <a:off x="1506941" y="927816"/>
            <a:ext cx="3786575" cy="1915909"/>
          </a:xfrm>
          <a:prstGeom prst="rect">
            <a:avLst/>
          </a:prstGeom>
          <a:solidFill>
            <a:schemeClr val="accent1">
              <a:lumMod val="40000"/>
              <a:lumOff val="60000"/>
            </a:schemeClr>
          </a:solidFill>
        </p:spPr>
        <p:txBody>
          <a:bodyPr wrap="square" rtlCol="0">
            <a:spAutoFit/>
          </a:bodyPr>
          <a:lstStyle/>
          <a:p>
            <a:pPr algn="ctr"/>
            <a:r>
              <a:rPr lang="en-US" dirty="0"/>
              <a:t>AIR POLLUTION</a:t>
            </a:r>
          </a:p>
          <a:p>
            <a:pPr algn="ctr"/>
            <a:r>
              <a:rPr lang="en-GB" dirty="0"/>
              <a:t>WHO estimates 7 million deaths each year are linked with air pollution.</a:t>
            </a:r>
          </a:p>
          <a:p>
            <a:pPr algn="ctr"/>
            <a:r>
              <a:rPr lang="en-GB" dirty="0"/>
              <a:t>UK ‘Air pollution is the biggest environmental threat to health in the UK’ -  36,000 deaths/year’</a:t>
            </a:r>
          </a:p>
          <a:p>
            <a:pPr algn="r"/>
            <a:r>
              <a:rPr lang="en-GB" sz="1050" dirty="0"/>
              <a:t>Gov UK</a:t>
            </a:r>
          </a:p>
        </p:txBody>
      </p:sp>
      <p:sp>
        <p:nvSpPr>
          <p:cNvPr id="59" name="TextBox 58">
            <a:extLst>
              <a:ext uri="{FF2B5EF4-FFF2-40B4-BE49-F238E27FC236}">
                <a16:creationId xmlns:a16="http://schemas.microsoft.com/office/drawing/2014/main" id="{93537A4E-8371-A641-83DD-3807CB8A4D1A}"/>
              </a:ext>
            </a:extLst>
          </p:cNvPr>
          <p:cNvSpPr txBox="1"/>
          <p:nvPr/>
        </p:nvSpPr>
        <p:spPr>
          <a:xfrm>
            <a:off x="8202120" y="4438828"/>
            <a:ext cx="3703035" cy="1638910"/>
          </a:xfrm>
          <a:prstGeom prst="rect">
            <a:avLst/>
          </a:prstGeom>
          <a:solidFill>
            <a:schemeClr val="accent2">
              <a:lumMod val="60000"/>
              <a:lumOff val="40000"/>
            </a:schemeClr>
          </a:solidFill>
        </p:spPr>
        <p:txBody>
          <a:bodyPr wrap="square" rtlCol="0">
            <a:spAutoFit/>
          </a:bodyPr>
          <a:lstStyle/>
          <a:p>
            <a:pPr algn="ctr"/>
            <a:r>
              <a:rPr lang="en-US" dirty="0"/>
              <a:t>HEAT</a:t>
            </a:r>
          </a:p>
          <a:p>
            <a:pPr algn="ctr"/>
            <a:r>
              <a:rPr lang="en-US" dirty="0"/>
              <a:t>Summer heat death predictions set to rise to 7000/</a:t>
            </a:r>
            <a:r>
              <a:rPr lang="en-US" dirty="0" err="1"/>
              <a:t>yr</a:t>
            </a:r>
            <a:r>
              <a:rPr lang="en-US" dirty="0"/>
              <a:t> by 2050</a:t>
            </a:r>
          </a:p>
          <a:p>
            <a:pPr algn="ctr"/>
            <a:r>
              <a:rPr lang="en-US" dirty="0"/>
              <a:t>GPs seeing the most vulnerable</a:t>
            </a:r>
          </a:p>
          <a:p>
            <a:pPr algn="ctr"/>
            <a:endParaRPr lang="en-US" dirty="0"/>
          </a:p>
          <a:p>
            <a:pPr algn="r"/>
            <a:r>
              <a:rPr lang="en-GB" sz="1050" dirty="0"/>
              <a:t>UK parliament: Heatwaves: adapting to climate change</a:t>
            </a:r>
            <a:endParaRPr lang="en-US" sz="700" dirty="0"/>
          </a:p>
        </p:txBody>
      </p:sp>
      <p:sp>
        <p:nvSpPr>
          <p:cNvPr id="60" name="TextBox 59">
            <a:extLst>
              <a:ext uri="{FF2B5EF4-FFF2-40B4-BE49-F238E27FC236}">
                <a16:creationId xmlns:a16="http://schemas.microsoft.com/office/drawing/2014/main" id="{45FB8119-CB11-1E4C-83A8-0EEA100320F6}"/>
              </a:ext>
            </a:extLst>
          </p:cNvPr>
          <p:cNvSpPr txBox="1"/>
          <p:nvPr/>
        </p:nvSpPr>
        <p:spPr>
          <a:xfrm>
            <a:off x="4496425" y="5229308"/>
            <a:ext cx="2900316" cy="923330"/>
          </a:xfrm>
          <a:prstGeom prst="rect">
            <a:avLst/>
          </a:prstGeom>
          <a:solidFill>
            <a:schemeClr val="accent6">
              <a:lumMod val="40000"/>
              <a:lumOff val="60000"/>
            </a:schemeClr>
          </a:solidFill>
        </p:spPr>
        <p:txBody>
          <a:bodyPr wrap="square" rtlCol="0">
            <a:spAutoFit/>
          </a:bodyPr>
          <a:lstStyle/>
          <a:p>
            <a:pPr algn="ctr"/>
            <a:r>
              <a:rPr lang="en-US" dirty="0"/>
              <a:t>INFECTION</a:t>
            </a:r>
          </a:p>
          <a:p>
            <a:r>
              <a:rPr lang="en-US" dirty="0"/>
              <a:t>Increased transmission of vector borne disease </a:t>
            </a:r>
          </a:p>
        </p:txBody>
      </p:sp>
      <p:sp>
        <p:nvSpPr>
          <p:cNvPr id="61" name="TextBox 60">
            <a:extLst>
              <a:ext uri="{FF2B5EF4-FFF2-40B4-BE49-F238E27FC236}">
                <a16:creationId xmlns:a16="http://schemas.microsoft.com/office/drawing/2014/main" id="{98D46271-251F-7743-BC74-928FF813F879}"/>
              </a:ext>
            </a:extLst>
          </p:cNvPr>
          <p:cNvSpPr txBox="1"/>
          <p:nvPr/>
        </p:nvSpPr>
        <p:spPr>
          <a:xfrm>
            <a:off x="7151216" y="1141116"/>
            <a:ext cx="3174047" cy="1754326"/>
          </a:xfrm>
          <a:prstGeom prst="rect">
            <a:avLst/>
          </a:prstGeom>
          <a:solidFill>
            <a:srgbClr val="F4A3AD"/>
          </a:solidFill>
        </p:spPr>
        <p:txBody>
          <a:bodyPr wrap="square" rtlCol="0">
            <a:spAutoFit/>
          </a:bodyPr>
          <a:lstStyle/>
          <a:p>
            <a:pPr algn="ctr"/>
            <a:r>
              <a:rPr lang="en-US" dirty="0"/>
              <a:t>WEATHER</a:t>
            </a:r>
          </a:p>
          <a:p>
            <a:pPr algn="ctr"/>
            <a:r>
              <a:rPr lang="en-GB" dirty="0"/>
              <a:t>8% of healthcare buildings operate in flood risk zones</a:t>
            </a:r>
          </a:p>
          <a:p>
            <a:pPr algn="ctr"/>
            <a:r>
              <a:rPr lang="en-US" dirty="0"/>
              <a:t>Increase diarrheal illness and forced migration</a:t>
            </a:r>
          </a:p>
          <a:p>
            <a:pPr algn="ctr"/>
            <a:endParaRPr lang="en-US" dirty="0"/>
          </a:p>
        </p:txBody>
      </p:sp>
      <p:sp>
        <p:nvSpPr>
          <p:cNvPr id="62" name="TextBox 61">
            <a:extLst>
              <a:ext uri="{FF2B5EF4-FFF2-40B4-BE49-F238E27FC236}">
                <a16:creationId xmlns:a16="http://schemas.microsoft.com/office/drawing/2014/main" id="{E597ED9C-F443-4F48-B811-FBAAFCB47D19}"/>
              </a:ext>
            </a:extLst>
          </p:cNvPr>
          <p:cNvSpPr txBox="1"/>
          <p:nvPr/>
        </p:nvSpPr>
        <p:spPr>
          <a:xfrm>
            <a:off x="235441" y="4808838"/>
            <a:ext cx="3576755" cy="923330"/>
          </a:xfrm>
          <a:prstGeom prst="rect">
            <a:avLst/>
          </a:prstGeom>
          <a:solidFill>
            <a:schemeClr val="accent1">
              <a:lumMod val="60000"/>
              <a:lumOff val="40000"/>
            </a:schemeClr>
          </a:solidFill>
        </p:spPr>
        <p:txBody>
          <a:bodyPr wrap="square" rtlCol="0">
            <a:spAutoFit/>
          </a:bodyPr>
          <a:lstStyle/>
          <a:p>
            <a:pPr algn="ctr"/>
            <a:r>
              <a:rPr lang="en-US" dirty="0"/>
              <a:t>SOCIAL &amp; HEALTH INEQUALITY</a:t>
            </a:r>
          </a:p>
          <a:p>
            <a:pPr algn="ctr"/>
            <a:r>
              <a:rPr lang="en-US" dirty="0"/>
              <a:t>Increase in mental health, domestic violence and insecure housing</a:t>
            </a:r>
          </a:p>
        </p:txBody>
      </p:sp>
      <p:sp>
        <p:nvSpPr>
          <p:cNvPr id="13" name="TextBox 12">
            <a:extLst>
              <a:ext uri="{FF2B5EF4-FFF2-40B4-BE49-F238E27FC236}">
                <a16:creationId xmlns:a16="http://schemas.microsoft.com/office/drawing/2014/main" id="{242A7531-C0BE-0D47-856D-CB07AF0D2972}"/>
              </a:ext>
            </a:extLst>
          </p:cNvPr>
          <p:cNvSpPr txBox="1"/>
          <p:nvPr/>
        </p:nvSpPr>
        <p:spPr>
          <a:xfrm>
            <a:off x="3494863" y="3186680"/>
            <a:ext cx="4707257" cy="646331"/>
          </a:xfrm>
          <a:prstGeom prst="rect">
            <a:avLst/>
          </a:prstGeom>
          <a:solidFill>
            <a:schemeClr val="bg1"/>
          </a:solidFill>
          <a:ln w="38100">
            <a:solidFill>
              <a:srgbClr val="FF0000"/>
            </a:solidFill>
          </a:ln>
        </p:spPr>
        <p:txBody>
          <a:bodyPr wrap="square" rtlCol="0">
            <a:spAutoFit/>
          </a:bodyPr>
          <a:lstStyle/>
          <a:p>
            <a:pPr algn="ctr"/>
            <a:r>
              <a:rPr lang="en-US" sz="3600" b="1" dirty="0"/>
              <a:t>Climate fairness/justice</a:t>
            </a:r>
          </a:p>
        </p:txBody>
      </p:sp>
      <p:sp>
        <p:nvSpPr>
          <p:cNvPr id="14" name="Rectangle 13">
            <a:extLst>
              <a:ext uri="{FF2B5EF4-FFF2-40B4-BE49-F238E27FC236}">
                <a16:creationId xmlns:a16="http://schemas.microsoft.com/office/drawing/2014/main" id="{27830465-7C4B-1E45-A540-6DA1C26B6356}"/>
              </a:ext>
            </a:extLst>
          </p:cNvPr>
          <p:cNvSpPr/>
          <p:nvPr/>
        </p:nvSpPr>
        <p:spPr>
          <a:xfrm>
            <a:off x="0" y="-22673"/>
            <a:ext cx="12192000" cy="45395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135BDB9-0C57-C043-B1B2-CC318195C9D6}"/>
              </a:ext>
            </a:extLst>
          </p:cNvPr>
          <p:cNvSpPr>
            <a:spLocks noGrp="1"/>
          </p:cNvSpPr>
          <p:nvPr>
            <p:ph type="title"/>
          </p:nvPr>
        </p:nvSpPr>
        <p:spPr>
          <a:xfrm>
            <a:off x="0" y="-108183"/>
            <a:ext cx="10641498" cy="611649"/>
          </a:xfrm>
        </p:spPr>
        <p:txBody>
          <a:bodyPr>
            <a:noAutofit/>
          </a:bodyPr>
          <a:lstStyle/>
          <a:p>
            <a:r>
              <a:rPr lang="en-GB" sz="2400" dirty="0">
                <a:solidFill>
                  <a:srgbClr val="0070C0"/>
                </a:solidFill>
              </a:rPr>
              <a:t>Health impacts for primary care</a:t>
            </a:r>
          </a:p>
        </p:txBody>
      </p:sp>
      <p:sp>
        <p:nvSpPr>
          <p:cNvPr id="2" name="TextBox 1">
            <a:extLst>
              <a:ext uri="{FF2B5EF4-FFF2-40B4-BE49-F238E27FC236}">
                <a16:creationId xmlns:a16="http://schemas.microsoft.com/office/drawing/2014/main" id="{752D053B-5C36-F45B-9C7C-AA844E27318F}"/>
              </a:ext>
            </a:extLst>
          </p:cNvPr>
          <p:cNvSpPr txBox="1"/>
          <p:nvPr/>
        </p:nvSpPr>
        <p:spPr>
          <a:xfrm>
            <a:off x="8080838" y="2649779"/>
            <a:ext cx="2266967" cy="253916"/>
          </a:xfrm>
          <a:prstGeom prst="rect">
            <a:avLst/>
          </a:prstGeom>
          <a:noFill/>
        </p:spPr>
        <p:txBody>
          <a:bodyPr wrap="none" rtlCol="0">
            <a:spAutoFit/>
          </a:bodyPr>
          <a:lstStyle/>
          <a:p>
            <a:r>
              <a:rPr lang="en-US" sz="1050" dirty="0"/>
              <a:t>UK Health Alliance on Climate change </a:t>
            </a:r>
          </a:p>
        </p:txBody>
      </p:sp>
    </p:spTree>
    <p:extLst>
      <p:ext uri="{BB962C8B-B14F-4D97-AF65-F5344CB8AC3E}">
        <p14:creationId xmlns:p14="http://schemas.microsoft.com/office/powerpoint/2010/main" val="241747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9" grpId="0" animBg="1"/>
      <p:bldP spid="60" grpId="0" animBg="1"/>
      <p:bldP spid="61" grpId="0" animBg="1"/>
      <p:bldP spid="62" grpId="0" animBg="1"/>
      <p:bldP spid="13"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1E186F-2681-CF4C-B499-C0D4F9CDD382}"/>
              </a:ext>
            </a:extLst>
          </p:cNvPr>
          <p:cNvSpPr/>
          <p:nvPr/>
        </p:nvSpPr>
        <p:spPr>
          <a:xfrm>
            <a:off x="0" y="4791382"/>
            <a:ext cx="12192000" cy="206661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05BBDA-8FC7-494A-8D41-88E34A142B72}"/>
              </a:ext>
            </a:extLst>
          </p:cNvPr>
          <p:cNvSpPr>
            <a:spLocks noGrp="1"/>
          </p:cNvSpPr>
          <p:nvPr>
            <p:ph type="title"/>
          </p:nvPr>
        </p:nvSpPr>
        <p:spPr>
          <a:xfrm>
            <a:off x="360331" y="47931"/>
            <a:ext cx="4890796" cy="1037545"/>
          </a:xfrm>
        </p:spPr>
        <p:txBody>
          <a:bodyPr/>
          <a:lstStyle/>
          <a:p>
            <a:r>
              <a:rPr lang="en-US" b="1" dirty="0">
                <a:solidFill>
                  <a:srgbClr val="0070C0"/>
                </a:solidFill>
              </a:rPr>
              <a:t>Ella </a:t>
            </a:r>
            <a:r>
              <a:rPr lang="en-US" b="1" dirty="0" err="1">
                <a:solidFill>
                  <a:srgbClr val="0070C0"/>
                </a:solidFill>
              </a:rPr>
              <a:t>Kissi-Debrah</a:t>
            </a:r>
            <a:endParaRPr lang="en-US" b="1" dirty="0">
              <a:solidFill>
                <a:srgbClr val="0070C0"/>
              </a:solidFill>
            </a:endParaRPr>
          </a:p>
        </p:txBody>
      </p:sp>
      <p:pic>
        <p:nvPicPr>
          <p:cNvPr id="5" name="Content Placeholder 4">
            <a:extLst>
              <a:ext uri="{FF2B5EF4-FFF2-40B4-BE49-F238E27FC236}">
                <a16:creationId xmlns:a16="http://schemas.microsoft.com/office/drawing/2014/main" id="{5DE9E380-52B4-EF4B-B9F5-07008F65E670}"/>
              </a:ext>
            </a:extLst>
          </p:cNvPr>
          <p:cNvPicPr>
            <a:picLocks noGrp="1" noChangeAspect="1"/>
          </p:cNvPicPr>
          <p:nvPr>
            <p:ph idx="1"/>
          </p:nvPr>
        </p:nvPicPr>
        <p:blipFill>
          <a:blip r:embed="rId3"/>
          <a:stretch>
            <a:fillRect/>
          </a:stretch>
        </p:blipFill>
        <p:spPr>
          <a:xfrm>
            <a:off x="1171917" y="1239831"/>
            <a:ext cx="3267623" cy="3179458"/>
          </a:xfrm>
        </p:spPr>
      </p:pic>
      <p:sp>
        <p:nvSpPr>
          <p:cNvPr id="6" name="TextBox 5">
            <a:extLst>
              <a:ext uri="{FF2B5EF4-FFF2-40B4-BE49-F238E27FC236}">
                <a16:creationId xmlns:a16="http://schemas.microsoft.com/office/drawing/2014/main" id="{74566E2F-69DE-934F-B05C-C90A6C0DD7A9}"/>
              </a:ext>
            </a:extLst>
          </p:cNvPr>
          <p:cNvSpPr txBox="1"/>
          <p:nvPr/>
        </p:nvSpPr>
        <p:spPr>
          <a:xfrm>
            <a:off x="4976302" y="1085476"/>
            <a:ext cx="6665326" cy="3354765"/>
          </a:xfrm>
          <a:prstGeom prst="rect">
            <a:avLst/>
          </a:prstGeom>
          <a:noFill/>
        </p:spPr>
        <p:txBody>
          <a:bodyPr wrap="square" rtlCol="0">
            <a:spAutoFit/>
          </a:bodyPr>
          <a:lstStyle/>
          <a:p>
            <a:r>
              <a:rPr lang="en-GB" sz="3200" dirty="0"/>
              <a:t>"The failure to reduce pollution levels to legal limits possibly contributed to her death, </a:t>
            </a:r>
            <a:r>
              <a:rPr lang="en-GB" sz="3200" b="1" dirty="0">
                <a:solidFill>
                  <a:srgbClr val="FF0000"/>
                </a:solidFill>
              </a:rPr>
              <a:t>as did the failure to provide her mother with information about the potential for air pollution to exacerbate asthma</a:t>
            </a:r>
            <a:r>
              <a:rPr lang="en-GB" sz="3200" dirty="0"/>
              <a:t>.”</a:t>
            </a:r>
          </a:p>
          <a:p>
            <a:pPr algn="r"/>
            <a:r>
              <a:rPr lang="en-GB" sz="1400" dirty="0"/>
              <a:t>Report to prevent future deaths</a:t>
            </a:r>
            <a:endParaRPr lang="en-US" sz="1400" dirty="0"/>
          </a:p>
        </p:txBody>
      </p:sp>
      <p:sp>
        <p:nvSpPr>
          <p:cNvPr id="8" name="Rectangle 7">
            <a:extLst>
              <a:ext uri="{FF2B5EF4-FFF2-40B4-BE49-F238E27FC236}">
                <a16:creationId xmlns:a16="http://schemas.microsoft.com/office/drawing/2014/main" id="{938F987D-A6DF-6E49-953F-170233936A1E}"/>
              </a:ext>
            </a:extLst>
          </p:cNvPr>
          <p:cNvSpPr/>
          <p:nvPr/>
        </p:nvSpPr>
        <p:spPr>
          <a:xfrm>
            <a:off x="-426412" y="5162468"/>
            <a:ext cx="12787746" cy="954107"/>
          </a:xfrm>
          <a:prstGeom prst="rect">
            <a:avLst/>
          </a:prstGeom>
        </p:spPr>
        <p:txBody>
          <a:bodyPr wrap="square">
            <a:spAutoFit/>
          </a:bodyPr>
          <a:lstStyle/>
          <a:p>
            <a:pPr algn="ctr"/>
            <a:r>
              <a:rPr lang="en-GB" sz="2800" b="1" dirty="0"/>
              <a:t>Air pollution contributed to the deaths of more than 4,000 Londoners in 2019</a:t>
            </a:r>
          </a:p>
          <a:p>
            <a:pPr algn="ctr"/>
            <a:r>
              <a:rPr lang="en-GB" sz="2800" b="1" dirty="0"/>
              <a:t>99% of London exceeds WHO air pollution limits</a:t>
            </a:r>
          </a:p>
        </p:txBody>
      </p:sp>
      <p:sp>
        <p:nvSpPr>
          <p:cNvPr id="3" name="Rectangle 2">
            <a:extLst>
              <a:ext uri="{FF2B5EF4-FFF2-40B4-BE49-F238E27FC236}">
                <a16:creationId xmlns:a16="http://schemas.microsoft.com/office/drawing/2014/main" id="{61F881A7-212B-0849-A95C-DE3970A21B4F}"/>
              </a:ext>
            </a:extLst>
          </p:cNvPr>
          <p:cNvSpPr/>
          <p:nvPr/>
        </p:nvSpPr>
        <p:spPr>
          <a:xfrm>
            <a:off x="0" y="6488668"/>
            <a:ext cx="2462213" cy="369332"/>
          </a:xfrm>
          <a:prstGeom prst="rect">
            <a:avLst/>
          </a:prstGeom>
        </p:spPr>
        <p:txBody>
          <a:bodyPr wrap="none">
            <a:spAutoFit/>
          </a:bodyPr>
          <a:lstStyle/>
          <a:p>
            <a:r>
              <a:rPr lang="en-US" dirty="0"/>
              <a:t>Imperial College London</a:t>
            </a:r>
          </a:p>
        </p:txBody>
      </p:sp>
    </p:spTree>
    <p:extLst>
      <p:ext uri="{BB962C8B-B14F-4D97-AF65-F5344CB8AC3E}">
        <p14:creationId xmlns:p14="http://schemas.microsoft.com/office/powerpoint/2010/main" val="581758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20-02-12 at 20.51.42.png">
            <a:extLst>
              <a:ext uri="{FF2B5EF4-FFF2-40B4-BE49-F238E27FC236}">
                <a16:creationId xmlns:a16="http://schemas.microsoft.com/office/drawing/2014/main" id="{440524E5-D61C-494E-AB02-5304A08EA0FC}"/>
              </a:ext>
            </a:extLst>
          </p:cNvPr>
          <p:cNvPicPr>
            <a:picLocks noChangeAspect="1"/>
          </p:cNvPicPr>
          <p:nvPr/>
        </p:nvPicPr>
        <p:blipFill rotWithShape="1">
          <a:blip r:embed="rId3"/>
          <a:srcRect t="3391" r="-2" b="5400"/>
          <a:stretch/>
        </p:blipFill>
        <p:spPr>
          <a:xfrm>
            <a:off x="1408706" y="457963"/>
            <a:ext cx="9075414" cy="6083861"/>
          </a:xfrm>
          <a:prstGeom prst="rect">
            <a:avLst/>
          </a:prstGeom>
        </p:spPr>
      </p:pic>
      <p:sp>
        <p:nvSpPr>
          <p:cNvPr id="5" name="Oval 4">
            <a:extLst>
              <a:ext uri="{FF2B5EF4-FFF2-40B4-BE49-F238E27FC236}">
                <a16:creationId xmlns:a16="http://schemas.microsoft.com/office/drawing/2014/main" id="{2407594D-740E-A646-8876-FE724C5F396B}"/>
              </a:ext>
            </a:extLst>
          </p:cNvPr>
          <p:cNvSpPr/>
          <p:nvPr/>
        </p:nvSpPr>
        <p:spPr>
          <a:xfrm>
            <a:off x="1237256" y="5412963"/>
            <a:ext cx="3849094" cy="1273587"/>
          </a:xfrm>
          <a:prstGeom prst="ellipse">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a:extLst>
              <a:ext uri="{FF2B5EF4-FFF2-40B4-BE49-F238E27FC236}">
                <a16:creationId xmlns:a16="http://schemas.microsoft.com/office/drawing/2014/main" id="{423C0315-B15D-F846-86BA-FFC2783278C4}"/>
              </a:ext>
            </a:extLst>
          </p:cNvPr>
          <p:cNvSpPr/>
          <p:nvPr/>
        </p:nvSpPr>
        <p:spPr>
          <a:xfrm>
            <a:off x="6096000" y="3680537"/>
            <a:ext cx="1777807" cy="848057"/>
          </a:xfrm>
          <a:prstGeom prst="ellipse">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4244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12166</TotalTime>
  <Words>492</Words>
  <Application>Microsoft Office PowerPoint</Application>
  <PresentationFormat>Widescreen</PresentationFormat>
  <Paragraphs>64</Paragraphs>
  <Slides>20</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proxima-nova</vt:lpstr>
      <vt:lpstr>Times New Roman</vt:lpstr>
      <vt:lpstr>Office Theme</vt:lpstr>
      <vt:lpstr>Bringing climate into the consultation</vt:lpstr>
      <vt:lpstr>PowerPoint Presentation</vt:lpstr>
      <vt:lpstr>PowerPoint Presentation</vt:lpstr>
      <vt:lpstr>PowerPoint Presentation</vt:lpstr>
      <vt:lpstr>What can I do?  I’m just one person?</vt:lpstr>
      <vt:lpstr>PowerPoint Presentation</vt:lpstr>
      <vt:lpstr>Health impacts for primary care</vt:lpstr>
      <vt:lpstr>Ella Kissi-Debrah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Guide to reducing  the inhaler carbon footprint</vt:lpstr>
      <vt:lpstr>High-quality and low-carbon quality improvement toolkit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Notley</dc:creator>
  <cp:lastModifiedBy>Christine Lawson</cp:lastModifiedBy>
  <cp:revision>30</cp:revision>
  <dcterms:created xsi:type="dcterms:W3CDTF">2022-03-16T15:43:04Z</dcterms:created>
  <dcterms:modified xsi:type="dcterms:W3CDTF">2022-04-24T20:36:11Z</dcterms:modified>
</cp:coreProperties>
</file>