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1054" r:id="rId4"/>
    <p:sldId id="1129" r:id="rId5"/>
    <p:sldId id="345" r:id="rId6"/>
    <p:sldId id="322" r:id="rId7"/>
    <p:sldId id="1145" r:id="rId8"/>
    <p:sldId id="1136" r:id="rId9"/>
    <p:sldId id="1146" r:id="rId10"/>
    <p:sldId id="259" r:id="rId11"/>
    <p:sldId id="1144" r:id="rId12"/>
    <p:sldId id="264" r:id="rId13"/>
    <p:sldId id="263" r:id="rId14"/>
    <p:sldId id="2145705149" r:id="rId15"/>
    <p:sldId id="1730" r:id="rId16"/>
    <p:sldId id="2145705151" r:id="rId17"/>
    <p:sldId id="2145705148" r:id="rId18"/>
    <p:sldId id="2145705150" r:id="rId19"/>
    <p:sldId id="262" r:id="rId20"/>
    <p:sldId id="114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38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511" autoAdjust="0"/>
    <p:restoredTop sz="87559" autoAdjust="0"/>
  </p:normalViewPr>
  <p:slideViewPr>
    <p:cSldViewPr snapToGrid="0">
      <p:cViewPr varScale="1">
        <p:scale>
          <a:sx n="97" d="100"/>
          <a:sy n="97" d="100"/>
        </p:scale>
        <p:origin x="510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ECEA179-6E95-497A-8F6B-2F0EB7E17A8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7C27CD-571B-4AB6-9D3A-C5E0BDF2CF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5961E2-EB59-4A42-A5DE-F5411BCC4D49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0B8964-80B7-4171-9196-0779DE9E181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57162A-DD49-4E04-A7A6-AD9B888797A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77E953-2AB3-40C1-B44D-714C7262DC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8117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6B7D49-C827-F54A-8F62-254A94BB0739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9ECFE-E154-2146-9655-5A996BAE2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312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ECFE-E154-2146-9655-5A996BAE2D7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160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81E133-0D31-48F3-A452-5E97006E32B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2186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ECFE-E154-2146-9655-5A996BAE2D7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059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D29BF-33AC-3B44-A46D-BFB4D7006E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365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191E15-8047-1E48-BDF4-C7543B1537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324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 Ella </a:t>
            </a:r>
            <a:r>
              <a:rPr lang="es-ES" sz="1200" b="0" i="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Kissi-Debrah</a:t>
            </a:r>
            <a:r>
              <a:rPr lang="es-ES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que falleció en 2013 de un ataque de asma. </a:t>
            </a:r>
          </a:p>
          <a:p>
            <a:r>
              <a:rPr lang="es-ES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Vivía a tan solo 25 metros de la calle South Circular Road en </a:t>
            </a:r>
            <a:r>
              <a:rPr lang="es-ES" sz="1200" b="0" i="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Lewisham</a:t>
            </a:r>
            <a:r>
              <a:rPr lang="es-ES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Durante los tres años anteriores a su muerte, acudió al hospital 27 veces.</a:t>
            </a:r>
            <a:br>
              <a:rPr lang="es-ES" noProof="0" dirty="0"/>
            </a:br>
            <a:br>
              <a:rPr lang="es-ES" noProof="0" dirty="0"/>
            </a:br>
            <a:r>
              <a:rPr lang="es-ES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 madre </a:t>
            </a:r>
            <a:r>
              <a:rPr lang="es-ES" sz="1200" b="0" i="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Adoo</a:t>
            </a:r>
            <a:r>
              <a:rPr lang="es-ES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Kissi-Debrah</a:t>
            </a:r>
            <a:r>
              <a:rPr lang="es-ES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luchó incansablemente durante 7 años para conseguir que el exceso de contaminación atmosférica constara en su certificado de defunción, dado que estuvo expuesta a niveles sumamente altos de dióxido de nitrógeno y a partículas que agravaron su asma.</a:t>
            </a:r>
            <a:br>
              <a:rPr lang="es-ES" noProof="0" dirty="0"/>
            </a:br>
            <a:br>
              <a:rPr lang="es-ES" noProof="0" dirty="0"/>
            </a:br>
            <a:r>
              <a:rPr lang="es-ES" noProof="0" dirty="0"/>
              <a:t>La sentencia también puso de manifiesto una desigualdad social. </a:t>
            </a:r>
            <a:r>
              <a:rPr lang="es-ES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más pobres y marginados de nuestra sociedad son los más vulnerables. Aquellos que no pueden asumir tener su propio coche son los que sufren la contaminación en las zonas edificadas de ciudades y municipios.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1CC1D4-6ACA-294C-9439-535929031F0A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4385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8C4C7-66F7-CB46-BA31-8F21B4527ED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59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ECFE-E154-2146-9655-5A996BAE2D7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881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ECFE-E154-2146-9655-5A996BAE2D7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998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ECFE-E154-2146-9655-5A996BAE2D7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619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06BCF-5D85-47D1-81EE-A19E177834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F21C17-60EE-4C27-BFD8-CA537763CA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E6A706-28D0-484F-8898-3AD045C05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14060-AE12-46C5-A0B3-4E18FEA77E8A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525439-A6E2-4A75-BA79-5DEE0C68E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9B654B-A6DB-472C-BDBC-ED7B3485D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846D-949E-4E1E-9DF0-3F01E6F62C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351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21CA1-6FAB-4C9D-98A2-4F54E77CB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DCFC6D-7D62-480A-9774-3631FD6026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1690D7-B6CD-45C5-AF31-B1A8E2D62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14060-AE12-46C5-A0B3-4E18FEA77E8A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D6EC17-A50B-4C61-9AB9-B1F7C4C5B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CB8BB0-5A8F-43FC-9D73-3B0B3F462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846D-949E-4E1E-9DF0-3F01E6F62C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547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25B6F4-EBD5-4184-B662-51B5D1462B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246E81-EA0F-4D36-ABC3-42EEAA5A37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0800F-9D39-4258-B630-715DABFBC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14060-AE12-46C5-A0B3-4E18FEA77E8A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C4CCF-8FA8-4976-9049-05D4F8AFA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4B194-6D6D-4902-A4AA-CA2F47F88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846D-949E-4E1E-9DF0-3F01E6F62C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495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,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03" t="28789" r="77081" b="-320"/>
          <a:stretch>
            <a:fillRect/>
          </a:stretch>
        </p:blipFill>
        <p:spPr bwMode="auto">
          <a:xfrm>
            <a:off x="9601200" y="1"/>
            <a:ext cx="2590800" cy="579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7"/>
          <p:cNvGrpSpPr>
            <a:grpSpLocks/>
          </p:cNvGrpSpPr>
          <p:nvPr userDrawn="1"/>
        </p:nvGrpSpPr>
        <p:grpSpPr bwMode="auto">
          <a:xfrm>
            <a:off x="10033000" y="5876925"/>
            <a:ext cx="2209800" cy="812800"/>
            <a:chOff x="7524328" y="5782448"/>
            <a:chExt cx="1658145" cy="812522"/>
          </a:xfrm>
        </p:grpSpPr>
        <p:cxnSp>
          <p:nvCxnSpPr>
            <p:cNvPr id="6" name="Straight Connector 5"/>
            <p:cNvCxnSpPr/>
            <p:nvPr userDrawn="1"/>
          </p:nvCxnSpPr>
          <p:spPr>
            <a:xfrm>
              <a:off x="7614859" y="5787209"/>
              <a:ext cx="1367493" cy="0"/>
            </a:xfrm>
            <a:prstGeom prst="line">
              <a:avLst/>
            </a:prstGeom>
            <a:ln w="6350">
              <a:solidFill>
                <a:srgbClr val="BEB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itle Placeholder 1"/>
            <p:cNvSpPr txBox="1">
              <a:spLocks/>
            </p:cNvSpPr>
            <p:nvPr userDrawn="1"/>
          </p:nvSpPr>
          <p:spPr>
            <a:xfrm>
              <a:off x="7524328" y="5782448"/>
              <a:ext cx="1658145" cy="803000"/>
            </a:xfrm>
            <a:prstGeom prst="rect">
              <a:avLst/>
            </a:prstGeom>
          </p:spPr>
          <p:txBody>
            <a:bodyPr anchor="ctr"/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kern="1200" baseline="0">
                  <a:solidFill>
                    <a:srgbClr val="7FAC4A"/>
                  </a:solidFill>
                  <a:latin typeface="Times New Roman" pitchFamily="18" charset="0"/>
                  <a:ea typeface="+mj-ea"/>
                  <a:cs typeface="Times New Roman" pitchFamily="18" charset="0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837A73"/>
                  </a:solidFill>
                </a:rPr>
                <a:t>CENTRE</a:t>
              </a:r>
              <a:r>
                <a:rPr lang="en-US" sz="1600" dirty="0"/>
                <a:t> </a:t>
              </a:r>
              <a:r>
                <a:rPr lang="en-US" sz="1600" i="1" dirty="0">
                  <a:solidFill>
                    <a:srgbClr val="837A73"/>
                  </a:solidFill>
                </a:rPr>
                <a:t>for</a:t>
              </a:r>
            </a:p>
            <a:p>
              <a:pPr fontAlgn="auto">
                <a:spcAft>
                  <a:spcPts val="0"/>
                </a:spcAft>
                <a:defRPr/>
              </a:pPr>
              <a:r>
                <a:rPr lang="en-US" sz="1600" dirty="0"/>
                <a:t>SUSTAINABLE</a:t>
              </a:r>
            </a:p>
            <a:p>
              <a:pPr fontAlgn="auto">
                <a:spcAft>
                  <a:spcPts val="0"/>
                </a:spcAft>
                <a:defRPr/>
              </a:pPr>
              <a:r>
                <a:rPr lang="en-US" sz="1600" dirty="0">
                  <a:solidFill>
                    <a:srgbClr val="837A73"/>
                  </a:solidFill>
                </a:rPr>
                <a:t>HEALTHCARE</a:t>
              </a:r>
              <a:endParaRPr lang="en-GB" sz="1600" dirty="0">
                <a:solidFill>
                  <a:srgbClr val="837A73"/>
                </a:solidFill>
              </a:endParaRPr>
            </a:p>
          </p:txBody>
        </p:sp>
        <p:cxnSp>
          <p:nvCxnSpPr>
            <p:cNvPr id="8" name="Straight Connector 7"/>
            <p:cNvCxnSpPr/>
            <p:nvPr userDrawn="1"/>
          </p:nvCxnSpPr>
          <p:spPr>
            <a:xfrm>
              <a:off x="7606918" y="6594970"/>
              <a:ext cx="1367494" cy="0"/>
            </a:xfrm>
            <a:prstGeom prst="line">
              <a:avLst/>
            </a:prstGeom>
            <a:ln w="6350">
              <a:solidFill>
                <a:srgbClr val="BEB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188640"/>
            <a:ext cx="9889099" cy="1498178"/>
          </a:xfrm>
        </p:spPr>
        <p:txBody>
          <a:bodyPr anchor="b"/>
          <a:lstStyle>
            <a:lvl1pPr algn="l">
              <a:defRPr sz="4400" baseline="0">
                <a:solidFill>
                  <a:srgbClr val="595959"/>
                </a:solidFill>
                <a:latin typeface="Calibri"/>
                <a:cs typeface="Calibri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335360" y="1869976"/>
            <a:ext cx="8331697" cy="3359224"/>
          </a:xfrm>
        </p:spPr>
        <p:txBody>
          <a:bodyPr anchor="ctr">
            <a:normAutofit/>
          </a:bodyPr>
          <a:lstStyle>
            <a:lvl1pPr marL="0" indent="0" algn="l">
              <a:lnSpc>
                <a:spcPct val="120000"/>
              </a:lnSpc>
              <a:buNone/>
              <a:defRPr sz="2800" baseline="0">
                <a:solidFill>
                  <a:srgbClr val="595959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47085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CCDFB-744C-42EF-9866-4D5DD208A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81AA4-36A4-4CC6-8472-5D828EB6C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C3B77-4079-4362-85D7-C8FBB55B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14060-AE12-46C5-A0B3-4E18FEA77E8A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08920-AF10-4997-B539-8C2249823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03EB7-0592-4384-9ACC-9086EC9B5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846D-949E-4E1E-9DF0-3F01E6F62C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9003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2B33B-7AE4-47DE-9057-E77EFAA88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CB5690-ECF8-4AC2-ABD8-68F16CFB6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B7E9-3119-4A39-9ECA-F25583D91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14060-AE12-46C5-A0B3-4E18FEA77E8A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31931-8663-479F-93DE-152777B66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FC381-5D73-4D0E-AFFA-69DE6CBE0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846D-949E-4E1E-9DF0-3F01E6F62C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910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65705-E766-4279-8AE1-8C4D5395C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103AC-41C5-4F38-9ABF-74A2B01C72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6CC5B3-07AB-4D65-9CDF-EE3E9382E3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C4AD51-47EF-42F4-AAA5-AB37F5DCC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14060-AE12-46C5-A0B3-4E18FEA77E8A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1F83F7-E06C-450B-BF4B-F0C737B52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AE976E-C48A-4B61-898D-FD0127344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846D-949E-4E1E-9DF0-3F01E6F62C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208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82715-E92A-456D-BDC0-872150D9B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3A8E9-9852-433A-837A-15C2AA15C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4E7D28-30F2-4E7B-AA1D-00B4504E82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C09209-5C09-4C56-9CC9-0749A7CC83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2F6128-83C1-43CC-9042-6E0355B6A2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332D22-C364-4D37-9418-CF154CB9B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14060-AE12-46C5-A0B3-4E18FEA77E8A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F97676-7C0F-45C3-B9ED-86E68C84F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D10F1F-3D30-4D98-A812-1E3D300CF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846D-949E-4E1E-9DF0-3F01E6F62C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0774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2538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C12933-033E-4239-88E7-AB0C3B3E4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14060-AE12-46C5-A0B3-4E18FEA77E8A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356FE8-1FEC-4A64-8DCA-33D94EC9E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571866-3D64-4DDE-B224-48B37E406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846D-949E-4E1E-9DF0-3F01E6F62C8B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703DBD-501E-4EB3-B3F6-A826642B04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1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183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0E8801-A97B-4402-97CF-0BD783AE1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14060-AE12-46C5-A0B3-4E18FEA77E8A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89B07C-23EE-4485-847D-0DFEB9BE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2A8326-878A-4E99-850F-FB5810EEC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846D-949E-4E1E-9DF0-3F01E6F62C8B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7D10623D-DE38-4176-B347-EBD2B099EF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" t="20893" r="54564" b="39367"/>
          <a:stretch/>
        </p:blipFill>
        <p:spPr>
          <a:xfrm>
            <a:off x="-395695" y="4132556"/>
            <a:ext cx="5210990" cy="272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128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8D065-B93E-435F-B749-7E00F9C37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5EED3-B040-4993-8186-569523989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95BE25-D13E-43C5-8D30-1DDDEC5779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E987E0-9917-4A04-8063-5423E926A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14060-AE12-46C5-A0B3-4E18FEA77E8A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A7D129-CD82-4896-9302-7AB9A3C32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3C0092-3DA9-47EB-A84B-F306A3804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846D-949E-4E1E-9DF0-3F01E6F62C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903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8A419-95E1-4700-89B0-934B60D40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5468D9-4513-4C11-A21E-4F5996425D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72DDC0-E37D-415C-B2AE-E9AA362C34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EADE78-3427-445E-AC41-FB4C8FEF1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14060-AE12-46C5-A0B3-4E18FEA77E8A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34EAF2-C716-4D19-8806-E40A71AC4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DBFB71-7792-40F2-A4A3-AC4684E38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0846D-949E-4E1E-9DF0-3F01E6F62C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012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D133BD-24E8-49B7-9D8B-D1AB2DC7D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BD701D-FE8B-4A4B-94D4-16E2DFEC07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BB7875-B5F8-4ABE-9324-E636FE6C39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14060-AE12-46C5-A0B3-4E18FEA77E8A}" type="datetimeFigureOut">
              <a:rPr lang="en-GB" smtClean="0"/>
              <a:t>03/05/2022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4C4A7-898D-4C82-B187-0649BD8ADD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4BAFC-F103-4503-9A18-7B6A3B0F44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0846D-949E-4E1E-9DF0-3F01E6F62C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4058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believersbrain.com/2013/06/08/the-bible-and-medication/" TargetMode="External"/><Relationship Id="rId3" Type="http://schemas.openxmlformats.org/officeDocument/2006/relationships/image" Target="../media/image20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mynextmove.org/profile/summary/29-1065.00" TargetMode="External"/><Relationship Id="rId5" Type="http://schemas.openxmlformats.org/officeDocument/2006/relationships/image" Target="../media/image21.jpg"/><Relationship Id="rId4" Type="http://schemas.openxmlformats.org/officeDocument/2006/relationships/hyperlink" Target="http://miracleshappen13.blogspot.com/2013/05/saving-many-lives-by-treating-one.html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car-blue-vehicle-small-road-34535/" TargetMode="External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hyperlink" Target="https://pixabay.com/en/women-people-person-toilet-303832/" TargetMode="External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justana-justana.blogspot.com/2011/04/fda-approves-invega-paliperidone-for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3.png"/><Relationship Id="rId7" Type="http://schemas.openxmlformats.org/officeDocument/2006/relationships/hyperlink" Target="https://en.wikipedia.org/wiki/Wildfir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11" Type="http://schemas.openxmlformats.org/officeDocument/2006/relationships/hyperlink" Target="http://www.groundreport.com/dont-let-psychiatrists-and-doctors-rob-you-of-hope-in-terms-of-recovery-from-mental-illness/" TargetMode="External"/><Relationship Id="rId5" Type="http://schemas.openxmlformats.org/officeDocument/2006/relationships/hyperlink" Target="https://www.eea.europa.eu/highlights/carbon-efficiency-of-new-cars" TargetMode="External"/><Relationship Id="rId10" Type="http://schemas.openxmlformats.org/officeDocument/2006/relationships/image" Target="../media/image17.jpg"/><Relationship Id="rId4" Type="http://schemas.openxmlformats.org/officeDocument/2006/relationships/image" Target="../media/image14.jpeg"/><Relationship Id="rId9" Type="http://schemas.openxmlformats.org/officeDocument/2006/relationships/hyperlink" Target="https://commons.wikimedia.org/wiki/File:Woodland_Mosquito_(7469978464)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5ADF80-22AE-4DB1-95C9-7A174D1583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2472768"/>
            <a:ext cx="10515600" cy="1325563"/>
          </a:xfrm>
        </p:spPr>
        <p:txBody>
          <a:bodyPr/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Incorporar el clima a la consulta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80217F-9372-78A0-FB76-C15F33E7C88A}"/>
              </a:ext>
            </a:extLst>
          </p:cNvPr>
          <p:cNvSpPr txBox="1"/>
          <p:nvPr/>
        </p:nvSpPr>
        <p:spPr>
          <a:xfrm>
            <a:off x="2041277" y="4023282"/>
            <a:ext cx="7776745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 err="1">
                <a:solidFill>
                  <a:schemeClr val="bg1"/>
                </a:solidFill>
              </a:rPr>
              <a:t>Dr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s-ES" sz="2400" b="1" dirty="0" err="1">
                <a:solidFill>
                  <a:schemeClr val="bg1"/>
                </a:solidFill>
              </a:rPr>
              <a:t>Tamsin</a:t>
            </a:r>
            <a:r>
              <a:rPr lang="es-ES" sz="2400" b="1" dirty="0">
                <a:solidFill>
                  <a:schemeClr val="bg1"/>
                </a:solidFill>
              </a:rPr>
              <a:t> Ellis</a:t>
            </a:r>
          </a:p>
          <a:p>
            <a:pPr algn="ctr"/>
            <a:r>
              <a:rPr lang="es-ES" sz="2000" b="1" dirty="0">
                <a:solidFill>
                  <a:schemeClr val="bg1"/>
                </a:solidFill>
              </a:rPr>
              <a:t>@ClimateGP</a:t>
            </a:r>
          </a:p>
          <a:p>
            <a:pPr algn="ctr"/>
            <a:endParaRPr lang="es-ES" sz="2400" b="1" dirty="0">
              <a:solidFill>
                <a:schemeClr val="bg1"/>
              </a:solidFill>
            </a:endParaRPr>
          </a:p>
          <a:p>
            <a:pPr algn="ctr"/>
            <a:r>
              <a:rPr lang="es-ES" b="1" dirty="0">
                <a:solidFill>
                  <a:schemeClr val="bg1"/>
                </a:solidFill>
              </a:rPr>
              <a:t>Copresidente de </a:t>
            </a:r>
            <a:r>
              <a:rPr lang="es-ES" b="1" dirty="0" err="1">
                <a:solidFill>
                  <a:schemeClr val="bg1"/>
                </a:solidFill>
              </a:rPr>
              <a:t>Greener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Practice</a:t>
            </a:r>
            <a:endParaRPr lang="es-ES" b="1" dirty="0">
              <a:solidFill>
                <a:schemeClr val="bg1"/>
              </a:solidFill>
            </a:endParaRPr>
          </a:p>
          <a:p>
            <a:pPr algn="ctr"/>
            <a:r>
              <a:rPr lang="es-ES" b="1" dirty="0">
                <a:solidFill>
                  <a:schemeClr val="bg1"/>
                </a:solidFill>
              </a:rPr>
              <a:t>Asociado en el Centro de Atención Sanitaria Sostenible</a:t>
            </a:r>
          </a:p>
          <a:p>
            <a:pPr algn="ctr"/>
            <a:r>
              <a:rPr lang="es-ES" b="1" dirty="0">
                <a:solidFill>
                  <a:schemeClr val="bg1"/>
                </a:solidFill>
              </a:rPr>
              <a:t>Responsable de North Central London para una atención primaria sin emisiones</a:t>
            </a:r>
          </a:p>
        </p:txBody>
      </p:sp>
    </p:spTree>
    <p:extLst>
      <p:ext uri="{BB962C8B-B14F-4D97-AF65-F5344CB8AC3E}">
        <p14:creationId xmlns:p14="http://schemas.microsoft.com/office/powerpoint/2010/main" val="2939535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1CACF2CF-A5CD-9C25-0536-EFC632855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6994" y="2296394"/>
            <a:ext cx="3499376" cy="23935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5562AE-4798-D446-E38A-4E7CC42D27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921262" y="2307673"/>
            <a:ext cx="4235186" cy="23822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9C5B83-CCB9-0ADF-5F05-35D87D5313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280171" y="2168034"/>
            <a:ext cx="3911829" cy="25219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ADDE38-68E5-22F9-0FB2-38C459C1A096}"/>
              </a:ext>
            </a:extLst>
          </p:cNvPr>
          <p:cNvSpPr txBox="1"/>
          <p:nvPr/>
        </p:nvSpPr>
        <p:spPr>
          <a:xfrm>
            <a:off x="2931001" y="666551"/>
            <a:ext cx="74020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>
                <a:solidFill>
                  <a:srgbClr val="253896"/>
                </a:solidFill>
              </a:rPr>
              <a:t>‘Bueno para ti, bueno para el planeta</a:t>
            </a:r>
            <a:r>
              <a:rPr lang="en-US" sz="3600" dirty="0">
                <a:solidFill>
                  <a:srgbClr val="253896"/>
                </a:solidFill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281866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01E1EB-B23B-47B6-E66F-3CCCE0399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935" y="0"/>
            <a:ext cx="9567065" cy="686341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75DB444-1649-4777-8400-6A396ABC0328}"/>
              </a:ext>
            </a:extLst>
          </p:cNvPr>
          <p:cNvSpPr/>
          <p:nvPr/>
        </p:nvSpPr>
        <p:spPr>
          <a:xfrm>
            <a:off x="1100935" y="0"/>
            <a:ext cx="9567065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6D98363-1C86-4163-93C8-A01DEA9452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0176738"/>
              </p:ext>
            </p:extLst>
          </p:nvPr>
        </p:nvGraphicFramePr>
        <p:xfrm>
          <a:off x="2451182" y="1056640"/>
          <a:ext cx="7721600" cy="52425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60800">
                  <a:extLst>
                    <a:ext uri="{9D8B030D-6E8A-4147-A177-3AD203B41FA5}">
                      <a16:colId xmlns:a16="http://schemas.microsoft.com/office/drawing/2014/main" val="1795677994"/>
                    </a:ext>
                  </a:extLst>
                </a:gridCol>
                <a:gridCol w="3860800">
                  <a:extLst>
                    <a:ext uri="{9D8B030D-6E8A-4147-A177-3AD203B41FA5}">
                      <a16:colId xmlns:a16="http://schemas.microsoft.com/office/drawing/2014/main" val="1517344934"/>
                    </a:ext>
                  </a:extLst>
                </a:gridCol>
              </a:tblGrid>
              <a:tr h="49428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Sin acciones para luchar contra el cambio climático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Con acciones para luchar contra el cambio climático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7391208"/>
                  </a:ext>
                </a:extLst>
              </a:tr>
              <a:tr h="474827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La contaminación atmosférica contribuye al calentamiento y lo empeora</a:t>
                      </a:r>
                      <a:endParaRPr lang="en-GB" sz="11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Actualmente, provoca 1 de cada 8 muertes a nivel internacional</a:t>
                      </a:r>
                      <a:endParaRPr lang="en-GB" sz="11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Cada año, las emisiones de fábricas de carbón en Europa provocan 18.200 muertes prematuras y cuestan aproximadamente 42.800 millones de euros</a:t>
                      </a:r>
                      <a:endParaRPr lang="en-GB" sz="11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La obesidad está relacionada con dietas insanas, a menudo con mucho consumo de carne roja y sobreuso del vehículo.</a:t>
                      </a:r>
                      <a:endParaRPr lang="en-GB" sz="11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Las inundaciones se volverán cada vez más graves.</a:t>
                      </a:r>
                      <a:endParaRPr lang="en-GB" sz="11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>
                          <a:effectLst/>
                        </a:rPr>
                        <a:t>Se prevé que para 2030 el número de desplazados de las 4 zonas costeras de EE. UU. será de 12 millones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dirty="0">
                          <a:effectLst/>
                        </a:rPr>
                        <a:t>Con la creación y protección de espacios verdes se reduce la contaminación atmosférica y, por tanto, se pueden evitar enfermedades como el asma, la neumonía, ataques al corazón y accidentes cerebrovasculares.</a:t>
                      </a:r>
                      <a:endParaRPr lang="en-GB" sz="11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dirty="0">
                          <a:effectLst/>
                        </a:rPr>
                        <a:t>Las dietas sostenibles tienen muchos beneficios para la salud física y reduce los efectos de bóveda térmica.</a:t>
                      </a:r>
                      <a:endParaRPr lang="en-GB" sz="11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dirty="0">
                          <a:effectLst/>
                        </a:rPr>
                        <a:t>Los viajes activos (caminar o montar en bici) pueden ayudar a evitar muchas de las 3.200.000 muertes prematuras provocadas por la inactividad física cada año.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64686370"/>
                  </a:ext>
                </a:extLst>
              </a:tr>
            </a:tbl>
          </a:graphicData>
        </a:graphic>
      </p:graphicFrame>
      <p:sp>
        <p:nvSpPr>
          <p:cNvPr id="7" name="Rectangle 2">
            <a:extLst>
              <a:ext uri="{FF2B5EF4-FFF2-40B4-BE49-F238E27FC236}">
                <a16:creationId xmlns:a16="http://schemas.microsoft.com/office/drawing/2014/main" id="{308713E1-17A3-4D79-832F-C23567E82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8513" y="372901"/>
            <a:ext cx="658114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¿Grandes amenazas para la salud o grandes oportunidades?</a:t>
            </a:r>
            <a:endParaRPr kumimoji="0" lang="es-ES" altLang="en-US" sz="3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802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0302590-DD2C-7A17-0A11-E8AFA5F0C630}"/>
              </a:ext>
            </a:extLst>
          </p:cNvPr>
          <p:cNvSpPr txBox="1"/>
          <p:nvPr/>
        </p:nvSpPr>
        <p:spPr>
          <a:xfrm>
            <a:off x="8439150" y="6305550"/>
            <a:ext cx="349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thanks to Dr Georgie </a:t>
            </a:r>
            <a:r>
              <a:rPr lang="en-US" dirty="0" err="1"/>
              <a:t>Sowman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F0E92B-0522-9F1F-AB38-B60F8D117455}"/>
              </a:ext>
            </a:extLst>
          </p:cNvPr>
          <p:cNvSpPr txBox="1"/>
          <p:nvPr/>
        </p:nvSpPr>
        <p:spPr>
          <a:xfrm>
            <a:off x="1688606" y="1562790"/>
            <a:ext cx="752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Sally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12E0D7-89DC-7D40-1C09-0DC736AF7A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552328" y="2046562"/>
            <a:ext cx="889000" cy="17669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31571B-8B32-EF1F-27B5-636E74812967}"/>
              </a:ext>
            </a:extLst>
          </p:cNvPr>
          <p:cNvSpPr txBox="1"/>
          <p:nvPr/>
        </p:nvSpPr>
        <p:spPr>
          <a:xfrm>
            <a:off x="0" y="3927959"/>
            <a:ext cx="39936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Works in an office</a:t>
            </a:r>
          </a:p>
          <a:p>
            <a:pPr algn="ctr"/>
            <a:r>
              <a:rPr lang="en-US" dirty="0"/>
              <a:t>Poorly controlled diabetes on metformin</a:t>
            </a:r>
          </a:p>
          <a:p>
            <a:pPr algn="ctr"/>
            <a:r>
              <a:rPr lang="en-US" dirty="0"/>
              <a:t>Two children</a:t>
            </a:r>
          </a:p>
          <a:p>
            <a:pPr algn="ctr"/>
            <a:r>
              <a:rPr lang="en-US" dirty="0"/>
              <a:t>Does not want more medication</a:t>
            </a:r>
          </a:p>
        </p:txBody>
      </p:sp>
      <p:sp>
        <p:nvSpPr>
          <p:cNvPr id="9" name="Cloud Callout 8">
            <a:extLst>
              <a:ext uri="{FF2B5EF4-FFF2-40B4-BE49-F238E27FC236}">
                <a16:creationId xmlns:a16="http://schemas.microsoft.com/office/drawing/2014/main" id="{9A0B1CFF-D802-D1F7-EC03-72D8D1D6F7E9}"/>
              </a:ext>
            </a:extLst>
          </p:cNvPr>
          <p:cNvSpPr/>
          <p:nvPr/>
        </p:nvSpPr>
        <p:spPr>
          <a:xfrm>
            <a:off x="2819400" y="950142"/>
            <a:ext cx="914400" cy="612648"/>
          </a:xfrm>
          <a:prstGeom prst="cloudCallout">
            <a:avLst>
              <a:gd name="adj1" fmla="val -52083"/>
              <a:gd name="adj2" fmla="val 96704"/>
            </a:avLst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8E07DD2-F030-91DD-8FDE-6AE38921CE5D}"/>
              </a:ext>
            </a:extLst>
          </p:cNvPr>
          <p:cNvCxnSpPr/>
          <p:nvPr/>
        </p:nvCxnSpPr>
        <p:spPr>
          <a:xfrm>
            <a:off x="2819400" y="2930040"/>
            <a:ext cx="17526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30B87DA-46C5-F5B2-D9F3-401F66B9CE1D}"/>
              </a:ext>
            </a:extLst>
          </p:cNvPr>
          <p:cNvCxnSpPr>
            <a:cxnSpLocks/>
          </p:cNvCxnSpPr>
          <p:nvPr/>
        </p:nvCxnSpPr>
        <p:spPr>
          <a:xfrm flipV="1">
            <a:off x="5391150" y="1562790"/>
            <a:ext cx="0" cy="10895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BDED32C-9171-9987-5644-8D00AB8A2387}"/>
              </a:ext>
            </a:extLst>
          </p:cNvPr>
          <p:cNvCxnSpPr>
            <a:cxnSpLocks/>
          </p:cNvCxnSpPr>
          <p:nvPr/>
        </p:nvCxnSpPr>
        <p:spPr>
          <a:xfrm>
            <a:off x="5391150" y="3379359"/>
            <a:ext cx="0" cy="96416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418D325B-2BD8-BB95-0875-1830A5E9884B}"/>
              </a:ext>
            </a:extLst>
          </p:cNvPr>
          <p:cNvSpPr/>
          <p:nvPr/>
        </p:nvSpPr>
        <p:spPr>
          <a:xfrm>
            <a:off x="4572000" y="2652362"/>
            <a:ext cx="1524000" cy="631620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0818C9-4B4C-1423-AF80-42B2EEE9A634}"/>
              </a:ext>
            </a:extLst>
          </p:cNvPr>
          <p:cNvSpPr txBox="1"/>
          <p:nvPr/>
        </p:nvSpPr>
        <p:spPr>
          <a:xfrm>
            <a:off x="4730992" y="2614262"/>
            <a:ext cx="1320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Active commuting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5075F7D-7666-FCDA-A431-E379BA3DA288}"/>
              </a:ext>
            </a:extLst>
          </p:cNvPr>
          <p:cNvCxnSpPr/>
          <p:nvPr/>
        </p:nvCxnSpPr>
        <p:spPr>
          <a:xfrm>
            <a:off x="6096000" y="2990949"/>
            <a:ext cx="17526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DA6D170E-DAA6-54A7-D467-1579FAC5800C}"/>
              </a:ext>
            </a:extLst>
          </p:cNvPr>
          <p:cNvSpPr/>
          <p:nvPr/>
        </p:nvSpPr>
        <p:spPr>
          <a:xfrm>
            <a:off x="7893292" y="2675139"/>
            <a:ext cx="1524000" cy="631620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228626-CFAB-730B-4A19-D8D43F26938B}"/>
              </a:ext>
            </a:extLst>
          </p:cNvPr>
          <p:cNvSpPr txBox="1"/>
          <p:nvPr/>
        </p:nvSpPr>
        <p:spPr>
          <a:xfrm>
            <a:off x="7893292" y="2614262"/>
            <a:ext cx="1320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Reduced emissions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8BDE123-2246-6A7A-6474-1A598DD2FE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821" y="642486"/>
            <a:ext cx="880674" cy="91369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76096D7-5881-0A6D-6095-33419A1DE1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476" y="678130"/>
            <a:ext cx="880674" cy="72751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02132D4-E306-DEB7-8909-F42C8123FE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869478" y="4740295"/>
            <a:ext cx="1043343" cy="77598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CBEB3E8-D07A-1CC7-9D4E-8D79141635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5250" y="0"/>
            <a:ext cx="12324604" cy="693259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89B3366-750C-E6D4-7A1C-9427C0BDF7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4809" y="89620"/>
            <a:ext cx="3969237" cy="218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683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8810377-78AF-263F-DD4C-70C9726AF935}"/>
              </a:ext>
            </a:extLst>
          </p:cNvPr>
          <p:cNvSpPr txBox="1"/>
          <p:nvPr/>
        </p:nvSpPr>
        <p:spPr>
          <a:xfrm>
            <a:off x="4381107" y="190301"/>
            <a:ext cx="4400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253896"/>
                </a:solidFill>
              </a:rPr>
              <a:t>¿</a:t>
            </a:r>
            <a:r>
              <a:rPr lang="en-US" sz="3600" dirty="0" err="1">
                <a:solidFill>
                  <a:srgbClr val="253896"/>
                </a:solidFill>
              </a:rPr>
              <a:t>Qué</a:t>
            </a:r>
            <a:r>
              <a:rPr lang="en-US" sz="3600" dirty="0">
                <a:solidFill>
                  <a:srgbClr val="253896"/>
                </a:solidFill>
              </a:rPr>
              <a:t> </a:t>
            </a:r>
            <a:r>
              <a:rPr lang="en-US" sz="3600" dirty="0" err="1">
                <a:solidFill>
                  <a:srgbClr val="253896"/>
                </a:solidFill>
              </a:rPr>
              <a:t>podemos</a:t>
            </a:r>
            <a:r>
              <a:rPr lang="en-US" sz="3600" dirty="0">
                <a:solidFill>
                  <a:srgbClr val="253896"/>
                </a:solidFill>
              </a:rPr>
              <a:t> </a:t>
            </a:r>
            <a:r>
              <a:rPr lang="en-US" sz="3600" dirty="0" err="1">
                <a:solidFill>
                  <a:srgbClr val="253896"/>
                </a:solidFill>
              </a:rPr>
              <a:t>hacer</a:t>
            </a:r>
            <a:r>
              <a:rPr lang="en-US" sz="3600" dirty="0">
                <a:solidFill>
                  <a:srgbClr val="253896"/>
                </a:solidFill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EDD76E-ABAD-C00F-B914-FFF05F8022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82" b="43352"/>
          <a:stretch/>
        </p:blipFill>
        <p:spPr>
          <a:xfrm>
            <a:off x="0" y="1008082"/>
            <a:ext cx="12192000" cy="582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96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06D71C-CEC7-6169-2C1D-BA8B7FFF64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3"/>
            <a:ext cx="12192000" cy="685475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6FEB127-77CD-48AE-A84E-EC976D50AA8B}"/>
              </a:ext>
            </a:extLst>
          </p:cNvPr>
          <p:cNvSpPr/>
          <p:nvPr/>
        </p:nvSpPr>
        <p:spPr>
          <a:xfrm>
            <a:off x="4689987" y="2507226"/>
            <a:ext cx="2743200" cy="15043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CUATRO PRINCIPIOS DE SALUD SOSTENIBLE</a:t>
            </a:r>
            <a:endParaRPr lang="en-GB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847C44-3CCC-4450-B1FF-020E0E46B8E3}"/>
              </a:ext>
            </a:extLst>
          </p:cNvPr>
          <p:cNvSpPr/>
          <p:nvPr/>
        </p:nvSpPr>
        <p:spPr>
          <a:xfrm>
            <a:off x="417870" y="535859"/>
            <a:ext cx="3003755" cy="22368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1-	Prevención: fomento de la salud y prevención de enfermedades rastreando las causas de las enfermedades y las desigualdades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F43F71-2B39-4803-B0D3-04C27D35CBC7}"/>
              </a:ext>
            </a:extLst>
          </p:cNvPr>
          <p:cNvSpPr/>
          <p:nvPr/>
        </p:nvSpPr>
        <p:spPr>
          <a:xfrm>
            <a:off x="8622889" y="688259"/>
            <a:ext cx="3003755" cy="22368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2-	Autocuidado del paciente: capacitar a los pacientes para que asuman un papel más importante en la gestión de sus propios cuidados y de su salud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625160-A9F6-4273-92C2-18D3CB5C2455}"/>
              </a:ext>
            </a:extLst>
          </p:cNvPr>
          <p:cNvSpPr/>
          <p:nvPr/>
        </p:nvSpPr>
        <p:spPr>
          <a:xfrm>
            <a:off x="417869" y="3593691"/>
            <a:ext cx="3003755" cy="22368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3-	Prestación ajustada de servicios: racionalización de los sistemas sanitarios para reducir actividades que suponen un despilfarro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6ADDBD-D9A0-4E6E-AA66-55C97DF808E8}"/>
              </a:ext>
            </a:extLst>
          </p:cNvPr>
          <p:cNvSpPr/>
          <p:nvPr/>
        </p:nvSpPr>
        <p:spPr>
          <a:xfrm>
            <a:off x="8485237" y="3773129"/>
            <a:ext cx="3003755" cy="22368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4-	Alternativas bajas de carbono: priorizar tratamientos y tecnologías con un bajo impacto medioambiental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962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97A3FD0-E87C-B479-A6F4-FFE13FFDC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663"/>
            <a:ext cx="6953958" cy="3905250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0BBEE339-2922-8568-CFC2-392096C91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750" y="4513262"/>
            <a:ext cx="6654800" cy="1943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30E315-7195-4BF1-B459-563B398B1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240" y="4735721"/>
            <a:ext cx="8780590" cy="172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498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D06B21-E162-2A1A-DC70-048066A91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33877" y="974910"/>
            <a:ext cx="5119524" cy="16883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8110D5-00B0-D51F-895D-075E556623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994" y="0"/>
            <a:ext cx="9458011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F0B4046-D54A-4DD2-B9FB-9BC417781EE1}"/>
              </a:ext>
            </a:extLst>
          </p:cNvPr>
          <p:cNvSpPr/>
          <p:nvPr/>
        </p:nvSpPr>
        <p:spPr>
          <a:xfrm>
            <a:off x="6358759" y="3153103"/>
            <a:ext cx="4014951" cy="29639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red de sostenibilidad de atención primaria en Reino Unido</a:t>
            </a:r>
            <a:endParaRPr lang="en-GB"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Implicación de los médicos de cabecera en la salud de las personas y del planeta</a:t>
            </a:r>
            <a:endParaRPr lang="en-GB"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Somos una comunidad de profesionales sanitarios que trabajan juntos para crear una atención primaria sostenible.</a:t>
            </a:r>
            <a:endParaRPr lang="en-GB"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244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4C8CF-C032-4871-8A3E-350772BC6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1" dirty="0">
                <a:solidFill>
                  <a:srgbClr val="253896"/>
                </a:solidFill>
              </a:rPr>
              <a:t>Guía para reducir la huella de carbono de</a:t>
            </a:r>
            <a:br>
              <a:rPr lang="es-ES" b="1" dirty="0">
                <a:solidFill>
                  <a:srgbClr val="253896"/>
                </a:solidFill>
              </a:rPr>
            </a:br>
            <a:r>
              <a:rPr lang="es-ES" b="1" dirty="0">
                <a:solidFill>
                  <a:srgbClr val="253896"/>
                </a:solidFill>
              </a:rPr>
              <a:t>los inhaladores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42395D-1D87-431C-BFD9-D858B5FC3C1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66800" y="1842903"/>
            <a:ext cx="2853911" cy="4022725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71258494-02B5-AA3B-736A-EA22411310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6376" y="212910"/>
            <a:ext cx="2363599" cy="7794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733909-61A1-C715-8417-A82D0421CB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8788"/>
            <a:ext cx="12192000" cy="532604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A8B1185-482F-49C0-519A-BC0C6C744DE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27305BA-5AE4-4CE6-03B4-C840916CF5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9600" y="1770870"/>
            <a:ext cx="7162800" cy="4351338"/>
          </a:xfrm>
          <a:prstGeom prst="rect">
            <a:avLst/>
          </a:prstGeom>
        </p:spPr>
      </p:pic>
      <p:pic>
        <p:nvPicPr>
          <p:cNvPr id="13" name="Content Placeholder 5">
            <a:extLst>
              <a:ext uri="{FF2B5EF4-FFF2-40B4-BE49-F238E27FC236}">
                <a16:creationId xmlns:a16="http://schemas.microsoft.com/office/drawing/2014/main" id="{0B8EE775-E5EA-A992-9189-8DE6F4C940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860" y="165992"/>
            <a:ext cx="1392679" cy="132556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6A6EDB-B6FB-47D1-867F-3E806D209B16}"/>
              </a:ext>
            </a:extLst>
          </p:cNvPr>
          <p:cNvSpPr/>
          <p:nvPr/>
        </p:nvSpPr>
        <p:spPr>
          <a:xfrm>
            <a:off x="6705600" y="2684206"/>
            <a:ext cx="2782529" cy="3146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12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175 MILLAS – De Londres a Sheffield</a:t>
            </a:r>
            <a:endParaRPr lang="en-GB" sz="12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3B7823-F58C-4C64-8171-5EBF9B1B91F4}"/>
              </a:ext>
            </a:extLst>
          </p:cNvPr>
          <p:cNvSpPr/>
          <p:nvPr/>
        </p:nvSpPr>
        <p:spPr>
          <a:xfrm>
            <a:off x="6376219" y="4803057"/>
            <a:ext cx="3770671" cy="3146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millas – De Londres a otra zona de Londres</a:t>
            </a: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392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8F401-CB38-A9B0-18A5-F7E11334F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1" dirty="0">
                <a:solidFill>
                  <a:srgbClr val="253896"/>
                </a:solidFill>
              </a:rPr>
              <a:t>Herramientas de primera clase para mejorar la calidad con emisiones bajas de carbono</a:t>
            </a:r>
            <a:endParaRPr lang="es-ES" dirty="0">
              <a:solidFill>
                <a:srgbClr val="253896"/>
              </a:solidFill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E454CDA-7F72-D0E8-E553-6D31795239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680" y="2164012"/>
            <a:ext cx="5181600" cy="3674563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D215FD1-315A-394D-A32A-4E40DCB9FB3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78" y="2164012"/>
            <a:ext cx="5455022" cy="3674563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8BA06A4-9651-4CBD-AA16-98839B04411B}"/>
              </a:ext>
            </a:extLst>
          </p:cNvPr>
          <p:cNvSpPr/>
          <p:nvPr/>
        </p:nvSpPr>
        <p:spPr>
          <a:xfrm>
            <a:off x="2227007" y="2512141"/>
            <a:ext cx="3770671" cy="712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Introducción: un conjunto de herramientas, principios, consejos para el éxito y un enfoque para las consultas</a:t>
            </a: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FC0ACE-2747-4C72-9E90-93B8BE531208}"/>
              </a:ext>
            </a:extLst>
          </p:cNvPr>
          <p:cNvSpPr/>
          <p:nvPr/>
        </p:nvSpPr>
        <p:spPr>
          <a:xfrm>
            <a:off x="2104103" y="3633020"/>
            <a:ext cx="3770671" cy="712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Formación: actualización de los conocimientos médicos sobre cuidados para el asma de alta calidad y con bajas emisiones de carbono.</a:t>
            </a: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85C327-4B9D-4ECB-A320-B4885409F97D}"/>
              </a:ext>
            </a:extLst>
          </p:cNvPr>
          <p:cNvSpPr/>
          <p:nvPr/>
        </p:nvSpPr>
        <p:spPr>
          <a:xfrm>
            <a:off x="2104103" y="4819184"/>
            <a:ext cx="3770671" cy="712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Proyectos: proyectos de mejora de la calidad en el diagnóstico del asma, de control de enfermedades y de dispositivos y su eliminación</a:t>
            </a:r>
            <a:endParaRPr lang="en-GB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482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81484E6-B825-1E19-AAC0-EF5AECD00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6109" y="0"/>
            <a:ext cx="13158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97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DF877C5-1136-5FF1-BD3D-ECDC9582C570}"/>
              </a:ext>
            </a:extLst>
          </p:cNvPr>
          <p:cNvSpPr txBox="1"/>
          <p:nvPr/>
        </p:nvSpPr>
        <p:spPr>
          <a:xfrm>
            <a:off x="3030576" y="702825"/>
            <a:ext cx="6372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253896"/>
                </a:solidFill>
              </a:rPr>
              <a:t>Las </a:t>
            </a:r>
            <a:r>
              <a:rPr lang="en-US" sz="3600" dirty="0" err="1">
                <a:solidFill>
                  <a:srgbClr val="253896"/>
                </a:solidFill>
              </a:rPr>
              <a:t>consultas</a:t>
            </a:r>
            <a:r>
              <a:rPr lang="en-US" sz="3600" dirty="0">
                <a:solidFill>
                  <a:srgbClr val="253896"/>
                </a:solidFill>
              </a:rPr>
              <a:t> son </a:t>
            </a:r>
            <a:r>
              <a:rPr lang="en-US" sz="3600" dirty="0" err="1">
                <a:solidFill>
                  <a:srgbClr val="253896"/>
                </a:solidFill>
              </a:rPr>
              <a:t>conversaciones</a:t>
            </a:r>
            <a:endParaRPr lang="en-US" sz="3600" dirty="0">
              <a:solidFill>
                <a:srgbClr val="253896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ED522C-4D37-58C1-0F0B-892B2BAE9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0256" y="1634906"/>
            <a:ext cx="4631487" cy="452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6762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64353-8925-9B8B-AD34-97E748B8EA6A}"/>
              </a:ext>
            </a:extLst>
          </p:cNvPr>
          <p:cNvSpPr txBox="1">
            <a:spLocks/>
          </p:cNvSpPr>
          <p:nvPr/>
        </p:nvSpPr>
        <p:spPr>
          <a:xfrm>
            <a:off x="592510" y="526938"/>
            <a:ext cx="10101993" cy="11430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solidFill>
                  <a:srgbClr val="253896"/>
                </a:solidFill>
              </a:rPr>
              <a:t>¿Quiere obtener más información sobre este tema?</a:t>
            </a:r>
          </a:p>
        </p:txBody>
      </p:sp>
      <p:pic>
        <p:nvPicPr>
          <p:cNvPr id="3" name="Picture 2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1CADDB68-F6A1-6EB1-D4B4-32C597E3F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2087" y="2283065"/>
            <a:ext cx="4412416" cy="19192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650B7E-B478-D409-294F-4087B12AA376}"/>
              </a:ext>
            </a:extLst>
          </p:cNvPr>
          <p:cNvSpPr txBox="1"/>
          <p:nvPr/>
        </p:nvSpPr>
        <p:spPr>
          <a:xfrm>
            <a:off x="0" y="5684731"/>
            <a:ext cx="12192000" cy="646331"/>
          </a:xfrm>
          <a:prstGeom prst="rect">
            <a:avLst/>
          </a:prstGeom>
          <a:solidFill>
            <a:srgbClr val="CFEBF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Drtamsinellis@gmail.com</a:t>
            </a:r>
            <a:endParaRPr lang="en-US" dirty="0"/>
          </a:p>
          <a:p>
            <a:pPr algn="ctr"/>
            <a:r>
              <a:rPr lang="en-US" b="1" dirty="0"/>
              <a:t> @</a:t>
            </a:r>
            <a:r>
              <a:rPr lang="en-US" b="1" dirty="0" err="1"/>
              <a:t>ClimateGP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C17F65-209B-5541-7C37-6B7BFAC62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9536" y="2293888"/>
            <a:ext cx="4758592" cy="156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110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36CCF-5649-AC45-A5B9-F950A62E3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5644AB-8BCD-AA42-9284-EA7706EBC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Screen Shot 2019-04-27 at 16.52.43.png">
            <a:extLst>
              <a:ext uri="{FF2B5EF4-FFF2-40B4-BE49-F238E27FC236}">
                <a16:creationId xmlns:a16="http://schemas.microsoft.com/office/drawing/2014/main" id="{177EDADC-C6B6-DA4C-AC9C-1FA3A3F9D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274164"/>
            <a:ext cx="2828500" cy="23458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B5BB37-34A5-B94F-838A-DC7E1DDEAE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0696" y="2310377"/>
            <a:ext cx="3520161" cy="2309671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BAF8A89-FD44-0B42-86E5-0DC9BC3571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991061" y="2310377"/>
            <a:ext cx="3662920" cy="2363815"/>
          </a:xfrm>
        </p:spPr>
      </p:pic>
    </p:spTree>
    <p:extLst>
      <p:ext uri="{BB962C8B-B14F-4D97-AF65-F5344CB8AC3E}">
        <p14:creationId xmlns:p14="http://schemas.microsoft.com/office/powerpoint/2010/main" val="2834466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4067ED-0DB7-8E43-8B9C-B25F453F8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150" y="266700"/>
            <a:ext cx="6743700" cy="6324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1B6C54-42A7-5641-8FC4-D02A695F482A}"/>
              </a:ext>
            </a:extLst>
          </p:cNvPr>
          <p:cNvSpPr txBox="1"/>
          <p:nvPr/>
        </p:nvSpPr>
        <p:spPr>
          <a:xfrm>
            <a:off x="9022543" y="6604084"/>
            <a:ext cx="31694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Ed </a:t>
            </a:r>
            <a:r>
              <a:rPr lang="en-US" sz="1050" dirty="0" err="1"/>
              <a:t>Maibach</a:t>
            </a:r>
            <a:r>
              <a:rPr lang="en-US" sz="1050" dirty="0"/>
              <a:t> - </a:t>
            </a:r>
            <a:r>
              <a:rPr lang="en-GB" sz="1050" dirty="0"/>
              <a:t>Professor Climate change communication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30442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ECBB9A5-CC26-BD43-98FD-7502F2D45B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843294"/>
            <a:ext cx="5363963" cy="5171411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D0351CF-5404-9947-8FF1-D3C2FB59E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452342"/>
            <a:ext cx="5257800" cy="1325563"/>
          </a:xfrm>
        </p:spPr>
        <p:txBody>
          <a:bodyPr>
            <a:normAutofit fontScale="90000"/>
          </a:bodyPr>
          <a:lstStyle/>
          <a:p>
            <a:r>
              <a:rPr lang="es-ES" dirty="0"/>
              <a:t>¿Qué podemos hacer? </a:t>
            </a:r>
            <a:br>
              <a:rPr lang="es-ES" dirty="0"/>
            </a:br>
            <a:r>
              <a:rPr lang="es-ES" dirty="0"/>
              <a:t>¿Solo soy una persona?</a:t>
            </a:r>
          </a:p>
        </p:txBody>
      </p:sp>
    </p:spTree>
    <p:extLst>
      <p:ext uri="{BB962C8B-B14F-4D97-AF65-F5344CB8AC3E}">
        <p14:creationId xmlns:p14="http://schemas.microsoft.com/office/powerpoint/2010/main" val="3220905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shot 2019-11-09 at 14.55.23.png">
            <a:extLst>
              <a:ext uri="{FF2B5EF4-FFF2-40B4-BE49-F238E27FC236}">
                <a16:creationId xmlns:a16="http://schemas.microsoft.com/office/drawing/2014/main" id="{462811F9-B391-D14E-8636-042640B2F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062" y="870078"/>
            <a:ext cx="6487938" cy="4531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40B25D-2B4B-38DB-EF65-8922EC5154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0078"/>
            <a:ext cx="6046806" cy="45310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3F3C15-A7F9-DA2B-614A-DAFBAFBD2A4B}"/>
              </a:ext>
            </a:extLst>
          </p:cNvPr>
          <p:cNvSpPr txBox="1"/>
          <p:nvPr/>
        </p:nvSpPr>
        <p:spPr>
          <a:xfrm>
            <a:off x="261938" y="5401151"/>
            <a:ext cx="544212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i="0" dirty="0">
                <a:solidFill>
                  <a:srgbClr val="005FB8"/>
                </a:solidFill>
                <a:effectLst/>
                <a:latin typeface="proxima-nova"/>
              </a:rPr>
              <a:t>‘</a:t>
            </a:r>
            <a:r>
              <a:rPr lang="es-ES" b="1" i="0" dirty="0" err="1">
                <a:solidFill>
                  <a:srgbClr val="005FB8"/>
                </a:solidFill>
                <a:effectLst/>
                <a:latin typeface="proxima-nova"/>
              </a:rPr>
              <a:t>Doctors</a:t>
            </a:r>
            <a:r>
              <a:rPr lang="es-ES" b="1" i="0" dirty="0">
                <a:solidFill>
                  <a:srgbClr val="005FB8"/>
                </a:solidFill>
                <a:effectLst/>
                <a:latin typeface="proxima-nova"/>
              </a:rPr>
              <a:t> </a:t>
            </a:r>
            <a:r>
              <a:rPr lang="es-ES" b="1" i="0" dirty="0" err="1">
                <a:solidFill>
                  <a:srgbClr val="005FB8"/>
                </a:solidFill>
                <a:effectLst/>
                <a:latin typeface="proxima-nova"/>
              </a:rPr>
              <a:t>for</a:t>
            </a:r>
            <a:r>
              <a:rPr lang="es-ES" b="1" i="0" dirty="0">
                <a:solidFill>
                  <a:srgbClr val="005FB8"/>
                </a:solidFill>
                <a:effectLst/>
                <a:latin typeface="proxima-nova"/>
              </a:rPr>
              <a:t> </a:t>
            </a:r>
            <a:r>
              <a:rPr lang="es-ES" b="1" i="0" dirty="0" err="1">
                <a:solidFill>
                  <a:srgbClr val="005FB8"/>
                </a:solidFill>
                <a:effectLst/>
                <a:latin typeface="proxima-nova"/>
              </a:rPr>
              <a:t>Extinction</a:t>
            </a:r>
            <a:r>
              <a:rPr lang="es-ES" b="1" i="0" dirty="0">
                <a:solidFill>
                  <a:srgbClr val="005FB8"/>
                </a:solidFill>
                <a:effectLst/>
                <a:latin typeface="proxima-nova"/>
              </a:rPr>
              <a:t> </a:t>
            </a:r>
            <a:r>
              <a:rPr lang="es-ES" b="1" i="0" dirty="0" err="1">
                <a:solidFill>
                  <a:srgbClr val="005FB8"/>
                </a:solidFill>
                <a:effectLst/>
                <a:latin typeface="proxima-nova"/>
              </a:rPr>
              <a:t>Rebellion</a:t>
            </a:r>
            <a:r>
              <a:rPr lang="es-ES" b="1" i="0" dirty="0">
                <a:solidFill>
                  <a:srgbClr val="005FB8"/>
                </a:solidFill>
                <a:effectLst/>
                <a:latin typeface="proxima-nova"/>
              </a:rPr>
              <a:t> coloca 110 zapatos en la escalinata de Trafalgar Square en Londres para indicar el número de muertes diarias por contaminación atmosférica’</a:t>
            </a:r>
          </a:p>
          <a:p>
            <a:pPr algn="ctr"/>
            <a:br>
              <a:rPr lang="es-ES" dirty="0"/>
            </a:br>
            <a:endParaRPr lang="es-E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7F646E-389D-E9F7-A5AD-5D1096F45608}"/>
              </a:ext>
            </a:extLst>
          </p:cNvPr>
          <p:cNvSpPr txBox="1"/>
          <p:nvPr/>
        </p:nvSpPr>
        <p:spPr>
          <a:xfrm>
            <a:off x="6685059" y="5526257"/>
            <a:ext cx="45259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5FB8"/>
                </a:solidFill>
                <a:latin typeface="proxima-nova"/>
              </a:rPr>
              <a:t>6 meses de agujas de un flebotomista en una  consulta de medicina general </a:t>
            </a:r>
            <a:br>
              <a:rPr lang="es-ES" dirty="0"/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6477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F26A0B-6C13-E745-B4E2-0538552B3D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20"/>
          <a:stretch/>
        </p:blipFill>
        <p:spPr>
          <a:xfrm>
            <a:off x="6282185" y="759902"/>
            <a:ext cx="4453052" cy="27431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97555D-2D3D-3844-BF84-23E172FAB1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40209" y="714263"/>
            <a:ext cx="4720041" cy="26668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68265F-95FC-2140-8E9D-DB573479D7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706284" y="3732679"/>
            <a:ext cx="4453053" cy="26145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DDDABC3-B708-5F46-BE3B-9D01175989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120055" y="3780952"/>
            <a:ext cx="3486099" cy="26145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4532B53-8882-6F46-B630-24A5487FB4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28848" y="3732856"/>
            <a:ext cx="3786575" cy="266267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CEAD863-E954-ED44-A403-B0F89FCA907B}"/>
              </a:ext>
            </a:extLst>
          </p:cNvPr>
          <p:cNvSpPr txBox="1"/>
          <p:nvPr/>
        </p:nvSpPr>
        <p:spPr>
          <a:xfrm>
            <a:off x="1506941" y="927816"/>
            <a:ext cx="3786575" cy="25853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CONTAMINACIÓN ATMOSFÉRICA</a:t>
            </a:r>
          </a:p>
          <a:p>
            <a:pPr algn="ctr"/>
            <a:r>
              <a:rPr lang="es-ES" dirty="0"/>
              <a:t>La OMS calcula que 7 millones de fallecimientos al año están relacionados con la contaminación atmosférica.</a:t>
            </a:r>
          </a:p>
          <a:p>
            <a:pPr algn="ctr"/>
            <a:r>
              <a:rPr lang="es-ES" dirty="0"/>
              <a:t>La contaminación atmosférica de Reino Unido es la mayor amenaza para la salud de los británicos: 36.000 muertes / año</a:t>
            </a:r>
            <a:endParaRPr lang="es-ES" sz="105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3537A4E-8371-A641-83DD-3807CB8A4D1A}"/>
              </a:ext>
            </a:extLst>
          </p:cNvPr>
          <p:cNvSpPr txBox="1"/>
          <p:nvPr/>
        </p:nvSpPr>
        <p:spPr>
          <a:xfrm>
            <a:off x="7903013" y="4353796"/>
            <a:ext cx="4181593" cy="191590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CALOR</a:t>
            </a:r>
          </a:p>
          <a:p>
            <a:pPr algn="ctr"/>
            <a:r>
              <a:rPr lang="es-ES" dirty="0"/>
              <a:t>Las previsiones sobre muertes por calor estival aumentarán hasta 7000 casos al año en 2050</a:t>
            </a:r>
          </a:p>
          <a:p>
            <a:pPr algn="ctr"/>
            <a:r>
              <a:rPr lang="es-ES" dirty="0"/>
              <a:t>Los médicos de cabecera atienden a los más vulnerables</a:t>
            </a:r>
          </a:p>
          <a:p>
            <a:pPr algn="r"/>
            <a:r>
              <a:rPr lang="es-ES" sz="1050" dirty="0"/>
              <a:t>Parlamento británico: Olas de calor: adaptación al cambio climático</a:t>
            </a:r>
            <a:endParaRPr lang="es-ES" sz="7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5FB8119-CB11-1E4C-83A8-0EEA100320F6}"/>
              </a:ext>
            </a:extLst>
          </p:cNvPr>
          <p:cNvSpPr txBox="1"/>
          <p:nvPr/>
        </p:nvSpPr>
        <p:spPr>
          <a:xfrm>
            <a:off x="4496425" y="5229308"/>
            <a:ext cx="2900316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INFECCIÓN</a:t>
            </a:r>
          </a:p>
          <a:p>
            <a:r>
              <a:rPr lang="es-ES" dirty="0"/>
              <a:t>Aumento de las enfermedades transmitidas por vectores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8D46271-251F-7743-BC74-928FF813F879}"/>
              </a:ext>
            </a:extLst>
          </p:cNvPr>
          <p:cNvSpPr txBox="1"/>
          <p:nvPr/>
        </p:nvSpPr>
        <p:spPr>
          <a:xfrm>
            <a:off x="6986016" y="1055623"/>
            <a:ext cx="3456432" cy="1754326"/>
          </a:xfrm>
          <a:prstGeom prst="rect">
            <a:avLst/>
          </a:prstGeom>
          <a:solidFill>
            <a:srgbClr val="F4A3A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CLIMA</a:t>
            </a:r>
          </a:p>
          <a:p>
            <a:pPr algn="ctr"/>
            <a:r>
              <a:rPr lang="es-ES" dirty="0"/>
              <a:t>El 8 % de los edificios sanitarios se encuentra en zonas de riesgo de inundaciones. Aumento de enfermedades diarreicas y migraciones forzosas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597ED9C-F443-4F48-B811-FBAAFCB47D19}"/>
              </a:ext>
            </a:extLst>
          </p:cNvPr>
          <p:cNvSpPr txBox="1"/>
          <p:nvPr/>
        </p:nvSpPr>
        <p:spPr>
          <a:xfrm>
            <a:off x="235441" y="4808838"/>
            <a:ext cx="3576755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DESIGUALDAD SOCIAL Y SANITARIA</a:t>
            </a:r>
          </a:p>
          <a:p>
            <a:pPr algn="ctr"/>
            <a:r>
              <a:rPr lang="es-ES" dirty="0"/>
              <a:t>Aumento en la salud mental, la violencia doméstica y la inseguridad en la vivienda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2A7531-C0BE-0D47-856D-CB07AF0D2972}"/>
              </a:ext>
            </a:extLst>
          </p:cNvPr>
          <p:cNvSpPr txBox="1"/>
          <p:nvPr/>
        </p:nvSpPr>
        <p:spPr>
          <a:xfrm>
            <a:off x="3227832" y="3561099"/>
            <a:ext cx="5495544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/>
              <a:t>Equidad / justicia climática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830465-7C4B-1E45-A540-6DA1C26B6356}"/>
              </a:ext>
            </a:extLst>
          </p:cNvPr>
          <p:cNvSpPr/>
          <p:nvPr/>
        </p:nvSpPr>
        <p:spPr>
          <a:xfrm>
            <a:off x="0" y="-22673"/>
            <a:ext cx="12192000" cy="4539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135BDB9-0C57-C043-B1B2-CC318195C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8183"/>
            <a:ext cx="10641498" cy="611649"/>
          </a:xfrm>
        </p:spPr>
        <p:txBody>
          <a:bodyPr>
            <a:noAutofit/>
          </a:bodyPr>
          <a:lstStyle/>
          <a:p>
            <a:r>
              <a:rPr lang="es-ES" sz="2400" dirty="0">
                <a:solidFill>
                  <a:srgbClr val="0070C0"/>
                </a:solidFill>
              </a:rPr>
              <a:t>Impactos sanitarios para la atención primaria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2D053B-5C36-F45B-9C7C-AA844E27318F}"/>
              </a:ext>
            </a:extLst>
          </p:cNvPr>
          <p:cNvSpPr txBox="1"/>
          <p:nvPr/>
        </p:nvSpPr>
        <p:spPr>
          <a:xfrm>
            <a:off x="8080838" y="2649779"/>
            <a:ext cx="22669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50" dirty="0" err="1"/>
              <a:t>UK</a:t>
            </a:r>
            <a:r>
              <a:rPr lang="es-ES" sz="1050" dirty="0"/>
              <a:t> </a:t>
            </a:r>
            <a:r>
              <a:rPr lang="es-ES" sz="1050" dirty="0" err="1"/>
              <a:t>Health</a:t>
            </a:r>
            <a:r>
              <a:rPr lang="es-ES" sz="1050" dirty="0"/>
              <a:t> Alliance </a:t>
            </a:r>
            <a:r>
              <a:rPr lang="es-ES" sz="1050" dirty="0" err="1"/>
              <a:t>on</a:t>
            </a:r>
            <a:r>
              <a:rPr lang="es-ES" sz="1050" dirty="0"/>
              <a:t> </a:t>
            </a:r>
            <a:r>
              <a:rPr lang="es-ES" sz="1050" dirty="0" err="1"/>
              <a:t>Climate</a:t>
            </a:r>
            <a:r>
              <a:rPr lang="es-ES" sz="1050" dirty="0"/>
              <a:t> </a:t>
            </a:r>
            <a:r>
              <a:rPr lang="es-ES" sz="1050" dirty="0" err="1"/>
              <a:t>change</a:t>
            </a:r>
            <a:r>
              <a:rPr lang="es-ES" sz="10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747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59" grpId="0" animBg="1"/>
      <p:bldP spid="60" grpId="0" animBg="1"/>
      <p:bldP spid="61" grpId="0" animBg="1"/>
      <p:bldP spid="62" grpId="0" animBg="1"/>
      <p:bldP spid="13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41E186F-2681-CF4C-B499-C0D4F9CDD382}"/>
              </a:ext>
            </a:extLst>
          </p:cNvPr>
          <p:cNvSpPr/>
          <p:nvPr/>
        </p:nvSpPr>
        <p:spPr>
          <a:xfrm>
            <a:off x="0" y="4792259"/>
            <a:ext cx="12192000" cy="20666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05BBDA-8FC7-494A-8D41-88E34A142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331" y="47931"/>
            <a:ext cx="4890796" cy="1037545"/>
          </a:xfrm>
        </p:spPr>
        <p:txBody>
          <a:bodyPr/>
          <a:lstStyle/>
          <a:p>
            <a:r>
              <a:rPr lang="es-ES" b="1">
                <a:solidFill>
                  <a:srgbClr val="0070C0"/>
                </a:solidFill>
              </a:rPr>
              <a:t>Ella Kissi-Debrah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DE9E380-52B4-EF4B-B9F5-07008F65E6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71917" y="1239831"/>
            <a:ext cx="3267623" cy="317945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566E2F-69DE-934F-B05C-C90A6C0DD7A9}"/>
              </a:ext>
            </a:extLst>
          </p:cNvPr>
          <p:cNvSpPr txBox="1"/>
          <p:nvPr/>
        </p:nvSpPr>
        <p:spPr>
          <a:xfrm>
            <a:off x="4976302" y="1085476"/>
            <a:ext cx="666532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/>
              <a:t>“Es posible que el hecho de no reducir los niveles de contaminación a los límites legales contribuyera a su fallecimiento, </a:t>
            </a:r>
            <a:r>
              <a:rPr lang="es-ES" sz="3000" b="1" dirty="0">
                <a:solidFill>
                  <a:srgbClr val="FF0000"/>
                </a:solidFill>
              </a:rPr>
              <a:t>al igual que el hecho de no facilitar información a su madre sobre la posibilidad de que la contaminación atmosférica agravara el asma</a:t>
            </a:r>
            <a:r>
              <a:rPr lang="es-ES" sz="3000" dirty="0"/>
              <a:t>.”</a:t>
            </a:r>
          </a:p>
          <a:p>
            <a:pPr algn="r"/>
            <a:r>
              <a:rPr lang="es-ES" sz="1400" dirty="0"/>
              <a:t>Informe para evitar futuros fallecimientos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8F987D-A6DF-6E49-953F-170233936A1E}"/>
              </a:ext>
            </a:extLst>
          </p:cNvPr>
          <p:cNvSpPr/>
          <p:nvPr/>
        </p:nvSpPr>
        <p:spPr>
          <a:xfrm>
            <a:off x="360331" y="5162468"/>
            <a:ext cx="116099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750" b="1"/>
              <a:t>La contaminación atmosférica contribuyó al fallecimiento de más de 4.000 londinenses en 2019</a:t>
            </a:r>
          </a:p>
          <a:p>
            <a:pPr algn="ctr"/>
            <a:r>
              <a:rPr lang="es-ES" sz="2750" b="1"/>
              <a:t>El 99 % de Londres supera los límites de contaminación atmosférica establecidos por la OMS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F881A7-212B-0849-A95C-DE3970A21B4F}"/>
              </a:ext>
            </a:extLst>
          </p:cNvPr>
          <p:cNvSpPr/>
          <p:nvPr/>
        </p:nvSpPr>
        <p:spPr>
          <a:xfrm>
            <a:off x="0" y="6488668"/>
            <a:ext cx="2462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/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581758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 2020-02-12 at 20.51.42.png">
            <a:extLst>
              <a:ext uri="{FF2B5EF4-FFF2-40B4-BE49-F238E27FC236}">
                <a16:creationId xmlns:a16="http://schemas.microsoft.com/office/drawing/2014/main" id="{440524E5-D61C-494E-AB02-5304A08EA0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91" r="-2" b="5400"/>
          <a:stretch/>
        </p:blipFill>
        <p:spPr>
          <a:xfrm>
            <a:off x="1408706" y="457963"/>
            <a:ext cx="9075414" cy="608386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407594D-740E-A646-8876-FE724C5F396B}"/>
              </a:ext>
            </a:extLst>
          </p:cNvPr>
          <p:cNvSpPr/>
          <p:nvPr/>
        </p:nvSpPr>
        <p:spPr>
          <a:xfrm>
            <a:off x="1237256" y="5412963"/>
            <a:ext cx="3849094" cy="1273587"/>
          </a:xfrm>
          <a:prstGeom prst="ellipse">
            <a:avLst/>
          </a:prstGeom>
          <a:noFill/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23C0315-B15D-F846-86BA-FFC2783278C4}"/>
              </a:ext>
            </a:extLst>
          </p:cNvPr>
          <p:cNvSpPr/>
          <p:nvPr/>
        </p:nvSpPr>
        <p:spPr>
          <a:xfrm>
            <a:off x="6096000" y="3680537"/>
            <a:ext cx="1777807" cy="848057"/>
          </a:xfrm>
          <a:prstGeom prst="ellipse">
            <a:avLst/>
          </a:prstGeom>
          <a:noFill/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24244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12481</TotalTime>
  <Words>973</Words>
  <Application>Microsoft Office PowerPoint</Application>
  <PresentationFormat>Widescreen</PresentationFormat>
  <Paragraphs>87</Paragraphs>
  <Slides>20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proxima-nova</vt:lpstr>
      <vt:lpstr>Times New Roman</vt:lpstr>
      <vt:lpstr>Office Theme</vt:lpstr>
      <vt:lpstr>Incorporar el clima a la consulta</vt:lpstr>
      <vt:lpstr>PowerPoint Presentation</vt:lpstr>
      <vt:lpstr>PowerPoint Presentation</vt:lpstr>
      <vt:lpstr>PowerPoint Presentation</vt:lpstr>
      <vt:lpstr>¿Qué podemos hacer?  ¿Solo soy una persona?</vt:lpstr>
      <vt:lpstr>PowerPoint Presentation</vt:lpstr>
      <vt:lpstr>Impactos sanitarios para la atención primaria </vt:lpstr>
      <vt:lpstr>Ella Kissi-Debrah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Guía para reducir la huella de carbono de los inhaladores</vt:lpstr>
      <vt:lpstr>Herramientas de primera clase para mejorar la calidad con emisiones bajas de carbono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Alison Notley</dc:creator>
  <cp:lastModifiedBy>Nicola Connor</cp:lastModifiedBy>
  <cp:revision>43</cp:revision>
  <dcterms:created xsi:type="dcterms:W3CDTF">2022-03-16T15:43:04Z</dcterms:created>
  <dcterms:modified xsi:type="dcterms:W3CDTF">2022-05-03T14:33:48Z</dcterms:modified>
</cp:coreProperties>
</file>