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604" r:id="rId3"/>
    <p:sldId id="260" r:id="rId4"/>
    <p:sldId id="272" r:id="rId5"/>
    <p:sldId id="594" r:id="rId6"/>
    <p:sldId id="593" r:id="rId7"/>
    <p:sldId id="592" r:id="rId8"/>
    <p:sldId id="258" r:id="rId9"/>
    <p:sldId id="591" r:id="rId10"/>
    <p:sldId id="532" r:id="rId11"/>
    <p:sldId id="595" r:id="rId12"/>
    <p:sldId id="596" r:id="rId13"/>
    <p:sldId id="597" r:id="rId14"/>
    <p:sldId id="543" r:id="rId15"/>
    <p:sldId id="598" r:id="rId16"/>
    <p:sldId id="599" r:id="rId17"/>
    <p:sldId id="600" r:id="rId18"/>
    <p:sldId id="601" r:id="rId19"/>
    <p:sldId id="524" r:id="rId20"/>
    <p:sldId id="561" r:id="rId21"/>
    <p:sldId id="455" r:id="rId22"/>
    <p:sldId id="456" r:id="rId23"/>
    <p:sldId id="457" r:id="rId24"/>
    <p:sldId id="566" r:id="rId25"/>
    <p:sldId id="483" r:id="rId26"/>
    <p:sldId id="458" r:id="rId27"/>
    <p:sldId id="417" r:id="rId28"/>
    <p:sldId id="568" r:id="rId29"/>
    <p:sldId id="462" r:id="rId30"/>
    <p:sldId id="463" r:id="rId31"/>
    <p:sldId id="590" r:id="rId32"/>
    <p:sldId id="565" r:id="rId33"/>
    <p:sldId id="554" r:id="rId34"/>
    <p:sldId id="531" r:id="rId35"/>
    <p:sldId id="584" r:id="rId36"/>
    <p:sldId id="466" r:id="rId37"/>
    <p:sldId id="6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015" autoAdjust="0"/>
  </p:normalViewPr>
  <p:slideViewPr>
    <p:cSldViewPr snapToGrid="0">
      <p:cViewPr varScale="1">
        <p:scale>
          <a:sx n="58" d="100"/>
          <a:sy n="58" d="100"/>
        </p:scale>
        <p:origin x="912" y="3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35700197238653E-2"/>
          <c:y val="3.7947621592731157E-2"/>
          <c:w val="0.92800788954635105"/>
          <c:h val="0.92357028327097801"/>
        </c:manualLayout>
      </c:layout>
      <c:scatterChart>
        <c:scatterStyle val="lineMarker"/>
        <c:varyColors val="0"/>
        <c:ser>
          <c:idx val="0"/>
          <c:order val="0"/>
          <c:spPr>
            <a:ln w="28575" algn="ctr">
              <a:solidFill>
                <a:srgbClr val="2BADFE"/>
              </a:solidFill>
              <a:prstDash val="solid"/>
            </a:ln>
          </c:spPr>
          <c:marker>
            <c:symbol val="none"/>
          </c:marker>
          <c:xVal>
            <c:numRef>
              <c:f>Sheet1!$A$1:$AR$1</c:f>
              <c:numCache>
                <c:formatCode>General</c:formatCode>
                <c:ptCount val="44"/>
                <c:pt idx="0">
                  <c:v>18267</c:v>
                </c:pt>
                <c:pt idx="1">
                  <c:v>18274</c:v>
                </c:pt>
                <c:pt idx="2">
                  <c:v>18281</c:v>
                </c:pt>
                <c:pt idx="3">
                  <c:v>18288</c:v>
                </c:pt>
                <c:pt idx="4">
                  <c:v>18295</c:v>
                </c:pt>
                <c:pt idx="5">
                  <c:v>18302</c:v>
                </c:pt>
                <c:pt idx="6">
                  <c:v>18309</c:v>
                </c:pt>
                <c:pt idx="7">
                  <c:v>18316</c:v>
                </c:pt>
                <c:pt idx="8">
                  <c:v>18323</c:v>
                </c:pt>
                <c:pt idx="9">
                  <c:v>18330</c:v>
                </c:pt>
                <c:pt idx="10">
                  <c:v>18337</c:v>
                </c:pt>
                <c:pt idx="11">
                  <c:v>18344</c:v>
                </c:pt>
                <c:pt idx="12">
                  <c:v>18351</c:v>
                </c:pt>
                <c:pt idx="13">
                  <c:v>18358</c:v>
                </c:pt>
                <c:pt idx="14">
                  <c:v>18365</c:v>
                </c:pt>
                <c:pt idx="15">
                  <c:v>18372</c:v>
                </c:pt>
                <c:pt idx="16">
                  <c:v>18379</c:v>
                </c:pt>
                <c:pt idx="17">
                  <c:v>18386</c:v>
                </c:pt>
                <c:pt idx="18">
                  <c:v>18393</c:v>
                </c:pt>
                <c:pt idx="19">
                  <c:v>18400</c:v>
                </c:pt>
                <c:pt idx="20">
                  <c:v>18407</c:v>
                </c:pt>
                <c:pt idx="21">
                  <c:v>18414</c:v>
                </c:pt>
                <c:pt idx="22">
                  <c:v>18421</c:v>
                </c:pt>
                <c:pt idx="23">
                  <c:v>18428</c:v>
                </c:pt>
                <c:pt idx="24">
                  <c:v>18435</c:v>
                </c:pt>
                <c:pt idx="25">
                  <c:v>18442</c:v>
                </c:pt>
                <c:pt idx="26">
                  <c:v>18449</c:v>
                </c:pt>
                <c:pt idx="27">
                  <c:v>18456</c:v>
                </c:pt>
                <c:pt idx="28">
                  <c:v>18463</c:v>
                </c:pt>
                <c:pt idx="29">
                  <c:v>18470</c:v>
                </c:pt>
                <c:pt idx="30">
                  <c:v>18477</c:v>
                </c:pt>
                <c:pt idx="31">
                  <c:v>18484</c:v>
                </c:pt>
                <c:pt idx="32">
                  <c:v>18491</c:v>
                </c:pt>
                <c:pt idx="33">
                  <c:v>18498</c:v>
                </c:pt>
                <c:pt idx="34">
                  <c:v>18505</c:v>
                </c:pt>
                <c:pt idx="35">
                  <c:v>18512</c:v>
                </c:pt>
                <c:pt idx="36">
                  <c:v>18519</c:v>
                </c:pt>
                <c:pt idx="37">
                  <c:v>18526</c:v>
                </c:pt>
                <c:pt idx="38">
                  <c:v>18533</c:v>
                </c:pt>
                <c:pt idx="39">
                  <c:v>18540</c:v>
                </c:pt>
                <c:pt idx="40">
                  <c:v>18547</c:v>
                </c:pt>
                <c:pt idx="41">
                  <c:v>18554</c:v>
                </c:pt>
                <c:pt idx="42">
                  <c:v>18561</c:v>
                </c:pt>
                <c:pt idx="43">
                  <c:v>18568</c:v>
                </c:pt>
              </c:numCache>
            </c:numRef>
          </c:xVal>
          <c:yVal>
            <c:numRef>
              <c:f>Sheet1!$A$2:$AR$2</c:f>
              <c:numCache>
                <c:formatCode>General</c:formatCode>
                <c:ptCount val="44"/>
                <c:pt idx="0">
                  <c:v>100</c:v>
                </c:pt>
                <c:pt idx="1">
                  <c:v>96.403500561587421</c:v>
                </c:pt>
                <c:pt idx="2">
                  <c:v>94.911783976038933</c:v>
                </c:pt>
                <c:pt idx="3">
                  <c:v>93.742980157244475</c:v>
                </c:pt>
                <c:pt idx="4">
                  <c:v>95.891052040434289</c:v>
                </c:pt>
                <c:pt idx="5">
                  <c:v>94.881364657431675</c:v>
                </c:pt>
                <c:pt idx="6">
                  <c:v>95.467521527517789</c:v>
                </c:pt>
                <c:pt idx="7">
                  <c:v>73.498923624110816</c:v>
                </c:pt>
                <c:pt idx="8">
                  <c:v>95.499110819917632</c:v>
                </c:pt>
                <c:pt idx="9">
                  <c:v>89.250280793710218</c:v>
                </c:pt>
                <c:pt idx="10">
                  <c:v>45.887542119056533</c:v>
                </c:pt>
                <c:pt idx="11">
                  <c:v>31.651301010857356</c:v>
                </c:pt>
              </c:numCache>
            </c:numRef>
          </c:yVal>
          <c:smooth val="1"/>
          <c:extLst>
            <c:ext xmlns:c16="http://schemas.microsoft.com/office/drawing/2014/chart" uri="{C3380CC4-5D6E-409C-BE32-E72D297353CC}">
              <c16:uniqueId val="{00000000-406A-443A-9224-9568B957C5B6}"/>
            </c:ext>
          </c:extLst>
        </c:ser>
        <c:ser>
          <c:idx val="1"/>
          <c:order val="1"/>
          <c:spPr>
            <a:ln w="19050" algn="ctr">
              <a:solidFill>
                <a:srgbClr val="BFBFBF"/>
              </a:solidFill>
              <a:prstDash val="lgDash"/>
            </a:ln>
          </c:spPr>
          <c:marker>
            <c:symbol val="none"/>
          </c:marker>
          <c:xVal>
            <c:numRef>
              <c:f>Sheet1!$A$1:$AR$1</c:f>
              <c:numCache>
                <c:formatCode>General</c:formatCode>
                <c:ptCount val="44"/>
                <c:pt idx="0">
                  <c:v>18267</c:v>
                </c:pt>
                <c:pt idx="1">
                  <c:v>18274</c:v>
                </c:pt>
                <c:pt idx="2">
                  <c:v>18281</c:v>
                </c:pt>
                <c:pt idx="3">
                  <c:v>18288</c:v>
                </c:pt>
                <c:pt idx="4">
                  <c:v>18295</c:v>
                </c:pt>
                <c:pt idx="5">
                  <c:v>18302</c:v>
                </c:pt>
                <c:pt idx="6">
                  <c:v>18309</c:v>
                </c:pt>
                <c:pt idx="7">
                  <c:v>18316</c:v>
                </c:pt>
                <c:pt idx="8">
                  <c:v>18323</c:v>
                </c:pt>
                <c:pt idx="9">
                  <c:v>18330</c:v>
                </c:pt>
                <c:pt idx="10">
                  <c:v>18337</c:v>
                </c:pt>
                <c:pt idx="11">
                  <c:v>18344</c:v>
                </c:pt>
                <c:pt idx="12">
                  <c:v>18351</c:v>
                </c:pt>
                <c:pt idx="13">
                  <c:v>18358</c:v>
                </c:pt>
                <c:pt idx="14">
                  <c:v>18365</c:v>
                </c:pt>
                <c:pt idx="15">
                  <c:v>18372</c:v>
                </c:pt>
                <c:pt idx="16">
                  <c:v>18379</c:v>
                </c:pt>
                <c:pt idx="17">
                  <c:v>18386</c:v>
                </c:pt>
                <c:pt idx="18">
                  <c:v>18393</c:v>
                </c:pt>
                <c:pt idx="19">
                  <c:v>18400</c:v>
                </c:pt>
                <c:pt idx="20">
                  <c:v>18407</c:v>
                </c:pt>
                <c:pt idx="21">
                  <c:v>18414</c:v>
                </c:pt>
                <c:pt idx="22">
                  <c:v>18421</c:v>
                </c:pt>
                <c:pt idx="23">
                  <c:v>18428</c:v>
                </c:pt>
                <c:pt idx="24">
                  <c:v>18435</c:v>
                </c:pt>
                <c:pt idx="25">
                  <c:v>18442</c:v>
                </c:pt>
                <c:pt idx="26">
                  <c:v>18449</c:v>
                </c:pt>
                <c:pt idx="27">
                  <c:v>18456</c:v>
                </c:pt>
                <c:pt idx="28">
                  <c:v>18463</c:v>
                </c:pt>
                <c:pt idx="29">
                  <c:v>18470</c:v>
                </c:pt>
                <c:pt idx="30">
                  <c:v>18477</c:v>
                </c:pt>
                <c:pt idx="31">
                  <c:v>18484</c:v>
                </c:pt>
                <c:pt idx="32">
                  <c:v>18491</c:v>
                </c:pt>
                <c:pt idx="33">
                  <c:v>18498</c:v>
                </c:pt>
                <c:pt idx="34">
                  <c:v>18505</c:v>
                </c:pt>
                <c:pt idx="35">
                  <c:v>18512</c:v>
                </c:pt>
                <c:pt idx="36">
                  <c:v>18519</c:v>
                </c:pt>
                <c:pt idx="37">
                  <c:v>18526</c:v>
                </c:pt>
                <c:pt idx="38">
                  <c:v>18533</c:v>
                </c:pt>
                <c:pt idx="39">
                  <c:v>18540</c:v>
                </c:pt>
                <c:pt idx="40">
                  <c:v>18547</c:v>
                </c:pt>
                <c:pt idx="41">
                  <c:v>18554</c:v>
                </c:pt>
                <c:pt idx="42">
                  <c:v>18561</c:v>
                </c:pt>
                <c:pt idx="43">
                  <c:v>18568</c:v>
                </c:pt>
              </c:numCache>
            </c:numRef>
          </c:xVal>
          <c:yVal>
            <c:numRef>
              <c:f>Sheet1!$A$3:$AR$3</c:f>
              <c:numCache>
                <c:formatCode>General</c:formatCode>
                <c:ptCount val="44"/>
                <c:pt idx="11">
                  <c:v>31.651301010857356</c:v>
                </c:pt>
                <c:pt idx="12">
                  <c:v>31.651301010857356</c:v>
                </c:pt>
                <c:pt idx="13">
                  <c:v>31.651301010857356</c:v>
                </c:pt>
                <c:pt idx="14">
                  <c:v>31.651301010857356</c:v>
                </c:pt>
                <c:pt idx="15">
                  <c:v>31.651301010857356</c:v>
                </c:pt>
                <c:pt idx="16">
                  <c:v>31.651301010857356</c:v>
                </c:pt>
                <c:pt idx="17">
                  <c:v>36.967310932235115</c:v>
                </c:pt>
                <c:pt idx="18">
                  <c:v>42.283320853612878</c:v>
                </c:pt>
                <c:pt idx="19">
                  <c:v>47.599330774990641</c:v>
                </c:pt>
                <c:pt idx="20">
                  <c:v>52.915340696368403</c:v>
                </c:pt>
                <c:pt idx="21">
                  <c:v>58.231350617746166</c:v>
                </c:pt>
                <c:pt idx="22">
                  <c:v>63.547360539123929</c:v>
                </c:pt>
                <c:pt idx="23">
                  <c:v>68.863370460501685</c:v>
                </c:pt>
                <c:pt idx="24">
                  <c:v>74.17938038187944</c:v>
                </c:pt>
                <c:pt idx="25">
                  <c:v>79.495390303257196</c:v>
                </c:pt>
                <c:pt idx="26">
                  <c:v>84.811400224634951</c:v>
                </c:pt>
                <c:pt idx="27">
                  <c:v>90.127410146012707</c:v>
                </c:pt>
                <c:pt idx="28">
                  <c:v>95.443420067390463</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numCache>
            </c:numRef>
          </c:yVal>
          <c:smooth val="1"/>
          <c:extLst>
            <c:ext xmlns:c16="http://schemas.microsoft.com/office/drawing/2014/chart" uri="{C3380CC4-5D6E-409C-BE32-E72D297353CC}">
              <c16:uniqueId val="{00000001-406A-443A-9224-9568B957C5B6}"/>
            </c:ext>
          </c:extLst>
        </c:ser>
        <c:ser>
          <c:idx val="2"/>
          <c:order val="2"/>
          <c:spPr>
            <a:ln w="19050" algn="ctr">
              <a:solidFill>
                <a:srgbClr val="B9C863"/>
              </a:solidFill>
              <a:prstDash val="lgDash"/>
            </a:ln>
          </c:spPr>
          <c:marker>
            <c:symbol val="none"/>
          </c:marker>
          <c:xVal>
            <c:numRef>
              <c:f>Sheet1!$A$1:$AR$1</c:f>
              <c:numCache>
                <c:formatCode>General</c:formatCode>
                <c:ptCount val="44"/>
                <c:pt idx="0">
                  <c:v>18267</c:v>
                </c:pt>
                <c:pt idx="1">
                  <c:v>18274</c:v>
                </c:pt>
                <c:pt idx="2">
                  <c:v>18281</c:v>
                </c:pt>
                <c:pt idx="3">
                  <c:v>18288</c:v>
                </c:pt>
                <c:pt idx="4">
                  <c:v>18295</c:v>
                </c:pt>
                <c:pt idx="5">
                  <c:v>18302</c:v>
                </c:pt>
                <c:pt idx="6">
                  <c:v>18309</c:v>
                </c:pt>
                <c:pt idx="7">
                  <c:v>18316</c:v>
                </c:pt>
                <c:pt idx="8">
                  <c:v>18323</c:v>
                </c:pt>
                <c:pt idx="9">
                  <c:v>18330</c:v>
                </c:pt>
                <c:pt idx="10">
                  <c:v>18337</c:v>
                </c:pt>
                <c:pt idx="11">
                  <c:v>18344</c:v>
                </c:pt>
                <c:pt idx="12">
                  <c:v>18351</c:v>
                </c:pt>
                <c:pt idx="13">
                  <c:v>18358</c:v>
                </c:pt>
                <c:pt idx="14">
                  <c:v>18365</c:v>
                </c:pt>
                <c:pt idx="15">
                  <c:v>18372</c:v>
                </c:pt>
                <c:pt idx="16">
                  <c:v>18379</c:v>
                </c:pt>
                <c:pt idx="17">
                  <c:v>18386</c:v>
                </c:pt>
                <c:pt idx="18">
                  <c:v>18393</c:v>
                </c:pt>
                <c:pt idx="19">
                  <c:v>18400</c:v>
                </c:pt>
                <c:pt idx="20">
                  <c:v>18407</c:v>
                </c:pt>
                <c:pt idx="21">
                  <c:v>18414</c:v>
                </c:pt>
                <c:pt idx="22">
                  <c:v>18421</c:v>
                </c:pt>
                <c:pt idx="23">
                  <c:v>18428</c:v>
                </c:pt>
                <c:pt idx="24">
                  <c:v>18435</c:v>
                </c:pt>
                <c:pt idx="25">
                  <c:v>18442</c:v>
                </c:pt>
                <c:pt idx="26">
                  <c:v>18449</c:v>
                </c:pt>
                <c:pt idx="27">
                  <c:v>18456</c:v>
                </c:pt>
                <c:pt idx="28">
                  <c:v>18463</c:v>
                </c:pt>
                <c:pt idx="29">
                  <c:v>18470</c:v>
                </c:pt>
                <c:pt idx="30">
                  <c:v>18477</c:v>
                </c:pt>
                <c:pt idx="31">
                  <c:v>18484</c:v>
                </c:pt>
                <c:pt idx="32">
                  <c:v>18491</c:v>
                </c:pt>
                <c:pt idx="33">
                  <c:v>18498</c:v>
                </c:pt>
                <c:pt idx="34">
                  <c:v>18505</c:v>
                </c:pt>
                <c:pt idx="35">
                  <c:v>18512</c:v>
                </c:pt>
                <c:pt idx="36">
                  <c:v>18519</c:v>
                </c:pt>
                <c:pt idx="37">
                  <c:v>18526</c:v>
                </c:pt>
                <c:pt idx="38">
                  <c:v>18533</c:v>
                </c:pt>
                <c:pt idx="39">
                  <c:v>18540</c:v>
                </c:pt>
                <c:pt idx="40">
                  <c:v>18547</c:v>
                </c:pt>
                <c:pt idx="41">
                  <c:v>18554</c:v>
                </c:pt>
                <c:pt idx="42">
                  <c:v>18561</c:v>
                </c:pt>
                <c:pt idx="43">
                  <c:v>18568</c:v>
                </c:pt>
              </c:numCache>
            </c:numRef>
          </c:xVal>
          <c:yVal>
            <c:numRef>
              <c:f>Sheet1!$A$4:$AR$4</c:f>
              <c:numCache>
                <c:formatCode>General</c:formatCode>
                <c:ptCount val="44"/>
                <c:pt idx="11">
                  <c:v>31.651301010857356</c:v>
                </c:pt>
                <c:pt idx="12">
                  <c:v>32</c:v>
                </c:pt>
                <c:pt idx="13">
                  <c:v>32</c:v>
                </c:pt>
                <c:pt idx="14">
                  <c:v>32</c:v>
                </c:pt>
                <c:pt idx="15">
                  <c:v>32</c:v>
                </c:pt>
                <c:pt idx="16">
                  <c:v>32</c:v>
                </c:pt>
                <c:pt idx="17">
                  <c:v>35.5</c:v>
                </c:pt>
                <c:pt idx="18">
                  <c:v>39</c:v>
                </c:pt>
                <c:pt idx="19">
                  <c:v>42.5</c:v>
                </c:pt>
                <c:pt idx="20">
                  <c:v>46</c:v>
                </c:pt>
                <c:pt idx="21">
                  <c:v>49.5</c:v>
                </c:pt>
                <c:pt idx="22">
                  <c:v>53</c:v>
                </c:pt>
                <c:pt idx="23">
                  <c:v>56.5</c:v>
                </c:pt>
                <c:pt idx="24">
                  <c:v>60</c:v>
                </c:pt>
                <c:pt idx="25">
                  <c:v>63.5</c:v>
                </c:pt>
                <c:pt idx="26">
                  <c:v>67</c:v>
                </c:pt>
                <c:pt idx="27">
                  <c:v>70.5</c:v>
                </c:pt>
                <c:pt idx="28">
                  <c:v>74</c:v>
                </c:pt>
                <c:pt idx="29">
                  <c:v>75</c:v>
                </c:pt>
                <c:pt idx="30">
                  <c:v>75</c:v>
                </c:pt>
                <c:pt idx="31">
                  <c:v>75</c:v>
                </c:pt>
                <c:pt idx="32">
                  <c:v>75</c:v>
                </c:pt>
                <c:pt idx="33">
                  <c:v>75</c:v>
                </c:pt>
                <c:pt idx="34">
                  <c:v>75</c:v>
                </c:pt>
                <c:pt idx="35">
                  <c:v>75</c:v>
                </c:pt>
                <c:pt idx="36">
                  <c:v>75</c:v>
                </c:pt>
                <c:pt idx="37">
                  <c:v>75</c:v>
                </c:pt>
                <c:pt idx="38">
                  <c:v>75</c:v>
                </c:pt>
                <c:pt idx="39">
                  <c:v>75</c:v>
                </c:pt>
                <c:pt idx="40">
                  <c:v>75</c:v>
                </c:pt>
                <c:pt idx="41">
                  <c:v>75</c:v>
                </c:pt>
                <c:pt idx="42">
                  <c:v>75</c:v>
                </c:pt>
                <c:pt idx="43">
                  <c:v>75</c:v>
                </c:pt>
              </c:numCache>
            </c:numRef>
          </c:yVal>
          <c:smooth val="0"/>
          <c:extLst>
            <c:ext xmlns:c16="http://schemas.microsoft.com/office/drawing/2014/chart" uri="{C3380CC4-5D6E-409C-BE32-E72D297353CC}">
              <c16:uniqueId val="{00000002-406A-443A-9224-9568B957C5B6}"/>
            </c:ext>
          </c:extLst>
        </c:ser>
        <c:dLbls>
          <c:showLegendKey val="0"/>
          <c:showVal val="0"/>
          <c:showCatName val="0"/>
          <c:showSerName val="0"/>
          <c:showPercent val="0"/>
          <c:showBubbleSize val="0"/>
        </c:dLbls>
        <c:axId val="964297096"/>
        <c:axId val="1"/>
      </c:scatterChart>
      <c:valAx>
        <c:axId val="964297096"/>
        <c:scaling>
          <c:orientation val="minMax"/>
          <c:max val="18568"/>
          <c:min val="18267"/>
        </c:scaling>
        <c:delete val="0"/>
        <c:axPos val="b"/>
        <c:majorGridlines>
          <c:spPr>
            <a:ln>
              <a:noFill/>
            </a:ln>
          </c:spPr>
        </c:majorGridlines>
        <c:numFmt formatCode="General" sourceLinked="1"/>
        <c:majorTickMark val="none"/>
        <c:minorTickMark val="none"/>
        <c:tickLblPos val="none"/>
        <c:spPr>
          <a:ln w="19050" algn="ctr">
            <a:solidFill>
              <a:srgbClr val="717171"/>
            </a:solidFill>
            <a:prstDash val="solid"/>
          </a:ln>
        </c:spPr>
        <c:crossAx val="1"/>
        <c:crosses val="min"/>
        <c:crossBetween val="midCat"/>
      </c:val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19050" algn="ctr">
            <a:solidFill>
              <a:srgbClr val="717171"/>
            </a:solidFill>
            <a:prstDash val="solid"/>
          </a:ln>
        </c:spPr>
        <c:txPr>
          <a:bodyPr wrap="none"/>
          <a:lstStyle/>
          <a:p>
            <a:pPr>
              <a:defRPr sz="1200">
                <a:solidFill>
                  <a:schemeClr val="tx1"/>
                </a:solidFill>
                <a:latin typeface="+mn-lt"/>
                <a:ea typeface="+mn-ea"/>
                <a:cs typeface="Arial"/>
                <a:sym typeface="+mn-lt"/>
              </a:defRPr>
            </a:pPr>
            <a:endParaRPr lang="en-NL"/>
          </a:p>
        </c:txPr>
        <c:crossAx val="964297096"/>
        <c:crosses val="min"/>
        <c:crossBetween val="midCat"/>
        <c:majorUnit val="1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EA179-6E95-497A-8F6B-2F0EB7E17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7C27CD-571B-4AB6-9D3A-C5E0BDF2C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5961E2-EB59-4A42-A5DE-F5411BCC4D49}" type="datetimeFigureOut">
              <a:rPr lang="en-GB" smtClean="0"/>
              <a:t>29/04/2022</a:t>
            </a:fld>
            <a:endParaRPr lang="en-GB"/>
          </a:p>
        </p:txBody>
      </p:sp>
      <p:sp>
        <p:nvSpPr>
          <p:cNvPr id="4" name="Footer Placeholder 3">
            <a:extLst>
              <a:ext uri="{FF2B5EF4-FFF2-40B4-BE49-F238E27FC236}">
                <a16:creationId xmlns:a16="http://schemas.microsoft.com/office/drawing/2014/main" id="{1F0B8964-80B7-4171-9196-0779DE9E18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F57162A-DD49-4E04-A7A6-AD9B88879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7E953-2AB3-40C1-B44D-714C7262DCF6}" type="slidenum">
              <a:rPr lang="en-GB" smtClean="0"/>
              <a:t>‹#›</a:t>
            </a:fld>
            <a:endParaRPr lang="en-GB"/>
          </a:p>
        </p:txBody>
      </p:sp>
    </p:spTree>
    <p:extLst>
      <p:ext uri="{BB962C8B-B14F-4D97-AF65-F5344CB8AC3E}">
        <p14:creationId xmlns:p14="http://schemas.microsoft.com/office/powerpoint/2010/main" val="258381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CDBCF-5909-4078-B972-D535BF4972FA}" type="datetimeFigureOut">
              <a:rPr lang="en-NL" smtClean="0"/>
              <a:t>29/04/2022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928AD-2B76-4063-BB35-60733E9D00C3}" type="slidenum">
              <a:rPr lang="en-NL" smtClean="0"/>
              <a:t>‹#›</a:t>
            </a:fld>
            <a:endParaRPr lang="en-NL"/>
          </a:p>
        </p:txBody>
      </p:sp>
    </p:spTree>
    <p:extLst>
      <p:ext uri="{BB962C8B-B14F-4D97-AF65-F5344CB8AC3E}">
        <p14:creationId xmlns:p14="http://schemas.microsoft.com/office/powerpoint/2010/main" val="361197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A0928AD-2B76-4063-BB35-60733E9D00C3}" type="slidenum">
              <a:rPr lang="en-NL" smtClean="0"/>
              <a:t>2</a:t>
            </a:fld>
            <a:endParaRPr lang="en-NL"/>
          </a:p>
        </p:txBody>
      </p:sp>
    </p:spTree>
    <p:extLst>
      <p:ext uri="{BB962C8B-B14F-4D97-AF65-F5344CB8AC3E}">
        <p14:creationId xmlns:p14="http://schemas.microsoft.com/office/powerpoint/2010/main" val="399339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72 Condensed" panose="020B0506030000000003"/>
                <a:sym typeface="Wingdings" panose="05000000000000000000" pitchFamily="2" charset="2"/>
              </a:rPr>
              <a:t>met </a:t>
            </a:r>
            <a:r>
              <a:rPr lang="en-US" dirty="0" err="1">
                <a:solidFill>
                  <a:schemeClr val="tx1">
                    <a:lumMod val="75000"/>
                    <a:lumOff val="25000"/>
                  </a:schemeClr>
                </a:solidFill>
                <a:latin typeface="72 Condensed" panose="020B0506030000000003"/>
                <a:sym typeface="Wingdings" panose="05000000000000000000" pitchFamily="2" charset="2"/>
              </a:rPr>
              <a:t>naast</a:t>
            </a:r>
            <a:r>
              <a:rPr lang="en-US" dirty="0">
                <a:solidFill>
                  <a:schemeClr val="tx1">
                    <a:lumMod val="75000"/>
                    <a:lumOff val="25000"/>
                  </a:schemeClr>
                </a:solidFill>
                <a:latin typeface="72 Condensed" panose="020B0506030000000003"/>
                <a:sym typeface="Wingdings" panose="05000000000000000000" pitchFamily="2" charset="2"/>
              </a:rPr>
              <a:t> </a:t>
            </a:r>
            <a:r>
              <a:rPr lang="en-US" dirty="0" err="1">
                <a:solidFill>
                  <a:schemeClr val="tx1">
                    <a:lumMod val="75000"/>
                    <a:lumOff val="25000"/>
                  </a:schemeClr>
                </a:solidFill>
                <a:latin typeface="72 Condensed" panose="020B0506030000000003"/>
                <a:sym typeface="Wingdings" panose="05000000000000000000" pitchFamily="2" charset="2"/>
              </a:rPr>
              <a:t>consultvoering</a:t>
            </a:r>
            <a:r>
              <a:rPr lang="en-US" dirty="0">
                <a:solidFill>
                  <a:schemeClr val="tx1">
                    <a:lumMod val="75000"/>
                    <a:lumOff val="25000"/>
                  </a:schemeClr>
                </a:solidFill>
                <a:latin typeface="72 Condensed" panose="020B0506030000000003"/>
                <a:sym typeface="Wingdings" panose="05000000000000000000" pitchFamily="2" charset="2"/>
              </a:rPr>
              <a:t>, </a:t>
            </a:r>
            <a:r>
              <a:rPr lang="en-US" dirty="0" err="1">
                <a:solidFill>
                  <a:schemeClr val="tx1">
                    <a:lumMod val="75000"/>
                    <a:lumOff val="25000"/>
                  </a:schemeClr>
                </a:solidFill>
                <a:latin typeface="72 Condensed" panose="020B0506030000000003"/>
                <a:sym typeface="Wingdings" panose="05000000000000000000" pitchFamily="2" charset="2"/>
              </a:rPr>
              <a:t>o.a.</a:t>
            </a:r>
            <a:r>
              <a:rPr lang="en-US" dirty="0">
                <a:solidFill>
                  <a:schemeClr val="tx1">
                    <a:lumMod val="75000"/>
                    <a:lumOff val="25000"/>
                  </a:schemeClr>
                </a:solidFill>
                <a:latin typeface="72 Condensed" panose="020B0506030000000003"/>
                <a:sym typeface="Wingdings" panose="05000000000000000000" pitchFamily="2" charset="2"/>
              </a:rPr>
              <a:t>:</a:t>
            </a:r>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25</a:t>
            </a:fld>
            <a:endParaRPr lang="en-NL"/>
          </a:p>
        </p:txBody>
      </p:sp>
    </p:spTree>
    <p:extLst>
      <p:ext uri="{BB962C8B-B14F-4D97-AF65-F5344CB8AC3E}">
        <p14:creationId xmlns:p14="http://schemas.microsoft.com/office/powerpoint/2010/main" val="2445314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26</a:t>
            </a:fld>
            <a:endParaRPr lang="en-NL"/>
          </a:p>
        </p:txBody>
      </p:sp>
    </p:spTree>
    <p:extLst>
      <p:ext uri="{BB962C8B-B14F-4D97-AF65-F5344CB8AC3E}">
        <p14:creationId xmlns:p14="http://schemas.microsoft.com/office/powerpoint/2010/main" val="352823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t>Uitstoot van reisbewegingen viel tijdens de crisis met 60-70% terug, wat kunnen we vasthouden?</a:t>
            </a:r>
          </a:p>
          <a:p>
            <a:endParaRPr lang="nl-NL" dirty="0"/>
          </a:p>
          <a:p>
            <a:r>
              <a:rPr lang="nl-NL" dirty="0"/>
              <a:t>Breder relevant: ook voor bestuurders, kwaliteitsmedewerkers.</a:t>
            </a:r>
          </a:p>
          <a:p>
            <a:endParaRPr lang="en-NL" dirty="0"/>
          </a:p>
        </p:txBody>
      </p:sp>
      <p:sp>
        <p:nvSpPr>
          <p:cNvPr id="4" name="Slide Number Placeholder 3"/>
          <p:cNvSpPr>
            <a:spLocks noGrp="1"/>
          </p:cNvSpPr>
          <p:nvPr>
            <p:ph type="sldNum" sz="quarter" idx="5"/>
          </p:nvPr>
        </p:nvSpPr>
        <p:spPr/>
        <p:txBody>
          <a:bodyPr/>
          <a:lstStyle/>
          <a:p>
            <a:fld id="{260E41FD-BBB5-48B8-A8AF-959AF693BBD7}" type="slidenum">
              <a:rPr lang="en-US" smtClean="0"/>
              <a:pPr/>
              <a:t>27</a:t>
            </a:fld>
            <a:endParaRPr lang="en-US"/>
          </a:p>
        </p:txBody>
      </p:sp>
    </p:spTree>
    <p:extLst>
      <p:ext uri="{BB962C8B-B14F-4D97-AF65-F5344CB8AC3E}">
        <p14:creationId xmlns:p14="http://schemas.microsoft.com/office/powerpoint/2010/main" val="366180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28</a:t>
            </a:fld>
            <a:endParaRPr lang="en-NL"/>
          </a:p>
        </p:txBody>
      </p:sp>
    </p:spTree>
    <p:extLst>
      <p:ext uri="{BB962C8B-B14F-4D97-AF65-F5344CB8AC3E}">
        <p14:creationId xmlns:p14="http://schemas.microsoft.com/office/powerpoint/2010/main" val="83181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29</a:t>
            </a:fld>
            <a:endParaRPr lang="en-NL"/>
          </a:p>
        </p:txBody>
      </p:sp>
    </p:spTree>
    <p:extLst>
      <p:ext uri="{BB962C8B-B14F-4D97-AF65-F5344CB8AC3E}">
        <p14:creationId xmlns:p14="http://schemas.microsoft.com/office/powerpoint/2010/main" val="237898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30</a:t>
            </a:fld>
            <a:endParaRPr lang="en-NL"/>
          </a:p>
        </p:txBody>
      </p:sp>
    </p:spTree>
    <p:extLst>
      <p:ext uri="{BB962C8B-B14F-4D97-AF65-F5344CB8AC3E}">
        <p14:creationId xmlns:p14="http://schemas.microsoft.com/office/powerpoint/2010/main" val="140822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latin typeface="72 Condensed" panose="020B0506030000000003"/>
                <a:ea typeface="Calibri" panose="020F0502020204030204" pitchFamily="34" charset="0"/>
                <a:cs typeface="Times New Roman" panose="02020603050405020304" pitchFamily="18" charset="0"/>
              </a:rPr>
              <a:t>Huisartsopleiding, Radboud, etc.</a:t>
            </a:r>
          </a:p>
          <a:p>
            <a:endParaRPr lang="nl-NL" dirty="0">
              <a:latin typeface="72 Condensed" panose="020B0506030000000003"/>
              <a:cs typeface="Times New Roman" panose="02020603050405020304" pitchFamily="18" charset="0"/>
            </a:endParaRPr>
          </a:p>
          <a:p>
            <a:r>
              <a:rPr lang="nl-NL" dirty="0">
                <a:latin typeface="72 Condensed" panose="020B0506030000000003"/>
                <a:cs typeface="Times New Roman" panose="02020603050405020304" pitchFamily="18" charset="0"/>
              </a:rPr>
              <a:t>Kennis: </a:t>
            </a:r>
            <a:r>
              <a:rPr lang="nl-NL" dirty="0" err="1">
                <a:latin typeface="72 Condensed" panose="020B0506030000000003"/>
                <a:cs typeface="Times New Roman" panose="02020603050405020304" pitchFamily="18" charset="0"/>
              </a:rPr>
              <a:t>LCAs</a:t>
            </a:r>
            <a:r>
              <a:rPr lang="nl-NL" dirty="0">
                <a:latin typeface="72 Condensed" panose="020B0506030000000003"/>
                <a:cs typeface="Times New Roman" panose="02020603050405020304" pitchFamily="18" charset="0"/>
              </a:rPr>
              <a:t> Radboud</a:t>
            </a:r>
          </a:p>
          <a:p>
            <a:r>
              <a:rPr lang="nl-NL" dirty="0">
                <a:latin typeface="72 Condensed" panose="020B0506030000000003"/>
                <a:cs typeface="Times New Roman" panose="02020603050405020304" pitchFamily="18" charset="0"/>
              </a:rPr>
              <a:t>Onderwijs: Huisartsopleiding Amsterdam</a:t>
            </a:r>
          </a:p>
          <a:p>
            <a:r>
              <a:rPr lang="nl-NL" dirty="0">
                <a:latin typeface="72 Condensed" panose="020B0506030000000003"/>
                <a:cs typeface="Times New Roman" panose="02020603050405020304" pitchFamily="18" charset="0"/>
              </a:rPr>
              <a:t>IFMSA </a:t>
            </a:r>
            <a:r>
              <a:rPr lang="nl-NL" dirty="0" err="1">
                <a:latin typeface="72 Condensed" panose="020B0506030000000003"/>
                <a:cs typeface="Times New Roman" panose="02020603050405020304" pitchFamily="18" charset="0"/>
              </a:rPr>
              <a:t>toolbox</a:t>
            </a:r>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31</a:t>
            </a:fld>
            <a:endParaRPr lang="en-NL"/>
          </a:p>
        </p:txBody>
      </p:sp>
    </p:spTree>
    <p:extLst>
      <p:ext uri="{BB962C8B-B14F-4D97-AF65-F5344CB8AC3E}">
        <p14:creationId xmlns:p14="http://schemas.microsoft.com/office/powerpoint/2010/main" val="104503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OMT</a:t>
            </a:r>
          </a:p>
          <a:p>
            <a:r>
              <a:rPr lang="en-US" dirty="0"/>
              <a:t>BINDENDE AFSPRAKEN</a:t>
            </a:r>
            <a:endParaRPr lang="en-NL"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32</a:t>
            </a:fld>
            <a:endParaRPr lang="en-NL"/>
          </a:p>
        </p:txBody>
      </p:sp>
    </p:spTree>
    <p:extLst>
      <p:ext uri="{BB962C8B-B14F-4D97-AF65-F5344CB8AC3E}">
        <p14:creationId xmlns:p14="http://schemas.microsoft.com/office/powerpoint/2010/main" val="234204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35</a:t>
            </a:fld>
            <a:endParaRPr lang="en-NL"/>
          </a:p>
        </p:txBody>
      </p:sp>
    </p:spTree>
    <p:extLst>
      <p:ext uri="{BB962C8B-B14F-4D97-AF65-F5344CB8AC3E}">
        <p14:creationId xmlns:p14="http://schemas.microsoft.com/office/powerpoint/2010/main" val="1918691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https://www.youtube.com/watch?v=TJr6g2TXgvA&amp;ab_channel=SOS-UK</a:t>
            </a:r>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36</a:t>
            </a:fld>
            <a:endParaRPr lang="en-NL"/>
          </a:p>
        </p:txBody>
      </p:sp>
    </p:spTree>
    <p:extLst>
      <p:ext uri="{BB962C8B-B14F-4D97-AF65-F5344CB8AC3E}">
        <p14:creationId xmlns:p14="http://schemas.microsoft.com/office/powerpoint/2010/main" val="181940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4 Concrete </a:t>
            </a:r>
            <a:r>
              <a:rPr lang="en-US" dirty="0" err="1"/>
              <a:t>voorbeelden</a:t>
            </a:r>
            <a:r>
              <a:rPr lang="en-US" dirty="0"/>
              <a:t> (relevant </a:t>
            </a:r>
            <a:r>
              <a:rPr lang="en-US" dirty="0" err="1"/>
              <a:t>voor</a:t>
            </a:r>
            <a:r>
              <a:rPr lang="en-US" dirty="0"/>
              <a:t> </a:t>
            </a:r>
            <a:r>
              <a:rPr lang="en-US" dirty="0" err="1"/>
              <a:t>huisartssetting</a:t>
            </a:r>
            <a:r>
              <a:rPr lang="en-US" dirty="0"/>
              <a:t>), </a:t>
            </a:r>
            <a:r>
              <a:rPr lang="en-US" dirty="0" err="1"/>
              <a:t>dat</a:t>
            </a:r>
            <a:r>
              <a:rPr lang="en-US" dirty="0"/>
              <a:t> </a:t>
            </a:r>
            <a:r>
              <a:rPr lang="en-US" dirty="0" err="1"/>
              <a:t>maakt</a:t>
            </a:r>
            <a:r>
              <a:rPr lang="en-US" dirty="0"/>
              <a:t> het </a:t>
            </a:r>
            <a:r>
              <a:rPr lang="en-US" dirty="0" err="1"/>
              <a:t>eigenlijk</a:t>
            </a:r>
            <a:r>
              <a:rPr lang="en-US" dirty="0"/>
              <a:t> </a:t>
            </a:r>
            <a:r>
              <a:rPr lang="en-US" dirty="0" err="1"/>
              <a:t>wel</a:t>
            </a:r>
            <a:r>
              <a:rPr lang="en-US" dirty="0"/>
              <a:t> </a:t>
            </a:r>
            <a:r>
              <a:rPr lang="en-US" dirty="0" err="1"/>
              <a:t>weer</a:t>
            </a:r>
            <a:r>
              <a:rPr lang="en-US" dirty="0"/>
              <a:t> </a:t>
            </a:r>
            <a:r>
              <a:rPr lang="en-US" dirty="0" err="1"/>
              <a:t>simpel</a:t>
            </a:r>
            <a:endParaRPr lang="en-US" dirty="0"/>
          </a:p>
          <a:p>
            <a:pPr marL="0" indent="0">
              <a:buNone/>
            </a:pPr>
            <a:endParaRPr lang="en-US" dirty="0"/>
          </a:p>
          <a:p>
            <a:pPr marL="0" indent="0">
              <a:buNone/>
            </a:pPr>
            <a:r>
              <a:rPr lang="nl-NL" sz="1800" dirty="0">
                <a:effectLst/>
                <a:latin typeface="Calibri" panose="020F0502020204030204" pitchFamily="34" charset="0"/>
                <a:ea typeface="Calibri" panose="020F0502020204030204" pitchFamily="34" charset="0"/>
                <a:cs typeface="Arial" panose="020B0604020202020204" pitchFamily="34" charset="0"/>
              </a:rPr>
              <a:t>Ondervoeding, natuurrampen en verdrinking, cardiovasculaire aandoeningen, vectorziekten </a:t>
            </a:r>
            <a:r>
              <a:rPr lang="nl-NL" sz="1800" dirty="0" err="1">
                <a:effectLst/>
                <a:latin typeface="Calibri" panose="020F0502020204030204" pitchFamily="34" charset="0"/>
                <a:ea typeface="Calibri" panose="020F0502020204030204" pitchFamily="34" charset="0"/>
                <a:cs typeface="Arial" panose="020B0604020202020204" pitchFamily="34" charset="0"/>
              </a:rPr>
              <a:t>mn</a:t>
            </a:r>
            <a:r>
              <a:rPr lang="nl-NL" sz="1800" dirty="0">
                <a:effectLst/>
                <a:latin typeface="Calibri" panose="020F0502020204030204" pitchFamily="34" charset="0"/>
                <a:ea typeface="Calibri" panose="020F0502020204030204" pitchFamily="34" charset="0"/>
                <a:cs typeface="Arial" panose="020B0604020202020204" pitchFamily="34" charset="0"/>
              </a:rPr>
              <a:t> malaria</a:t>
            </a:r>
            <a:endParaRPr lang="nl-NL" sz="1800" dirty="0">
              <a:effectLst/>
              <a:latin typeface="Calibri" panose="020F0502020204030204" pitchFamily="34" charset="0"/>
              <a:cs typeface="Arial" panose="020B0604020202020204" pitchFamily="34" charset="0"/>
              <a:sym typeface="Wingdings" panose="05000000000000000000" pitchFamily="2" charset="2"/>
            </a:endParaRPr>
          </a:p>
          <a:p>
            <a:pPr marL="171450" indent="-171450">
              <a:buFont typeface="Wingdings" panose="05000000000000000000" pitchFamily="2" charset="2"/>
              <a:buChar char="à"/>
            </a:pPr>
            <a:endParaRPr lang="nl-NL" sz="1800" dirty="0">
              <a:effectLst/>
              <a:latin typeface="Calibri" panose="020F0502020204030204" pitchFamily="34" charset="0"/>
              <a:cs typeface="Arial" panose="020B0604020202020204" pitchFamily="34" charset="0"/>
              <a:sym typeface="Wingdings" panose="05000000000000000000" pitchFamily="2" charset="2"/>
            </a:endParaRPr>
          </a:p>
          <a:p>
            <a:pPr marL="342900" lvl="0" indent="-342900">
              <a:buFont typeface="+mj-lt"/>
              <a:buAutoNum type="arabicParenR"/>
            </a:pP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Hogere temperaturen betekent meer tropische ziekten. </a:t>
            </a: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Met de huidige trend, meppen we binnen 30 jaar al op malariamuggen in onze Hollandse slaapkamer.</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Luchtvervuiling kan zelfs via het bloed van de moeder de ontwikkeling van de longen van een baby in de buik aantasten.</a:t>
            </a: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Luchtvervuiling veroorzaakt meer astma, vroeggeboorte, suikerziekte, en HVZ. Nu al sterven 12000 mensen vroegtijdig door luchtvervuiling. Door droogte, warmte, en uitstoot van gassen die vaak samengaan met CO2 zal dit substantieel toenemen. </a:t>
            </a: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Aanwijzingen dat COVID dodelijker verloopt in vervuilde gebieden.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Klimaatvluchtelingen. Dit jonge gezin vlucht in 2015 Hongarije binnen. Nu al is de oorzaak van vluchten geregeld dat gebieden onbewoonbaar zijn geworden door droogte of extreem weer. Bewoners moeten hun land verlaten, wat voor conflicten zorgt in de buurlanden. </a:t>
            </a:r>
            <a:r>
              <a:rPr lang="nl-NL" sz="18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Hoe dat vervolgens uitpakt, weten we helaas eigenlijk al. Enorme verdeeldheid binnen ons land bijvoorbeeld, en letterlijk de meest onmenselijke omstandigheden in Griekse kampen. Ik heb dit ook met eigen ogen gezien toen ik op Samos in een kamp werkte als arts. </a:t>
            </a:r>
            <a:r>
              <a:rPr lang="nl-NL" sz="1800" b="1"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Echt pijnlijk mensonterend</a:t>
            </a:r>
            <a:r>
              <a:rPr lang="nl-NL" sz="1800" dirty="0">
                <a:solidFill>
                  <a:srgbClr val="9CC2E5"/>
                </a:solidFill>
                <a:effectLst/>
                <a:latin typeface="Calibri" panose="020F0502020204030204" pitchFamily="34" charset="0"/>
                <a:ea typeface="Calibri" panose="020F0502020204030204" pitchFamily="34" charset="0"/>
                <a:cs typeface="Times New Roman" panose="02020603050405020304" pitchFamily="18" charset="0"/>
              </a:rPr>
              <a:t>. En ongezond. </a:t>
            </a: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Over niet meer dan 30 jaar, komen er naar de meeste schattingen wereldwijd 200 miljoen klimaatvluchtelingen bij. </a:t>
            </a:r>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200 miljoen</a:t>
            </a:r>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Dat is meer dan een kwart van heel huidig Europa!</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r>
              <a:rPr lang="nl-NL"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Deze drie voorbeelden zijn een greep uit alle mogelijkheden, maar laten zien hoe klimaatverandering een onacceptabel hoog risico vormt voor de gezondheid.</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à"/>
            </a:pPr>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4</a:t>
            </a:fld>
            <a:endParaRPr lang="en-NL"/>
          </a:p>
        </p:txBody>
      </p:sp>
    </p:spTree>
    <p:extLst>
      <p:ext uri="{BB962C8B-B14F-4D97-AF65-F5344CB8AC3E}">
        <p14:creationId xmlns:p14="http://schemas.microsoft.com/office/powerpoint/2010/main" val="25378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10</a:t>
            </a:fld>
            <a:endParaRPr lang="en-NL"/>
          </a:p>
        </p:txBody>
      </p:sp>
    </p:spTree>
    <p:extLst>
      <p:ext uri="{BB962C8B-B14F-4D97-AF65-F5344CB8AC3E}">
        <p14:creationId xmlns:p14="http://schemas.microsoft.com/office/powerpoint/2010/main" val="170524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err="1"/>
              <a:t>Verschillen</a:t>
            </a:r>
            <a:r>
              <a:rPr lang="en-US" b="0" dirty="0"/>
              <a:t> per sector: Acute </a:t>
            </a:r>
            <a:r>
              <a:rPr lang="en-US" b="0" dirty="0" err="1"/>
              <a:t>zorg</a:t>
            </a:r>
            <a:r>
              <a:rPr lang="en-US" b="0" dirty="0"/>
              <a:t> </a:t>
            </a:r>
            <a:r>
              <a:rPr lang="en-US" b="0" dirty="0" err="1"/>
              <a:t>veel</a:t>
            </a:r>
            <a:r>
              <a:rPr lang="en-US" b="0" dirty="0"/>
              <a:t> </a:t>
            </a:r>
            <a:r>
              <a:rPr lang="en-US" b="0" dirty="0" err="1"/>
              <a:t>instrumenten</a:t>
            </a:r>
            <a:r>
              <a:rPr lang="en-US" b="0" dirty="0"/>
              <a:t>, 1e </a:t>
            </a:r>
            <a:r>
              <a:rPr lang="en-US" b="0" dirty="0" err="1"/>
              <a:t>lijn</a:t>
            </a:r>
            <a:r>
              <a:rPr lang="en-US" b="0" dirty="0"/>
              <a:t> </a:t>
            </a:r>
            <a:r>
              <a:rPr lang="en-US" b="0" dirty="0" err="1"/>
              <a:t>medicatie</a:t>
            </a:r>
            <a:r>
              <a:rPr lang="en-US" b="0" dirty="0"/>
              <a:t>.</a:t>
            </a:r>
          </a:p>
          <a:p>
            <a:endParaRPr lang="en-US" b="0" dirty="0"/>
          </a:p>
          <a:p>
            <a:r>
              <a:rPr lang="en-US" b="0" dirty="0" err="1"/>
              <a:t>Ontwikkeling</a:t>
            </a:r>
            <a:r>
              <a:rPr lang="en-US" b="0" dirty="0"/>
              <a:t> (87%),  </a:t>
            </a:r>
            <a:r>
              <a:rPr lang="en-US" b="0" dirty="0" err="1"/>
              <a:t>productie</a:t>
            </a:r>
            <a:r>
              <a:rPr lang="en-US" b="0" dirty="0"/>
              <a:t> &amp; </a:t>
            </a:r>
            <a:r>
              <a:rPr lang="en-US" b="0" dirty="0" err="1"/>
              <a:t>verbruik</a:t>
            </a:r>
            <a:r>
              <a:rPr lang="en-US" b="0" dirty="0"/>
              <a:t> (13%) - Groot </a:t>
            </a:r>
            <a:r>
              <a:rPr lang="en-US" b="0" dirty="0" err="1"/>
              <a:t>aandeel</a:t>
            </a:r>
            <a:r>
              <a:rPr lang="en-US" b="0" dirty="0"/>
              <a:t> zit in </a:t>
            </a:r>
            <a:r>
              <a:rPr lang="en-US" b="0" dirty="0" err="1"/>
              <a:t>grondstof</a:t>
            </a:r>
            <a:r>
              <a:rPr lang="en-US" b="0" dirty="0"/>
              <a:t> winning </a:t>
            </a:r>
            <a:r>
              <a:rPr lang="en-US" b="0" dirty="0" err="1"/>
              <a:t>eerder</a:t>
            </a:r>
            <a:r>
              <a:rPr lang="en-US" b="0" dirty="0"/>
              <a:t> in de </a:t>
            </a:r>
            <a:r>
              <a:rPr lang="en-US" b="0" dirty="0" err="1"/>
              <a:t>keten</a:t>
            </a:r>
            <a:endParaRPr lang="en-NL" b="0" dirty="0"/>
          </a:p>
          <a:p>
            <a:endParaRPr lang="en-US" b="0" dirty="0"/>
          </a:p>
        </p:txBody>
      </p:sp>
      <p:sp>
        <p:nvSpPr>
          <p:cNvPr id="4" name="Slide Number Placeholder 3"/>
          <p:cNvSpPr>
            <a:spLocks noGrp="1"/>
          </p:cNvSpPr>
          <p:nvPr>
            <p:ph type="sldNum" sz="quarter" idx="5"/>
          </p:nvPr>
        </p:nvSpPr>
        <p:spPr/>
        <p:txBody>
          <a:bodyPr/>
          <a:lstStyle/>
          <a:p>
            <a:fld id="{2BEFC8B3-838F-4EB2-BD81-A404593818A6}" type="slidenum">
              <a:rPr lang="en-NL" smtClean="0"/>
              <a:t>14</a:t>
            </a:fld>
            <a:endParaRPr lang="en-NL"/>
          </a:p>
        </p:txBody>
      </p:sp>
    </p:spTree>
    <p:extLst>
      <p:ext uri="{BB962C8B-B14F-4D97-AF65-F5344CB8AC3E}">
        <p14:creationId xmlns:p14="http://schemas.microsoft.com/office/powerpoint/2010/main" val="199023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1200" b="1" i="0" u="none" strike="noStrike" baseline="0" dirty="0">
                <a:solidFill>
                  <a:srgbClr val="585757"/>
                </a:solidFill>
                <a:latin typeface="InterFace-Bold"/>
              </a:rPr>
              <a:t>100 </a:t>
            </a:r>
            <a:r>
              <a:rPr lang="en-US" sz="1200" b="1" i="0" u="none" strike="noStrike" baseline="0" dirty="0" err="1">
                <a:solidFill>
                  <a:srgbClr val="585757"/>
                </a:solidFill>
                <a:latin typeface="InterFace-Bold"/>
              </a:rPr>
              <a:t>miljoen</a:t>
            </a:r>
            <a:r>
              <a:rPr lang="en-US" sz="1200" b="1" i="0" u="none" strike="noStrike" baseline="0" dirty="0">
                <a:solidFill>
                  <a:srgbClr val="585757"/>
                </a:solidFill>
                <a:latin typeface="InterFace-Bold"/>
              </a:rPr>
              <a:t> </a:t>
            </a:r>
            <a:r>
              <a:rPr lang="en-US" sz="1200" b="1" i="0" u="none" strike="noStrike" baseline="0" dirty="0" err="1">
                <a:solidFill>
                  <a:srgbClr val="585757"/>
                </a:solidFill>
                <a:latin typeface="InterFace-Bold"/>
              </a:rPr>
              <a:t>verspilling</a:t>
            </a:r>
            <a:endParaRPr lang="en-US" sz="1200" b="1" i="0" u="none" strike="noStrike" baseline="0" dirty="0">
              <a:solidFill>
                <a:srgbClr val="585757"/>
              </a:solidFill>
              <a:latin typeface="InterFace-Bold"/>
            </a:endParaRPr>
          </a:p>
          <a:p>
            <a:pPr algn="l"/>
            <a:endParaRPr lang="en-US" sz="1200" b="1" i="0" u="none" strike="noStrike" baseline="0" dirty="0">
              <a:solidFill>
                <a:srgbClr val="585757"/>
              </a:solidFill>
              <a:latin typeface="InterFace-Bold"/>
            </a:endParaRPr>
          </a:p>
          <a:p>
            <a:pPr algn="l"/>
            <a:r>
              <a:rPr lang="en-US" sz="1200" b="1" i="0" u="none" strike="noStrike" baseline="0" dirty="0">
                <a:solidFill>
                  <a:srgbClr val="585757"/>
                </a:solidFill>
                <a:latin typeface="InterFace-Bold"/>
              </a:rPr>
              <a:t> </a:t>
            </a:r>
            <a:r>
              <a:rPr lang="en-US" dirty="0" err="1">
                <a:sym typeface="Wingdings" panose="05000000000000000000" pitchFamily="2" charset="2"/>
              </a:rPr>
              <a:t>bijv</a:t>
            </a:r>
            <a:r>
              <a:rPr lang="en-US" dirty="0">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ym typeface="Wingdings" panose="05000000000000000000" pitchFamily="2" charset="2"/>
              </a:rPr>
              <a:t>lidocaine </a:t>
            </a:r>
            <a:r>
              <a:rPr lang="en-US" dirty="0" err="1">
                <a:sym typeface="Wingdings" panose="05000000000000000000" pitchFamily="2" charset="2"/>
              </a:rPr>
              <a:t>niet</a:t>
            </a:r>
            <a:r>
              <a:rPr lang="en-US" dirty="0">
                <a:sym typeface="Wingdings" panose="05000000000000000000" pitchFamily="2" charset="2"/>
              </a:rPr>
              <a:t> door </a:t>
            </a:r>
            <a:r>
              <a:rPr lang="en-US" dirty="0" err="1">
                <a:sym typeface="Wingdings" panose="05000000000000000000" pitchFamily="2" charset="2"/>
              </a:rPr>
              <a:t>gootsteen</a:t>
            </a:r>
            <a:r>
              <a:rPr lang="en-US" dirty="0">
                <a:sym typeface="Wingdings" panose="05000000000000000000" pitchFamily="2" charset="2"/>
              </a:rPr>
              <a:t> 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sym typeface="Wingdings" panose="05000000000000000000" pitchFamily="2" charset="2"/>
              </a:rPr>
              <a:t>Instructie</a:t>
            </a:r>
            <a:r>
              <a:rPr lang="en-US" dirty="0">
                <a:sym typeface="Wingdings" panose="05000000000000000000" pitchFamily="2" charset="2"/>
              </a:rPr>
              <a:t> </a:t>
            </a:r>
            <a:r>
              <a:rPr lang="en-US" dirty="0" err="1">
                <a:sym typeface="Wingdings" panose="05000000000000000000" pitchFamily="2" charset="2"/>
              </a:rPr>
              <a:t>patienten</a:t>
            </a:r>
            <a:r>
              <a:rPr lang="en-US" dirty="0">
                <a:sym typeface="Wingdings" panose="05000000000000000000" pitchFamily="2" charset="2"/>
              </a:rPr>
              <a:t>: </a:t>
            </a:r>
            <a:r>
              <a:rPr lang="en-US" dirty="0" err="1">
                <a:sym typeface="Wingdings" panose="05000000000000000000" pitchFamily="2" charset="2"/>
              </a:rPr>
              <a:t>handen</a:t>
            </a:r>
            <a:r>
              <a:rPr lang="en-US" dirty="0">
                <a:sym typeface="Wingdings" panose="05000000000000000000" pitchFamily="2" charset="2"/>
              </a:rPr>
              <a:t> </a:t>
            </a:r>
            <a:r>
              <a:rPr lang="en-US" dirty="0" err="1">
                <a:sym typeface="Wingdings" panose="05000000000000000000" pitchFamily="2" charset="2"/>
              </a:rPr>
              <a:t>niet</a:t>
            </a:r>
            <a:r>
              <a:rPr lang="en-US" dirty="0">
                <a:sym typeface="Wingdings" panose="05000000000000000000" pitchFamily="2" charset="2"/>
              </a:rPr>
              <a:t> </a:t>
            </a:r>
            <a:r>
              <a:rPr lang="en-US" dirty="0" err="1">
                <a:sym typeface="Wingdings" panose="05000000000000000000" pitchFamily="2" charset="2"/>
              </a:rPr>
              <a:t>wassen</a:t>
            </a:r>
            <a:r>
              <a:rPr lang="en-US" dirty="0">
                <a:sym typeface="Wingdings" panose="05000000000000000000" pitchFamily="2" charset="2"/>
              </a:rPr>
              <a:t> direct </a:t>
            </a:r>
            <a:r>
              <a:rPr lang="en-US" dirty="0" err="1">
                <a:sym typeface="Wingdings" panose="05000000000000000000" pitchFamily="2" charset="2"/>
              </a:rPr>
              <a:t>na</a:t>
            </a:r>
            <a:r>
              <a:rPr lang="en-US" dirty="0">
                <a:sym typeface="Wingdings" panose="05000000000000000000" pitchFamily="2" charset="2"/>
              </a:rPr>
              <a:t> </a:t>
            </a:r>
            <a:r>
              <a:rPr lang="en-US" dirty="0" err="1">
                <a:sym typeface="Wingdings" panose="05000000000000000000" pitchFamily="2" charset="2"/>
              </a:rPr>
              <a:t>diclo</a:t>
            </a:r>
            <a:r>
              <a:rPr lang="en-US" dirty="0">
                <a:sym typeface="Wingdings" panose="05000000000000000000" pitchFamily="2" charset="2"/>
              </a:rPr>
              <a:t> crème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ym typeface="Wingdings" panose="05000000000000000000" pitchFamily="2" charset="2"/>
              </a:rPr>
              <a:t>patient </a:t>
            </a:r>
            <a:r>
              <a:rPr lang="en-US" dirty="0" err="1">
                <a:sym typeface="Wingdings" panose="05000000000000000000" pitchFamily="2" charset="2"/>
              </a:rPr>
              <a:t>voorlichten</a:t>
            </a:r>
            <a:r>
              <a:rPr lang="en-US" dirty="0">
                <a:sym typeface="Wingdings" panose="05000000000000000000" pitchFamily="2" charset="2"/>
              </a:rPr>
              <a:t> </a:t>
            </a:r>
            <a:r>
              <a:rPr lang="en-US" dirty="0" err="1">
                <a:sym typeface="Wingdings" panose="05000000000000000000" pitchFamily="2" charset="2"/>
              </a:rPr>
              <a:t>medicatie</a:t>
            </a:r>
            <a:r>
              <a:rPr lang="en-US" dirty="0">
                <a:sym typeface="Wingdings" panose="05000000000000000000" pitchFamily="2" charset="2"/>
              </a:rPr>
              <a:t> </a:t>
            </a:r>
            <a:r>
              <a:rPr lang="en-US" dirty="0" err="1">
                <a:sym typeface="Wingdings" panose="05000000000000000000" pitchFamily="2" charset="2"/>
              </a:rPr>
              <a:t>inleveren</a:t>
            </a:r>
            <a:r>
              <a:rPr lang="en-US" dirty="0">
                <a:sym typeface="Wingdings" panose="05000000000000000000" pitchFamily="2" charset="2"/>
              </a:rPr>
              <a:t> </a:t>
            </a:r>
            <a:r>
              <a:rPr lang="en-US" dirty="0" err="1">
                <a:sym typeface="Wingdings" panose="05000000000000000000" pitchFamily="2" charset="2"/>
              </a:rPr>
              <a:t>bij</a:t>
            </a:r>
            <a:r>
              <a:rPr lang="en-US" dirty="0">
                <a:sym typeface="Wingdings" panose="05000000000000000000" pitchFamily="2" charset="2"/>
              </a:rPr>
              <a:t> </a:t>
            </a:r>
            <a:r>
              <a:rPr lang="en-US" dirty="0" err="1">
                <a:sym typeface="Wingdings" panose="05000000000000000000" pitchFamily="2" charset="2"/>
              </a:rPr>
              <a:t>apotheek</a:t>
            </a:r>
            <a:endParaRPr lang="en-US"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ym typeface="Wingdings" panose="05000000000000000000" pitchFamily="2" charset="2"/>
            </a:endParaRPr>
          </a:p>
          <a:p>
            <a:r>
              <a:rPr lang="en-US" dirty="0"/>
              <a:t>Wat </a:t>
            </a:r>
            <a:r>
              <a:rPr lang="en-US" dirty="0" err="1"/>
              <a:t>schrijf</a:t>
            </a:r>
            <a:r>
              <a:rPr lang="en-US" dirty="0"/>
              <a:t> je </a:t>
            </a:r>
            <a:r>
              <a:rPr lang="en-US" dirty="0" err="1"/>
              <a:t>voor</a:t>
            </a:r>
            <a:r>
              <a:rPr lang="en-US" dirty="0"/>
              <a:t>?</a:t>
            </a:r>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20</a:t>
            </a:fld>
            <a:endParaRPr lang="en-NL"/>
          </a:p>
        </p:txBody>
      </p:sp>
    </p:spTree>
    <p:extLst>
      <p:ext uri="{BB962C8B-B14F-4D97-AF65-F5344CB8AC3E}">
        <p14:creationId xmlns:p14="http://schemas.microsoft.com/office/powerpoint/2010/main" val="374816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p>
          <a:p>
            <a:r>
              <a:rPr lang="en-US" dirty="0" err="1"/>
              <a:t>diclo</a:t>
            </a:r>
            <a:r>
              <a:rPr lang="en-US" dirty="0"/>
              <a:t> vs naproxen,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Propofol iv </a:t>
            </a:r>
            <a:r>
              <a:rPr lang="en-US" dirty="0" err="1"/>
              <a:t>ipv</a:t>
            </a:r>
            <a:r>
              <a:rPr lang="en-US" dirty="0"/>
              <a:t> </a:t>
            </a:r>
            <a:r>
              <a:rPr lang="en-US" dirty="0" err="1"/>
              <a:t>dampvormende</a:t>
            </a:r>
            <a:r>
              <a:rPr lang="en-US" dirty="0"/>
              <a:t> </a:t>
            </a:r>
            <a:r>
              <a:rPr lang="en-US" dirty="0" err="1"/>
              <a:t>anesthetica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Pcm </a:t>
            </a:r>
            <a:r>
              <a:rPr lang="en-US" dirty="0" err="1"/>
              <a:t>i.v.</a:t>
            </a:r>
            <a:r>
              <a:rPr lang="en-US" dirty="0"/>
              <a:t> vs </a:t>
            </a:r>
            <a:r>
              <a:rPr lang="en-US" dirty="0" err="1"/>
              <a:t>oraal</a:t>
            </a:r>
            <a:endParaRPr lang="en-US"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21</a:t>
            </a:fld>
            <a:endParaRPr lang="en-NL"/>
          </a:p>
        </p:txBody>
      </p:sp>
    </p:spTree>
    <p:extLst>
      <p:ext uri="{BB962C8B-B14F-4D97-AF65-F5344CB8AC3E}">
        <p14:creationId xmlns:p14="http://schemas.microsoft.com/office/powerpoint/2010/main" val="127134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dirty="0"/>
              <a:t>50% </a:t>
            </a:r>
            <a:r>
              <a:rPr lang="en-US" dirty="0">
                <a:solidFill>
                  <a:srgbClr val="FF0000"/>
                </a:solidFill>
              </a:rPr>
              <a:t>of the treatments in GP aren’t proved</a:t>
            </a:r>
          </a:p>
          <a:p>
            <a:pPr marL="0" indent="0">
              <a:buNone/>
            </a:pPr>
            <a:r>
              <a:rPr lang="en-US" dirty="0">
                <a:solidFill>
                  <a:srgbClr val="FF0000"/>
                </a:solidFill>
              </a:rPr>
              <a:t>5% harmful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https://www.bmj.com/content/335/7627/951.2.full</a:t>
            </a:r>
            <a:endParaRPr lang="en-NL" dirty="0"/>
          </a:p>
          <a:p>
            <a:endParaRPr lang="en-US" dirty="0"/>
          </a:p>
          <a:p>
            <a:endParaRPr lang="en-US" dirty="0"/>
          </a:p>
          <a:p>
            <a:endParaRPr lang="en-US" dirty="0"/>
          </a:p>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22</a:t>
            </a:fld>
            <a:endParaRPr lang="en-NL"/>
          </a:p>
        </p:txBody>
      </p:sp>
    </p:spTree>
    <p:extLst>
      <p:ext uri="{BB962C8B-B14F-4D97-AF65-F5344CB8AC3E}">
        <p14:creationId xmlns:p14="http://schemas.microsoft.com/office/powerpoint/2010/main" val="384853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15 kg </a:t>
            </a:r>
            <a:r>
              <a:rPr lang="en-US" dirty="0" err="1"/>
              <a:t>vlees</a:t>
            </a:r>
            <a:r>
              <a:rPr lang="en-US" dirty="0"/>
              <a:t> </a:t>
            </a:r>
            <a:r>
              <a:rPr lang="en-US" dirty="0" err="1"/>
              <a:t>pppj</a:t>
            </a:r>
            <a:r>
              <a:rPr lang="en-US" dirty="0"/>
              <a:t> </a:t>
            </a:r>
            <a:r>
              <a:rPr lang="en-US" dirty="0" err="1"/>
              <a:t>besparen</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schemeClr val="tx1">
                    <a:lumMod val="75000"/>
                    <a:lumOff val="25000"/>
                  </a:schemeClr>
                </a:solidFill>
                <a:latin typeface="72 Condensed" panose="020B0506030000000003"/>
              </a:rPr>
              <a:t>Bijzondere</a:t>
            </a:r>
            <a:r>
              <a:rPr lang="en-US" b="1" dirty="0">
                <a:solidFill>
                  <a:schemeClr val="tx1">
                    <a:lumMod val="75000"/>
                    <a:lumOff val="25000"/>
                  </a:schemeClr>
                </a:solidFill>
                <a:latin typeface="72 Condensed" panose="020B0506030000000003"/>
              </a:rPr>
              <a:t> </a:t>
            </a:r>
            <a:r>
              <a:rPr lang="en-US" b="1" dirty="0" err="1">
                <a:solidFill>
                  <a:schemeClr val="tx1">
                    <a:lumMod val="75000"/>
                    <a:lumOff val="25000"/>
                  </a:schemeClr>
                </a:solidFill>
                <a:latin typeface="72 Condensed" panose="020B0506030000000003"/>
              </a:rPr>
              <a:t>rol</a:t>
            </a:r>
            <a:r>
              <a:rPr lang="en-US" b="1" dirty="0">
                <a:solidFill>
                  <a:schemeClr val="tx1">
                    <a:lumMod val="75000"/>
                    <a:lumOff val="25000"/>
                  </a:schemeClr>
                </a:solidFill>
                <a:latin typeface="72 Condensed" panose="020B0506030000000003"/>
              </a:rPr>
              <a:t> </a:t>
            </a:r>
            <a:r>
              <a:rPr lang="en-US" b="1" dirty="0" err="1">
                <a:solidFill>
                  <a:schemeClr val="tx1">
                    <a:lumMod val="75000"/>
                    <a:lumOff val="25000"/>
                  </a:schemeClr>
                </a:solidFill>
                <a:latin typeface="72 Condensed" panose="020B0506030000000003"/>
              </a:rPr>
              <a:t>als</a:t>
            </a:r>
            <a:r>
              <a:rPr lang="en-US" b="1" dirty="0">
                <a:solidFill>
                  <a:schemeClr val="tx1">
                    <a:lumMod val="75000"/>
                    <a:lumOff val="25000"/>
                  </a:schemeClr>
                </a:solidFill>
                <a:latin typeface="72 Condensed" panose="020B0506030000000003"/>
              </a:rPr>
              <a:t> </a:t>
            </a:r>
            <a:r>
              <a:rPr lang="en-US" b="1" dirty="0" err="1">
                <a:solidFill>
                  <a:schemeClr val="tx1">
                    <a:lumMod val="75000"/>
                    <a:lumOff val="25000"/>
                  </a:schemeClr>
                </a:solidFill>
                <a:latin typeface="72 Condensed" panose="020B0506030000000003"/>
              </a:rPr>
              <a:t>zorgprofessional</a:t>
            </a:r>
            <a:endParaRPr lang="en-US" b="1" dirty="0">
              <a:solidFill>
                <a:schemeClr val="tx1">
                  <a:lumMod val="75000"/>
                  <a:lumOff val="25000"/>
                </a:schemeClr>
              </a:solidFill>
              <a:latin typeface="72 Condensed" panose="020B0506030000000003"/>
            </a:endParaRPr>
          </a:p>
          <a:p>
            <a:endParaRPr lang="en-US" dirty="0"/>
          </a:p>
        </p:txBody>
      </p:sp>
      <p:sp>
        <p:nvSpPr>
          <p:cNvPr id="4" name="Slide Number Placeholder 3"/>
          <p:cNvSpPr>
            <a:spLocks noGrp="1"/>
          </p:cNvSpPr>
          <p:nvPr>
            <p:ph type="sldNum" sz="quarter" idx="5"/>
          </p:nvPr>
        </p:nvSpPr>
        <p:spPr/>
        <p:txBody>
          <a:bodyPr/>
          <a:lstStyle/>
          <a:p>
            <a:fld id="{2BEFC8B3-838F-4EB2-BD81-A404593818A6}" type="slidenum">
              <a:rPr lang="en-NL" smtClean="0"/>
              <a:t>23</a:t>
            </a:fld>
            <a:endParaRPr lang="en-NL"/>
          </a:p>
        </p:txBody>
      </p:sp>
    </p:spTree>
    <p:extLst>
      <p:ext uri="{BB962C8B-B14F-4D97-AF65-F5344CB8AC3E}">
        <p14:creationId xmlns:p14="http://schemas.microsoft.com/office/powerpoint/2010/main" val="335770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BEFC8B3-838F-4EB2-BD81-A404593818A6}" type="slidenum">
              <a:rPr lang="en-NL" smtClean="0"/>
              <a:t>24</a:t>
            </a:fld>
            <a:endParaRPr lang="en-NL"/>
          </a:p>
        </p:txBody>
      </p:sp>
    </p:spTree>
    <p:extLst>
      <p:ext uri="{BB962C8B-B14F-4D97-AF65-F5344CB8AC3E}">
        <p14:creationId xmlns:p14="http://schemas.microsoft.com/office/powerpoint/2010/main" val="395447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6BCF-5D85-47D1-81EE-A19E17783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F21C17-60EE-4C27-BFD8-CA537763C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E6A706-28D0-484F-8898-3AD045C05117}"/>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7D525439-A6E2-4A75-BA79-5DEE0C68E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B654B-A6DB-472C-BDBC-ED7B3485D10E}"/>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54435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1CA1-6FAB-4C9D-98A2-4F54E77CB1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DCFC6D-7D62-480A-9774-3631FD602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1690D7-B6CD-45C5-AF31-B1A8E2D62693}"/>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3DD6EC17-A50B-4C61-9AB9-B1F7C4C5B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CB8BB0-5A8F-43FC-9D73-3B0B3F462E51}"/>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73554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5B6F4-EBD5-4184-B662-51B5D1462B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246E81-EA0F-4D36-ABC3-42EEAA5A3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0800F-9D39-4258-B630-715DABFBCE05}"/>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EA6C4CCF-8FA8-4976-9049-05D4F8AFA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E4B194-6D6D-4902-A4AA-CA2F47F886AA}"/>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31134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custDataLst>
              <p:tags r:id="rId1"/>
            </p:custDataLst>
          </p:nvPr>
        </p:nvSpPr>
        <p:spPr>
          <a:xfrm>
            <a:off x="656492" y="6326460"/>
            <a:ext cx="6799384" cy="450782"/>
          </a:xfrm>
          <a:prstGeom prst="rect">
            <a:avLst/>
          </a:prstGeom>
        </p:spPr>
        <p:txBody>
          <a:bodyPr wrap="square" lIns="0" tIns="0" rIns="0" bIns="0" anchor="b" anchorCtr="0">
            <a:noAutofit/>
          </a:bodyPr>
          <a:lstStyle>
            <a:lvl1pPr marL="102579" indent="-102579" algn="l">
              <a:buFont typeface="+mj-lt"/>
              <a:buAutoNum type="arabicParenR"/>
              <a:defRPr sz="738" b="0" i="0">
                <a:solidFill>
                  <a:schemeClr val="tx1"/>
                </a:solidFill>
              </a:defRPr>
            </a:lvl1pPr>
          </a:lstStyle>
          <a:p>
            <a:pPr lvl="0"/>
            <a:r>
              <a:rPr lang="en-US" dirty="0"/>
              <a:t>Footnote</a:t>
            </a:r>
          </a:p>
        </p:txBody>
      </p:sp>
      <p:sp>
        <p:nvSpPr>
          <p:cNvPr id="5" name="Title Placeholder 1"/>
          <p:cNvSpPr>
            <a:spLocks noGrp="1"/>
          </p:cNvSpPr>
          <p:nvPr>
            <p:ph type="title"/>
          </p:nvPr>
        </p:nvSpPr>
        <p:spPr>
          <a:xfrm>
            <a:off x="562708" y="188388"/>
            <a:ext cx="11066584" cy="723077"/>
          </a:xfrm>
          <a:prstGeom prst="rect">
            <a:avLst/>
          </a:prstGeom>
        </p:spPr>
        <p:txBody>
          <a:bodyPr vert="horz" wrap="square"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843395848"/>
      </p:ext>
    </p:extLst>
  </p:cSld>
  <p:clrMapOvr>
    <a:masterClrMapping/>
  </p:clrMapOvr>
  <p:extLst>
    <p:ext uri="{DCECCB84-F9BA-43D5-87BE-67443E8EF086}">
      <p15:sldGuideLst xmlns:p15="http://schemas.microsoft.com/office/powerpoint/2012/main">
        <p15:guide id="1" pos="4160">
          <p15:clr>
            <a:srgbClr val="A4A3A4"/>
          </p15:clr>
        </p15:guide>
        <p15:guide id="2" orient="horz" pos="2280">
          <p15:clr>
            <a:srgbClr val="A4A3A4"/>
          </p15:clr>
        </p15:guide>
        <p15:guide id="5" orient="horz" pos="1200">
          <p15:clr>
            <a:srgbClr val="C35EA4"/>
          </p15:clr>
        </p15:guide>
        <p15:guide id="6" orient="horz" pos="1104">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CDFB-744C-42EF-9866-4D5DD208AC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481AA4-36A4-4CC6-8472-5D828EB6C7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8C3B77-4079-4362-85D7-C8FBB55BB62D}"/>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A3008920-AF10-4997-B539-8C2249823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03EB7-0592-4384-9ACC-9086EC9B54FC}"/>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59900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B33B-7AE4-47DE-9057-E77EFAA88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CB5690-ECF8-4AC2-ABD8-68F16CFB6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DB7E9-3119-4A39-9ECA-F25583D91734}"/>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FB131931-8663-479F-93DE-152777B66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FC381-5D73-4D0E-AFFA-69DE6CBE08CA}"/>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378391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5705-E766-4279-8AE1-8C4D5395C6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4103AC-41C5-4F38-9ABF-74A2B01C7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6CC5B3-07AB-4D65-9CDF-EE3E9382E3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C4AD51-47EF-42F4-AAA5-AB37F5DCC4C1}"/>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6" name="Footer Placeholder 5">
            <a:extLst>
              <a:ext uri="{FF2B5EF4-FFF2-40B4-BE49-F238E27FC236}">
                <a16:creationId xmlns:a16="http://schemas.microsoft.com/office/drawing/2014/main" id="{451F83F7-E06C-450B-BF4B-F0C737B52F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E976E-C48A-4B61-898D-FD0127344DA6}"/>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66020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2715-E92A-456D-BDC0-872150D9B8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3A8E9-9852-433A-837A-15C2AA15C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4E7D28-30F2-4E7B-AA1D-00B4504E82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09209-5C09-4C56-9CC9-0749A7CC8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2F6128-83C1-43CC-9042-6E0355B6A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332D22-C364-4D37-9418-CF154CB9B6CF}"/>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8" name="Footer Placeholder 7">
            <a:extLst>
              <a:ext uri="{FF2B5EF4-FFF2-40B4-BE49-F238E27FC236}">
                <a16:creationId xmlns:a16="http://schemas.microsoft.com/office/drawing/2014/main" id="{9AF97676-7C0F-45C3-B9ED-86E68C84F1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D10F1F-3D30-4D98-A812-1E3D300CFD63}"/>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98077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25389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C12933-033E-4239-88E7-AB0C3B3E4DE7}"/>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4" name="Footer Placeholder 3">
            <a:extLst>
              <a:ext uri="{FF2B5EF4-FFF2-40B4-BE49-F238E27FC236}">
                <a16:creationId xmlns:a16="http://schemas.microsoft.com/office/drawing/2014/main" id="{C7356FE8-1FEC-4A64-8DCA-33D94EC9E9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571866-3D64-4DDE-B224-48B37E40624D}"/>
              </a:ext>
            </a:extLst>
          </p:cNvPr>
          <p:cNvSpPr>
            <a:spLocks noGrp="1"/>
          </p:cNvSpPr>
          <p:nvPr>
            <p:ph type="sldNum" sz="quarter" idx="12"/>
          </p:nvPr>
        </p:nvSpPr>
        <p:spPr/>
        <p:txBody>
          <a:bodyPr/>
          <a:lstStyle/>
          <a:p>
            <a:fld id="{7850846D-949E-4E1E-9DF0-3F01E6F62C8B}" type="slidenum">
              <a:rPr lang="en-GB" smtClean="0"/>
              <a:t>‹#›</a:t>
            </a:fld>
            <a:endParaRPr lang="en-GB"/>
          </a:p>
        </p:txBody>
      </p:sp>
      <p:pic>
        <p:nvPicPr>
          <p:cNvPr id="7" name="Picture 6">
            <a:extLst>
              <a:ext uri="{FF2B5EF4-FFF2-40B4-BE49-F238E27FC236}">
                <a16:creationId xmlns:a16="http://schemas.microsoft.com/office/drawing/2014/main" id="{F1703DBD-501E-4EB3-B3F6-A826642B0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215266"/>
          </a:xfrm>
          <a:prstGeom prst="rect">
            <a:avLst/>
          </a:prstGeom>
        </p:spPr>
      </p:pic>
    </p:spTree>
    <p:extLst>
      <p:ext uri="{BB962C8B-B14F-4D97-AF65-F5344CB8AC3E}">
        <p14:creationId xmlns:p14="http://schemas.microsoft.com/office/powerpoint/2010/main" val="241818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E8801-A97B-4402-97CF-0BD783AE10D3}"/>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3" name="Footer Placeholder 2">
            <a:extLst>
              <a:ext uri="{FF2B5EF4-FFF2-40B4-BE49-F238E27FC236}">
                <a16:creationId xmlns:a16="http://schemas.microsoft.com/office/drawing/2014/main" id="{A689B07C-23EE-4485-847D-0DFEB9BE62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2A8326-878A-4E99-850F-FB5810EEC231}"/>
              </a:ext>
            </a:extLst>
          </p:cNvPr>
          <p:cNvSpPr>
            <a:spLocks noGrp="1"/>
          </p:cNvSpPr>
          <p:nvPr>
            <p:ph type="sldNum" sz="quarter" idx="12"/>
          </p:nvPr>
        </p:nvSpPr>
        <p:spPr/>
        <p:txBody>
          <a:bodyPr/>
          <a:lstStyle/>
          <a:p>
            <a:fld id="{7850846D-949E-4E1E-9DF0-3F01E6F62C8B}" type="slidenum">
              <a:rPr lang="en-GB" smtClean="0"/>
              <a:t>‹#›</a:t>
            </a:fld>
            <a:endParaRPr lang="en-GB"/>
          </a:p>
        </p:txBody>
      </p:sp>
      <p:pic>
        <p:nvPicPr>
          <p:cNvPr id="7" name="Picture 6" descr="Logo&#10;&#10;Description automatically generated with low confidence">
            <a:extLst>
              <a:ext uri="{FF2B5EF4-FFF2-40B4-BE49-F238E27FC236}">
                <a16:creationId xmlns:a16="http://schemas.microsoft.com/office/drawing/2014/main" id="{7D10623D-DE38-4176-B347-EBD2B099EFC9}"/>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1998" t="20893" r="54564" b="39367"/>
          <a:stretch/>
        </p:blipFill>
        <p:spPr>
          <a:xfrm>
            <a:off x="-395695" y="4132556"/>
            <a:ext cx="5210990" cy="2725444"/>
          </a:xfrm>
          <a:prstGeom prst="rect">
            <a:avLst/>
          </a:prstGeom>
        </p:spPr>
      </p:pic>
    </p:spTree>
    <p:extLst>
      <p:ext uri="{BB962C8B-B14F-4D97-AF65-F5344CB8AC3E}">
        <p14:creationId xmlns:p14="http://schemas.microsoft.com/office/powerpoint/2010/main" val="403812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D065-B93E-435F-B749-7E00F9C37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25EED3-B040-4993-8186-569523989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95BE25-D13E-43C5-8D30-1DDDEC577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987E0-9917-4A04-8063-5423E926A4BE}"/>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6" name="Footer Placeholder 5">
            <a:extLst>
              <a:ext uri="{FF2B5EF4-FFF2-40B4-BE49-F238E27FC236}">
                <a16:creationId xmlns:a16="http://schemas.microsoft.com/office/drawing/2014/main" id="{C1A7D129-CD82-4896-9302-7AB9A3C32C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3C0092-3DA9-47EB-A84B-F306A3804BB6}"/>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98390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A419-95E1-4700-89B0-934B60D40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5468D9-4513-4C11-A21E-4F5996425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72DDC0-E37D-415C-B2AE-E9AA362C3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ADE78-3427-445E-AC41-FB4C8FEF153F}"/>
              </a:ext>
            </a:extLst>
          </p:cNvPr>
          <p:cNvSpPr>
            <a:spLocks noGrp="1"/>
          </p:cNvSpPr>
          <p:nvPr>
            <p:ph type="dt" sz="half" idx="10"/>
          </p:nvPr>
        </p:nvSpPr>
        <p:spPr/>
        <p:txBody>
          <a:bodyPr/>
          <a:lstStyle/>
          <a:p>
            <a:fld id="{1EC14060-AE12-46C5-A0B3-4E18FEA77E8A}" type="datetimeFigureOut">
              <a:rPr lang="en-GB" smtClean="0"/>
              <a:t>29/04/2022</a:t>
            </a:fld>
            <a:endParaRPr lang="en-GB"/>
          </a:p>
        </p:txBody>
      </p:sp>
      <p:sp>
        <p:nvSpPr>
          <p:cNvPr id="6" name="Footer Placeholder 5">
            <a:extLst>
              <a:ext uri="{FF2B5EF4-FFF2-40B4-BE49-F238E27FC236}">
                <a16:creationId xmlns:a16="http://schemas.microsoft.com/office/drawing/2014/main" id="{0A34EAF2-C716-4D19-8806-E40A71AC46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DBFB71-7792-40F2-A4A3-AC4684E385C3}"/>
              </a:ext>
            </a:extLst>
          </p:cNvPr>
          <p:cNvSpPr>
            <a:spLocks noGrp="1"/>
          </p:cNvSpPr>
          <p:nvPr>
            <p:ph type="sldNum" sz="quarter" idx="12"/>
          </p:nvPr>
        </p:nvSpPr>
        <p:spPr/>
        <p:txBody>
          <a:bodyPr/>
          <a:lstStyle/>
          <a:p>
            <a:fld id="{7850846D-949E-4E1E-9DF0-3F01E6F62C8B}" type="slidenum">
              <a:rPr lang="en-GB" smtClean="0"/>
              <a:t>‹#›</a:t>
            </a:fld>
            <a:endParaRPr lang="en-GB"/>
          </a:p>
        </p:txBody>
      </p:sp>
    </p:spTree>
    <p:extLst>
      <p:ext uri="{BB962C8B-B14F-4D97-AF65-F5344CB8AC3E}">
        <p14:creationId xmlns:p14="http://schemas.microsoft.com/office/powerpoint/2010/main" val="168401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D133BD-24E8-49B7-9D8B-D1AB2DC7D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BD701D-FE8B-4A4B-94D4-16E2DFEC0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B7875-B5F8-4ABE-9324-E636FE6C3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14060-AE12-46C5-A0B3-4E18FEA77E8A}" type="datetimeFigureOut">
              <a:rPr lang="en-GB" smtClean="0"/>
              <a:t>29/04/2022</a:t>
            </a:fld>
            <a:endParaRPr lang="en-GB"/>
          </a:p>
        </p:txBody>
      </p:sp>
      <p:sp>
        <p:nvSpPr>
          <p:cNvPr id="5" name="Footer Placeholder 4">
            <a:extLst>
              <a:ext uri="{FF2B5EF4-FFF2-40B4-BE49-F238E27FC236}">
                <a16:creationId xmlns:a16="http://schemas.microsoft.com/office/drawing/2014/main" id="{3E74C4A7-898D-4C82-B187-0649BD8AD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4BAFC-F103-4503-9A18-7B6A3B0F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846D-949E-4E1E-9DF0-3F01E6F62C8B}" type="slidenum">
              <a:rPr lang="en-GB" smtClean="0"/>
              <a:t>‹#›</a:t>
            </a:fld>
            <a:endParaRPr lang="en-GB"/>
          </a:p>
        </p:txBody>
      </p:sp>
    </p:spTree>
    <p:extLst>
      <p:ext uri="{BB962C8B-B14F-4D97-AF65-F5344CB8AC3E}">
        <p14:creationId xmlns:p14="http://schemas.microsoft.com/office/powerpoint/2010/main" val="241405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www.linkedin.com/in/evelynbrakema/"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chart" Target="../charts/chart1.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9.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reenimpact.org.uk/giforhealt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woncaeurope.org/kb/planetary-health-and-primary-care-%E2%80%93-67th-session-of-the-who-regional-committee-for-europ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lancetcountdow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ebelgroup.com/"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ADF80-22AE-4DB1-95C9-7A174D15839C}"/>
              </a:ext>
            </a:extLst>
          </p:cNvPr>
          <p:cNvSpPr>
            <a:spLocks noGrp="1"/>
          </p:cNvSpPr>
          <p:nvPr>
            <p:ph type="title" idx="4294967295"/>
          </p:nvPr>
        </p:nvSpPr>
        <p:spPr>
          <a:xfrm>
            <a:off x="838200" y="2766218"/>
            <a:ext cx="10515600" cy="1325563"/>
          </a:xfrm>
        </p:spPr>
        <p:txBody>
          <a:bodyPr>
            <a:normAutofit/>
          </a:bodyPr>
          <a:lstStyle/>
          <a:p>
            <a:pPr algn="ctr"/>
            <a:r>
              <a:rPr lang="en-GB" b="1" dirty="0">
                <a:solidFill>
                  <a:schemeClr val="bg1"/>
                </a:solidFill>
                <a:latin typeface="Arial" panose="020B0604020202020204" pitchFamily="34" charset="0"/>
                <a:cs typeface="Arial" panose="020B0604020202020204" pitchFamily="34" charset="0"/>
              </a:rPr>
              <a:t>How to green your routine?</a:t>
            </a:r>
          </a:p>
        </p:txBody>
      </p:sp>
      <p:sp>
        <p:nvSpPr>
          <p:cNvPr id="3" name="TextBox 2">
            <a:extLst>
              <a:ext uri="{FF2B5EF4-FFF2-40B4-BE49-F238E27FC236}">
                <a16:creationId xmlns:a16="http://schemas.microsoft.com/office/drawing/2014/main" id="{AB5CC70B-C0D1-4319-B73F-89E29799F5E5}"/>
              </a:ext>
            </a:extLst>
          </p:cNvPr>
          <p:cNvSpPr txBox="1"/>
          <p:nvPr/>
        </p:nvSpPr>
        <p:spPr>
          <a:xfrm>
            <a:off x="1940604" y="4023282"/>
            <a:ext cx="7978081" cy="1384995"/>
          </a:xfrm>
          <a:prstGeom prst="rect">
            <a:avLst/>
          </a:prstGeom>
          <a:noFill/>
        </p:spPr>
        <p:txBody>
          <a:bodyPr wrap="none" rtlCol="0">
            <a:spAutoFit/>
          </a:bodyPr>
          <a:lstStyle/>
          <a:p>
            <a:pPr algn="ctr"/>
            <a:r>
              <a:rPr lang="en-US" sz="2400" b="1" dirty="0">
                <a:solidFill>
                  <a:schemeClr val="bg1"/>
                </a:solidFill>
              </a:rPr>
              <a:t>Evelyn Brakema, MD</a:t>
            </a:r>
          </a:p>
          <a:p>
            <a:pPr algn="ctr"/>
            <a:endParaRPr lang="en-US" sz="2400" b="1" dirty="0">
              <a:solidFill>
                <a:schemeClr val="bg1"/>
              </a:solidFill>
            </a:endParaRPr>
          </a:p>
          <a:p>
            <a:pPr algn="ctr"/>
            <a:r>
              <a:rPr lang="en-US" b="1" dirty="0">
                <a:solidFill>
                  <a:schemeClr val="bg1"/>
                </a:solidFill>
              </a:rPr>
              <a:t>GP trainee &amp; researcher Sustainable Healthcare, Leiden University Medical Center</a:t>
            </a:r>
          </a:p>
          <a:p>
            <a:pPr algn="ctr"/>
            <a:r>
              <a:rPr lang="en-US" b="1" dirty="0">
                <a:solidFill>
                  <a:schemeClr val="bg1"/>
                </a:solidFill>
              </a:rPr>
              <a:t>Co-founder and chair of the Green Care Alliance, the Netherlands</a:t>
            </a:r>
          </a:p>
        </p:txBody>
      </p:sp>
      <p:pic>
        <p:nvPicPr>
          <p:cNvPr id="5" name="Picture 2" descr="Mogelijk besmette artsen in LUMC - Arts en Auto">
            <a:extLst>
              <a:ext uri="{FF2B5EF4-FFF2-40B4-BE49-F238E27FC236}">
                <a16:creationId xmlns:a16="http://schemas.microsoft.com/office/drawing/2014/main" id="{DD0843A6-756E-446B-8D20-3659427CA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34" y="5679710"/>
            <a:ext cx="889473" cy="889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ieuws – De Groene OK">
            <a:extLst>
              <a:ext uri="{FF2B5EF4-FFF2-40B4-BE49-F238E27FC236}">
                <a16:creationId xmlns:a16="http://schemas.microsoft.com/office/drawing/2014/main" id="{F0E273BE-DD61-4368-9EC4-EEBD85E4E6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073" y="5679710"/>
            <a:ext cx="1653037" cy="927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ECB912-5C03-458A-9D42-D083DC580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9365" y="5620590"/>
            <a:ext cx="1222130" cy="956195"/>
          </a:xfrm>
          <a:prstGeom prst="rect">
            <a:avLst/>
          </a:prstGeom>
        </p:spPr>
      </p:pic>
      <p:pic>
        <p:nvPicPr>
          <p:cNvPr id="8" name="Picture 2" descr="Logo LinkedIn – Logos PNG">
            <a:hlinkClick r:id="rId5"/>
            <a:extLst>
              <a:ext uri="{FF2B5EF4-FFF2-40B4-BE49-F238E27FC236}">
                <a16:creationId xmlns:a16="http://schemas.microsoft.com/office/drawing/2014/main" id="{77446BE2-6566-485F-8DCF-B3510FF609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0414" y="5615747"/>
            <a:ext cx="953436" cy="95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3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Up-Down 2">
            <a:extLst>
              <a:ext uri="{FF2B5EF4-FFF2-40B4-BE49-F238E27FC236}">
                <a16:creationId xmlns:a16="http://schemas.microsoft.com/office/drawing/2014/main" id="{EC6FB420-6E40-4903-861D-8DE1F6436852}"/>
              </a:ext>
            </a:extLst>
          </p:cNvPr>
          <p:cNvSpPr/>
          <p:nvPr/>
        </p:nvSpPr>
        <p:spPr>
          <a:xfrm>
            <a:off x="5725811" y="1291377"/>
            <a:ext cx="484489" cy="4236638"/>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sp>
        <p:nvSpPr>
          <p:cNvPr id="11" name="Arrow: Up-Down 10">
            <a:extLst>
              <a:ext uri="{FF2B5EF4-FFF2-40B4-BE49-F238E27FC236}">
                <a16:creationId xmlns:a16="http://schemas.microsoft.com/office/drawing/2014/main" id="{CF3A3FDA-747D-4A24-84C4-894174FAB6F0}"/>
              </a:ext>
            </a:extLst>
          </p:cNvPr>
          <p:cNvSpPr/>
          <p:nvPr/>
        </p:nvSpPr>
        <p:spPr>
          <a:xfrm rot="5400000">
            <a:off x="5725810" y="1291377"/>
            <a:ext cx="484489" cy="4236638"/>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sp>
        <p:nvSpPr>
          <p:cNvPr id="17" name="Title 1">
            <a:extLst>
              <a:ext uri="{FF2B5EF4-FFF2-40B4-BE49-F238E27FC236}">
                <a16:creationId xmlns:a16="http://schemas.microsoft.com/office/drawing/2014/main" id="{DBFBE3FC-83EA-4581-83E7-05939C7B6367}"/>
              </a:ext>
            </a:extLst>
          </p:cNvPr>
          <p:cNvSpPr>
            <a:spLocks noGrp="1"/>
          </p:cNvSpPr>
          <p:nvPr>
            <p:ph type="title"/>
          </p:nvPr>
        </p:nvSpPr>
        <p:spPr>
          <a:xfrm>
            <a:off x="2152649" y="-199281"/>
            <a:ext cx="7886700" cy="1325563"/>
          </a:xfrm>
        </p:spPr>
        <p:txBody>
          <a:bodyPr/>
          <a:lstStyle/>
          <a:p>
            <a:pPr algn="ctr"/>
            <a:r>
              <a:rPr lang="en-US" b="1" dirty="0">
                <a:solidFill>
                  <a:srgbClr val="253896"/>
                </a:solidFill>
                <a:latin typeface="Tw Cen MT" panose="020B0602020104020603" pitchFamily="34" charset="0"/>
              </a:rPr>
              <a:t>Impact-feasibility matrix</a:t>
            </a:r>
            <a:endParaRPr lang="en-NL" b="1" dirty="0">
              <a:solidFill>
                <a:srgbClr val="253896"/>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034B8491-A849-4B41-A45E-013C36287B2B}"/>
              </a:ext>
            </a:extLst>
          </p:cNvPr>
          <p:cNvSpPr>
            <a:spLocks noGrp="1"/>
          </p:cNvSpPr>
          <p:nvPr>
            <p:ph idx="1"/>
          </p:nvPr>
        </p:nvSpPr>
        <p:spPr>
          <a:xfrm>
            <a:off x="8180418" y="3240419"/>
            <a:ext cx="2621882" cy="338554"/>
          </a:xfrm>
        </p:spPr>
        <p:txBody>
          <a:bodyPr>
            <a:normAutofit/>
          </a:bodyPr>
          <a:lstStyle/>
          <a:p>
            <a:pPr marL="0" indent="0">
              <a:buNone/>
            </a:pPr>
            <a:r>
              <a:rPr lang="en-US" sz="1800" b="1" dirty="0">
                <a:solidFill>
                  <a:srgbClr val="253896"/>
                </a:solidFill>
                <a:latin typeface="72 Condensed" panose="020B0506030000000003"/>
              </a:rPr>
              <a:t>Highly feasible!</a:t>
            </a:r>
            <a:endParaRPr lang="en-NL" sz="1800" b="1" dirty="0">
              <a:solidFill>
                <a:srgbClr val="253896"/>
              </a:solidFill>
              <a:latin typeface="72 Condensed" panose="020B0506030000000003"/>
            </a:endParaRPr>
          </a:p>
        </p:txBody>
      </p:sp>
      <p:sp>
        <p:nvSpPr>
          <p:cNvPr id="14" name="TextBox 13">
            <a:extLst>
              <a:ext uri="{FF2B5EF4-FFF2-40B4-BE49-F238E27FC236}">
                <a16:creationId xmlns:a16="http://schemas.microsoft.com/office/drawing/2014/main" id="{B83F0A59-D3D4-46E5-93CB-0DEA1889DA85}"/>
              </a:ext>
            </a:extLst>
          </p:cNvPr>
          <p:cNvSpPr txBox="1"/>
          <p:nvPr/>
        </p:nvSpPr>
        <p:spPr>
          <a:xfrm>
            <a:off x="5223516" y="922045"/>
            <a:ext cx="1870075" cy="369332"/>
          </a:xfrm>
          <a:prstGeom prst="rect">
            <a:avLst/>
          </a:prstGeom>
          <a:noFill/>
        </p:spPr>
        <p:txBody>
          <a:bodyPr wrap="square">
            <a:spAutoFit/>
          </a:bodyPr>
          <a:lstStyle/>
          <a:p>
            <a:r>
              <a:rPr lang="en-US" b="1" dirty="0">
                <a:solidFill>
                  <a:srgbClr val="253896"/>
                </a:solidFill>
                <a:latin typeface="72 Condensed" panose="020B0506030000000003"/>
              </a:rPr>
              <a:t>High impact!</a:t>
            </a:r>
            <a:endParaRPr lang="en-NL" dirty="0">
              <a:solidFill>
                <a:srgbClr val="253896"/>
              </a:solidFill>
            </a:endParaRPr>
          </a:p>
        </p:txBody>
      </p:sp>
      <p:sp>
        <p:nvSpPr>
          <p:cNvPr id="15" name="Rectangle: Rounded Corners 14">
            <a:extLst>
              <a:ext uri="{FF2B5EF4-FFF2-40B4-BE49-F238E27FC236}">
                <a16:creationId xmlns:a16="http://schemas.microsoft.com/office/drawing/2014/main" id="{C4B6AA75-7495-41A8-825A-4FD41BD7A10B}"/>
              </a:ext>
            </a:extLst>
          </p:cNvPr>
          <p:cNvSpPr/>
          <p:nvPr/>
        </p:nvSpPr>
        <p:spPr>
          <a:xfrm>
            <a:off x="6388100" y="1291378"/>
            <a:ext cx="1943100" cy="174550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253896"/>
              </a:solidFill>
            </a:endParaRPr>
          </a:p>
        </p:txBody>
      </p:sp>
      <p:sp>
        <p:nvSpPr>
          <p:cNvPr id="19" name="Rectangle: Rounded Corners 18">
            <a:extLst>
              <a:ext uri="{FF2B5EF4-FFF2-40B4-BE49-F238E27FC236}">
                <a16:creationId xmlns:a16="http://schemas.microsoft.com/office/drawing/2014/main" id="{05B2BD15-E049-4C77-880C-48DFACB79ABF}"/>
              </a:ext>
            </a:extLst>
          </p:cNvPr>
          <p:cNvSpPr/>
          <p:nvPr/>
        </p:nvSpPr>
        <p:spPr>
          <a:xfrm>
            <a:off x="3604909" y="1292930"/>
            <a:ext cx="1943100" cy="17455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253896"/>
              </a:solidFill>
            </a:endParaRPr>
          </a:p>
        </p:txBody>
      </p:sp>
      <p:sp>
        <p:nvSpPr>
          <p:cNvPr id="20" name="Rectangle: Rounded Corners 19">
            <a:extLst>
              <a:ext uri="{FF2B5EF4-FFF2-40B4-BE49-F238E27FC236}">
                <a16:creationId xmlns:a16="http://schemas.microsoft.com/office/drawing/2014/main" id="{81A42773-32E2-4273-8D13-FC0722C33F19}"/>
              </a:ext>
            </a:extLst>
          </p:cNvPr>
          <p:cNvSpPr/>
          <p:nvPr/>
        </p:nvSpPr>
        <p:spPr>
          <a:xfrm>
            <a:off x="6388100" y="3782515"/>
            <a:ext cx="1943100" cy="17455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253896"/>
              </a:solidFill>
            </a:endParaRPr>
          </a:p>
        </p:txBody>
      </p:sp>
      <p:sp>
        <p:nvSpPr>
          <p:cNvPr id="21" name="Rectangle: Rounded Corners 20">
            <a:extLst>
              <a:ext uri="{FF2B5EF4-FFF2-40B4-BE49-F238E27FC236}">
                <a16:creationId xmlns:a16="http://schemas.microsoft.com/office/drawing/2014/main" id="{73FFCB51-43AA-49B2-BF18-0BBCA4F9A6A5}"/>
              </a:ext>
            </a:extLst>
          </p:cNvPr>
          <p:cNvSpPr/>
          <p:nvPr/>
        </p:nvSpPr>
        <p:spPr>
          <a:xfrm>
            <a:off x="3604909" y="3748471"/>
            <a:ext cx="1943100" cy="17455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rgbClr val="253896"/>
              </a:solidFill>
            </a:endParaRPr>
          </a:p>
        </p:txBody>
      </p:sp>
      <p:sp>
        <p:nvSpPr>
          <p:cNvPr id="22" name="Content Placeholder 2">
            <a:extLst>
              <a:ext uri="{FF2B5EF4-FFF2-40B4-BE49-F238E27FC236}">
                <a16:creationId xmlns:a16="http://schemas.microsoft.com/office/drawing/2014/main" id="{FA0754CC-F7C7-467C-9316-08317EF3B33B}"/>
              </a:ext>
            </a:extLst>
          </p:cNvPr>
          <p:cNvSpPr txBox="1">
            <a:spLocks/>
          </p:cNvSpPr>
          <p:nvPr/>
        </p:nvSpPr>
        <p:spPr>
          <a:xfrm>
            <a:off x="2165890" y="3224173"/>
            <a:ext cx="2621882" cy="338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253896"/>
                </a:solidFill>
                <a:latin typeface="72 Condensed" panose="020B0506030000000003"/>
              </a:rPr>
              <a:t>Hardly feasible</a:t>
            </a:r>
            <a:endParaRPr lang="en-NL" sz="1800" b="1" dirty="0">
              <a:solidFill>
                <a:srgbClr val="253896"/>
              </a:solidFill>
              <a:latin typeface="72 Condensed" panose="020B0506030000000003"/>
            </a:endParaRPr>
          </a:p>
        </p:txBody>
      </p:sp>
      <p:sp>
        <p:nvSpPr>
          <p:cNvPr id="23" name="TextBox 22">
            <a:extLst>
              <a:ext uri="{FF2B5EF4-FFF2-40B4-BE49-F238E27FC236}">
                <a16:creationId xmlns:a16="http://schemas.microsoft.com/office/drawing/2014/main" id="{B7250E3F-A7EC-4A42-9B9C-001A3C93C912}"/>
              </a:ext>
            </a:extLst>
          </p:cNvPr>
          <p:cNvSpPr txBox="1"/>
          <p:nvPr/>
        </p:nvSpPr>
        <p:spPr>
          <a:xfrm>
            <a:off x="5275262" y="5645765"/>
            <a:ext cx="1870075" cy="369332"/>
          </a:xfrm>
          <a:prstGeom prst="rect">
            <a:avLst/>
          </a:prstGeom>
          <a:noFill/>
        </p:spPr>
        <p:txBody>
          <a:bodyPr wrap="square">
            <a:spAutoFit/>
          </a:bodyPr>
          <a:lstStyle/>
          <a:p>
            <a:r>
              <a:rPr lang="en-US" b="1" dirty="0">
                <a:solidFill>
                  <a:srgbClr val="253896"/>
                </a:solidFill>
                <a:latin typeface="72 Condensed" panose="020B0506030000000003"/>
              </a:rPr>
              <a:t>Limited impact</a:t>
            </a:r>
            <a:endParaRPr lang="en-NL" dirty="0">
              <a:solidFill>
                <a:srgbClr val="253896"/>
              </a:solidFill>
            </a:endParaRPr>
          </a:p>
        </p:txBody>
      </p:sp>
      <p:pic>
        <p:nvPicPr>
          <p:cNvPr id="4100" name="Picture 4" descr="Ventolin inhalatiepoeder Diskus | Producten | Inhalatorgebruik">
            <a:extLst>
              <a:ext uri="{FF2B5EF4-FFF2-40B4-BE49-F238E27FC236}">
                <a16:creationId xmlns:a16="http://schemas.microsoft.com/office/drawing/2014/main" id="{AEE87820-A4BD-4CA9-B1E3-5245DB43B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860" y="799853"/>
            <a:ext cx="1833592" cy="2291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31D4A7-8EB8-42FA-A81C-8042FF8C2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65384">
            <a:off x="6977619" y="4044273"/>
            <a:ext cx="1151645" cy="1153894"/>
          </a:xfrm>
          <a:prstGeom prst="rect">
            <a:avLst/>
          </a:prstGeom>
        </p:spPr>
      </p:pic>
      <p:pic>
        <p:nvPicPr>
          <p:cNvPr id="4" name="Picture 3">
            <a:extLst>
              <a:ext uri="{FF2B5EF4-FFF2-40B4-BE49-F238E27FC236}">
                <a16:creationId xmlns:a16="http://schemas.microsoft.com/office/drawing/2014/main" id="{504A1A6A-CFA0-4F4C-BAD7-7F3A8DCA3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77239">
            <a:off x="4012960" y="1394368"/>
            <a:ext cx="1159999" cy="1159999"/>
          </a:xfrm>
          <a:prstGeom prst="rect">
            <a:avLst/>
          </a:prstGeom>
        </p:spPr>
      </p:pic>
      <p:sp>
        <p:nvSpPr>
          <p:cNvPr id="18" name="Title 1">
            <a:extLst>
              <a:ext uri="{FF2B5EF4-FFF2-40B4-BE49-F238E27FC236}">
                <a16:creationId xmlns:a16="http://schemas.microsoft.com/office/drawing/2014/main" id="{8DB0E876-36DC-4EA7-99CA-174BE055DF70}"/>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64599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73E8-0F14-4920-A2E0-F3DD652A41B2}"/>
              </a:ext>
            </a:extLst>
          </p:cNvPr>
          <p:cNvSpPr txBox="1">
            <a:spLocks/>
          </p:cNvSpPr>
          <p:nvPr/>
        </p:nvSpPr>
        <p:spPr>
          <a:xfrm>
            <a:off x="2152649" y="28737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53896"/>
                </a:solidFill>
                <a:latin typeface="Tw Cen MT" panose="020B0602020104020603" pitchFamily="34" charset="0"/>
              </a:rPr>
              <a:t>Part 1: Insight in impact</a:t>
            </a:r>
            <a:endParaRPr lang="en-NL" b="1" dirty="0">
              <a:solidFill>
                <a:srgbClr val="253896"/>
              </a:solidFill>
              <a:latin typeface="Tw Cen MT" panose="020B0602020104020603" pitchFamily="34" charset="0"/>
            </a:endParaRPr>
          </a:p>
        </p:txBody>
      </p:sp>
      <p:sp>
        <p:nvSpPr>
          <p:cNvPr id="6" name="Title 1">
            <a:extLst>
              <a:ext uri="{FF2B5EF4-FFF2-40B4-BE49-F238E27FC236}">
                <a16:creationId xmlns:a16="http://schemas.microsoft.com/office/drawing/2014/main" id="{E44E631E-37E9-4CAC-9120-BB3B4C7FB6CC}"/>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Impact</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416536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market does not organise itself to you - Amsterdam Economic Board">
            <a:extLst>
              <a:ext uri="{FF2B5EF4-FFF2-40B4-BE49-F238E27FC236}">
                <a16:creationId xmlns:a16="http://schemas.microsoft.com/office/drawing/2014/main" id="{C527BA7B-B63F-4A2B-BC4E-8C0C24214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4" y="115024"/>
            <a:ext cx="9502776" cy="63313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5A0333C-2A2D-4327-8FD0-FBEBE867C455}"/>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Impact</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98457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E4B805-78B5-4CCB-B089-6A0977449BE3}"/>
              </a:ext>
            </a:extLst>
          </p:cNvPr>
          <p:cNvSpPr txBox="1">
            <a:spLocks/>
          </p:cNvSpPr>
          <p:nvPr/>
        </p:nvSpPr>
        <p:spPr>
          <a:xfrm>
            <a:off x="1735847" y="1332438"/>
            <a:ext cx="9605253" cy="339434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300" b="1" dirty="0">
                <a:solidFill>
                  <a:srgbClr val="253896"/>
                </a:solidFill>
                <a:latin typeface="Tw Cen MT" panose="020B0602020104020603" pitchFamily="34" charset="0"/>
              </a:rPr>
              <a:t>The most sustainable care </a:t>
            </a:r>
            <a:br>
              <a:rPr lang="en-US" sz="5300" b="1" dirty="0">
                <a:solidFill>
                  <a:srgbClr val="253896"/>
                </a:solidFill>
                <a:latin typeface="Tw Cen MT" panose="020B0602020104020603" pitchFamily="34" charset="0"/>
              </a:rPr>
            </a:br>
            <a:r>
              <a:rPr lang="en-US" sz="5300" b="1" dirty="0">
                <a:solidFill>
                  <a:srgbClr val="253896"/>
                </a:solidFill>
                <a:latin typeface="Tw Cen MT" panose="020B0602020104020603" pitchFamily="34" charset="0"/>
              </a:rPr>
              <a:t>is the undelivered care </a:t>
            </a:r>
          </a:p>
          <a:p>
            <a:r>
              <a:rPr lang="en-US" sz="5300" b="1" dirty="0">
                <a:solidFill>
                  <a:srgbClr val="253896"/>
                </a:solidFill>
                <a:latin typeface="Tw Cen MT" panose="020B0602020104020603" pitchFamily="34" charset="0"/>
              </a:rPr>
              <a:t>that doesn’t need to be delivered</a:t>
            </a:r>
          </a:p>
          <a:p>
            <a:endParaRPr lang="en-US" sz="3600" dirty="0">
              <a:solidFill>
                <a:srgbClr val="253896"/>
              </a:solidFill>
              <a:latin typeface="Tw Cen MT" panose="020B0602020104020603" pitchFamily="34" charset="0"/>
            </a:endParaRPr>
          </a:p>
        </p:txBody>
      </p:sp>
      <p:sp>
        <p:nvSpPr>
          <p:cNvPr id="4" name="Title 1">
            <a:extLst>
              <a:ext uri="{FF2B5EF4-FFF2-40B4-BE49-F238E27FC236}">
                <a16:creationId xmlns:a16="http://schemas.microsoft.com/office/drawing/2014/main" id="{43835BD3-501A-4B1D-8E6A-D7997BA3D2EE}"/>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Impact</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54906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956DA1B-7E3A-49DA-9B02-CFE9A7DCBCB7}"/>
              </a:ext>
            </a:extLst>
          </p:cNvPr>
          <p:cNvSpPr txBox="1">
            <a:spLocks/>
          </p:cNvSpPr>
          <p:nvPr/>
        </p:nvSpPr>
        <p:spPr>
          <a:xfrm>
            <a:off x="3756527" y="1"/>
            <a:ext cx="787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err="1">
                <a:solidFill>
                  <a:srgbClr val="253896"/>
                </a:solidFill>
                <a:latin typeface="Tw Cen MT" panose="020B0602020104020603" pitchFamily="34" charset="0"/>
              </a:rPr>
              <a:t>Emissions</a:t>
            </a:r>
            <a:r>
              <a:rPr lang="nl-NL" b="1" dirty="0">
                <a:solidFill>
                  <a:srgbClr val="253896"/>
                </a:solidFill>
                <a:latin typeface="Tw Cen MT" panose="020B0602020104020603" pitchFamily="34" charset="0"/>
              </a:rPr>
              <a:t> per sector</a:t>
            </a:r>
          </a:p>
        </p:txBody>
      </p:sp>
      <p:pic>
        <p:nvPicPr>
          <p:cNvPr id="8" name="Tijdelijke aanduiding voor afbeelding 4">
            <a:extLst>
              <a:ext uri="{FF2B5EF4-FFF2-40B4-BE49-F238E27FC236}">
                <a16:creationId xmlns:a16="http://schemas.microsoft.com/office/drawing/2014/main" id="{F1DD311A-6F94-426A-A039-F2D3700D1245}"/>
              </a:ext>
            </a:extLst>
          </p:cNvPr>
          <p:cNvPicPr>
            <a:picLocks noChangeAspect="1"/>
          </p:cNvPicPr>
          <p:nvPr/>
        </p:nvPicPr>
        <p:blipFill rotWithShape="1">
          <a:blip r:embed="rId3"/>
          <a:srcRect t="-530" b="-399"/>
          <a:stretch/>
        </p:blipFill>
        <p:spPr>
          <a:xfrm>
            <a:off x="1113500" y="1325563"/>
            <a:ext cx="10304789" cy="6216418"/>
          </a:xfrm>
          <a:prstGeom prst="rect">
            <a:avLst/>
          </a:prstGeom>
        </p:spPr>
      </p:pic>
      <p:sp>
        <p:nvSpPr>
          <p:cNvPr id="6" name="TextBox 5">
            <a:extLst>
              <a:ext uri="{FF2B5EF4-FFF2-40B4-BE49-F238E27FC236}">
                <a16:creationId xmlns:a16="http://schemas.microsoft.com/office/drawing/2014/main" id="{CAC6377F-7778-4E81-AE9A-631B73A56799}"/>
              </a:ext>
            </a:extLst>
          </p:cNvPr>
          <p:cNvSpPr txBox="1"/>
          <p:nvPr/>
        </p:nvSpPr>
        <p:spPr>
          <a:xfrm>
            <a:off x="8030500" y="6488667"/>
            <a:ext cx="6096000" cy="184666"/>
          </a:xfrm>
          <a:prstGeom prst="rect">
            <a:avLst/>
          </a:prstGeom>
          <a:noFill/>
        </p:spPr>
        <p:txBody>
          <a:bodyPr wrap="square">
            <a:spAutoFit/>
          </a:bodyPr>
          <a:lstStyle/>
          <a:p>
            <a:r>
              <a:rPr lang="en-US" sz="600" i="1" dirty="0"/>
              <a:t>NHS Sustainable Development Unit. </a:t>
            </a:r>
            <a:r>
              <a:rPr lang="en-US" sz="600" dirty="0"/>
              <a:t>Goods and services carbon hotspots, 2012</a:t>
            </a:r>
            <a:endParaRPr lang="en-NL" sz="600" dirty="0"/>
          </a:p>
        </p:txBody>
      </p:sp>
    </p:spTree>
    <p:extLst>
      <p:ext uri="{BB962C8B-B14F-4D97-AF65-F5344CB8AC3E}">
        <p14:creationId xmlns:p14="http://schemas.microsoft.com/office/powerpoint/2010/main" val="200221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DAB3F-3C0E-4E2C-92AA-317DEBC5B393}"/>
              </a:ext>
            </a:extLst>
          </p:cNvPr>
          <p:cNvPicPr>
            <a:picLocks noChangeAspect="1"/>
          </p:cNvPicPr>
          <p:nvPr/>
        </p:nvPicPr>
        <p:blipFill>
          <a:blip r:embed="rId2"/>
          <a:stretch>
            <a:fillRect/>
          </a:stretch>
        </p:blipFill>
        <p:spPr>
          <a:xfrm>
            <a:off x="1846378" y="1040191"/>
            <a:ext cx="7683702" cy="4868146"/>
          </a:xfrm>
          <a:prstGeom prst="rect">
            <a:avLst/>
          </a:prstGeom>
        </p:spPr>
      </p:pic>
      <p:sp>
        <p:nvSpPr>
          <p:cNvPr id="3" name="Title 1">
            <a:extLst>
              <a:ext uri="{FF2B5EF4-FFF2-40B4-BE49-F238E27FC236}">
                <a16:creationId xmlns:a16="http://schemas.microsoft.com/office/drawing/2014/main" id="{DB4C1835-A955-4C7B-B720-EBBD25CDD65A}"/>
              </a:ext>
            </a:extLst>
          </p:cNvPr>
          <p:cNvSpPr txBox="1">
            <a:spLocks/>
          </p:cNvSpPr>
          <p:nvPr/>
        </p:nvSpPr>
        <p:spPr>
          <a:xfrm>
            <a:off x="336550" y="377410"/>
            <a:ext cx="11696700"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Emissions primary care without pharmaceuticals</a:t>
            </a:r>
            <a:endParaRPr lang="en-NL" b="1" dirty="0">
              <a:solidFill>
                <a:srgbClr val="253896"/>
              </a:solidFill>
              <a:latin typeface="Tw Cen MT" panose="020B0602020104020603" pitchFamily="34" charset="0"/>
            </a:endParaRPr>
          </a:p>
        </p:txBody>
      </p:sp>
      <p:sp>
        <p:nvSpPr>
          <p:cNvPr id="4" name="Content Placeholder 2">
            <a:extLst>
              <a:ext uri="{FF2B5EF4-FFF2-40B4-BE49-F238E27FC236}">
                <a16:creationId xmlns:a16="http://schemas.microsoft.com/office/drawing/2014/main" id="{859472A1-4455-4E0E-AAEF-29412A1FC741}"/>
              </a:ext>
            </a:extLst>
          </p:cNvPr>
          <p:cNvSpPr txBox="1">
            <a:spLocks/>
          </p:cNvSpPr>
          <p:nvPr/>
        </p:nvSpPr>
        <p:spPr>
          <a:xfrm>
            <a:off x="1899718" y="5960174"/>
            <a:ext cx="9205162" cy="294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000" dirty="0" err="1">
                <a:solidFill>
                  <a:srgbClr val="253896"/>
                </a:solidFill>
                <a:latin typeface="72 Condensed" panose="020B0506030000000003"/>
              </a:rPr>
              <a:t>Sustainable</a:t>
            </a:r>
            <a:r>
              <a:rPr lang="nl-NL" sz="1000" dirty="0">
                <a:solidFill>
                  <a:srgbClr val="253896"/>
                </a:solidFill>
                <a:latin typeface="72 Condensed" panose="020B0506030000000003"/>
              </a:rPr>
              <a:t> development unit. Carbon Hotspots, 2018. https://www.sduhealth.org.uk/policy-strategy/reporting/naturalresource-footprint-2018/carbon-hotspots.aspx</a:t>
            </a:r>
            <a:endParaRPr lang="en-NL" sz="1000" dirty="0">
              <a:solidFill>
                <a:srgbClr val="253896"/>
              </a:solidFill>
              <a:latin typeface="72 Condensed" panose="020B0506030000000003"/>
            </a:endParaRPr>
          </a:p>
        </p:txBody>
      </p:sp>
      <p:sp>
        <p:nvSpPr>
          <p:cNvPr id="6" name="Title 1">
            <a:extLst>
              <a:ext uri="{FF2B5EF4-FFF2-40B4-BE49-F238E27FC236}">
                <a16:creationId xmlns:a16="http://schemas.microsoft.com/office/drawing/2014/main" id="{613872A0-1DE7-416A-8779-DDDE57E50E88}"/>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Impact</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01467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C0F9-1402-48EB-8C14-F365B67FF3DD}"/>
              </a:ext>
            </a:extLst>
          </p:cNvPr>
          <p:cNvSpPr txBox="1">
            <a:spLocks/>
          </p:cNvSpPr>
          <p:nvPr/>
        </p:nvSpPr>
        <p:spPr>
          <a:xfrm>
            <a:off x="2152649" y="24819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253896"/>
                </a:solidFill>
                <a:latin typeface="Tw Cen MT" panose="020B0602020104020603" pitchFamily="34" charset="0"/>
              </a:rPr>
              <a:t>Part 2: Insight into feasibility</a:t>
            </a:r>
            <a:endParaRPr lang="en-NL" b="1" dirty="0">
              <a:solidFill>
                <a:srgbClr val="253896"/>
              </a:solidFill>
              <a:latin typeface="Tw Cen MT" panose="020B0602020104020603" pitchFamily="34" charset="0"/>
            </a:endParaRPr>
          </a:p>
        </p:txBody>
      </p:sp>
      <p:sp>
        <p:nvSpPr>
          <p:cNvPr id="5" name="Title 1">
            <a:extLst>
              <a:ext uri="{FF2B5EF4-FFF2-40B4-BE49-F238E27FC236}">
                <a16:creationId xmlns:a16="http://schemas.microsoft.com/office/drawing/2014/main" id="{9C9924B5-5F8C-4F93-B724-0660EF500D60}"/>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09820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0B239-EDF4-44DC-8E3F-EFEA4D646372}"/>
              </a:ext>
            </a:extLst>
          </p:cNvPr>
          <p:cNvSpPr txBox="1">
            <a:spLocks/>
          </p:cNvSpPr>
          <p:nvPr/>
        </p:nvSpPr>
        <p:spPr>
          <a:xfrm>
            <a:off x="266700" y="109247"/>
            <a:ext cx="110744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err="1">
                <a:solidFill>
                  <a:srgbClr val="253896"/>
                </a:solidFill>
                <a:latin typeface="Tw Cen MT" panose="020B0602020104020603" pitchFamily="34" charset="0"/>
              </a:rPr>
              <a:t>Feasibility</a:t>
            </a:r>
            <a:endParaRPr lang="nl-NL" b="1" dirty="0">
              <a:solidFill>
                <a:srgbClr val="253896"/>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ECFA44FC-0DB2-403C-9668-BEBB44F6A092}"/>
              </a:ext>
            </a:extLst>
          </p:cNvPr>
          <p:cNvSpPr txBox="1">
            <a:spLocks/>
          </p:cNvSpPr>
          <p:nvPr/>
        </p:nvSpPr>
        <p:spPr>
          <a:xfrm>
            <a:off x="8411185" y="2152568"/>
            <a:ext cx="7886700" cy="4772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253896"/>
                </a:solidFill>
                <a:latin typeface="Tw Cen MT" panose="020B0602020104020603" pitchFamily="34" charset="0"/>
              </a:rPr>
              <a:t>        Macro</a:t>
            </a:r>
          </a:p>
          <a:p>
            <a:pPr marL="0" indent="0">
              <a:buFont typeface="Arial" panose="020B0604020202020204" pitchFamily="34" charset="0"/>
              <a:buNone/>
            </a:pPr>
            <a:r>
              <a:rPr lang="en-US" b="1" dirty="0">
                <a:solidFill>
                  <a:srgbClr val="253896"/>
                </a:solidFill>
                <a:latin typeface="Tw Cen MT" panose="020B0602020104020603" pitchFamily="34" charset="0"/>
              </a:rPr>
              <a:t>   </a:t>
            </a:r>
            <a:r>
              <a:rPr lang="en-US" b="1" dirty="0" err="1">
                <a:solidFill>
                  <a:srgbClr val="253896"/>
                </a:solidFill>
                <a:latin typeface="Tw Cen MT" panose="020B0602020104020603" pitchFamily="34" charset="0"/>
              </a:rPr>
              <a:t>Meso</a:t>
            </a:r>
            <a:r>
              <a:rPr lang="en-US" b="1" dirty="0">
                <a:solidFill>
                  <a:srgbClr val="253896"/>
                </a:solidFill>
                <a:latin typeface="Tw Cen MT" panose="020B0602020104020603" pitchFamily="34" charset="0"/>
              </a:rPr>
              <a:t> </a:t>
            </a:r>
            <a:br>
              <a:rPr lang="en-US" sz="400" b="1" dirty="0">
                <a:solidFill>
                  <a:srgbClr val="253896"/>
                </a:solidFill>
                <a:latin typeface="Tw Cen MT" panose="020B0602020104020603" pitchFamily="34" charset="0"/>
              </a:rPr>
            </a:br>
            <a:br>
              <a:rPr lang="en-US" sz="400" b="1" dirty="0">
                <a:solidFill>
                  <a:srgbClr val="253896"/>
                </a:solidFill>
                <a:latin typeface="Tw Cen MT" panose="020B0602020104020603" pitchFamily="34" charset="0"/>
              </a:rPr>
            </a:br>
            <a:endParaRPr lang="en-US" sz="400" b="1" dirty="0">
              <a:solidFill>
                <a:srgbClr val="253896"/>
              </a:solidFill>
              <a:latin typeface="Tw Cen MT" panose="020B0602020104020603" pitchFamily="34" charset="0"/>
            </a:endParaRPr>
          </a:p>
          <a:p>
            <a:pPr marL="0" indent="0">
              <a:buFont typeface="Arial" panose="020B0604020202020204" pitchFamily="34" charset="0"/>
              <a:buNone/>
            </a:pPr>
            <a:r>
              <a:rPr lang="en-US" b="1" dirty="0">
                <a:solidFill>
                  <a:srgbClr val="253896"/>
                </a:solidFill>
                <a:latin typeface="Tw Cen MT" panose="020B0602020104020603" pitchFamily="34" charset="0"/>
              </a:rPr>
              <a:t>Micro</a:t>
            </a:r>
          </a:p>
          <a:p>
            <a:endParaRPr lang="en-US" dirty="0">
              <a:solidFill>
                <a:srgbClr val="253896"/>
              </a:solidFill>
            </a:endParaRPr>
          </a:p>
          <a:p>
            <a:endParaRPr lang="en-US" dirty="0">
              <a:solidFill>
                <a:srgbClr val="253896"/>
              </a:solidFill>
            </a:endParaRPr>
          </a:p>
          <a:p>
            <a:endParaRPr lang="en-US" dirty="0">
              <a:solidFill>
                <a:srgbClr val="253896"/>
              </a:solidFill>
            </a:endParaRPr>
          </a:p>
        </p:txBody>
      </p:sp>
      <p:grpSp>
        <p:nvGrpSpPr>
          <p:cNvPr id="4" name="Group 3">
            <a:extLst>
              <a:ext uri="{FF2B5EF4-FFF2-40B4-BE49-F238E27FC236}">
                <a16:creationId xmlns:a16="http://schemas.microsoft.com/office/drawing/2014/main" id="{341B172C-813B-499A-8406-639475C8B635}"/>
              </a:ext>
            </a:extLst>
          </p:cNvPr>
          <p:cNvGrpSpPr/>
          <p:nvPr/>
        </p:nvGrpSpPr>
        <p:grpSpPr>
          <a:xfrm>
            <a:off x="3780815" y="1432209"/>
            <a:ext cx="4280170" cy="4302801"/>
            <a:chOff x="2256815" y="2128247"/>
            <a:chExt cx="4280170" cy="4302801"/>
          </a:xfrm>
        </p:grpSpPr>
        <p:sp>
          <p:nvSpPr>
            <p:cNvPr id="5" name="Oval 4">
              <a:extLst>
                <a:ext uri="{FF2B5EF4-FFF2-40B4-BE49-F238E27FC236}">
                  <a16:creationId xmlns:a16="http://schemas.microsoft.com/office/drawing/2014/main" id="{FDDF018C-6B91-4282-9EE1-F670F8B19399}"/>
                </a:ext>
              </a:extLst>
            </p:cNvPr>
            <p:cNvSpPr/>
            <p:nvPr/>
          </p:nvSpPr>
          <p:spPr>
            <a:xfrm>
              <a:off x="2256815" y="2128247"/>
              <a:ext cx="4280170" cy="4302801"/>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cxnSp>
          <p:nvCxnSpPr>
            <p:cNvPr id="6" name="Straight Arrow Connector 5">
              <a:extLst>
                <a:ext uri="{FF2B5EF4-FFF2-40B4-BE49-F238E27FC236}">
                  <a16:creationId xmlns:a16="http://schemas.microsoft.com/office/drawing/2014/main" id="{5FBBC273-219F-42C0-94D3-09175BF59E02}"/>
                </a:ext>
              </a:extLst>
            </p:cNvPr>
            <p:cNvCxnSpPr/>
            <p:nvPr/>
          </p:nvCxnSpPr>
          <p:spPr>
            <a:xfrm flipV="1">
              <a:off x="4396900" y="2684834"/>
              <a:ext cx="1803265" cy="15948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Cross 6">
            <a:extLst>
              <a:ext uri="{FF2B5EF4-FFF2-40B4-BE49-F238E27FC236}">
                <a16:creationId xmlns:a16="http://schemas.microsoft.com/office/drawing/2014/main" id="{1CD30DEE-4C8E-4440-8323-1602D36A248B}"/>
              </a:ext>
            </a:extLst>
          </p:cNvPr>
          <p:cNvSpPr/>
          <p:nvPr/>
        </p:nvSpPr>
        <p:spPr>
          <a:xfrm>
            <a:off x="5823003" y="3368738"/>
            <a:ext cx="272997" cy="27291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solidFill>
                <a:srgbClr val="253896"/>
              </a:solidFill>
            </a:endParaRPr>
          </a:p>
        </p:txBody>
      </p:sp>
      <p:sp>
        <p:nvSpPr>
          <p:cNvPr id="8" name="Cross 7">
            <a:extLst>
              <a:ext uri="{FF2B5EF4-FFF2-40B4-BE49-F238E27FC236}">
                <a16:creationId xmlns:a16="http://schemas.microsoft.com/office/drawing/2014/main" id="{08D357D0-A6B8-4F86-A2D8-E7C1D0AFE9F3}"/>
              </a:ext>
            </a:extLst>
          </p:cNvPr>
          <p:cNvSpPr/>
          <p:nvPr/>
        </p:nvSpPr>
        <p:spPr>
          <a:xfrm>
            <a:off x="6491438" y="2813499"/>
            <a:ext cx="272997" cy="27291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solidFill>
                <a:srgbClr val="253896"/>
              </a:solidFill>
            </a:endParaRPr>
          </a:p>
        </p:txBody>
      </p:sp>
      <p:sp>
        <p:nvSpPr>
          <p:cNvPr id="9" name="Cross 8">
            <a:extLst>
              <a:ext uri="{FF2B5EF4-FFF2-40B4-BE49-F238E27FC236}">
                <a16:creationId xmlns:a16="http://schemas.microsoft.com/office/drawing/2014/main" id="{4F5AA3E2-2EBA-4FC3-9275-41EF069C4A88}"/>
              </a:ext>
            </a:extLst>
          </p:cNvPr>
          <p:cNvSpPr/>
          <p:nvPr/>
        </p:nvSpPr>
        <p:spPr>
          <a:xfrm>
            <a:off x="7115626" y="2273144"/>
            <a:ext cx="272997" cy="272917"/>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a:solidFill>
                <a:srgbClr val="253896"/>
              </a:solidFill>
            </a:endParaRPr>
          </a:p>
        </p:txBody>
      </p:sp>
      <p:sp>
        <p:nvSpPr>
          <p:cNvPr id="12" name="Title 1">
            <a:extLst>
              <a:ext uri="{FF2B5EF4-FFF2-40B4-BE49-F238E27FC236}">
                <a16:creationId xmlns:a16="http://schemas.microsoft.com/office/drawing/2014/main" id="{524CCF83-FBD1-4854-B0E3-20D79547DE65}"/>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13556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FE1D-4B40-41FD-A583-D5B03A0F0000}"/>
              </a:ext>
            </a:extLst>
          </p:cNvPr>
          <p:cNvSpPr txBox="1">
            <a:spLocks/>
          </p:cNvSpPr>
          <p:nvPr/>
        </p:nvSpPr>
        <p:spPr>
          <a:xfrm>
            <a:off x="4962495" y="284101"/>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253896"/>
                </a:solidFill>
                <a:latin typeface="Tw Cen MT" panose="020B0602020104020603" pitchFamily="34" charset="0"/>
              </a:rPr>
              <a:t>Micro</a:t>
            </a:r>
            <a:endParaRPr lang="en-NL" sz="5400" b="1" dirty="0">
              <a:solidFill>
                <a:srgbClr val="253896"/>
              </a:solidFill>
              <a:latin typeface="Tw Cen MT" panose="020B0602020104020603" pitchFamily="34" charset="0"/>
            </a:endParaRPr>
          </a:p>
        </p:txBody>
      </p:sp>
      <p:grpSp>
        <p:nvGrpSpPr>
          <p:cNvPr id="3" name="Group 2">
            <a:extLst>
              <a:ext uri="{FF2B5EF4-FFF2-40B4-BE49-F238E27FC236}">
                <a16:creationId xmlns:a16="http://schemas.microsoft.com/office/drawing/2014/main" id="{81E0CC7A-A3C6-4568-948A-53AF26253F69}"/>
              </a:ext>
            </a:extLst>
          </p:cNvPr>
          <p:cNvGrpSpPr/>
          <p:nvPr/>
        </p:nvGrpSpPr>
        <p:grpSpPr>
          <a:xfrm>
            <a:off x="3861021" y="1609665"/>
            <a:ext cx="4174025" cy="4103410"/>
            <a:chOff x="4572000" y="3750197"/>
            <a:chExt cx="3009418" cy="2915912"/>
          </a:xfrm>
        </p:grpSpPr>
        <p:sp>
          <p:nvSpPr>
            <p:cNvPr id="4" name="Oval 3">
              <a:extLst>
                <a:ext uri="{FF2B5EF4-FFF2-40B4-BE49-F238E27FC236}">
                  <a16:creationId xmlns:a16="http://schemas.microsoft.com/office/drawing/2014/main" id="{49275EC4-F60E-4412-A3D4-B4E9E23757D3}"/>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sp>
          <p:nvSpPr>
            <p:cNvPr id="5" name="Cross 4">
              <a:extLst>
                <a:ext uri="{FF2B5EF4-FFF2-40B4-BE49-F238E27FC236}">
                  <a16:creationId xmlns:a16="http://schemas.microsoft.com/office/drawing/2014/main" id="{ED650C57-EC46-47B6-831B-944C965CF5D5}"/>
                </a:ext>
              </a:extLst>
            </p:cNvPr>
            <p:cNvSpPr/>
            <p:nvPr/>
          </p:nvSpPr>
          <p:spPr>
            <a:xfrm>
              <a:off x="5862578" y="499980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solidFill>
                  <a:srgbClr val="253896"/>
                </a:solidFill>
              </a:endParaRPr>
            </a:p>
          </p:txBody>
        </p:sp>
      </p:grpSp>
      <p:sp>
        <p:nvSpPr>
          <p:cNvPr id="8" name="Title 1">
            <a:extLst>
              <a:ext uri="{FF2B5EF4-FFF2-40B4-BE49-F238E27FC236}">
                <a16:creationId xmlns:a16="http://schemas.microsoft.com/office/drawing/2014/main" id="{21C59206-D04C-4131-8AEA-31D34EDF0509}"/>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40127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8F9ED9-6B59-4486-B407-128BA3630A6B}"/>
              </a:ext>
            </a:extLst>
          </p:cNvPr>
          <p:cNvGrpSpPr/>
          <p:nvPr/>
        </p:nvGrpSpPr>
        <p:grpSpPr>
          <a:xfrm>
            <a:off x="10780359" y="4969912"/>
            <a:ext cx="1022264" cy="1010828"/>
            <a:chOff x="4609383" y="3737986"/>
            <a:chExt cx="3009418" cy="2915912"/>
          </a:xfrm>
        </p:grpSpPr>
        <p:sp>
          <p:nvSpPr>
            <p:cNvPr id="7" name="Oval 6">
              <a:extLst>
                <a:ext uri="{FF2B5EF4-FFF2-40B4-BE49-F238E27FC236}">
                  <a16:creationId xmlns:a16="http://schemas.microsoft.com/office/drawing/2014/main" id="{DFC8E71A-EBFC-4375-879C-DE31A46577E1}"/>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8" name="Cross 7">
              <a:extLst>
                <a:ext uri="{FF2B5EF4-FFF2-40B4-BE49-F238E27FC236}">
                  <a16:creationId xmlns:a16="http://schemas.microsoft.com/office/drawing/2014/main" id="{D489A53E-859E-4D96-A60B-880AF752C09A}"/>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9" name="Title 1">
            <a:extLst>
              <a:ext uri="{FF2B5EF4-FFF2-40B4-BE49-F238E27FC236}">
                <a16:creationId xmlns:a16="http://schemas.microsoft.com/office/drawing/2014/main" id="{1C331805-63D8-4F17-92A7-3C26E25BD3A7}"/>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pic>
        <p:nvPicPr>
          <p:cNvPr id="3" name="Picture 2">
            <a:extLst>
              <a:ext uri="{FF2B5EF4-FFF2-40B4-BE49-F238E27FC236}">
                <a16:creationId xmlns:a16="http://schemas.microsoft.com/office/drawing/2014/main" id="{99CE1919-8502-4044-A3CE-3CC742862E10}"/>
              </a:ext>
            </a:extLst>
          </p:cNvPr>
          <p:cNvPicPr>
            <a:picLocks noChangeAspect="1"/>
          </p:cNvPicPr>
          <p:nvPr/>
        </p:nvPicPr>
        <p:blipFill rotWithShape="1">
          <a:blip r:embed="rId2"/>
          <a:srcRect l="58693" t="16124" r="20000" b="6321"/>
          <a:stretch/>
        </p:blipFill>
        <p:spPr>
          <a:xfrm>
            <a:off x="3132514" y="81280"/>
            <a:ext cx="5330766" cy="6205073"/>
          </a:xfrm>
          <a:prstGeom prst="rect">
            <a:avLst/>
          </a:prstGeom>
        </p:spPr>
      </p:pic>
      <p:sp>
        <p:nvSpPr>
          <p:cNvPr id="10" name="Content Placeholder 2">
            <a:extLst>
              <a:ext uri="{FF2B5EF4-FFF2-40B4-BE49-F238E27FC236}">
                <a16:creationId xmlns:a16="http://schemas.microsoft.com/office/drawing/2014/main" id="{7CDCA824-103B-49E8-9807-33D1C9BBB5AE}"/>
              </a:ext>
            </a:extLst>
          </p:cNvPr>
          <p:cNvSpPr txBox="1">
            <a:spLocks/>
          </p:cNvSpPr>
          <p:nvPr/>
        </p:nvSpPr>
        <p:spPr>
          <a:xfrm>
            <a:off x="8148118" y="6110269"/>
            <a:ext cx="9205162" cy="294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000" dirty="0">
                <a:solidFill>
                  <a:srgbClr val="253896"/>
                </a:solidFill>
                <a:latin typeface="72 Condensed" panose="020B0506030000000003"/>
              </a:rPr>
              <a:t>BBC News, 22 Sep 2021. https://www.bbc.com/news/health-58639253</a:t>
            </a:r>
            <a:endParaRPr lang="en-NL" sz="1000" dirty="0">
              <a:solidFill>
                <a:srgbClr val="253896"/>
              </a:solidFill>
              <a:latin typeface="72 Condensed" panose="020B0506030000000003"/>
            </a:endParaRPr>
          </a:p>
        </p:txBody>
      </p:sp>
    </p:spTree>
    <p:extLst>
      <p:ext uri="{BB962C8B-B14F-4D97-AF65-F5344CB8AC3E}">
        <p14:creationId xmlns:p14="http://schemas.microsoft.com/office/powerpoint/2010/main" val="185467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F05C338-F3F1-4F7F-93EB-F318D2CEB3ED}"/>
              </a:ext>
            </a:extLst>
          </p:cNvPr>
          <p:cNvSpPr txBox="1">
            <a:spLocks/>
          </p:cNvSpPr>
          <p:nvPr/>
        </p:nvSpPr>
        <p:spPr>
          <a:xfrm>
            <a:off x="1256101" y="1534098"/>
            <a:ext cx="9261156" cy="2071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253896"/>
                </a:solidFill>
                <a:latin typeface="Tw Cen MT" panose="020B0602020104020603" pitchFamily="34" charset="0"/>
                <a:cs typeface="Arial" panose="020B0604020202020204" pitchFamily="34" charset="0"/>
              </a:rPr>
              <a:t>I declare to have no conflicts of interests that relate to this presentation</a:t>
            </a:r>
          </a:p>
        </p:txBody>
      </p:sp>
      <p:graphicFrame>
        <p:nvGraphicFramePr>
          <p:cNvPr id="3" name="Table 2">
            <a:extLst>
              <a:ext uri="{FF2B5EF4-FFF2-40B4-BE49-F238E27FC236}">
                <a16:creationId xmlns:a16="http://schemas.microsoft.com/office/drawing/2014/main" id="{D7D69160-D161-43D7-961E-747C552D86DD}"/>
              </a:ext>
            </a:extLst>
          </p:cNvPr>
          <p:cNvGraphicFramePr>
            <a:graphicFrameLocks noGrp="1"/>
          </p:cNvGraphicFramePr>
          <p:nvPr>
            <p:extLst>
              <p:ext uri="{D42A27DB-BD31-4B8C-83A1-F6EECF244321}">
                <p14:modId xmlns:p14="http://schemas.microsoft.com/office/powerpoint/2010/main" val="174962951"/>
              </p:ext>
            </p:extLst>
          </p:nvPr>
        </p:nvGraphicFramePr>
        <p:xfrm>
          <a:off x="1110141" y="5214938"/>
          <a:ext cx="9598254" cy="1322216"/>
        </p:xfrm>
        <a:graphic>
          <a:graphicData uri="http://schemas.openxmlformats.org/drawingml/2006/table">
            <a:tbl>
              <a:tblPr/>
              <a:tblGrid>
                <a:gridCol w="3357457">
                  <a:extLst>
                    <a:ext uri="{9D8B030D-6E8A-4147-A177-3AD203B41FA5}">
                      <a16:colId xmlns:a16="http://schemas.microsoft.com/office/drawing/2014/main" val="20000"/>
                    </a:ext>
                  </a:extLst>
                </a:gridCol>
                <a:gridCol w="6240797">
                  <a:extLst>
                    <a:ext uri="{9D8B030D-6E8A-4147-A177-3AD203B41FA5}">
                      <a16:colId xmlns:a16="http://schemas.microsoft.com/office/drawing/2014/main" val="20001"/>
                    </a:ext>
                  </a:extLst>
                </a:gridCol>
              </a:tblGrid>
              <a:tr h="295275">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rPr>
                        <a:t>Financial interest</a:t>
                      </a: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rPr>
                        <a:t>Funders</a:t>
                      </a: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750">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rPr>
                        <a:t>Funding for Sustainable Healthcare research: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4D99"/>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spcBef>
                          <a:spcPct val="20000"/>
                        </a:spcBef>
                        <a:buFont typeface="Arial" panose="020B0604020202020204" pitchFamily="34" charset="0"/>
                        <a:defRPr b="1">
                          <a:solidFill>
                            <a:srgbClr val="005291"/>
                          </a:solidFill>
                          <a:latin typeface="Arial" panose="020B0604020202020204" pitchFamily="34" charset="0"/>
                          <a:ea typeface="ＭＳ Ｐゴシック"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defRPr sz="1600">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a:t>Dutch Ministry of Health</a:t>
                      </a:r>
                    </a:p>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a:t>SBOH (Dutch employers for GP trainees)</a:t>
                      </a:r>
                    </a:p>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err="1"/>
                        <a:t>ZonMw</a:t>
                      </a:r>
                      <a:r>
                        <a:rPr lang="en-GB" sz="1600" b="0" dirty="0"/>
                        <a:t> (Dutch funder for healthcare research and innovation)</a:t>
                      </a:r>
                    </a:p>
                    <a:p>
                      <a:pPr marL="0" marR="0" lvl="0" indent="0" algn="l" defTabSz="457200" rtl="0" eaLnBrk="1" fontAlgn="base" latinLnBrk="0" hangingPunct="1">
                        <a:lnSpc>
                          <a:spcPct val="100000"/>
                        </a:lnSpc>
                        <a:spcBef>
                          <a:spcPct val="0"/>
                        </a:spcBef>
                        <a:spcAft>
                          <a:spcPct val="0"/>
                        </a:spcAft>
                        <a:buClrTx/>
                        <a:buSzTx/>
                        <a:buFontTx/>
                        <a:buNone/>
                        <a:tabLst/>
                      </a:pPr>
                      <a:r>
                        <a:rPr lang="en-GB" sz="1600" b="0" dirty="0" err="1"/>
                        <a:t>Zorginstituut</a:t>
                      </a:r>
                      <a:r>
                        <a:rPr lang="en-GB" sz="1600" b="0" dirty="0"/>
                        <a:t> Nederland (Dutch National Health Care Institute)</a:t>
                      </a:r>
                    </a:p>
                  </a:txBody>
                  <a:tcPr marL="51439" marR="51439" marT="25754" marB="2575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7884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177639" y="419032"/>
            <a:ext cx="7886700" cy="1325563"/>
          </a:xfrm>
        </p:spPr>
        <p:txBody>
          <a:bodyPr/>
          <a:lstStyle/>
          <a:p>
            <a:r>
              <a:rPr lang="en-US" b="1" dirty="0">
                <a:solidFill>
                  <a:srgbClr val="253896"/>
                </a:solidFill>
                <a:latin typeface="Tw Cen MT" panose="020B0602020104020603" pitchFamily="34" charset="0"/>
              </a:rPr>
              <a:t>Micro / personal</a:t>
            </a:r>
            <a:endParaRPr lang="en-NL" b="1" dirty="0">
              <a:solidFill>
                <a:srgbClr val="253896"/>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1909354" y="2087630"/>
            <a:ext cx="10515600" cy="4351338"/>
          </a:xfrm>
        </p:spPr>
        <p:txBody>
          <a:bodyPr>
            <a:normAutofit/>
          </a:bodyPr>
          <a:lstStyle/>
          <a:p>
            <a:pPr marL="0" indent="0">
              <a:buNone/>
            </a:pPr>
            <a:r>
              <a:rPr lang="en-US" b="1" dirty="0">
                <a:solidFill>
                  <a:schemeClr val="tx1">
                    <a:lumMod val="75000"/>
                    <a:lumOff val="25000"/>
                  </a:schemeClr>
                </a:solidFill>
                <a:latin typeface="72 Condensed" panose="020B0506030000000003"/>
              </a:rPr>
              <a:t>Medication</a:t>
            </a:r>
          </a:p>
          <a:p>
            <a:pPr lvl="1"/>
            <a:r>
              <a:rPr lang="en-US" dirty="0">
                <a:solidFill>
                  <a:schemeClr val="tx1">
                    <a:lumMod val="75000"/>
                    <a:lumOff val="25000"/>
                  </a:schemeClr>
                </a:solidFill>
                <a:latin typeface="72 Condensed" panose="020B0506030000000003"/>
              </a:rPr>
              <a:t>Efficient</a:t>
            </a:r>
          </a:p>
          <a:p>
            <a:pPr lvl="1"/>
            <a:r>
              <a:rPr lang="en-US" dirty="0">
                <a:solidFill>
                  <a:schemeClr val="tx1">
                    <a:lumMod val="75000"/>
                    <a:lumOff val="25000"/>
                  </a:schemeClr>
                </a:solidFill>
                <a:latin typeface="72 Condensed" panose="020B0506030000000003"/>
                <a:sym typeface="Wingdings" panose="05000000000000000000" pitchFamily="2" charset="2"/>
              </a:rPr>
              <a:t>Small amounts</a:t>
            </a:r>
          </a:p>
          <a:p>
            <a:pPr lvl="1"/>
            <a:r>
              <a:rPr lang="en-US" dirty="0">
                <a:solidFill>
                  <a:schemeClr val="tx1">
                    <a:lumMod val="75000"/>
                    <a:lumOff val="25000"/>
                  </a:schemeClr>
                </a:solidFill>
                <a:latin typeface="72 Condensed" panose="020B0506030000000003"/>
                <a:sym typeface="Wingdings" panose="05000000000000000000" pitchFamily="2" charset="2"/>
              </a:rPr>
              <a:t>Evaluate frequently: is it necessary?</a:t>
            </a:r>
          </a:p>
          <a:p>
            <a:pPr lvl="1"/>
            <a:r>
              <a:rPr lang="en-US" dirty="0">
                <a:solidFill>
                  <a:schemeClr val="tx1">
                    <a:lumMod val="75000"/>
                    <a:lumOff val="25000"/>
                  </a:schemeClr>
                </a:solidFill>
                <a:latin typeface="72 Condensed" panose="020B0506030000000003"/>
                <a:sym typeface="Wingdings" panose="05000000000000000000" pitchFamily="2" charset="2"/>
              </a:rPr>
              <a:t>Deprescribe</a:t>
            </a:r>
          </a:p>
          <a:p>
            <a:pPr lvl="1"/>
            <a:r>
              <a:rPr lang="en-US" dirty="0">
                <a:solidFill>
                  <a:schemeClr val="tx1">
                    <a:lumMod val="75000"/>
                    <a:lumOff val="25000"/>
                  </a:schemeClr>
                </a:solidFill>
                <a:latin typeface="72 Condensed" panose="020B0506030000000003"/>
                <a:sym typeface="Wingdings" panose="05000000000000000000" pitchFamily="2" charset="2"/>
              </a:rPr>
              <a:t>Instruct the patient</a:t>
            </a:r>
          </a:p>
          <a:p>
            <a:pPr lvl="1"/>
            <a:r>
              <a:rPr lang="en-US" i="1" dirty="0">
                <a:solidFill>
                  <a:schemeClr val="tx1">
                    <a:lumMod val="75000"/>
                    <a:lumOff val="25000"/>
                  </a:schemeClr>
                </a:solidFill>
                <a:latin typeface="72 Condensed" panose="020B0506030000000003"/>
                <a:sym typeface="Wingdings" panose="05000000000000000000" pitchFamily="2" charset="2"/>
              </a:rPr>
              <a:t>What </a:t>
            </a:r>
            <a:r>
              <a:rPr lang="en-US" dirty="0">
                <a:solidFill>
                  <a:schemeClr val="tx1">
                    <a:lumMod val="75000"/>
                    <a:lumOff val="25000"/>
                  </a:schemeClr>
                </a:solidFill>
                <a:latin typeface="72 Condensed" panose="020B0506030000000003"/>
                <a:sym typeface="Wingdings" panose="05000000000000000000" pitchFamily="2" charset="2"/>
              </a:rPr>
              <a:t>do you prescribe?</a:t>
            </a:r>
          </a:p>
        </p:txBody>
      </p:sp>
      <p:grpSp>
        <p:nvGrpSpPr>
          <p:cNvPr id="7" name="Group 6">
            <a:extLst>
              <a:ext uri="{FF2B5EF4-FFF2-40B4-BE49-F238E27FC236}">
                <a16:creationId xmlns:a16="http://schemas.microsoft.com/office/drawing/2014/main" id="{80717F3B-D351-4869-98B7-E6C4807D0617}"/>
              </a:ext>
            </a:extLst>
          </p:cNvPr>
          <p:cNvGrpSpPr/>
          <p:nvPr/>
        </p:nvGrpSpPr>
        <p:grpSpPr>
          <a:xfrm>
            <a:off x="10780359" y="4969912"/>
            <a:ext cx="1022264" cy="1010828"/>
            <a:chOff x="4609383" y="3737986"/>
            <a:chExt cx="3009418" cy="2915912"/>
          </a:xfrm>
        </p:grpSpPr>
        <p:sp>
          <p:nvSpPr>
            <p:cNvPr id="9" name="Oval 8">
              <a:extLst>
                <a:ext uri="{FF2B5EF4-FFF2-40B4-BE49-F238E27FC236}">
                  <a16:creationId xmlns:a16="http://schemas.microsoft.com/office/drawing/2014/main" id="{04913526-7D29-425F-A850-931DFB79F09E}"/>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0" name="Cross 9">
              <a:extLst>
                <a:ext uri="{FF2B5EF4-FFF2-40B4-BE49-F238E27FC236}">
                  <a16:creationId xmlns:a16="http://schemas.microsoft.com/office/drawing/2014/main" id="{16C955AB-96E2-4072-87BC-8A22533F4C00}"/>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1" name="Title 1">
            <a:extLst>
              <a:ext uri="{FF2B5EF4-FFF2-40B4-BE49-F238E27FC236}">
                <a16:creationId xmlns:a16="http://schemas.microsoft.com/office/drawing/2014/main" id="{07D97FEF-7526-4520-B343-E1C0A9FDB2AC}"/>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84699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6">
            <a:extLst>
              <a:ext uri="{FF2B5EF4-FFF2-40B4-BE49-F238E27FC236}">
                <a16:creationId xmlns:a16="http://schemas.microsoft.com/office/drawing/2014/main" id="{B053EF15-2DDB-4520-84D2-55735AEFB4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4551" y="191357"/>
            <a:ext cx="8842897" cy="6475285"/>
          </a:xfrm>
          <a:prstGeom prst="rect">
            <a:avLst/>
          </a:prstGeom>
          <a:noFill/>
        </p:spPr>
      </p:pic>
      <p:grpSp>
        <p:nvGrpSpPr>
          <p:cNvPr id="7" name="Group 6">
            <a:extLst>
              <a:ext uri="{FF2B5EF4-FFF2-40B4-BE49-F238E27FC236}">
                <a16:creationId xmlns:a16="http://schemas.microsoft.com/office/drawing/2014/main" id="{E7931F7B-18EC-4AF5-BA6F-4934FA1F04DF}"/>
              </a:ext>
            </a:extLst>
          </p:cNvPr>
          <p:cNvGrpSpPr/>
          <p:nvPr/>
        </p:nvGrpSpPr>
        <p:grpSpPr>
          <a:xfrm>
            <a:off x="10780359" y="4969912"/>
            <a:ext cx="1022264" cy="1010828"/>
            <a:chOff x="4609383" y="3737986"/>
            <a:chExt cx="3009418" cy="2915912"/>
          </a:xfrm>
        </p:grpSpPr>
        <p:sp>
          <p:nvSpPr>
            <p:cNvPr id="9" name="Oval 8">
              <a:extLst>
                <a:ext uri="{FF2B5EF4-FFF2-40B4-BE49-F238E27FC236}">
                  <a16:creationId xmlns:a16="http://schemas.microsoft.com/office/drawing/2014/main" id="{621A9427-C9FD-4659-96F1-EB1C7C1BB1EB}"/>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0" name="Cross 9">
              <a:extLst>
                <a:ext uri="{FF2B5EF4-FFF2-40B4-BE49-F238E27FC236}">
                  <a16:creationId xmlns:a16="http://schemas.microsoft.com/office/drawing/2014/main" id="{8FBB45AD-485F-481E-BED6-1DE403DCCDCB}"/>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Tree>
    <p:extLst>
      <p:ext uri="{BB962C8B-B14F-4D97-AF65-F5344CB8AC3E}">
        <p14:creationId xmlns:p14="http://schemas.microsoft.com/office/powerpoint/2010/main" val="25862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1896292" y="2087630"/>
            <a:ext cx="10515600" cy="4351338"/>
          </a:xfrm>
        </p:spPr>
        <p:txBody>
          <a:bodyPr>
            <a:normAutofit/>
          </a:bodyPr>
          <a:lstStyle/>
          <a:p>
            <a:pPr marL="0" indent="0">
              <a:buNone/>
            </a:pPr>
            <a:r>
              <a:rPr lang="en-US" b="1" dirty="0">
                <a:solidFill>
                  <a:schemeClr val="tx1">
                    <a:lumMod val="75000"/>
                    <a:lumOff val="25000"/>
                  </a:schemeClr>
                </a:solidFill>
                <a:latin typeface="72 Condensed" panose="020B0506030000000003"/>
              </a:rPr>
              <a:t>Efficient care</a:t>
            </a:r>
          </a:p>
          <a:p>
            <a:pPr lvl="1"/>
            <a:r>
              <a:rPr lang="en-US" dirty="0">
                <a:solidFill>
                  <a:schemeClr val="tx1">
                    <a:lumMod val="75000"/>
                    <a:lumOff val="25000"/>
                  </a:schemeClr>
                </a:solidFill>
                <a:latin typeface="72 Condensed" panose="020B0506030000000003"/>
              </a:rPr>
              <a:t>Referrals?</a:t>
            </a:r>
          </a:p>
          <a:p>
            <a:pPr lvl="1"/>
            <a:r>
              <a:rPr lang="en-US" dirty="0">
                <a:solidFill>
                  <a:schemeClr val="tx1">
                    <a:lumMod val="75000"/>
                    <a:lumOff val="25000"/>
                  </a:schemeClr>
                </a:solidFill>
                <a:latin typeface="72 Condensed" panose="020B0506030000000003"/>
              </a:rPr>
              <a:t>Additional examination (lab)?</a:t>
            </a:r>
          </a:p>
          <a:p>
            <a:pPr lvl="1"/>
            <a:r>
              <a:rPr lang="en-US" dirty="0">
                <a:solidFill>
                  <a:schemeClr val="tx1">
                    <a:lumMod val="75000"/>
                    <a:lumOff val="25000"/>
                  </a:schemeClr>
                </a:solidFill>
                <a:latin typeface="72 Condensed" panose="020B0506030000000003"/>
                <a:sym typeface="Wingdings" panose="05000000000000000000" pitchFamily="2" charset="2"/>
              </a:rPr>
              <a:t>Is this examination / treatment really necessary? </a:t>
            </a:r>
          </a:p>
          <a:p>
            <a:pPr lvl="1"/>
            <a:r>
              <a:rPr lang="en-US" dirty="0">
                <a:solidFill>
                  <a:schemeClr val="tx1">
                    <a:lumMod val="75000"/>
                    <a:lumOff val="25000"/>
                  </a:schemeClr>
                </a:solidFill>
                <a:latin typeface="72 Condensed" panose="020B0506030000000003"/>
                <a:sym typeface="Wingdings" panose="05000000000000000000" pitchFamily="2" charset="2"/>
              </a:rPr>
              <a:t>Advanced care planning</a:t>
            </a:r>
          </a:p>
          <a:p>
            <a:pPr marL="457200" lvl="1" indent="0">
              <a:buNone/>
            </a:pPr>
            <a:endParaRPr lang="en-US" dirty="0">
              <a:solidFill>
                <a:schemeClr val="tx1">
                  <a:lumMod val="75000"/>
                  <a:lumOff val="25000"/>
                </a:schemeClr>
              </a:solidFill>
            </a:endParaRPr>
          </a:p>
        </p:txBody>
      </p:sp>
      <p:grpSp>
        <p:nvGrpSpPr>
          <p:cNvPr id="6" name="Group 5">
            <a:extLst>
              <a:ext uri="{FF2B5EF4-FFF2-40B4-BE49-F238E27FC236}">
                <a16:creationId xmlns:a16="http://schemas.microsoft.com/office/drawing/2014/main" id="{588CB87A-C993-4711-80F3-2D9698C9135D}"/>
              </a:ext>
            </a:extLst>
          </p:cNvPr>
          <p:cNvGrpSpPr/>
          <p:nvPr/>
        </p:nvGrpSpPr>
        <p:grpSpPr>
          <a:xfrm>
            <a:off x="10780359" y="4969912"/>
            <a:ext cx="1022264" cy="1010828"/>
            <a:chOff x="4609383" y="3737986"/>
            <a:chExt cx="3009418" cy="2915912"/>
          </a:xfrm>
        </p:grpSpPr>
        <p:sp>
          <p:nvSpPr>
            <p:cNvPr id="7" name="Oval 6">
              <a:extLst>
                <a:ext uri="{FF2B5EF4-FFF2-40B4-BE49-F238E27FC236}">
                  <a16:creationId xmlns:a16="http://schemas.microsoft.com/office/drawing/2014/main" id="{78308ED1-CD93-426C-A9EF-9D2D1755192C}"/>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Cross 8">
              <a:extLst>
                <a:ext uri="{FF2B5EF4-FFF2-40B4-BE49-F238E27FC236}">
                  <a16:creationId xmlns:a16="http://schemas.microsoft.com/office/drawing/2014/main" id="{D1F433D7-AA1D-4CB3-93AA-A9A3402C35D5}"/>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1" name="Title 1">
            <a:extLst>
              <a:ext uri="{FF2B5EF4-FFF2-40B4-BE49-F238E27FC236}">
                <a16:creationId xmlns:a16="http://schemas.microsoft.com/office/drawing/2014/main" id="{E75BBF69-A893-41A0-BEC6-13318104820A}"/>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
        <p:nvSpPr>
          <p:cNvPr id="12" name="Title 1">
            <a:extLst>
              <a:ext uri="{FF2B5EF4-FFF2-40B4-BE49-F238E27FC236}">
                <a16:creationId xmlns:a16="http://schemas.microsoft.com/office/drawing/2014/main" id="{6EF30522-BF1F-4120-A9B0-A045C74D860B}"/>
              </a:ext>
            </a:extLst>
          </p:cNvPr>
          <p:cNvSpPr>
            <a:spLocks noGrp="1"/>
          </p:cNvSpPr>
          <p:nvPr>
            <p:ph type="title"/>
          </p:nvPr>
        </p:nvSpPr>
        <p:spPr>
          <a:xfrm>
            <a:off x="4177639" y="419032"/>
            <a:ext cx="7886700" cy="1325563"/>
          </a:xfrm>
        </p:spPr>
        <p:txBody>
          <a:bodyPr/>
          <a:lstStyle/>
          <a:p>
            <a:r>
              <a:rPr lang="en-US" b="1" dirty="0">
                <a:solidFill>
                  <a:srgbClr val="253896"/>
                </a:solidFill>
                <a:latin typeface="Tw Cen MT" panose="020B0602020104020603" pitchFamily="34" charset="0"/>
              </a:rPr>
              <a:t>Micro / personal</a:t>
            </a:r>
            <a:endParaRPr lang="en-NL" b="1" dirty="0">
              <a:solidFill>
                <a:srgbClr val="253896"/>
              </a:solidFill>
              <a:latin typeface="Tw Cen MT" panose="020B0602020104020603" pitchFamily="34" charset="0"/>
            </a:endParaRPr>
          </a:p>
        </p:txBody>
      </p:sp>
    </p:spTree>
    <p:extLst>
      <p:ext uri="{BB962C8B-B14F-4D97-AF65-F5344CB8AC3E}">
        <p14:creationId xmlns:p14="http://schemas.microsoft.com/office/powerpoint/2010/main" val="151955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896798" y="1825490"/>
            <a:ext cx="7886700" cy="4351338"/>
          </a:xfrm>
        </p:spPr>
        <p:txBody>
          <a:bodyPr>
            <a:normAutofit/>
          </a:bodyPr>
          <a:lstStyle/>
          <a:p>
            <a:pPr marL="0" indent="0">
              <a:buNone/>
            </a:pPr>
            <a:r>
              <a:rPr lang="en-US" b="1" dirty="0">
                <a:solidFill>
                  <a:schemeClr val="tx1">
                    <a:lumMod val="75000"/>
                    <a:lumOff val="25000"/>
                  </a:schemeClr>
                </a:solidFill>
                <a:latin typeface="72 Condensed" panose="020B0506030000000003"/>
              </a:rPr>
              <a:t>Transportation</a:t>
            </a:r>
          </a:p>
          <a:p>
            <a:pPr lvl="1"/>
            <a:r>
              <a:rPr lang="en-US" dirty="0">
                <a:solidFill>
                  <a:schemeClr val="tx1">
                    <a:lumMod val="75000"/>
                    <a:lumOff val="25000"/>
                  </a:schemeClr>
                </a:solidFill>
                <a:latin typeface="72 Condensed" panose="020B0506030000000003"/>
              </a:rPr>
              <a:t>Personal: bicycle</a:t>
            </a:r>
          </a:p>
          <a:p>
            <a:pPr lvl="1"/>
            <a:r>
              <a:rPr lang="en-US" dirty="0">
                <a:solidFill>
                  <a:schemeClr val="tx1">
                    <a:lumMod val="75000"/>
                    <a:lumOff val="25000"/>
                  </a:schemeClr>
                </a:solidFill>
                <a:latin typeface="72 Condensed" panose="020B0506030000000003"/>
              </a:rPr>
              <a:t>Patients: stimulate active transportation</a:t>
            </a:r>
          </a:p>
          <a:p>
            <a:pPr lvl="1"/>
            <a:r>
              <a:rPr lang="en-US" dirty="0">
                <a:solidFill>
                  <a:schemeClr val="tx1">
                    <a:lumMod val="75000"/>
                    <a:lumOff val="25000"/>
                  </a:schemeClr>
                </a:solidFill>
                <a:latin typeface="72 Condensed" panose="020B0506030000000003"/>
              </a:rPr>
              <a:t>Video consultations</a:t>
            </a:r>
          </a:p>
          <a:p>
            <a:pPr lvl="1"/>
            <a:endParaRPr lang="en-US" dirty="0">
              <a:solidFill>
                <a:schemeClr val="tx1">
                  <a:lumMod val="75000"/>
                  <a:lumOff val="25000"/>
                </a:schemeClr>
              </a:solidFill>
              <a:latin typeface="72 Condensed" panose="020B0506030000000003"/>
              <a:sym typeface="Wingdings" panose="05000000000000000000" pitchFamily="2" charset="2"/>
            </a:endParaRPr>
          </a:p>
          <a:p>
            <a:pPr marL="0" indent="0">
              <a:buNone/>
            </a:pPr>
            <a:br>
              <a:rPr lang="en-US" b="1" dirty="0">
                <a:solidFill>
                  <a:schemeClr val="tx1">
                    <a:lumMod val="75000"/>
                    <a:lumOff val="25000"/>
                  </a:schemeClr>
                </a:solidFill>
                <a:latin typeface="72 Condensed" panose="020B0506030000000003"/>
              </a:rPr>
            </a:br>
            <a:r>
              <a:rPr lang="en-US" b="1" dirty="0">
                <a:solidFill>
                  <a:schemeClr val="tx1">
                    <a:lumMod val="75000"/>
                    <a:lumOff val="25000"/>
                  </a:schemeClr>
                </a:solidFill>
                <a:latin typeface="72 Condensed" panose="020B0506030000000003"/>
              </a:rPr>
              <a:t>Consultations</a:t>
            </a:r>
          </a:p>
          <a:p>
            <a:pPr lvl="1"/>
            <a:r>
              <a:rPr lang="en-US" dirty="0">
                <a:solidFill>
                  <a:schemeClr val="tx1">
                    <a:lumMod val="75000"/>
                    <a:lumOff val="25000"/>
                  </a:schemeClr>
                </a:solidFill>
                <a:latin typeface="72 Condensed" panose="020B0506030000000003"/>
              </a:rPr>
              <a:t>Diet</a:t>
            </a:r>
          </a:p>
          <a:p>
            <a:pPr lvl="1"/>
            <a:r>
              <a:rPr lang="en-US" dirty="0">
                <a:solidFill>
                  <a:schemeClr val="tx1">
                    <a:lumMod val="75000"/>
                    <a:lumOff val="25000"/>
                  </a:schemeClr>
                </a:solidFill>
                <a:latin typeface="72 Condensed" panose="020B0506030000000003"/>
              </a:rPr>
              <a:t>Exercise</a:t>
            </a:r>
          </a:p>
          <a:p>
            <a:pPr lvl="1"/>
            <a:r>
              <a:rPr lang="en-US" dirty="0">
                <a:solidFill>
                  <a:schemeClr val="tx1">
                    <a:lumMod val="75000"/>
                    <a:lumOff val="25000"/>
                  </a:schemeClr>
                </a:solidFill>
                <a:latin typeface="72 Condensed" panose="020B0506030000000003"/>
                <a:sym typeface="Wingdings" panose="05000000000000000000" pitchFamily="2" charset="2"/>
              </a:rPr>
              <a:t>Smoking cessation</a:t>
            </a:r>
          </a:p>
          <a:p>
            <a:pPr lvl="1"/>
            <a:endParaRPr lang="en-US" dirty="0">
              <a:solidFill>
                <a:schemeClr val="tx1">
                  <a:lumMod val="75000"/>
                  <a:lumOff val="25000"/>
                </a:schemeClr>
              </a:solidFill>
              <a:latin typeface="72 Condensed" panose="020B0506030000000003"/>
              <a:sym typeface="Wingdings" panose="05000000000000000000" pitchFamily="2" charset="2"/>
            </a:endParaRPr>
          </a:p>
        </p:txBody>
      </p:sp>
      <p:pic>
        <p:nvPicPr>
          <p:cNvPr id="2052" name="Picture 4" descr="assorted vegetables on blue and white wooden table">
            <a:extLst>
              <a:ext uri="{FF2B5EF4-FFF2-40B4-BE49-F238E27FC236}">
                <a16:creationId xmlns:a16="http://schemas.microsoft.com/office/drawing/2014/main" id="{C79946EE-35AB-403D-BD3A-7704F1453C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84" b="17240"/>
          <a:stretch/>
        </p:blipFill>
        <p:spPr bwMode="auto">
          <a:xfrm>
            <a:off x="7030898" y="4001159"/>
            <a:ext cx="3505201" cy="188691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5855498-D928-401F-9AAC-3F6DA2968240}"/>
              </a:ext>
            </a:extLst>
          </p:cNvPr>
          <p:cNvGrpSpPr/>
          <p:nvPr/>
        </p:nvGrpSpPr>
        <p:grpSpPr>
          <a:xfrm>
            <a:off x="10780359" y="4969912"/>
            <a:ext cx="1022264" cy="1010828"/>
            <a:chOff x="4609383" y="3737986"/>
            <a:chExt cx="3009418" cy="2915912"/>
          </a:xfrm>
        </p:grpSpPr>
        <p:sp>
          <p:nvSpPr>
            <p:cNvPr id="12" name="Oval 11">
              <a:extLst>
                <a:ext uri="{FF2B5EF4-FFF2-40B4-BE49-F238E27FC236}">
                  <a16:creationId xmlns:a16="http://schemas.microsoft.com/office/drawing/2014/main" id="{1CFC05CD-36C3-4E6E-ABCA-B77B4AF4833E}"/>
                </a:ext>
              </a:extLst>
            </p:cNvPr>
            <p:cNvSpPr/>
            <p:nvPr/>
          </p:nvSpPr>
          <p:spPr>
            <a:xfrm>
              <a:off x="4609383" y="3737986"/>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4" name="Cross 13">
              <a:extLst>
                <a:ext uri="{FF2B5EF4-FFF2-40B4-BE49-F238E27FC236}">
                  <a16:creationId xmlns:a16="http://schemas.microsoft.com/office/drawing/2014/main" id="{71E3D29D-92FD-411C-AA0D-4A0D4F76DE9B}"/>
                </a:ext>
              </a:extLst>
            </p:cNvPr>
            <p:cNvSpPr/>
            <p:nvPr/>
          </p:nvSpPr>
          <p:spPr>
            <a:xfrm>
              <a:off x="5943702" y="4973969"/>
              <a:ext cx="428263"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3" name="Title 1">
            <a:extLst>
              <a:ext uri="{FF2B5EF4-FFF2-40B4-BE49-F238E27FC236}">
                <a16:creationId xmlns:a16="http://schemas.microsoft.com/office/drawing/2014/main" id="{A2185245-C11F-4E98-ACE5-DEF959952144}"/>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
        <p:nvSpPr>
          <p:cNvPr id="15" name="Title 1">
            <a:extLst>
              <a:ext uri="{FF2B5EF4-FFF2-40B4-BE49-F238E27FC236}">
                <a16:creationId xmlns:a16="http://schemas.microsoft.com/office/drawing/2014/main" id="{1EDFC0CB-FC7D-4C5B-BA77-C52E30782D9F}"/>
              </a:ext>
            </a:extLst>
          </p:cNvPr>
          <p:cNvSpPr>
            <a:spLocks noGrp="1"/>
          </p:cNvSpPr>
          <p:nvPr>
            <p:ph type="title"/>
          </p:nvPr>
        </p:nvSpPr>
        <p:spPr>
          <a:xfrm>
            <a:off x="4177639" y="419032"/>
            <a:ext cx="7886700" cy="1325563"/>
          </a:xfrm>
        </p:spPr>
        <p:txBody>
          <a:bodyPr/>
          <a:lstStyle/>
          <a:p>
            <a:r>
              <a:rPr lang="en-US" b="1" dirty="0">
                <a:solidFill>
                  <a:srgbClr val="253896"/>
                </a:solidFill>
                <a:latin typeface="Tw Cen MT" panose="020B0602020104020603" pitchFamily="34" charset="0"/>
              </a:rPr>
              <a:t>Micro / personal</a:t>
            </a:r>
            <a:endParaRPr lang="en-NL" b="1" dirty="0">
              <a:solidFill>
                <a:srgbClr val="253896"/>
              </a:solidFill>
              <a:latin typeface="Tw Cen MT" panose="020B0602020104020603" pitchFamily="34" charset="0"/>
            </a:endParaRPr>
          </a:p>
        </p:txBody>
      </p:sp>
      <p:pic>
        <p:nvPicPr>
          <p:cNvPr id="3076" name="Picture 4" descr="De leukste fietsroutes in Leiden | Union">
            <a:extLst>
              <a:ext uri="{FF2B5EF4-FFF2-40B4-BE49-F238E27FC236}">
                <a16:creationId xmlns:a16="http://schemas.microsoft.com/office/drawing/2014/main" id="{8F38820B-3987-4C8D-9362-C280259A1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898" y="1429750"/>
            <a:ext cx="3505201" cy="228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3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8A04D5-65E5-4EF4-9BA2-03ACE8BB4E5C}"/>
              </a:ext>
            </a:extLst>
          </p:cNvPr>
          <p:cNvSpPr>
            <a:spLocks noGrp="1"/>
          </p:cNvSpPr>
          <p:nvPr>
            <p:ph type="title"/>
          </p:nvPr>
        </p:nvSpPr>
        <p:spPr>
          <a:xfrm>
            <a:off x="5029138" y="344367"/>
            <a:ext cx="7886700" cy="1325563"/>
          </a:xfrm>
        </p:spPr>
        <p:txBody>
          <a:bodyPr>
            <a:normAutofit/>
          </a:bodyPr>
          <a:lstStyle/>
          <a:p>
            <a:r>
              <a:rPr lang="en-US" sz="5400" b="1" dirty="0">
                <a:solidFill>
                  <a:srgbClr val="253896"/>
                </a:solidFill>
                <a:latin typeface="Tw Cen MT" panose="020B0602020104020603" pitchFamily="34" charset="0"/>
              </a:rPr>
              <a:t>Meso</a:t>
            </a:r>
            <a:endParaRPr lang="en-NL" sz="5400" b="1" dirty="0">
              <a:solidFill>
                <a:srgbClr val="253896"/>
              </a:solidFill>
              <a:latin typeface="Tw Cen MT" panose="020B0602020104020603" pitchFamily="34" charset="0"/>
            </a:endParaRPr>
          </a:p>
        </p:txBody>
      </p:sp>
      <p:grpSp>
        <p:nvGrpSpPr>
          <p:cNvPr id="7" name="Group 6">
            <a:extLst>
              <a:ext uri="{FF2B5EF4-FFF2-40B4-BE49-F238E27FC236}">
                <a16:creationId xmlns:a16="http://schemas.microsoft.com/office/drawing/2014/main" id="{A658CB19-0189-4331-A165-5913EB728A25}"/>
              </a:ext>
            </a:extLst>
          </p:cNvPr>
          <p:cNvGrpSpPr/>
          <p:nvPr/>
        </p:nvGrpSpPr>
        <p:grpSpPr>
          <a:xfrm>
            <a:off x="3861021" y="1609665"/>
            <a:ext cx="4174025" cy="4103410"/>
            <a:chOff x="4572000" y="3750197"/>
            <a:chExt cx="3009418" cy="2915912"/>
          </a:xfrm>
        </p:grpSpPr>
        <p:sp>
          <p:nvSpPr>
            <p:cNvPr id="8" name="Oval 7">
              <a:extLst>
                <a:ext uri="{FF2B5EF4-FFF2-40B4-BE49-F238E27FC236}">
                  <a16:creationId xmlns:a16="http://schemas.microsoft.com/office/drawing/2014/main" id="{3DDEECB4-A6AD-47E3-B33F-8F13FD07252E}"/>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Cross 11">
              <a:extLst>
                <a:ext uri="{FF2B5EF4-FFF2-40B4-BE49-F238E27FC236}">
                  <a16:creationId xmlns:a16="http://schemas.microsoft.com/office/drawing/2014/main" id="{45949599-8987-4123-9E7D-893F34448ECA}"/>
                </a:ext>
              </a:extLst>
            </p:cNvPr>
            <p:cNvSpPr/>
            <p:nvPr/>
          </p:nvSpPr>
          <p:spPr>
            <a:xfrm>
              <a:off x="6327368" y="464970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9" name="Title 1">
            <a:extLst>
              <a:ext uri="{FF2B5EF4-FFF2-40B4-BE49-F238E27FC236}">
                <a16:creationId xmlns:a16="http://schemas.microsoft.com/office/drawing/2014/main" id="{940A7D00-B38E-43C2-AE4F-C115AB217CEA}"/>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35149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318EADD-00FD-4E10-A4DB-552601DCCBD8}"/>
              </a:ext>
            </a:extLst>
          </p:cNvPr>
          <p:cNvSpPr>
            <a:spLocks noGrp="1"/>
          </p:cNvSpPr>
          <p:nvPr>
            <p:ph type="title"/>
          </p:nvPr>
        </p:nvSpPr>
        <p:spPr>
          <a:xfrm>
            <a:off x="4464137" y="284102"/>
            <a:ext cx="7886700" cy="1325563"/>
          </a:xfrm>
        </p:spPr>
        <p:txBody>
          <a:bodyPr/>
          <a:lstStyle/>
          <a:p>
            <a:r>
              <a:rPr lang="en-US" b="1" dirty="0">
                <a:solidFill>
                  <a:srgbClr val="253896"/>
                </a:solidFill>
                <a:latin typeface="Tw Cen MT" panose="020B0602020104020603" pitchFamily="34" charset="0"/>
              </a:rPr>
              <a:t>Meso / practice</a:t>
            </a:r>
            <a:endParaRPr lang="en-NL" b="1" dirty="0">
              <a:solidFill>
                <a:srgbClr val="253896"/>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D44591ED-BEA8-41B6-9883-7C07105A04F9}"/>
              </a:ext>
            </a:extLst>
          </p:cNvPr>
          <p:cNvSpPr>
            <a:spLocks noGrp="1"/>
          </p:cNvSpPr>
          <p:nvPr>
            <p:ph idx="1"/>
          </p:nvPr>
        </p:nvSpPr>
        <p:spPr>
          <a:xfrm>
            <a:off x="514970" y="2792591"/>
            <a:ext cx="3823400" cy="3516759"/>
          </a:xfrm>
        </p:spPr>
        <p:txBody>
          <a:bodyPr>
            <a:normAutofit/>
          </a:bodyPr>
          <a:lstStyle/>
          <a:p>
            <a:pPr marL="0" indent="0">
              <a:buNone/>
            </a:pPr>
            <a:r>
              <a:rPr lang="en-US" sz="2400" b="1" dirty="0">
                <a:solidFill>
                  <a:schemeClr val="tx1">
                    <a:lumMod val="75000"/>
                    <a:lumOff val="25000"/>
                  </a:schemeClr>
                </a:solidFill>
                <a:latin typeface="72 Condensed" panose="020B0506030000000003"/>
              </a:rPr>
              <a:t>Practice management</a:t>
            </a:r>
          </a:p>
          <a:p>
            <a:pPr lvl="1"/>
            <a:r>
              <a:rPr lang="en-US" dirty="0">
                <a:solidFill>
                  <a:schemeClr val="tx1">
                    <a:lumMod val="75000"/>
                    <a:lumOff val="25000"/>
                  </a:schemeClr>
                </a:solidFill>
                <a:latin typeface="72 Condensed" panose="020B0506030000000003"/>
              </a:rPr>
              <a:t>Design processes circular</a:t>
            </a:r>
          </a:p>
          <a:p>
            <a:pPr lvl="1"/>
            <a:r>
              <a:rPr lang="en-US" dirty="0">
                <a:solidFill>
                  <a:schemeClr val="tx1">
                    <a:lumMod val="75000"/>
                    <a:lumOff val="25000"/>
                  </a:schemeClr>
                </a:solidFill>
                <a:latin typeface="72 Condensed" panose="020B0506030000000003"/>
              </a:rPr>
              <a:t>Water use</a:t>
            </a:r>
          </a:p>
          <a:p>
            <a:pPr lvl="1"/>
            <a:r>
              <a:rPr lang="en-US" dirty="0">
                <a:solidFill>
                  <a:schemeClr val="tx1">
                    <a:lumMod val="75000"/>
                    <a:lumOff val="25000"/>
                  </a:schemeClr>
                </a:solidFill>
                <a:latin typeface="72 Condensed" panose="020B0506030000000003"/>
              </a:rPr>
              <a:t>Operations</a:t>
            </a:r>
          </a:p>
          <a:p>
            <a:pPr lvl="1"/>
            <a:r>
              <a:rPr lang="en-US" dirty="0">
                <a:solidFill>
                  <a:schemeClr val="tx1">
                    <a:lumMod val="75000"/>
                    <a:lumOff val="25000"/>
                  </a:schemeClr>
                </a:solidFill>
                <a:latin typeface="72 Condensed" panose="020B0506030000000003"/>
              </a:rPr>
              <a:t>Video consultations</a:t>
            </a:r>
          </a:p>
          <a:p>
            <a:pPr lvl="1"/>
            <a:r>
              <a:rPr lang="en-US" dirty="0">
                <a:solidFill>
                  <a:schemeClr val="tx1">
                    <a:lumMod val="75000"/>
                    <a:lumOff val="25000"/>
                  </a:schemeClr>
                </a:solidFill>
                <a:latin typeface="72 Condensed" panose="020B0506030000000003"/>
              </a:rPr>
              <a:t>Plant-based lunch</a:t>
            </a:r>
          </a:p>
        </p:txBody>
      </p:sp>
      <p:sp>
        <p:nvSpPr>
          <p:cNvPr id="9" name="TextBox 8">
            <a:extLst>
              <a:ext uri="{FF2B5EF4-FFF2-40B4-BE49-F238E27FC236}">
                <a16:creationId xmlns:a16="http://schemas.microsoft.com/office/drawing/2014/main" id="{8026D4CD-7AEC-4B5F-8E61-AD3DB577651A}"/>
              </a:ext>
            </a:extLst>
          </p:cNvPr>
          <p:cNvSpPr txBox="1"/>
          <p:nvPr/>
        </p:nvSpPr>
        <p:spPr>
          <a:xfrm>
            <a:off x="8180510" y="2792591"/>
            <a:ext cx="3098282" cy="1631216"/>
          </a:xfrm>
          <a:prstGeom prst="rect">
            <a:avLst/>
          </a:prstGeom>
          <a:noFill/>
        </p:spPr>
        <p:txBody>
          <a:bodyPr wrap="square">
            <a:spAutoFit/>
          </a:bodyPr>
          <a:lstStyle/>
          <a:p>
            <a:r>
              <a:rPr lang="en-US" sz="2400" b="1" dirty="0">
                <a:solidFill>
                  <a:schemeClr val="tx1">
                    <a:lumMod val="75000"/>
                    <a:lumOff val="25000"/>
                  </a:schemeClr>
                </a:solidFill>
                <a:latin typeface="72 Condensed" panose="020B0506030000000003"/>
              </a:rPr>
              <a:t>Equipment</a:t>
            </a:r>
          </a:p>
          <a:p>
            <a:pPr marL="342900" indent="-342900">
              <a:buFont typeface="Arial" panose="020B0604020202020204" pitchFamily="34" charset="0"/>
              <a:buChar char="•"/>
            </a:pPr>
            <a:r>
              <a:rPr lang="en-US" sz="2400" dirty="0">
                <a:solidFill>
                  <a:schemeClr val="tx1">
                    <a:lumMod val="75000"/>
                    <a:lumOff val="25000"/>
                  </a:schemeClr>
                </a:solidFill>
                <a:latin typeface="72 Condensed" panose="020B0506030000000003"/>
              </a:rPr>
              <a:t>Devices</a:t>
            </a:r>
          </a:p>
          <a:p>
            <a:pPr marL="342900" indent="-342900">
              <a:buFont typeface="Arial" panose="020B0604020202020204" pitchFamily="34" charset="0"/>
              <a:buChar char="•"/>
            </a:pPr>
            <a:r>
              <a:rPr lang="en-US" sz="2400" dirty="0">
                <a:solidFill>
                  <a:schemeClr val="tx1">
                    <a:lumMod val="75000"/>
                    <a:lumOff val="25000"/>
                  </a:schemeClr>
                </a:solidFill>
                <a:latin typeface="72 Condensed" panose="020B0506030000000003"/>
              </a:rPr>
              <a:t>Hardware</a:t>
            </a:r>
            <a:endParaRPr lang="en-US" sz="2400" dirty="0">
              <a:solidFill>
                <a:schemeClr val="tx1">
                  <a:lumMod val="75000"/>
                  <a:lumOff val="25000"/>
                </a:schemeClr>
              </a:solidFill>
              <a:latin typeface="72 Condensed" panose="020B0506030000000003"/>
              <a:sym typeface="Wingdings" panose="05000000000000000000" pitchFamily="2" charset="2"/>
            </a:endParaRPr>
          </a:p>
          <a:p>
            <a:pPr marL="342900" indent="-342900">
              <a:buFont typeface="Arial" panose="020B0604020202020204" pitchFamily="34" charset="0"/>
              <a:buChar char="•"/>
            </a:pPr>
            <a:r>
              <a:rPr lang="en-US" sz="2400" dirty="0">
                <a:solidFill>
                  <a:schemeClr val="tx1">
                    <a:lumMod val="75000"/>
                    <a:lumOff val="25000"/>
                  </a:schemeClr>
                </a:solidFill>
                <a:latin typeface="72 Condensed" panose="020B0506030000000003"/>
                <a:sym typeface="Wingdings" panose="05000000000000000000" pitchFamily="2" charset="2"/>
              </a:rPr>
              <a:t>Furniture</a:t>
            </a:r>
            <a:endParaRPr lang="en-US" sz="2400" dirty="0">
              <a:solidFill>
                <a:schemeClr val="tx1">
                  <a:lumMod val="75000"/>
                  <a:lumOff val="25000"/>
                </a:schemeClr>
              </a:solidFill>
              <a:latin typeface="72 Condensed" panose="020B0506030000000003"/>
            </a:endParaRPr>
          </a:p>
        </p:txBody>
      </p:sp>
      <p:grpSp>
        <p:nvGrpSpPr>
          <p:cNvPr id="14" name="Group 13">
            <a:extLst>
              <a:ext uri="{FF2B5EF4-FFF2-40B4-BE49-F238E27FC236}">
                <a16:creationId xmlns:a16="http://schemas.microsoft.com/office/drawing/2014/main" id="{D01C2286-78C2-4443-B06A-A8219AA8DC4E}"/>
              </a:ext>
            </a:extLst>
          </p:cNvPr>
          <p:cNvGrpSpPr/>
          <p:nvPr/>
        </p:nvGrpSpPr>
        <p:grpSpPr>
          <a:xfrm>
            <a:off x="10767660" y="4938955"/>
            <a:ext cx="1022264" cy="1010828"/>
            <a:chOff x="4572000" y="3750197"/>
            <a:chExt cx="3009418" cy="2915912"/>
          </a:xfrm>
        </p:grpSpPr>
        <p:sp>
          <p:nvSpPr>
            <p:cNvPr id="16" name="Oval 15">
              <a:extLst>
                <a:ext uri="{FF2B5EF4-FFF2-40B4-BE49-F238E27FC236}">
                  <a16:creationId xmlns:a16="http://schemas.microsoft.com/office/drawing/2014/main" id="{FF3286E5-931A-4F21-AA7A-9AB84B90E0D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chemeClr val="tx1">
                    <a:lumMod val="75000"/>
                    <a:lumOff val="25000"/>
                  </a:schemeClr>
                </a:solidFill>
              </a:endParaRPr>
            </a:p>
          </p:txBody>
        </p:sp>
        <p:sp>
          <p:nvSpPr>
            <p:cNvPr id="17" name="Cross 16">
              <a:extLst>
                <a:ext uri="{FF2B5EF4-FFF2-40B4-BE49-F238E27FC236}">
                  <a16:creationId xmlns:a16="http://schemas.microsoft.com/office/drawing/2014/main" id="{8D688170-E4E0-4692-8889-1784318FF8E9}"/>
                </a:ext>
              </a:extLst>
            </p:cNvPr>
            <p:cNvSpPr/>
            <p:nvPr/>
          </p:nvSpPr>
          <p:spPr>
            <a:xfrm>
              <a:off x="6407303" y="472484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solidFill>
                  <a:schemeClr val="tx1">
                    <a:lumMod val="75000"/>
                    <a:lumOff val="25000"/>
                  </a:schemeClr>
                </a:solidFill>
              </a:endParaRPr>
            </a:p>
          </p:txBody>
        </p:sp>
      </p:grpSp>
      <p:sp>
        <p:nvSpPr>
          <p:cNvPr id="22" name="TextBox 21">
            <a:extLst>
              <a:ext uri="{FF2B5EF4-FFF2-40B4-BE49-F238E27FC236}">
                <a16:creationId xmlns:a16="http://schemas.microsoft.com/office/drawing/2014/main" id="{1610250E-C1C3-4E3A-8054-C34C87AB511F}"/>
              </a:ext>
            </a:extLst>
          </p:cNvPr>
          <p:cNvSpPr txBox="1"/>
          <p:nvPr/>
        </p:nvSpPr>
        <p:spPr>
          <a:xfrm>
            <a:off x="4338370" y="2792591"/>
            <a:ext cx="2860098" cy="1569660"/>
          </a:xfrm>
          <a:prstGeom prst="rect">
            <a:avLst/>
          </a:prstGeom>
          <a:noFill/>
        </p:spPr>
        <p:txBody>
          <a:bodyPr wrap="square">
            <a:spAutoFit/>
          </a:bodyPr>
          <a:lstStyle/>
          <a:p>
            <a:pPr marL="0" indent="0">
              <a:buNone/>
            </a:pPr>
            <a:r>
              <a:rPr lang="en-US" sz="2400" b="1" dirty="0">
                <a:solidFill>
                  <a:schemeClr val="tx1">
                    <a:lumMod val="75000"/>
                    <a:lumOff val="25000"/>
                  </a:schemeClr>
                </a:solidFill>
                <a:latin typeface="72 Condensed" panose="020B0506030000000003"/>
              </a:rPr>
              <a:t>Building</a:t>
            </a:r>
          </a:p>
          <a:p>
            <a:pPr marL="800100" lvl="1" indent="-342900">
              <a:buFont typeface="Arial" panose="020B0604020202020204" pitchFamily="34" charset="0"/>
              <a:buChar char="•"/>
            </a:pPr>
            <a:r>
              <a:rPr lang="en-US" sz="2400" dirty="0">
                <a:solidFill>
                  <a:schemeClr val="tx1">
                    <a:lumMod val="75000"/>
                    <a:lumOff val="25000"/>
                  </a:schemeClr>
                </a:solidFill>
                <a:latin typeface="72 Condensed" panose="020B0506030000000003"/>
              </a:rPr>
              <a:t>Solar panels</a:t>
            </a:r>
          </a:p>
          <a:p>
            <a:pPr marL="800100" lvl="1" indent="-342900">
              <a:buFont typeface="Arial" panose="020B0604020202020204" pitchFamily="34" charset="0"/>
              <a:buChar char="•"/>
            </a:pPr>
            <a:r>
              <a:rPr lang="en-US" sz="2400" dirty="0">
                <a:solidFill>
                  <a:schemeClr val="tx1">
                    <a:lumMod val="75000"/>
                    <a:lumOff val="25000"/>
                  </a:schemeClr>
                </a:solidFill>
                <a:latin typeface="72 Condensed" panose="020B0506030000000003"/>
              </a:rPr>
              <a:t>Isolation</a:t>
            </a:r>
          </a:p>
          <a:p>
            <a:pPr marL="800100" lvl="1" indent="-342900">
              <a:buFont typeface="Arial" panose="020B0604020202020204" pitchFamily="34" charset="0"/>
              <a:buChar char="•"/>
            </a:pPr>
            <a:r>
              <a:rPr lang="en-US" sz="2400" dirty="0">
                <a:solidFill>
                  <a:schemeClr val="tx1">
                    <a:lumMod val="75000"/>
                    <a:lumOff val="25000"/>
                  </a:schemeClr>
                </a:solidFill>
                <a:latin typeface="72 Condensed" panose="020B0506030000000003"/>
                <a:sym typeface="Wingdings" panose="05000000000000000000" pitchFamily="2" charset="2"/>
              </a:rPr>
              <a:t>Green roof</a:t>
            </a:r>
          </a:p>
        </p:txBody>
      </p:sp>
      <p:sp>
        <p:nvSpPr>
          <p:cNvPr id="11" name="Title 1">
            <a:extLst>
              <a:ext uri="{FF2B5EF4-FFF2-40B4-BE49-F238E27FC236}">
                <a16:creationId xmlns:a16="http://schemas.microsoft.com/office/drawing/2014/main" id="{CB1DE253-0A47-4036-B694-BDE797075500}"/>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pic>
        <p:nvPicPr>
          <p:cNvPr id="12" name="Picture 11">
            <a:extLst>
              <a:ext uri="{FF2B5EF4-FFF2-40B4-BE49-F238E27FC236}">
                <a16:creationId xmlns:a16="http://schemas.microsoft.com/office/drawing/2014/main" id="{ABEA5B20-A7ED-4900-93E0-570CE6C8E2B3}"/>
              </a:ext>
            </a:extLst>
          </p:cNvPr>
          <p:cNvPicPr>
            <a:picLocks noChangeAspect="1"/>
          </p:cNvPicPr>
          <p:nvPr/>
        </p:nvPicPr>
        <p:blipFill>
          <a:blip r:embed="rId3"/>
          <a:stretch>
            <a:fillRect/>
          </a:stretch>
        </p:blipFill>
        <p:spPr>
          <a:xfrm>
            <a:off x="1065989" y="555167"/>
            <a:ext cx="2721361" cy="1879261"/>
          </a:xfrm>
          <a:prstGeom prst="rect">
            <a:avLst/>
          </a:prstGeom>
        </p:spPr>
      </p:pic>
      <p:sp>
        <p:nvSpPr>
          <p:cNvPr id="15" name="Content Placeholder 2">
            <a:extLst>
              <a:ext uri="{FF2B5EF4-FFF2-40B4-BE49-F238E27FC236}">
                <a16:creationId xmlns:a16="http://schemas.microsoft.com/office/drawing/2014/main" id="{7803FA44-D9F1-4D81-B29D-BB4461A1837F}"/>
              </a:ext>
            </a:extLst>
          </p:cNvPr>
          <p:cNvSpPr txBox="1">
            <a:spLocks/>
          </p:cNvSpPr>
          <p:nvPr/>
        </p:nvSpPr>
        <p:spPr>
          <a:xfrm>
            <a:off x="413818" y="6067655"/>
            <a:ext cx="9205162" cy="294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800" dirty="0">
                <a:solidFill>
                  <a:srgbClr val="253896"/>
                </a:solidFill>
                <a:latin typeface="72 Condensed" panose="020B0506030000000003"/>
                <a:sym typeface="Wingdings" panose="05000000000000000000" pitchFamily="2" charset="2"/>
              </a:rPr>
              <a:t>NHG, LHV, </a:t>
            </a:r>
            <a:r>
              <a:rPr lang="en-US" sz="800" dirty="0" err="1">
                <a:solidFill>
                  <a:srgbClr val="253896"/>
                </a:solidFill>
                <a:latin typeface="72 Condensed" panose="020B0506030000000003"/>
                <a:sym typeface="Wingdings" panose="05000000000000000000" pitchFamily="2" charset="2"/>
              </a:rPr>
              <a:t>Stimular</a:t>
            </a:r>
            <a:r>
              <a:rPr lang="en-US" sz="800" dirty="0">
                <a:solidFill>
                  <a:srgbClr val="253896"/>
                </a:solidFill>
                <a:latin typeface="72 Condensed" panose="020B0506030000000003"/>
                <a:sym typeface="Wingdings" panose="05000000000000000000" pitchFamily="2" charset="2"/>
              </a:rPr>
              <a:t>. </a:t>
            </a:r>
            <a:r>
              <a:rPr lang="en-US" sz="800" dirty="0" err="1">
                <a:solidFill>
                  <a:srgbClr val="253896"/>
                </a:solidFill>
                <a:latin typeface="72 Condensed" panose="020B0506030000000003"/>
                <a:sym typeface="Wingdings" panose="05000000000000000000" pitchFamily="2" charset="2"/>
              </a:rPr>
              <a:t>eBoek</a:t>
            </a:r>
            <a:r>
              <a:rPr lang="en-US" sz="800" dirty="0">
                <a:solidFill>
                  <a:srgbClr val="253896"/>
                </a:solidFill>
                <a:latin typeface="72 Condensed" panose="020B0506030000000003"/>
                <a:sym typeface="Wingdings" panose="05000000000000000000" pitchFamily="2" charset="2"/>
              </a:rPr>
              <a:t> De </a:t>
            </a:r>
            <a:r>
              <a:rPr lang="en-US" sz="800" dirty="0" err="1">
                <a:solidFill>
                  <a:srgbClr val="253896"/>
                </a:solidFill>
                <a:latin typeface="72 Condensed" panose="020B0506030000000003"/>
                <a:sym typeface="Wingdings" panose="05000000000000000000" pitchFamily="2" charset="2"/>
              </a:rPr>
              <a:t>Groene</a:t>
            </a:r>
            <a:r>
              <a:rPr lang="en-US" sz="800" dirty="0">
                <a:solidFill>
                  <a:srgbClr val="253896"/>
                </a:solidFill>
                <a:latin typeface="72 Condensed" panose="020B0506030000000003"/>
                <a:sym typeface="Wingdings" panose="05000000000000000000" pitchFamily="2" charset="2"/>
              </a:rPr>
              <a:t> </a:t>
            </a:r>
            <a:r>
              <a:rPr lang="en-US" sz="800" dirty="0" err="1">
                <a:solidFill>
                  <a:srgbClr val="253896"/>
                </a:solidFill>
                <a:latin typeface="72 Condensed" panose="020B0506030000000003"/>
                <a:sym typeface="Wingdings" panose="05000000000000000000" pitchFamily="2" charset="2"/>
              </a:rPr>
              <a:t>Huisartsenpraktijk</a:t>
            </a:r>
            <a:r>
              <a:rPr lang="en-US" sz="800" dirty="0">
                <a:solidFill>
                  <a:srgbClr val="253896"/>
                </a:solidFill>
                <a:latin typeface="72 Condensed" panose="020B0506030000000003"/>
                <a:sym typeface="Wingdings" panose="05000000000000000000" pitchFamily="2" charset="2"/>
              </a:rPr>
              <a:t>, 2021. https://www.nhg.org/duurzaamheid</a:t>
            </a:r>
          </a:p>
        </p:txBody>
      </p:sp>
    </p:spTree>
    <p:extLst>
      <p:ext uri="{BB962C8B-B14F-4D97-AF65-F5344CB8AC3E}">
        <p14:creationId xmlns:p14="http://schemas.microsoft.com/office/powerpoint/2010/main" val="147318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E3F4E5-E035-4C7B-879D-A34E6BC8F143}"/>
              </a:ext>
            </a:extLst>
          </p:cNvPr>
          <p:cNvPicPr>
            <a:picLocks noChangeAspect="1"/>
          </p:cNvPicPr>
          <p:nvPr/>
        </p:nvPicPr>
        <p:blipFill>
          <a:blip r:embed="rId3"/>
          <a:stretch>
            <a:fillRect/>
          </a:stretch>
        </p:blipFill>
        <p:spPr>
          <a:xfrm>
            <a:off x="1370305" y="521848"/>
            <a:ext cx="9144000" cy="5638225"/>
          </a:xfrm>
          <a:prstGeom prst="rect">
            <a:avLst/>
          </a:prstGeom>
        </p:spPr>
      </p:pic>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058866" y="0"/>
            <a:ext cx="7886700" cy="1325563"/>
          </a:xfrm>
        </p:spPr>
        <p:txBody>
          <a:bodyPr/>
          <a:lstStyle/>
          <a:p>
            <a:r>
              <a:rPr lang="en-US" b="1" dirty="0">
                <a:solidFill>
                  <a:srgbClr val="253896"/>
                </a:solidFill>
                <a:latin typeface="Tw Cen MT" panose="020B0602020104020603" pitchFamily="34" charset="0"/>
              </a:rPr>
              <a:t>Meso / practice</a:t>
            </a:r>
            <a:endParaRPr lang="en-NL" b="1" dirty="0">
              <a:solidFill>
                <a:srgbClr val="253896"/>
              </a:solidFill>
              <a:latin typeface="Tw Cen MT" panose="020B0602020104020603" pitchFamily="34" charset="0"/>
            </a:endParaRPr>
          </a:p>
        </p:txBody>
      </p:sp>
      <p:grpSp>
        <p:nvGrpSpPr>
          <p:cNvPr id="15" name="Group 14">
            <a:extLst>
              <a:ext uri="{FF2B5EF4-FFF2-40B4-BE49-F238E27FC236}">
                <a16:creationId xmlns:a16="http://schemas.microsoft.com/office/drawing/2014/main" id="{63272914-9E1A-4941-8820-D2E408410F6C}"/>
              </a:ext>
            </a:extLst>
          </p:cNvPr>
          <p:cNvGrpSpPr/>
          <p:nvPr/>
        </p:nvGrpSpPr>
        <p:grpSpPr>
          <a:xfrm>
            <a:off x="10767660" y="4938955"/>
            <a:ext cx="1022264" cy="1010828"/>
            <a:chOff x="4572000" y="3750197"/>
            <a:chExt cx="3009418" cy="2915912"/>
          </a:xfrm>
        </p:grpSpPr>
        <p:sp>
          <p:nvSpPr>
            <p:cNvPr id="16" name="Oval 15">
              <a:extLst>
                <a:ext uri="{FF2B5EF4-FFF2-40B4-BE49-F238E27FC236}">
                  <a16:creationId xmlns:a16="http://schemas.microsoft.com/office/drawing/2014/main" id="{4CE66FE7-80EF-4F45-948E-599BD35D6EA5}"/>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chemeClr val="tx1">
                    <a:lumMod val="75000"/>
                    <a:lumOff val="25000"/>
                  </a:schemeClr>
                </a:solidFill>
              </a:endParaRPr>
            </a:p>
          </p:txBody>
        </p:sp>
        <p:sp>
          <p:nvSpPr>
            <p:cNvPr id="17" name="Cross 16">
              <a:extLst>
                <a:ext uri="{FF2B5EF4-FFF2-40B4-BE49-F238E27FC236}">
                  <a16:creationId xmlns:a16="http://schemas.microsoft.com/office/drawing/2014/main" id="{0B386F04-ED54-4590-B29A-FA636BDFE5E5}"/>
                </a:ext>
              </a:extLst>
            </p:cNvPr>
            <p:cNvSpPr/>
            <p:nvPr/>
          </p:nvSpPr>
          <p:spPr>
            <a:xfrm>
              <a:off x="6407303" y="472484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solidFill>
                  <a:schemeClr val="tx1">
                    <a:lumMod val="75000"/>
                    <a:lumOff val="25000"/>
                  </a:schemeClr>
                </a:solidFill>
              </a:endParaRPr>
            </a:p>
          </p:txBody>
        </p:sp>
      </p:grpSp>
      <p:sp>
        <p:nvSpPr>
          <p:cNvPr id="8" name="Title 1">
            <a:extLst>
              <a:ext uri="{FF2B5EF4-FFF2-40B4-BE49-F238E27FC236}">
                <a16:creationId xmlns:a16="http://schemas.microsoft.com/office/drawing/2014/main" id="{F2EFEAA3-E0C9-4236-8922-9BEB2F578D10}"/>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72130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A4F80D-D133-4697-910A-E0AFB7913C93}"/>
              </a:ext>
            </a:extLst>
          </p:cNvPr>
          <p:cNvGraphicFramePr>
            <a:graphicFrameLocks noChangeAspect="1"/>
          </p:cNvGraphicFramePr>
          <p:nvPr>
            <p:custDataLst>
              <p:tags r:id="rId2"/>
            </p:custData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058" name="think-cell Slide" r:id="rId14" imgW="604" imgH="606" progId="TCLayout.ActiveDocument.1">
                  <p:embed/>
                </p:oleObj>
              </mc:Choice>
              <mc:Fallback>
                <p:oleObj name="think-cell Slide" r:id="rId14" imgW="604" imgH="606" progId="TCLayout.ActiveDocument.1">
                  <p:embed/>
                  <p:pic>
                    <p:nvPicPr>
                      <p:cNvPr id="3" name="Object 2" hidden="1">
                        <a:extLst>
                          <a:ext uri="{FF2B5EF4-FFF2-40B4-BE49-F238E27FC236}">
                            <a16:creationId xmlns:a16="http://schemas.microsoft.com/office/drawing/2014/main" id="{9CA4F80D-D133-4697-910A-E0AFB7913C93}"/>
                          </a:ext>
                        </a:extLst>
                      </p:cNvPr>
                      <p:cNvPicPr/>
                      <p:nvPr/>
                    </p:nvPicPr>
                    <p:blipFill>
                      <a:blip r:embed="rId15"/>
                      <a:stretch>
                        <a:fillRect/>
                      </a:stretch>
                    </p:blipFill>
                    <p:spPr>
                      <a:xfrm>
                        <a:off x="1525466" y="265235"/>
                        <a:ext cx="1466" cy="146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733294-0436-4170-8D52-5EEBF9BA3696}"/>
              </a:ext>
            </a:extLst>
          </p:cNvPr>
          <p:cNvSpPr/>
          <p:nvPr>
            <p:custDataLst>
              <p:tags r:id="rId3"/>
            </p:custDataLst>
          </p:nvPr>
        </p:nvSpPr>
        <p:spPr>
          <a:xfrm>
            <a:off x="1524000" y="263769"/>
            <a:ext cx="146538" cy="146538"/>
          </a:xfrm>
          <a:prstGeom prst="rect">
            <a:avLst/>
          </a:prstGeom>
          <a:solidFill>
            <a:schemeClr val="bg2">
              <a:lumMod val="20000"/>
              <a:lumOff val="80000"/>
            </a:schemeClr>
          </a:solidFill>
          <a:ln w="9525">
            <a:noFill/>
          </a:ln>
        </p:spPr>
        <p:txBody>
          <a:bodyPr vert="horz" wrap="none" lIns="0" tIns="0" rIns="0" bIns="0" numCol="1" spcCol="0" rtlCol="0" anchor="ctr" anchorCtr="0">
            <a:noAutofit/>
          </a:bodyPr>
          <a:lstStyle/>
          <a:p>
            <a:pPr algn="ctr"/>
            <a:endParaRPr lang="nl-NL" sz="2215" b="1" dirty="0" err="1">
              <a:latin typeface="Arial" panose="020B0604020202020204" pitchFamily="34" charset="0"/>
              <a:ea typeface="+mj-ea"/>
              <a:cs typeface="Arial" panose="020B0604020202020204" pitchFamily="34" charset="0"/>
              <a:sym typeface="Arial" panose="020B0604020202020204" pitchFamily="34" charset="0"/>
            </a:endParaRPr>
          </a:p>
        </p:txBody>
      </p:sp>
      <p:sp>
        <p:nvSpPr>
          <p:cNvPr id="110" name="Rectangle 109">
            <a:extLst>
              <a:ext uri="{FF2B5EF4-FFF2-40B4-BE49-F238E27FC236}">
                <a16:creationId xmlns:a16="http://schemas.microsoft.com/office/drawing/2014/main" id="{EC6A023D-04E1-4E7F-9F8A-46B53D2352FD}"/>
              </a:ext>
            </a:extLst>
          </p:cNvPr>
          <p:cNvSpPr/>
          <p:nvPr/>
        </p:nvSpPr>
        <p:spPr>
          <a:xfrm>
            <a:off x="3603191" y="2968854"/>
            <a:ext cx="287411" cy="2636226"/>
          </a:xfrm>
          <a:prstGeom prst="rect">
            <a:avLst/>
          </a:prstGeom>
          <a:solidFill>
            <a:schemeClr val="bg1">
              <a:lumMod val="95000"/>
            </a:schemeClr>
          </a:solidFill>
          <a:ln w="9525">
            <a:noFill/>
          </a:ln>
        </p:spPr>
        <p:txBody>
          <a:bodyPr lIns="0" tIns="0" rIns="0" bIns="0" rtlCol="0" anchor="ctr">
            <a:noAutofit/>
          </a:bodyPr>
          <a:lstStyle/>
          <a:p>
            <a:pPr algn="ctr">
              <a:buFont typeface="Arial" pitchFamily="34" charset="0"/>
              <a:buNone/>
            </a:pPr>
            <a:endParaRPr lang="nl-NL" sz="1292" b="1" dirty="0" err="1">
              <a:latin typeface="Arial" pitchFamily="34" charset="0"/>
              <a:cs typeface="Arial" pitchFamily="34" charset="0"/>
            </a:endParaRPr>
          </a:p>
        </p:txBody>
      </p:sp>
      <p:sp>
        <p:nvSpPr>
          <p:cNvPr id="6" name="pto_hdr_frz_l360t990w7080h390x">
            <a:extLst>
              <a:ext uri="{FF2B5EF4-FFF2-40B4-BE49-F238E27FC236}">
                <a16:creationId xmlns:a16="http://schemas.microsoft.com/office/drawing/2014/main" id="{222F32EC-316E-492E-805A-3551B5263BEC}"/>
              </a:ext>
            </a:extLst>
          </p:cNvPr>
          <p:cNvSpPr/>
          <p:nvPr/>
        </p:nvSpPr>
        <p:spPr>
          <a:xfrm>
            <a:off x="1946032" y="1721811"/>
            <a:ext cx="8299939" cy="457200"/>
          </a:xfrm>
          <a:prstGeom prst="rect">
            <a:avLst/>
          </a:prstGeom>
          <a:gradFill flip="none" rotWithShape="1">
            <a:gsLst>
              <a:gs pos="97000">
                <a:srgbClr val="FFFFFF">
                  <a:alpha val="0"/>
                </a:srgbClr>
              </a:gs>
              <a:gs pos="98000">
                <a:srgbClr val="000000"/>
              </a:gs>
            </a:gsLst>
            <a:lin ang="5400000" scaled="1"/>
            <a:tileRect/>
          </a:gradFill>
          <a:ln w="9525">
            <a:noFill/>
          </a:ln>
        </p:spPr>
        <p:txBody>
          <a:bodyPr wrap="square" lIns="0" tIns="0" rIns="0" bIns="70338" rtlCol="0" anchor="b">
            <a:noAutofit/>
          </a:bodyPr>
          <a:lstStyle/>
          <a:p>
            <a:pPr>
              <a:buFont typeface="Arial" pitchFamily="34" charset="0"/>
              <a:buNone/>
            </a:pPr>
            <a:r>
              <a:rPr lang="nl-NL" sz="1292" b="1" dirty="0">
                <a:latin typeface="Arial" pitchFamily="34" charset="0"/>
                <a:cs typeface="Arial" pitchFamily="34" charset="0"/>
              </a:rPr>
              <a:t>CO</a:t>
            </a:r>
            <a:r>
              <a:rPr lang="nl-NL" sz="1292" b="1" baseline="-25000" dirty="0">
                <a:latin typeface="Arial" pitchFamily="34" charset="0"/>
                <a:cs typeface="Arial" pitchFamily="34" charset="0"/>
              </a:rPr>
              <a:t>2</a:t>
            </a:r>
            <a:r>
              <a:rPr lang="nl-NL" sz="1292" b="1" dirty="0">
                <a:latin typeface="Arial" pitchFamily="34" charset="0"/>
                <a:cs typeface="Arial" pitchFamily="34" charset="0"/>
              </a:rPr>
              <a:t>-emissions of </a:t>
            </a:r>
            <a:r>
              <a:rPr lang="nl-NL" sz="1292" b="1" dirty="0" err="1">
                <a:latin typeface="Arial" pitchFamily="34" charset="0"/>
                <a:cs typeface="Arial" pitchFamily="34" charset="0"/>
              </a:rPr>
              <a:t>hospital</a:t>
            </a:r>
            <a:r>
              <a:rPr lang="nl-NL" sz="1292" b="1" dirty="0">
                <a:latin typeface="Arial" pitchFamily="34" charset="0"/>
                <a:cs typeface="Arial" pitchFamily="34" charset="0"/>
              </a:rPr>
              <a:t> </a:t>
            </a:r>
            <a:r>
              <a:rPr lang="nl-NL" sz="1292" b="1" dirty="0" err="1">
                <a:latin typeface="Arial" pitchFamily="34" charset="0"/>
                <a:cs typeface="Arial" pitchFamily="34" charset="0"/>
              </a:rPr>
              <a:t>visits</a:t>
            </a:r>
            <a:r>
              <a:rPr lang="nl-NL" sz="1292" b="1" dirty="0">
                <a:latin typeface="Arial" pitchFamily="34" charset="0"/>
                <a:cs typeface="Arial" pitchFamily="34" charset="0"/>
              </a:rPr>
              <a:t> </a:t>
            </a:r>
            <a:r>
              <a:rPr lang="nl-NL" sz="1292" b="1" dirty="0" err="1">
                <a:latin typeface="Arial" pitchFamily="34" charset="0"/>
                <a:cs typeface="Arial" pitchFamily="34" charset="0"/>
              </a:rPr>
              <a:t>by</a:t>
            </a:r>
            <a:r>
              <a:rPr lang="nl-NL" sz="1292" b="1" dirty="0">
                <a:latin typeface="Arial" pitchFamily="34" charset="0"/>
                <a:cs typeface="Arial" pitchFamily="34" charset="0"/>
              </a:rPr>
              <a:t> </a:t>
            </a:r>
            <a:r>
              <a:rPr lang="nl-NL" sz="1292" b="1" u="sng" dirty="0" err="1">
                <a:latin typeface="Arial" pitchFamily="34" charset="0"/>
                <a:cs typeface="Arial" pitchFamily="34" charset="0"/>
              </a:rPr>
              <a:t>patients</a:t>
            </a:r>
            <a:endParaRPr lang="nl-NL" sz="1292" b="1" dirty="0">
              <a:latin typeface="Arial" pitchFamily="34" charset="0"/>
              <a:cs typeface="Arial" pitchFamily="34" charset="0"/>
            </a:endParaRPr>
          </a:p>
          <a:p>
            <a:pPr>
              <a:buFont typeface="Arial" pitchFamily="34" charset="0"/>
              <a:buNone/>
            </a:pPr>
            <a:r>
              <a:rPr lang="nl-NL" sz="1292" dirty="0">
                <a:latin typeface="Arial" pitchFamily="34" charset="0"/>
                <a:cs typeface="Arial" pitchFamily="34" charset="0"/>
              </a:rPr>
              <a:t>[100% ~ 0,3 </a:t>
            </a:r>
            <a:r>
              <a:rPr lang="nl-NL" sz="1292" dirty="0" err="1">
                <a:latin typeface="Arial" pitchFamily="34" charset="0"/>
                <a:cs typeface="Arial" pitchFamily="34" charset="0"/>
              </a:rPr>
              <a:t>Mton</a:t>
            </a:r>
            <a:r>
              <a:rPr lang="nl-NL" sz="1292" dirty="0">
                <a:latin typeface="Arial" pitchFamily="34" charset="0"/>
                <a:cs typeface="Arial" pitchFamily="34" charset="0"/>
              </a:rPr>
              <a:t> per </a:t>
            </a:r>
            <a:r>
              <a:rPr lang="nl-NL" sz="1292" dirty="0" err="1">
                <a:latin typeface="Arial" pitchFamily="34" charset="0"/>
                <a:cs typeface="Arial" pitchFamily="34" charset="0"/>
              </a:rPr>
              <a:t>year</a:t>
            </a:r>
            <a:r>
              <a:rPr lang="nl-NL" sz="1292" dirty="0">
                <a:latin typeface="Arial" pitchFamily="34" charset="0"/>
                <a:cs typeface="Arial" pitchFamily="34" charset="0"/>
              </a:rPr>
              <a:t>, 2020]</a:t>
            </a:r>
          </a:p>
        </p:txBody>
      </p:sp>
      <p:graphicFrame>
        <p:nvGraphicFramePr>
          <p:cNvPr id="52" name="Chart 51">
            <a:extLst>
              <a:ext uri="{FF2B5EF4-FFF2-40B4-BE49-F238E27FC236}">
                <a16:creationId xmlns:a16="http://schemas.microsoft.com/office/drawing/2014/main" id="{6FA64FD9-D778-416F-88D7-994F374007FC}"/>
              </a:ext>
            </a:extLst>
          </p:cNvPr>
          <p:cNvGraphicFramePr/>
          <p:nvPr>
            <p:custDataLst>
              <p:tags r:id="rId4"/>
            </p:custDataLst>
            <p:extLst>
              <p:ext uri="{D42A27DB-BD31-4B8C-83A1-F6EECF244321}">
                <p14:modId xmlns:p14="http://schemas.microsoft.com/office/powerpoint/2010/main" val="1934392113"/>
              </p:ext>
            </p:extLst>
          </p:nvPr>
        </p:nvGraphicFramePr>
        <p:xfrm>
          <a:off x="2171700" y="2968854"/>
          <a:ext cx="7429500" cy="2741734"/>
        </p:xfrm>
        <a:graphic>
          <a:graphicData uri="http://schemas.openxmlformats.org/drawingml/2006/chart">
            <c:chart xmlns:c="http://schemas.openxmlformats.org/drawingml/2006/chart" xmlns:r="http://schemas.openxmlformats.org/officeDocument/2006/relationships" r:id="rId16"/>
          </a:graphicData>
        </a:graphic>
      </p:graphicFrame>
      <p:cxnSp>
        <p:nvCxnSpPr>
          <p:cNvPr id="29" name="Straight Connector 28">
            <a:extLst>
              <a:ext uri="{FF2B5EF4-FFF2-40B4-BE49-F238E27FC236}">
                <a16:creationId xmlns:a16="http://schemas.microsoft.com/office/drawing/2014/main" id="{00CA997F-9C23-4F9E-B4C6-08C6563E4EA9}"/>
              </a:ext>
            </a:extLst>
          </p:cNvPr>
          <p:cNvCxnSpPr>
            <a:cxnSpLocks/>
          </p:cNvCxnSpPr>
          <p:nvPr>
            <p:custDataLst>
              <p:tags r:id="rId5"/>
            </p:custDataLst>
          </p:nvPr>
        </p:nvCxnSpPr>
        <p:spPr bwMode="gray">
          <a:xfrm>
            <a:off x="8723435" y="3491995"/>
            <a:ext cx="0" cy="533400"/>
          </a:xfrm>
          <a:prstGeom prst="line">
            <a:avLst/>
          </a:prstGeom>
          <a:ln w="19050" cap="flat" cmpd="sng" algn="ctr">
            <a:solidFill>
              <a:srgbClr val="71717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548937-8850-4CD8-87CB-35A3D2F40BAC}"/>
              </a:ext>
            </a:extLst>
          </p:cNvPr>
          <p:cNvCxnSpPr/>
          <p:nvPr>
            <p:custDataLst>
              <p:tags r:id="rId6"/>
            </p:custDataLst>
          </p:nvPr>
        </p:nvCxnSpPr>
        <p:spPr bwMode="gray">
          <a:xfrm>
            <a:off x="2630367" y="3494926"/>
            <a:ext cx="6894635" cy="0"/>
          </a:xfrm>
          <a:prstGeom prst="line">
            <a:avLst/>
          </a:prstGeom>
          <a:ln w="9525" cap="flat" cmpd="sng" algn="ctr">
            <a:solidFill>
              <a:srgbClr val="71717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DefaultTextBox-TC">
            <a:extLst>
              <a:ext uri="{FF2B5EF4-FFF2-40B4-BE49-F238E27FC236}">
                <a16:creationId xmlns:a16="http://schemas.microsoft.com/office/drawing/2014/main" id="{4F03DE6B-D592-49CA-BD6B-F1D6B3E184DA}"/>
              </a:ext>
            </a:extLst>
          </p:cNvPr>
          <p:cNvSpPr>
            <a:spLocks noGrp="1"/>
          </p:cNvSpPr>
          <p:nvPr>
            <p:custDataLst>
              <p:tags r:id="rId7"/>
            </p:custDataLst>
          </p:nvPr>
        </p:nvSpPr>
        <p:spPr bwMode="auto">
          <a:xfrm>
            <a:off x="8802567" y="3579918"/>
            <a:ext cx="697523" cy="359020"/>
          </a:xfrm>
          <a:prstGeom prst="ellipse">
            <a:avLst/>
          </a:prstGeom>
          <a:solidFill>
            <a:srgbClr val="CBD93F"/>
          </a:solidFill>
          <a:ln w="6350" algn="ctr">
            <a:solidFill>
              <a:srgbClr val="CBD93F"/>
            </a:solidFill>
          </a:ln>
        </p:spPr>
        <p:txBody>
          <a:bodyPr vert="horz" wrap="none" lIns="0" tIns="0" rIns="0" bIns="0" numCol="1" spcCol="0" rtlCol="0" anchor="ctr" anchorCtr="0">
            <a:noAutofit/>
          </a:bodyPr>
          <a:lstStyle>
            <a:lvl1pPr marL="0" indent="0" algn="l" defTabSz="914400" rtl="0" eaLnBrk="1" latinLnBrk="0" hangingPunct="1">
              <a:spcBef>
                <a:spcPts val="0"/>
              </a:spcBef>
              <a:buFont typeface="Arial" pitchFamily="34" charset="0"/>
              <a:buNone/>
              <a:defRPr sz="1200" b="0"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E1F2B78A-84B4-4926-9E3B-68881257709D}" type="datetime'''-''''''''2''''''''''''''''5%'''''''''''">
              <a:rPr lang="en-US" altLang="en-US" sz="1662" b="1"/>
              <a:pPr/>
              <a:t>-25%</a:t>
            </a:fld>
            <a:endParaRPr lang="en-US" sz="1662" b="1" dirty="0">
              <a:latin typeface="+mn-lt"/>
              <a:sym typeface="+mn-lt"/>
            </a:endParaRPr>
          </a:p>
        </p:txBody>
      </p:sp>
      <p:cxnSp>
        <p:nvCxnSpPr>
          <p:cNvPr id="23" name="Straight Connector 22">
            <a:extLst>
              <a:ext uri="{FF2B5EF4-FFF2-40B4-BE49-F238E27FC236}">
                <a16:creationId xmlns:a16="http://schemas.microsoft.com/office/drawing/2014/main" id="{D446E101-AEBC-46B5-A845-7896BD52BBD0}"/>
              </a:ext>
            </a:extLst>
          </p:cNvPr>
          <p:cNvCxnSpPr/>
          <p:nvPr>
            <p:custDataLst>
              <p:tags r:id="rId8"/>
            </p:custDataLst>
          </p:nvPr>
        </p:nvCxnSpPr>
        <p:spPr bwMode="gray">
          <a:xfrm>
            <a:off x="6979628" y="2710946"/>
            <a:ext cx="316523" cy="0"/>
          </a:xfrm>
          <a:prstGeom prst="line">
            <a:avLst/>
          </a:prstGeom>
          <a:ln w="19050" cap="rnd" cmpd="sng" algn="ctr">
            <a:solidFill>
              <a:srgbClr val="BFBFBF"/>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B51CA3-5A36-4E5E-BED4-B48AA2D13335}"/>
              </a:ext>
            </a:extLst>
          </p:cNvPr>
          <p:cNvCxnSpPr/>
          <p:nvPr>
            <p:custDataLst>
              <p:tags r:id="rId9"/>
            </p:custDataLst>
          </p:nvPr>
        </p:nvCxnSpPr>
        <p:spPr bwMode="gray">
          <a:xfrm>
            <a:off x="6979628" y="2926357"/>
            <a:ext cx="316523" cy="0"/>
          </a:xfrm>
          <a:prstGeom prst="line">
            <a:avLst/>
          </a:prstGeom>
          <a:ln w="19050" cap="rnd" cmpd="sng" algn="ctr">
            <a:solidFill>
              <a:srgbClr val="B9C863"/>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DefaultTextBox-TC">
            <a:extLst>
              <a:ext uri="{FF2B5EF4-FFF2-40B4-BE49-F238E27FC236}">
                <a16:creationId xmlns:a16="http://schemas.microsoft.com/office/drawing/2014/main" id="{C6E5D292-9830-4DF8-89D3-C2ADC9172A7A}"/>
              </a:ext>
            </a:extLst>
          </p:cNvPr>
          <p:cNvSpPr>
            <a:spLocks noGrp="1"/>
          </p:cNvSpPr>
          <p:nvPr>
            <p:custDataLst>
              <p:tags r:id="rId10"/>
            </p:custDataLst>
          </p:nvPr>
        </p:nvSpPr>
        <p:spPr bwMode="auto">
          <a:xfrm>
            <a:off x="7351837" y="2633280"/>
            <a:ext cx="2079381" cy="16852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0"/>
              </a:spcBef>
              <a:buFont typeface="Arial" pitchFamily="34" charset="0"/>
              <a:buNone/>
              <a:defRPr sz="1200" b="0"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sz="1108" dirty="0"/>
              <a:t>Falling back to pre-COVID levels</a:t>
            </a:r>
            <a:endParaRPr lang="en-US" sz="1108" dirty="0">
              <a:latin typeface="+mn-lt"/>
              <a:sym typeface="+mn-lt"/>
            </a:endParaRPr>
          </a:p>
        </p:txBody>
      </p:sp>
      <p:sp>
        <p:nvSpPr>
          <p:cNvPr id="46" name="DefaultTextBox-TC">
            <a:extLst>
              <a:ext uri="{FF2B5EF4-FFF2-40B4-BE49-F238E27FC236}">
                <a16:creationId xmlns:a16="http://schemas.microsoft.com/office/drawing/2014/main" id="{64838CD5-247D-4CA6-9123-D743CA0AF272}"/>
              </a:ext>
            </a:extLst>
          </p:cNvPr>
          <p:cNvSpPr>
            <a:spLocks noGrp="1"/>
          </p:cNvSpPr>
          <p:nvPr>
            <p:custDataLst>
              <p:tags r:id="rId11"/>
            </p:custDataLst>
          </p:nvPr>
        </p:nvSpPr>
        <p:spPr bwMode="auto">
          <a:xfrm>
            <a:off x="7351835" y="2848692"/>
            <a:ext cx="1395046" cy="16852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0"/>
              </a:spcBef>
              <a:buFont typeface="Arial" pitchFamily="34" charset="0"/>
              <a:buNone/>
              <a:defRPr sz="1200" b="0"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2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2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r>
              <a:rPr lang="en-US" altLang="en-US" sz="1108" dirty="0"/>
              <a:t>COVID used as a </a:t>
            </a:r>
            <a:r>
              <a:rPr lang="en-US" altLang="en-US" sz="1108" dirty="0" err="1"/>
              <a:t>catalyser</a:t>
            </a:r>
            <a:endParaRPr lang="en-US" sz="1108" dirty="0">
              <a:latin typeface="+mn-lt"/>
              <a:sym typeface="+mn-lt"/>
            </a:endParaRPr>
          </a:p>
        </p:txBody>
      </p:sp>
      <p:sp>
        <p:nvSpPr>
          <p:cNvPr id="54" name="pto_dtb_200505151253">
            <a:extLst>
              <a:ext uri="{FF2B5EF4-FFF2-40B4-BE49-F238E27FC236}">
                <a16:creationId xmlns:a16="http://schemas.microsoft.com/office/drawing/2014/main" id="{B12523B0-32D6-4ACC-8300-33B7E2BDEECA}"/>
              </a:ext>
            </a:extLst>
          </p:cNvPr>
          <p:cNvSpPr txBox="1">
            <a:spLocks/>
          </p:cNvSpPr>
          <p:nvPr/>
        </p:nvSpPr>
        <p:spPr>
          <a:xfrm>
            <a:off x="2690724" y="5699247"/>
            <a:ext cx="744895" cy="301633"/>
          </a:xfrm>
          <a:prstGeom prst="rect">
            <a:avLst/>
          </a:prstGeom>
          <a:solidFill>
            <a:srgbClr val="FFFFFF"/>
          </a:solidFill>
        </p:spPr>
        <p:txBody>
          <a:bodyPr vert="horz" lIns="0" tIns="0" rIns="0" bIns="0" rtlCol="0" anchor="ctr">
            <a:noAutofit/>
          </a:bodyPr>
          <a:lstStyle>
            <a:lvl1pPr marL="0" indent="0" algn="l" defTabSz="914400" rtl="0" eaLnBrk="1" latinLnBrk="0" hangingPunct="1">
              <a:spcBef>
                <a:spcPts val="0"/>
              </a:spcBef>
              <a:buFont typeface="Arial" pitchFamily="34" charset="0"/>
              <a:buNone/>
              <a:defRPr sz="1400" b="1" kern="1200">
                <a:solidFill>
                  <a:schemeClr val="tx1"/>
                </a:solidFill>
                <a:latin typeface="Arial" pitchFamily="34" charset="0"/>
                <a:ea typeface="+mn-ea"/>
                <a:cs typeface="Arial" pitchFamily="34" charset="0"/>
              </a:defRPr>
            </a:lvl1pPr>
            <a:lvl2pPr marL="209550" indent="-209550" algn="l" defTabSz="914400" rtl="0" eaLnBrk="1" latinLnBrk="0" hangingPunct="1">
              <a:spcBef>
                <a:spcPts val="0"/>
              </a:spcBef>
              <a:buClr>
                <a:schemeClr val="tx1"/>
              </a:buClr>
              <a:buFont typeface="Arial" pitchFamily="34" charset="0"/>
              <a:buChar char="•"/>
              <a:defRPr sz="1400" b="0" kern="1200">
                <a:solidFill>
                  <a:schemeClr val="tx1"/>
                </a:solidFill>
                <a:latin typeface="Arial" pitchFamily="34" charset="0"/>
                <a:ea typeface="+mn-ea"/>
                <a:cs typeface="Arial" pitchFamily="34" charset="0"/>
              </a:defRPr>
            </a:lvl2pPr>
            <a:lvl3pPr marL="581025" indent="-238125" algn="l" defTabSz="914400" rtl="0" eaLnBrk="1" latinLnBrk="0" hangingPunct="1">
              <a:spcBef>
                <a:spcPts val="0"/>
              </a:spcBef>
              <a:buClr>
                <a:schemeClr val="tx1"/>
              </a:buClr>
              <a:buFont typeface="Arial" pitchFamily="34" charset="0"/>
              <a:buChar char="-"/>
              <a:defRPr sz="1400" b="0" kern="1200">
                <a:solidFill>
                  <a:schemeClr val="tx1"/>
                </a:solidFill>
                <a:latin typeface="Arial" pitchFamily="34" charset="0"/>
                <a:ea typeface="+mn-ea"/>
                <a:cs typeface="Arial" pitchFamily="34" charset="0"/>
              </a:defRPr>
            </a:lvl3pPr>
            <a:lvl4pPr marL="981075" indent="-266700" algn="l" defTabSz="914400" rtl="0" eaLnBrk="1" latinLnBrk="0" hangingPunct="1">
              <a:spcBef>
                <a:spcPts val="0"/>
              </a:spcBef>
              <a:buFont typeface="Arial" pitchFamily="34" charset="0"/>
              <a:buChar char="•"/>
              <a:defRPr sz="1400" b="0" kern="1200">
                <a:solidFill>
                  <a:schemeClr val="tx1"/>
                </a:solidFill>
                <a:latin typeface="Arial" pitchFamily="34" charset="0"/>
                <a:ea typeface="+mn-ea"/>
                <a:cs typeface="Arial" pitchFamily="34" charset="0"/>
              </a:defRPr>
            </a:lvl4pPr>
            <a:lvl5pPr marL="1362075" indent="-257175" algn="l" defTabSz="914400" rtl="0" eaLnBrk="1" latinLnBrk="0" hangingPunct="1">
              <a:spcBef>
                <a:spcPts val="0"/>
              </a:spcBef>
              <a:buFont typeface="Arial" pitchFamily="34" charset="0"/>
              <a:buChar char="-"/>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1108" b="0" dirty="0"/>
              <a:t>2020</a:t>
            </a:r>
          </a:p>
        </p:txBody>
      </p:sp>
      <p:cxnSp>
        <p:nvCxnSpPr>
          <p:cNvPr id="36" name="Straight Arrow Connector 35">
            <a:extLst>
              <a:ext uri="{FF2B5EF4-FFF2-40B4-BE49-F238E27FC236}">
                <a16:creationId xmlns:a16="http://schemas.microsoft.com/office/drawing/2014/main" id="{1F97360F-B26F-4167-91B6-49AA9815E29A}"/>
              </a:ext>
            </a:extLst>
          </p:cNvPr>
          <p:cNvCxnSpPr>
            <a:cxnSpLocks/>
          </p:cNvCxnSpPr>
          <p:nvPr/>
        </p:nvCxnSpPr>
        <p:spPr>
          <a:xfrm>
            <a:off x="3222830" y="5850063"/>
            <a:ext cx="312091"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0917E29-2593-4CA5-AF8E-727D651E6677}"/>
              </a:ext>
            </a:extLst>
          </p:cNvPr>
          <p:cNvSpPr txBox="1"/>
          <p:nvPr/>
        </p:nvSpPr>
        <p:spPr>
          <a:xfrm>
            <a:off x="3405462" y="2488011"/>
            <a:ext cx="682868" cy="476341"/>
          </a:xfrm>
          <a:prstGeom prst="rect">
            <a:avLst/>
          </a:prstGeom>
        </p:spPr>
        <p:txBody>
          <a:bodyPr wrap="square" lIns="0" tIns="0" rIns="0" bIns="0" rtlCol="0" anchor="ctr">
            <a:noAutofit/>
          </a:bodyPr>
          <a:lstStyle/>
          <a:p>
            <a:pPr algn="ctr"/>
            <a:r>
              <a:rPr lang="nl-NL" sz="1108" i="1" dirty="0"/>
              <a:t>Spring break</a:t>
            </a:r>
          </a:p>
        </p:txBody>
      </p:sp>
      <p:sp>
        <p:nvSpPr>
          <p:cNvPr id="19" name="Title 1">
            <a:extLst>
              <a:ext uri="{FF2B5EF4-FFF2-40B4-BE49-F238E27FC236}">
                <a16:creationId xmlns:a16="http://schemas.microsoft.com/office/drawing/2014/main" id="{CBB25122-F0FB-47BA-88E9-F1D1B310E467}"/>
              </a:ext>
            </a:extLst>
          </p:cNvPr>
          <p:cNvSpPr>
            <a:spLocks noGrp="1"/>
          </p:cNvSpPr>
          <p:nvPr>
            <p:ph type="title"/>
          </p:nvPr>
        </p:nvSpPr>
        <p:spPr>
          <a:xfrm>
            <a:off x="1826701" y="722037"/>
            <a:ext cx="7886700" cy="835406"/>
          </a:xfrm>
        </p:spPr>
        <p:txBody>
          <a:bodyPr/>
          <a:lstStyle/>
          <a:p>
            <a:r>
              <a:rPr lang="en-US" sz="2400" b="1" dirty="0">
                <a:solidFill>
                  <a:srgbClr val="253896"/>
                </a:solidFill>
                <a:latin typeface="Tw Cen MT" panose="020B0602020104020603" pitchFamily="34" charset="0"/>
              </a:rPr>
              <a:t>Video consultations</a:t>
            </a:r>
            <a:endParaRPr lang="en-NL" sz="2400" b="1" dirty="0">
              <a:solidFill>
                <a:srgbClr val="253896"/>
              </a:solidFill>
              <a:latin typeface="Tw Cen MT" panose="020B0602020104020603" pitchFamily="34" charset="0"/>
            </a:endParaRPr>
          </a:p>
        </p:txBody>
      </p:sp>
      <p:sp>
        <p:nvSpPr>
          <p:cNvPr id="21" name="TextBox 20">
            <a:extLst>
              <a:ext uri="{FF2B5EF4-FFF2-40B4-BE49-F238E27FC236}">
                <a16:creationId xmlns:a16="http://schemas.microsoft.com/office/drawing/2014/main" id="{066C9920-C648-4A7C-85EE-7DE0AEE3D854}"/>
              </a:ext>
            </a:extLst>
          </p:cNvPr>
          <p:cNvSpPr txBox="1"/>
          <p:nvPr/>
        </p:nvSpPr>
        <p:spPr>
          <a:xfrm>
            <a:off x="1823151" y="5936611"/>
            <a:ext cx="8721969" cy="246221"/>
          </a:xfrm>
          <a:prstGeom prst="rect">
            <a:avLst/>
          </a:prstGeom>
          <a:noFill/>
        </p:spPr>
        <p:txBody>
          <a:bodyPr wrap="square">
            <a:spAutoFit/>
          </a:bodyPr>
          <a:lstStyle/>
          <a:p>
            <a:pPr defTabSz="914400">
              <a:defRPr/>
            </a:pPr>
            <a:r>
              <a:rPr lang="nl-NL" sz="1000" dirty="0" err="1">
                <a:solidFill>
                  <a:srgbClr val="253896"/>
                </a:solidFill>
              </a:rPr>
              <a:t>Adapted</a:t>
            </a:r>
            <a:r>
              <a:rPr lang="nl-NL" sz="1000" dirty="0">
                <a:solidFill>
                  <a:srgbClr val="253896"/>
                </a:solidFill>
              </a:rPr>
              <a:t> </a:t>
            </a:r>
            <a:r>
              <a:rPr lang="nl-NL" sz="1000" dirty="0" err="1">
                <a:solidFill>
                  <a:srgbClr val="253896"/>
                </a:solidFill>
              </a:rPr>
              <a:t>from</a:t>
            </a:r>
            <a:r>
              <a:rPr lang="nl-NL" sz="1000" dirty="0">
                <a:solidFill>
                  <a:srgbClr val="253896"/>
                </a:solidFill>
              </a:rPr>
              <a:t> </a:t>
            </a:r>
            <a:r>
              <a:rPr lang="nl-NL" sz="1000" dirty="0" err="1">
                <a:solidFill>
                  <a:srgbClr val="253896"/>
                </a:solidFill>
              </a:rPr>
              <a:t>Gupta</a:t>
            </a:r>
            <a:r>
              <a:rPr lang="nl-NL" sz="1000" dirty="0">
                <a:solidFill>
                  <a:srgbClr val="253896"/>
                </a:solidFill>
              </a:rPr>
              <a:t> </a:t>
            </a:r>
            <a:r>
              <a:rPr lang="nl-NL" sz="1000" dirty="0" err="1">
                <a:solidFill>
                  <a:srgbClr val="253896"/>
                </a:solidFill>
              </a:rPr>
              <a:t>Strategists</a:t>
            </a:r>
            <a:r>
              <a:rPr lang="nl-NL" sz="1000" dirty="0">
                <a:solidFill>
                  <a:srgbClr val="253896"/>
                </a:solidFill>
              </a:rPr>
              <a:t>. </a:t>
            </a:r>
            <a:r>
              <a:rPr lang="nl-NL" sz="1000" dirty="0">
                <a:solidFill>
                  <a:srgbClr val="253896"/>
                </a:solidFill>
                <a:latin typeface="Brandon Grotesque W01 Bold"/>
              </a:rPr>
              <a:t>Corona: katalysator of struikelblok voor groenere ziekenhuiszorg? 2020</a:t>
            </a:r>
          </a:p>
        </p:txBody>
      </p:sp>
      <p:grpSp>
        <p:nvGrpSpPr>
          <p:cNvPr id="28" name="Group 27">
            <a:extLst>
              <a:ext uri="{FF2B5EF4-FFF2-40B4-BE49-F238E27FC236}">
                <a16:creationId xmlns:a16="http://schemas.microsoft.com/office/drawing/2014/main" id="{937011DC-3474-4032-B522-C325357387FF}"/>
              </a:ext>
            </a:extLst>
          </p:cNvPr>
          <p:cNvGrpSpPr/>
          <p:nvPr/>
        </p:nvGrpSpPr>
        <p:grpSpPr>
          <a:xfrm>
            <a:off x="10767660" y="4938955"/>
            <a:ext cx="1022264" cy="1010828"/>
            <a:chOff x="4572000" y="3750197"/>
            <a:chExt cx="3009418" cy="2915912"/>
          </a:xfrm>
        </p:grpSpPr>
        <p:sp>
          <p:nvSpPr>
            <p:cNvPr id="30" name="Oval 29">
              <a:extLst>
                <a:ext uri="{FF2B5EF4-FFF2-40B4-BE49-F238E27FC236}">
                  <a16:creationId xmlns:a16="http://schemas.microsoft.com/office/drawing/2014/main" id="{CE348DAC-B249-4335-A934-86B3600C7B25}"/>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253896"/>
                </a:solidFill>
              </a:endParaRPr>
            </a:p>
          </p:txBody>
        </p:sp>
        <p:sp>
          <p:nvSpPr>
            <p:cNvPr id="31" name="Cross 30">
              <a:extLst>
                <a:ext uri="{FF2B5EF4-FFF2-40B4-BE49-F238E27FC236}">
                  <a16:creationId xmlns:a16="http://schemas.microsoft.com/office/drawing/2014/main" id="{BE7731F4-259C-4BE3-A8B3-3284A1226500}"/>
                </a:ext>
              </a:extLst>
            </p:cNvPr>
            <p:cNvSpPr/>
            <p:nvPr/>
          </p:nvSpPr>
          <p:spPr>
            <a:xfrm>
              <a:off x="6407303" y="4724848"/>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solidFill>
                  <a:srgbClr val="253896"/>
                </a:solidFill>
              </a:endParaRPr>
            </a:p>
          </p:txBody>
        </p:sp>
      </p:grpSp>
      <p:sp>
        <p:nvSpPr>
          <p:cNvPr id="24" name="Title 1">
            <a:extLst>
              <a:ext uri="{FF2B5EF4-FFF2-40B4-BE49-F238E27FC236}">
                <a16:creationId xmlns:a16="http://schemas.microsoft.com/office/drawing/2014/main" id="{91CCE48A-FC20-4924-A837-C17F98CF3420}"/>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
        <p:nvSpPr>
          <p:cNvPr id="25" name="Title 1">
            <a:extLst>
              <a:ext uri="{FF2B5EF4-FFF2-40B4-BE49-F238E27FC236}">
                <a16:creationId xmlns:a16="http://schemas.microsoft.com/office/drawing/2014/main" id="{5FD55AA7-FA27-42F5-965F-1255122F9EA9}"/>
              </a:ext>
            </a:extLst>
          </p:cNvPr>
          <p:cNvSpPr txBox="1">
            <a:spLocks/>
          </p:cNvSpPr>
          <p:nvPr/>
        </p:nvSpPr>
        <p:spPr>
          <a:xfrm>
            <a:off x="4375909" y="-395011"/>
            <a:ext cx="7886700" cy="1325563"/>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253896"/>
                </a:solidFill>
                <a:latin typeface="Tw Cen MT" panose="020B0602020104020603" pitchFamily="34" charset="0"/>
              </a:rPr>
              <a:t>Meso</a:t>
            </a:r>
            <a:r>
              <a:rPr lang="en-US" b="1" dirty="0">
                <a:solidFill>
                  <a:srgbClr val="253896"/>
                </a:solidFill>
                <a:latin typeface="Tw Cen MT" panose="020B0602020104020603" pitchFamily="34" charset="0"/>
              </a:rPr>
              <a:t> / practice</a:t>
            </a:r>
            <a:endParaRPr lang="en-NL" b="1" dirty="0">
              <a:solidFill>
                <a:srgbClr val="253896"/>
              </a:solidFill>
              <a:latin typeface="Tw Cen MT" panose="020B0602020104020603" pitchFamily="34" charset="0"/>
            </a:endParaRPr>
          </a:p>
        </p:txBody>
      </p:sp>
    </p:spTree>
    <p:extLst>
      <p:ext uri="{BB962C8B-B14F-4D97-AF65-F5344CB8AC3E}">
        <p14:creationId xmlns:p14="http://schemas.microsoft.com/office/powerpoint/2010/main" val="222088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8A04D5-65E5-4EF4-9BA2-03ACE8BB4E5C}"/>
              </a:ext>
            </a:extLst>
          </p:cNvPr>
          <p:cNvSpPr>
            <a:spLocks noGrp="1"/>
          </p:cNvSpPr>
          <p:nvPr>
            <p:ph type="title"/>
          </p:nvPr>
        </p:nvSpPr>
        <p:spPr>
          <a:xfrm>
            <a:off x="4941652" y="242185"/>
            <a:ext cx="11634280" cy="1325563"/>
          </a:xfrm>
        </p:spPr>
        <p:txBody>
          <a:bodyPr>
            <a:normAutofit/>
          </a:bodyPr>
          <a:lstStyle/>
          <a:p>
            <a:r>
              <a:rPr lang="en-US" sz="5400" b="1" dirty="0">
                <a:solidFill>
                  <a:srgbClr val="253896"/>
                </a:solidFill>
                <a:latin typeface="Tw Cen MT" panose="020B0602020104020603" pitchFamily="34" charset="0"/>
              </a:rPr>
              <a:t>Macro</a:t>
            </a:r>
            <a:endParaRPr lang="en-NL" sz="5400" b="1" dirty="0">
              <a:solidFill>
                <a:srgbClr val="253896"/>
              </a:solidFill>
              <a:latin typeface="Tw Cen MT" panose="020B0602020104020603" pitchFamily="34" charset="0"/>
            </a:endParaRPr>
          </a:p>
        </p:txBody>
      </p:sp>
      <p:grpSp>
        <p:nvGrpSpPr>
          <p:cNvPr id="7" name="Group 6">
            <a:extLst>
              <a:ext uri="{FF2B5EF4-FFF2-40B4-BE49-F238E27FC236}">
                <a16:creationId xmlns:a16="http://schemas.microsoft.com/office/drawing/2014/main" id="{1E125566-27BA-4209-ABB0-D71E351302A5}"/>
              </a:ext>
            </a:extLst>
          </p:cNvPr>
          <p:cNvGrpSpPr/>
          <p:nvPr/>
        </p:nvGrpSpPr>
        <p:grpSpPr>
          <a:xfrm>
            <a:off x="3861021" y="1609665"/>
            <a:ext cx="4174025" cy="4103410"/>
            <a:chOff x="4572000" y="3750197"/>
            <a:chExt cx="3009418" cy="2915912"/>
          </a:xfrm>
        </p:grpSpPr>
        <p:sp>
          <p:nvSpPr>
            <p:cNvPr id="8" name="Oval 7">
              <a:extLst>
                <a:ext uri="{FF2B5EF4-FFF2-40B4-BE49-F238E27FC236}">
                  <a16:creationId xmlns:a16="http://schemas.microsoft.com/office/drawing/2014/main" id="{6207533A-77AF-4E20-8AB6-51783FC077D0}"/>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Cross 11">
              <a:extLst>
                <a:ext uri="{FF2B5EF4-FFF2-40B4-BE49-F238E27FC236}">
                  <a16:creationId xmlns:a16="http://schemas.microsoft.com/office/drawing/2014/main" id="{215E7699-339A-4F63-8081-34465227D917}"/>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1" name="Title 1">
            <a:extLst>
              <a:ext uri="{FF2B5EF4-FFF2-40B4-BE49-F238E27FC236}">
                <a16:creationId xmlns:a16="http://schemas.microsoft.com/office/drawing/2014/main" id="{CF100B5C-F872-4173-8549-F0799916A803}"/>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79767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0DF8390-AA34-4865-8773-B27A5BA9045C}"/>
              </a:ext>
            </a:extLst>
          </p:cNvPr>
          <p:cNvGrpSpPr/>
          <p:nvPr/>
        </p:nvGrpSpPr>
        <p:grpSpPr>
          <a:xfrm>
            <a:off x="1615440" y="2134053"/>
            <a:ext cx="9144000" cy="4494508"/>
            <a:chOff x="91440" y="1844686"/>
            <a:chExt cx="9144000" cy="4494508"/>
          </a:xfrm>
        </p:grpSpPr>
        <p:pic>
          <p:nvPicPr>
            <p:cNvPr id="9" name="Picture 8">
              <a:extLst>
                <a:ext uri="{FF2B5EF4-FFF2-40B4-BE49-F238E27FC236}">
                  <a16:creationId xmlns:a16="http://schemas.microsoft.com/office/drawing/2014/main" id="{EDD113FA-C01E-45DE-A7FA-6A2ACAA2FD15}"/>
                </a:ext>
              </a:extLst>
            </p:cNvPr>
            <p:cNvPicPr>
              <a:picLocks noChangeAspect="1"/>
            </p:cNvPicPr>
            <p:nvPr/>
          </p:nvPicPr>
          <p:blipFill>
            <a:blip r:embed="rId3"/>
            <a:stretch>
              <a:fillRect/>
            </a:stretch>
          </p:blipFill>
          <p:spPr>
            <a:xfrm>
              <a:off x="91440" y="1844686"/>
              <a:ext cx="9144000" cy="4494508"/>
            </a:xfrm>
            <a:prstGeom prst="rect">
              <a:avLst/>
            </a:prstGeom>
          </p:spPr>
        </p:pic>
        <p:sp>
          <p:nvSpPr>
            <p:cNvPr id="10" name="Rectangle 9">
              <a:extLst>
                <a:ext uri="{FF2B5EF4-FFF2-40B4-BE49-F238E27FC236}">
                  <a16:creationId xmlns:a16="http://schemas.microsoft.com/office/drawing/2014/main" id="{AC422627-DC20-489C-96EF-F519C4D08FAB}"/>
                </a:ext>
              </a:extLst>
            </p:cNvPr>
            <p:cNvSpPr/>
            <p:nvPr/>
          </p:nvSpPr>
          <p:spPr>
            <a:xfrm>
              <a:off x="2834640" y="5692140"/>
              <a:ext cx="5006340" cy="194310"/>
            </a:xfrm>
            <a:prstGeom prst="rect">
              <a:avLst/>
            </a:prstGeom>
            <a:solidFill>
              <a:srgbClr val="FFFF00">
                <a:alpha val="23000"/>
              </a:srgb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L"/>
            </a:p>
          </p:txBody>
        </p:sp>
      </p:grpSp>
      <p:sp>
        <p:nvSpPr>
          <p:cNvPr id="13" name="TextBox 12">
            <a:extLst>
              <a:ext uri="{FF2B5EF4-FFF2-40B4-BE49-F238E27FC236}">
                <a16:creationId xmlns:a16="http://schemas.microsoft.com/office/drawing/2014/main" id="{FC4C914E-396A-459E-922F-39CE50B9CB9F}"/>
              </a:ext>
            </a:extLst>
          </p:cNvPr>
          <p:cNvSpPr txBox="1"/>
          <p:nvPr/>
        </p:nvSpPr>
        <p:spPr>
          <a:xfrm>
            <a:off x="2152650" y="1543039"/>
            <a:ext cx="4618298" cy="523220"/>
          </a:xfrm>
          <a:prstGeom prst="rect">
            <a:avLst/>
          </a:prstGeom>
          <a:noFill/>
        </p:spPr>
        <p:txBody>
          <a:bodyPr wrap="square">
            <a:spAutoFit/>
          </a:bodyPr>
          <a:lstStyle/>
          <a:p>
            <a:r>
              <a:rPr lang="nl-NL" sz="2800" b="1" dirty="0" err="1">
                <a:solidFill>
                  <a:srgbClr val="253896"/>
                </a:solidFill>
                <a:latin typeface="72 Condensed" panose="020B0506030000000003"/>
              </a:rPr>
              <a:t>Protocols</a:t>
            </a:r>
            <a:r>
              <a:rPr lang="nl-NL" sz="2800" b="1" dirty="0">
                <a:solidFill>
                  <a:srgbClr val="253896"/>
                </a:solidFill>
                <a:latin typeface="72 Condensed" panose="020B0506030000000003"/>
              </a:rPr>
              <a:t> </a:t>
            </a:r>
            <a:r>
              <a:rPr lang="nl-NL" sz="2800" b="1" dirty="0" err="1">
                <a:solidFill>
                  <a:srgbClr val="253896"/>
                </a:solidFill>
                <a:latin typeface="72 Condensed" panose="020B0506030000000003"/>
              </a:rPr>
              <a:t>and</a:t>
            </a:r>
            <a:r>
              <a:rPr lang="nl-NL" sz="2800" b="1" dirty="0">
                <a:solidFill>
                  <a:srgbClr val="253896"/>
                </a:solidFill>
                <a:latin typeface="72 Condensed" panose="020B0506030000000003"/>
              </a:rPr>
              <a:t> </a:t>
            </a:r>
            <a:r>
              <a:rPr lang="nl-NL" sz="2800" b="1" dirty="0" err="1">
                <a:solidFill>
                  <a:srgbClr val="253896"/>
                </a:solidFill>
                <a:latin typeface="72 Condensed" panose="020B0506030000000003"/>
              </a:rPr>
              <a:t>guidelines</a:t>
            </a:r>
            <a:endParaRPr lang="nl-NL" sz="2800" b="1" dirty="0">
              <a:solidFill>
                <a:srgbClr val="253896"/>
              </a:solidFill>
              <a:latin typeface="72 Condensed" panose="020B0506030000000003"/>
            </a:endParaRPr>
          </a:p>
        </p:txBody>
      </p:sp>
      <p:sp>
        <p:nvSpPr>
          <p:cNvPr id="11" name="Title 1">
            <a:extLst>
              <a:ext uri="{FF2B5EF4-FFF2-40B4-BE49-F238E27FC236}">
                <a16:creationId xmlns:a16="http://schemas.microsoft.com/office/drawing/2014/main" id="{214E3109-9D06-4080-8037-6831D54B40E6}"/>
              </a:ext>
            </a:extLst>
          </p:cNvPr>
          <p:cNvSpPr txBox="1">
            <a:spLocks/>
          </p:cNvSpPr>
          <p:nvPr/>
        </p:nvSpPr>
        <p:spPr>
          <a:xfrm>
            <a:off x="3752850" y="3918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Macro / healthcare</a:t>
            </a:r>
            <a:endParaRPr lang="en-NL" b="1" dirty="0">
              <a:solidFill>
                <a:srgbClr val="253896"/>
              </a:solidFill>
              <a:latin typeface="Tw Cen MT" panose="020B0602020104020603" pitchFamily="34" charset="0"/>
            </a:endParaRPr>
          </a:p>
        </p:txBody>
      </p:sp>
      <p:grpSp>
        <p:nvGrpSpPr>
          <p:cNvPr id="7" name="Group 6">
            <a:extLst>
              <a:ext uri="{FF2B5EF4-FFF2-40B4-BE49-F238E27FC236}">
                <a16:creationId xmlns:a16="http://schemas.microsoft.com/office/drawing/2014/main" id="{BECE1542-D013-4731-B82F-35960C7A40EA}"/>
              </a:ext>
            </a:extLst>
          </p:cNvPr>
          <p:cNvGrpSpPr/>
          <p:nvPr/>
        </p:nvGrpSpPr>
        <p:grpSpPr>
          <a:xfrm>
            <a:off x="10456374" y="4906015"/>
            <a:ext cx="1022264" cy="938982"/>
            <a:chOff x="4572000" y="3750197"/>
            <a:chExt cx="3009418" cy="2915912"/>
          </a:xfrm>
        </p:grpSpPr>
        <p:sp>
          <p:nvSpPr>
            <p:cNvPr id="12" name="Oval 11">
              <a:extLst>
                <a:ext uri="{FF2B5EF4-FFF2-40B4-BE49-F238E27FC236}">
                  <a16:creationId xmlns:a16="http://schemas.microsoft.com/office/drawing/2014/main" id="{8A670F22-5930-496C-BF4B-A1D43F64BD0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4" name="Cross 13">
              <a:extLst>
                <a:ext uri="{FF2B5EF4-FFF2-40B4-BE49-F238E27FC236}">
                  <a16:creationId xmlns:a16="http://schemas.microsoft.com/office/drawing/2014/main" id="{5494549A-BACF-49C3-A6F6-597F95654088}"/>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Tree>
    <p:extLst>
      <p:ext uri="{BB962C8B-B14F-4D97-AF65-F5344CB8AC3E}">
        <p14:creationId xmlns:p14="http://schemas.microsoft.com/office/powerpoint/2010/main" val="142014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1B2349-A276-4167-9440-551AC2207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883" y="0"/>
            <a:ext cx="8607104" cy="6489700"/>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a:extLst>
              <a:ext uri="{FF2B5EF4-FFF2-40B4-BE49-F238E27FC236}">
                <a16:creationId xmlns:a16="http://schemas.microsoft.com/office/drawing/2014/main" id="{0CC8B236-9AA6-4956-A972-BD744E013581}"/>
              </a:ext>
            </a:extLst>
          </p:cNvPr>
          <p:cNvSpPr txBox="1">
            <a:spLocks/>
          </p:cNvSpPr>
          <p:nvPr/>
        </p:nvSpPr>
        <p:spPr>
          <a:xfrm>
            <a:off x="129971" y="6552280"/>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dirty="0">
                <a:solidFill>
                  <a:srgbClr val="253896"/>
                </a:solidFill>
              </a:rPr>
              <a:t>The Lancet Countdown on Health </a:t>
            </a:r>
            <a:r>
              <a:rPr lang="nl-NL" sz="1200" dirty="0" err="1">
                <a:solidFill>
                  <a:srgbClr val="253896"/>
                </a:solidFill>
              </a:rPr>
              <a:t>and</a:t>
            </a:r>
            <a:r>
              <a:rPr lang="nl-NL" sz="1200" dirty="0">
                <a:solidFill>
                  <a:srgbClr val="253896"/>
                </a:solidFill>
              </a:rPr>
              <a:t> </a:t>
            </a:r>
            <a:r>
              <a:rPr lang="nl-NL" sz="1200" dirty="0" err="1">
                <a:solidFill>
                  <a:srgbClr val="253896"/>
                </a:solidFill>
              </a:rPr>
              <a:t>Climate</a:t>
            </a:r>
            <a:r>
              <a:rPr lang="nl-NL" sz="1200" dirty="0">
                <a:solidFill>
                  <a:srgbClr val="253896"/>
                </a:solidFill>
              </a:rPr>
              <a:t> Change, 2019. www.lancetcountdown.org</a:t>
            </a:r>
          </a:p>
        </p:txBody>
      </p:sp>
      <p:sp>
        <p:nvSpPr>
          <p:cNvPr id="5" name="Title 3">
            <a:extLst>
              <a:ext uri="{FF2B5EF4-FFF2-40B4-BE49-F238E27FC236}">
                <a16:creationId xmlns:a16="http://schemas.microsoft.com/office/drawing/2014/main" id="{D13AA977-782A-48D2-9AB4-233053F215DD}"/>
              </a:ext>
            </a:extLst>
          </p:cNvPr>
          <p:cNvSpPr txBox="1">
            <a:spLocks/>
          </p:cNvSpPr>
          <p:nvPr/>
        </p:nvSpPr>
        <p:spPr>
          <a:xfrm>
            <a:off x="-4247040" y="0"/>
            <a:ext cx="11183637" cy="1013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253896"/>
                </a:solidFill>
                <a:latin typeface="Tw Cen MT" panose="020B0602020104020603" pitchFamily="34" charset="0"/>
                <a:cs typeface="Arial" panose="020B0604020202020204" pitchFamily="34" charset="0"/>
              </a:rPr>
              <a:t>Why?</a:t>
            </a:r>
          </a:p>
        </p:txBody>
      </p:sp>
    </p:spTree>
    <p:extLst>
      <p:ext uri="{BB962C8B-B14F-4D97-AF65-F5344CB8AC3E}">
        <p14:creationId xmlns:p14="http://schemas.microsoft.com/office/powerpoint/2010/main" val="386906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5E1CE9F-CF90-41AB-9D93-A67EE4868A29}"/>
              </a:ext>
            </a:extLst>
          </p:cNvPr>
          <p:cNvSpPr>
            <a:spLocks noGrp="1"/>
          </p:cNvSpPr>
          <p:nvPr>
            <p:ph idx="1"/>
          </p:nvPr>
        </p:nvSpPr>
        <p:spPr>
          <a:xfrm>
            <a:off x="863676" y="1936494"/>
            <a:ext cx="7886700" cy="4351338"/>
          </a:xfrm>
        </p:spPr>
        <p:txBody>
          <a:bodyPr/>
          <a:lstStyle/>
          <a:p>
            <a:pPr marL="0" indent="0">
              <a:buNone/>
            </a:pPr>
            <a:r>
              <a:rPr lang="nl-NL" b="1" dirty="0" err="1">
                <a:solidFill>
                  <a:srgbClr val="253896"/>
                </a:solidFill>
                <a:latin typeface="72 Condensed" panose="020B0506030000000003"/>
                <a:ea typeface="Calibri" panose="020F0502020204030204" pitchFamily="34" charset="0"/>
                <a:cs typeface="Times New Roman" panose="02020603050405020304" pitchFamily="18" charset="0"/>
              </a:rPr>
              <a:t>Labelling</a:t>
            </a:r>
            <a:endParaRPr lang="nl-NL" b="1" dirty="0">
              <a:solidFill>
                <a:srgbClr val="253896"/>
              </a:solidFill>
              <a:latin typeface="72 Condensed" panose="020B0506030000000003"/>
              <a:ea typeface="Calibri" panose="020F0502020204030204" pitchFamily="34" charset="0"/>
              <a:cs typeface="Times New Roman" panose="02020603050405020304" pitchFamily="18" charset="0"/>
            </a:endParaRPr>
          </a:p>
        </p:txBody>
      </p:sp>
      <p:pic>
        <p:nvPicPr>
          <p:cNvPr id="5122" name="Picture 2" descr="white and blue labeled bottles">
            <a:extLst>
              <a:ext uri="{FF2B5EF4-FFF2-40B4-BE49-F238E27FC236}">
                <a16:creationId xmlns:a16="http://schemas.microsoft.com/office/drawing/2014/main" id="{A66B3DFE-8B22-468D-A6DC-97730EF45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449" y="1634504"/>
            <a:ext cx="6976359" cy="46533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5E230FF-B774-4687-A5AB-1FCAFE874BCC}"/>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
        <p:nvSpPr>
          <p:cNvPr id="10" name="Title 1">
            <a:extLst>
              <a:ext uri="{FF2B5EF4-FFF2-40B4-BE49-F238E27FC236}">
                <a16:creationId xmlns:a16="http://schemas.microsoft.com/office/drawing/2014/main" id="{E76452DF-CBCD-4A73-8F03-B859FE554E2A}"/>
              </a:ext>
            </a:extLst>
          </p:cNvPr>
          <p:cNvSpPr txBox="1">
            <a:spLocks/>
          </p:cNvSpPr>
          <p:nvPr/>
        </p:nvSpPr>
        <p:spPr>
          <a:xfrm>
            <a:off x="3752850" y="3918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Macro / healthcare</a:t>
            </a:r>
            <a:endParaRPr lang="en-NL" b="1" dirty="0">
              <a:solidFill>
                <a:srgbClr val="253896"/>
              </a:solidFill>
              <a:latin typeface="Tw Cen MT" panose="020B0602020104020603" pitchFamily="34" charset="0"/>
            </a:endParaRPr>
          </a:p>
        </p:txBody>
      </p:sp>
      <p:grpSp>
        <p:nvGrpSpPr>
          <p:cNvPr id="11" name="Group 10">
            <a:extLst>
              <a:ext uri="{FF2B5EF4-FFF2-40B4-BE49-F238E27FC236}">
                <a16:creationId xmlns:a16="http://schemas.microsoft.com/office/drawing/2014/main" id="{0E1C49DE-E4F7-468C-A3B8-57C1841CC431}"/>
              </a:ext>
            </a:extLst>
          </p:cNvPr>
          <p:cNvGrpSpPr/>
          <p:nvPr/>
        </p:nvGrpSpPr>
        <p:grpSpPr>
          <a:xfrm>
            <a:off x="10456374" y="4906015"/>
            <a:ext cx="1022264" cy="938982"/>
            <a:chOff x="4572000" y="3750197"/>
            <a:chExt cx="3009418" cy="2915912"/>
          </a:xfrm>
        </p:grpSpPr>
        <p:sp>
          <p:nvSpPr>
            <p:cNvPr id="12" name="Oval 11">
              <a:extLst>
                <a:ext uri="{FF2B5EF4-FFF2-40B4-BE49-F238E27FC236}">
                  <a16:creationId xmlns:a16="http://schemas.microsoft.com/office/drawing/2014/main" id="{8412B36C-F55D-4C09-998B-793293EB129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3" name="Cross 12">
              <a:extLst>
                <a:ext uri="{FF2B5EF4-FFF2-40B4-BE49-F238E27FC236}">
                  <a16:creationId xmlns:a16="http://schemas.microsoft.com/office/drawing/2014/main" id="{C81DBC72-2322-496F-92D2-CB74FD74F412}"/>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Tree>
    <p:extLst>
      <p:ext uri="{BB962C8B-B14F-4D97-AF65-F5344CB8AC3E}">
        <p14:creationId xmlns:p14="http://schemas.microsoft.com/office/powerpoint/2010/main" val="245062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ople sitting inside room">
            <a:extLst>
              <a:ext uri="{FF2B5EF4-FFF2-40B4-BE49-F238E27FC236}">
                <a16:creationId xmlns:a16="http://schemas.microsoft.com/office/drawing/2014/main" id="{0DDDDA26-1B77-4548-9146-415B81A4F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2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6096000" y="0"/>
            <a:ext cx="7886700" cy="1325563"/>
          </a:xfrm>
        </p:spPr>
        <p:txBody>
          <a:bodyPr/>
          <a:lstStyle/>
          <a:p>
            <a:r>
              <a:rPr lang="en-US" b="1" dirty="0">
                <a:solidFill>
                  <a:schemeClr val="bg1"/>
                </a:solidFill>
                <a:latin typeface="Tw Cen MT" panose="020B0602020104020603" pitchFamily="34" charset="0"/>
              </a:rPr>
              <a:t>Education</a:t>
            </a:r>
            <a:endParaRPr lang="en-NL" b="1" dirty="0">
              <a:solidFill>
                <a:schemeClr val="bg1"/>
              </a:solidFill>
              <a:latin typeface="Tw Cen MT" panose="020B0602020104020603" pitchFamily="34" charset="0"/>
            </a:endParaRPr>
          </a:p>
        </p:txBody>
      </p:sp>
      <p:grpSp>
        <p:nvGrpSpPr>
          <p:cNvPr id="4" name="Group 3">
            <a:extLst>
              <a:ext uri="{FF2B5EF4-FFF2-40B4-BE49-F238E27FC236}">
                <a16:creationId xmlns:a16="http://schemas.microsoft.com/office/drawing/2014/main" id="{228CFA23-AA99-4189-A07E-22383EE93582}"/>
              </a:ext>
            </a:extLst>
          </p:cNvPr>
          <p:cNvGrpSpPr/>
          <p:nvPr/>
        </p:nvGrpSpPr>
        <p:grpSpPr>
          <a:xfrm>
            <a:off x="10456374" y="4906015"/>
            <a:ext cx="1022264" cy="938982"/>
            <a:chOff x="4572000" y="3750197"/>
            <a:chExt cx="3009418" cy="2915912"/>
          </a:xfrm>
        </p:grpSpPr>
        <p:sp>
          <p:nvSpPr>
            <p:cNvPr id="5" name="Oval 4">
              <a:extLst>
                <a:ext uri="{FF2B5EF4-FFF2-40B4-BE49-F238E27FC236}">
                  <a16:creationId xmlns:a16="http://schemas.microsoft.com/office/drawing/2014/main" id="{A0AFE1F1-F58B-4B3D-A0B1-2948130F4DC9}"/>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Cross 5">
              <a:extLst>
                <a:ext uri="{FF2B5EF4-FFF2-40B4-BE49-F238E27FC236}">
                  <a16:creationId xmlns:a16="http://schemas.microsoft.com/office/drawing/2014/main" id="{19CA5C2E-CD49-4BAD-BD07-47CB8ABA4F3F}"/>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7" name="Title 1">
            <a:extLst>
              <a:ext uri="{FF2B5EF4-FFF2-40B4-BE49-F238E27FC236}">
                <a16:creationId xmlns:a16="http://schemas.microsoft.com/office/drawing/2014/main" id="{8E09929A-E487-4E83-8238-0CDC93ADD5AF}"/>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50468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orange megaphone on orange wall">
            <a:extLst>
              <a:ext uri="{FF2B5EF4-FFF2-40B4-BE49-F238E27FC236}">
                <a16:creationId xmlns:a16="http://schemas.microsoft.com/office/drawing/2014/main" id="{0A5FD52A-CCC0-44A5-B117-73007D37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2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306B623-29DE-49D3-974F-FD3E16FE3847}"/>
              </a:ext>
            </a:extLst>
          </p:cNvPr>
          <p:cNvSpPr>
            <a:spLocks noGrp="1"/>
          </p:cNvSpPr>
          <p:nvPr>
            <p:ph type="title"/>
          </p:nvPr>
        </p:nvSpPr>
        <p:spPr>
          <a:xfrm>
            <a:off x="4523226" y="600278"/>
            <a:ext cx="4076025" cy="1325563"/>
          </a:xfrm>
        </p:spPr>
        <p:txBody>
          <a:bodyPr/>
          <a:lstStyle/>
          <a:p>
            <a:r>
              <a:rPr lang="en-US" b="1" dirty="0">
                <a:latin typeface="Tw Cen MT" panose="020B0602020104020603" pitchFamily="34" charset="0"/>
              </a:rPr>
              <a:t>Speak up</a:t>
            </a:r>
            <a:endParaRPr lang="en-NL" b="1" dirty="0">
              <a:latin typeface="Tw Cen MT" panose="020B0602020104020603" pitchFamily="34" charset="0"/>
            </a:endParaRPr>
          </a:p>
        </p:txBody>
      </p:sp>
      <p:grpSp>
        <p:nvGrpSpPr>
          <p:cNvPr id="14" name="Group 13">
            <a:extLst>
              <a:ext uri="{FF2B5EF4-FFF2-40B4-BE49-F238E27FC236}">
                <a16:creationId xmlns:a16="http://schemas.microsoft.com/office/drawing/2014/main" id="{509AC88D-0DCE-48DD-9EDD-38BBE17FD170}"/>
              </a:ext>
            </a:extLst>
          </p:cNvPr>
          <p:cNvGrpSpPr/>
          <p:nvPr/>
        </p:nvGrpSpPr>
        <p:grpSpPr>
          <a:xfrm>
            <a:off x="10456374" y="4906015"/>
            <a:ext cx="1022264" cy="938982"/>
            <a:chOff x="4572000" y="3750197"/>
            <a:chExt cx="3009418" cy="2915912"/>
          </a:xfrm>
        </p:grpSpPr>
        <p:sp>
          <p:nvSpPr>
            <p:cNvPr id="15" name="Oval 14">
              <a:extLst>
                <a:ext uri="{FF2B5EF4-FFF2-40B4-BE49-F238E27FC236}">
                  <a16:creationId xmlns:a16="http://schemas.microsoft.com/office/drawing/2014/main" id="{44752A6E-4B5D-4400-9FCB-7E4C377E1B5D}"/>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6" name="Cross 15">
              <a:extLst>
                <a:ext uri="{FF2B5EF4-FFF2-40B4-BE49-F238E27FC236}">
                  <a16:creationId xmlns:a16="http://schemas.microsoft.com/office/drawing/2014/main" id="{E514BCBE-8430-4211-BB29-B57267F1EB4D}"/>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7" name="Title 1">
            <a:extLst>
              <a:ext uri="{FF2B5EF4-FFF2-40B4-BE49-F238E27FC236}">
                <a16:creationId xmlns:a16="http://schemas.microsoft.com/office/drawing/2014/main" id="{A36F58E2-C413-49E0-918B-59F65CB0EF25}"/>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773834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CC7884-7A69-4640-9707-BD8A3699DE7A}"/>
              </a:ext>
            </a:extLst>
          </p:cNvPr>
          <p:cNvPicPr>
            <a:picLocks noChangeAspect="1"/>
          </p:cNvPicPr>
          <p:nvPr/>
        </p:nvPicPr>
        <p:blipFill>
          <a:blip r:embed="rId2"/>
          <a:stretch>
            <a:fillRect/>
          </a:stretch>
        </p:blipFill>
        <p:spPr>
          <a:xfrm>
            <a:off x="1737116" y="1347352"/>
            <a:ext cx="8764654" cy="5448299"/>
          </a:xfrm>
          <a:prstGeom prst="rect">
            <a:avLst/>
          </a:prstGeom>
        </p:spPr>
      </p:pic>
      <p:grpSp>
        <p:nvGrpSpPr>
          <p:cNvPr id="11" name="Group 10">
            <a:extLst>
              <a:ext uri="{FF2B5EF4-FFF2-40B4-BE49-F238E27FC236}">
                <a16:creationId xmlns:a16="http://schemas.microsoft.com/office/drawing/2014/main" id="{679FD6B1-DF38-4A35-AF5B-627878E88E20}"/>
              </a:ext>
            </a:extLst>
          </p:cNvPr>
          <p:cNvGrpSpPr/>
          <p:nvPr/>
        </p:nvGrpSpPr>
        <p:grpSpPr>
          <a:xfrm>
            <a:off x="10456374" y="4906015"/>
            <a:ext cx="1022264" cy="938982"/>
            <a:chOff x="4572000" y="3750197"/>
            <a:chExt cx="3009418" cy="2915912"/>
          </a:xfrm>
        </p:grpSpPr>
        <p:sp>
          <p:nvSpPr>
            <p:cNvPr id="14" name="Oval 13">
              <a:extLst>
                <a:ext uri="{FF2B5EF4-FFF2-40B4-BE49-F238E27FC236}">
                  <a16:creationId xmlns:a16="http://schemas.microsoft.com/office/drawing/2014/main" id="{824CD5D6-8198-4738-9D89-E2339F220FF4}"/>
                </a:ext>
              </a:extLst>
            </p:cNvPr>
            <p:cNvSpPr/>
            <p:nvPr/>
          </p:nvSpPr>
          <p:spPr>
            <a:xfrm>
              <a:off x="4572000" y="3750197"/>
              <a:ext cx="3009418" cy="2915912"/>
            </a:xfrm>
            <a:prstGeom prst="ellipse">
              <a:avLst/>
            </a:prstGeom>
            <a:gradFill flip="none" rotWithShape="1">
              <a:gsLst>
                <a:gs pos="0">
                  <a:schemeClr val="accent6">
                    <a:lumMod val="20000"/>
                    <a:lumOff val="80000"/>
                  </a:schemeClr>
                </a:gs>
                <a:gs pos="40000">
                  <a:srgbClr val="21C525"/>
                </a:gs>
                <a:gs pos="61000">
                  <a:srgbClr val="00A44A"/>
                </a:gs>
                <a:gs pos="100000">
                  <a:schemeClr val="accent6">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5" name="Cross 14">
              <a:extLst>
                <a:ext uri="{FF2B5EF4-FFF2-40B4-BE49-F238E27FC236}">
                  <a16:creationId xmlns:a16="http://schemas.microsoft.com/office/drawing/2014/main" id="{1FA28362-B820-40B4-810C-4AC0F054329F}"/>
                </a:ext>
              </a:extLst>
            </p:cNvPr>
            <p:cNvSpPr/>
            <p:nvPr/>
          </p:nvSpPr>
          <p:spPr>
            <a:xfrm>
              <a:off x="6734151" y="4318376"/>
              <a:ext cx="428262" cy="416689"/>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L" dirty="0"/>
            </a:p>
          </p:txBody>
        </p:sp>
      </p:grpSp>
      <p:sp>
        <p:nvSpPr>
          <p:cNvPr id="12" name="Title 1">
            <a:extLst>
              <a:ext uri="{FF2B5EF4-FFF2-40B4-BE49-F238E27FC236}">
                <a16:creationId xmlns:a16="http://schemas.microsoft.com/office/drawing/2014/main" id="{A223E331-8A25-4743-8996-97A90659EB97}"/>
              </a:ext>
            </a:extLst>
          </p:cNvPr>
          <p:cNvSpPr txBox="1">
            <a:spLocks/>
          </p:cNvSpPr>
          <p:nvPr/>
        </p:nvSpPr>
        <p:spPr>
          <a:xfrm>
            <a:off x="3752850" y="39180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Macro / healthcare</a:t>
            </a:r>
            <a:endParaRPr lang="en-NL" b="1" dirty="0">
              <a:solidFill>
                <a:srgbClr val="253896"/>
              </a:solidFill>
              <a:latin typeface="Tw Cen MT" panose="020B0602020104020603" pitchFamily="34" charset="0"/>
            </a:endParaRPr>
          </a:p>
        </p:txBody>
      </p:sp>
      <p:sp>
        <p:nvSpPr>
          <p:cNvPr id="13" name="Title 1">
            <a:extLst>
              <a:ext uri="{FF2B5EF4-FFF2-40B4-BE49-F238E27FC236}">
                <a16:creationId xmlns:a16="http://schemas.microsoft.com/office/drawing/2014/main" id="{D299E8D7-1013-43E9-9F3F-500C9A9368DF}"/>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Feasibility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01595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082A5C-426C-4988-9E55-3D65ADCF7ACA}"/>
              </a:ext>
            </a:extLst>
          </p:cNvPr>
          <p:cNvPicPr>
            <a:picLocks noChangeAspect="1"/>
          </p:cNvPicPr>
          <p:nvPr/>
        </p:nvPicPr>
        <p:blipFill rotWithShape="1">
          <a:blip r:embed="rId2"/>
          <a:srcRect t="12026"/>
          <a:stretch/>
        </p:blipFill>
        <p:spPr>
          <a:xfrm>
            <a:off x="3792002" y="994700"/>
            <a:ext cx="3978475" cy="2628442"/>
          </a:xfrm>
          <a:prstGeom prst="rect">
            <a:avLst/>
          </a:prstGeom>
        </p:spPr>
      </p:pic>
      <p:pic>
        <p:nvPicPr>
          <p:cNvPr id="2" name="Picture 1">
            <a:extLst>
              <a:ext uri="{FF2B5EF4-FFF2-40B4-BE49-F238E27FC236}">
                <a16:creationId xmlns:a16="http://schemas.microsoft.com/office/drawing/2014/main" id="{910E0D4B-EEA1-4267-BE3B-D75E82A2198A}"/>
              </a:ext>
            </a:extLst>
          </p:cNvPr>
          <p:cNvPicPr>
            <a:picLocks noChangeAspect="1"/>
          </p:cNvPicPr>
          <p:nvPr/>
        </p:nvPicPr>
        <p:blipFill>
          <a:blip r:embed="rId3"/>
          <a:stretch>
            <a:fillRect/>
          </a:stretch>
        </p:blipFill>
        <p:spPr>
          <a:xfrm>
            <a:off x="8420324" y="3429000"/>
            <a:ext cx="6409706" cy="2811659"/>
          </a:xfrm>
          <a:prstGeom prst="rect">
            <a:avLst/>
          </a:prstGeom>
        </p:spPr>
      </p:pic>
      <p:sp>
        <p:nvSpPr>
          <p:cNvPr id="4" name="Title 1">
            <a:extLst>
              <a:ext uri="{FF2B5EF4-FFF2-40B4-BE49-F238E27FC236}">
                <a16:creationId xmlns:a16="http://schemas.microsoft.com/office/drawing/2014/main" id="{5D992B2D-AAC9-413E-A5ED-9934CB180D89}"/>
              </a:ext>
            </a:extLst>
          </p:cNvPr>
          <p:cNvSpPr txBox="1">
            <a:spLocks/>
          </p:cNvSpPr>
          <p:nvPr/>
        </p:nvSpPr>
        <p:spPr>
          <a:xfrm>
            <a:off x="3168796" y="-45441"/>
            <a:ext cx="54173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53896"/>
                </a:solidFill>
                <a:latin typeface="Tw Cen MT" panose="020B0602020104020603" pitchFamily="34" charset="0"/>
              </a:rPr>
              <a:t>Take home: the tools</a:t>
            </a:r>
            <a:endParaRPr lang="en-NL" b="1" dirty="0">
              <a:solidFill>
                <a:srgbClr val="253896"/>
              </a:solidFill>
              <a:latin typeface="Tw Cen MT" panose="020B0602020104020603" pitchFamily="34" charset="0"/>
            </a:endParaRPr>
          </a:p>
        </p:txBody>
      </p:sp>
      <p:pic>
        <p:nvPicPr>
          <p:cNvPr id="1026" name="Picture 2">
            <a:extLst>
              <a:ext uri="{FF2B5EF4-FFF2-40B4-BE49-F238E27FC236}">
                <a16:creationId xmlns:a16="http://schemas.microsoft.com/office/drawing/2014/main" id="{F0FB3A34-AF60-432C-97F5-AB6A3FD09C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59" r="56249"/>
          <a:stretch/>
        </p:blipFill>
        <p:spPr bwMode="auto">
          <a:xfrm>
            <a:off x="1011677" y="3067956"/>
            <a:ext cx="3055750" cy="3054761"/>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Straight Arrow Connector 1023">
            <a:extLst>
              <a:ext uri="{FF2B5EF4-FFF2-40B4-BE49-F238E27FC236}">
                <a16:creationId xmlns:a16="http://schemas.microsoft.com/office/drawing/2014/main" id="{99BDF137-0185-4744-95EB-EF860A018CF0}"/>
              </a:ext>
            </a:extLst>
          </p:cNvPr>
          <p:cNvCxnSpPr/>
          <p:nvPr/>
        </p:nvCxnSpPr>
        <p:spPr>
          <a:xfrm>
            <a:off x="7408795" y="3204143"/>
            <a:ext cx="482317" cy="361044"/>
          </a:xfrm>
          <a:prstGeom prst="straightConnector1">
            <a:avLst/>
          </a:prstGeom>
          <a:ln w="57150">
            <a:solidFill>
              <a:srgbClr val="00A44A"/>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EC4E55-EF1F-4CD0-A7A0-44E61CEAE3DC}"/>
              </a:ext>
            </a:extLst>
          </p:cNvPr>
          <p:cNvCxnSpPr>
            <a:cxnSpLocks/>
          </p:cNvCxnSpPr>
          <p:nvPr/>
        </p:nvCxnSpPr>
        <p:spPr>
          <a:xfrm flipH="1">
            <a:off x="3715966" y="3145776"/>
            <a:ext cx="501858" cy="361044"/>
          </a:xfrm>
          <a:prstGeom prst="straightConnector1">
            <a:avLst/>
          </a:prstGeom>
          <a:ln w="57150">
            <a:solidFill>
              <a:srgbClr val="00A44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FF408B-6787-4DCF-B9CE-34B621E2F4C7}"/>
              </a:ext>
            </a:extLst>
          </p:cNvPr>
          <p:cNvSpPr txBox="1"/>
          <p:nvPr/>
        </p:nvSpPr>
        <p:spPr>
          <a:xfrm>
            <a:off x="1725168" y="2698624"/>
            <a:ext cx="924681" cy="369332"/>
          </a:xfrm>
          <a:prstGeom prst="rect">
            <a:avLst/>
          </a:prstGeom>
          <a:noFill/>
        </p:spPr>
        <p:txBody>
          <a:bodyPr wrap="square">
            <a:spAutoFit/>
          </a:bodyPr>
          <a:lstStyle/>
          <a:p>
            <a:r>
              <a:rPr lang="en-US" b="1" dirty="0">
                <a:solidFill>
                  <a:srgbClr val="253896"/>
                </a:solidFill>
                <a:latin typeface="Tw Cen MT" panose="020B0602020104020603" pitchFamily="34" charset="0"/>
              </a:rPr>
              <a:t>Impact:</a:t>
            </a:r>
            <a:endParaRPr lang="en-NL" dirty="0">
              <a:solidFill>
                <a:srgbClr val="253896"/>
              </a:solidFill>
            </a:endParaRPr>
          </a:p>
        </p:txBody>
      </p:sp>
      <p:sp>
        <p:nvSpPr>
          <p:cNvPr id="10" name="TextBox 9">
            <a:extLst>
              <a:ext uri="{FF2B5EF4-FFF2-40B4-BE49-F238E27FC236}">
                <a16:creationId xmlns:a16="http://schemas.microsoft.com/office/drawing/2014/main" id="{2E9BD567-7F57-46D1-82E7-E11E2EFCFC00}"/>
              </a:ext>
            </a:extLst>
          </p:cNvPr>
          <p:cNvSpPr txBox="1"/>
          <p:nvPr/>
        </p:nvSpPr>
        <p:spPr>
          <a:xfrm>
            <a:off x="8699862" y="2698624"/>
            <a:ext cx="1599512" cy="369332"/>
          </a:xfrm>
          <a:prstGeom prst="rect">
            <a:avLst/>
          </a:prstGeom>
          <a:noFill/>
        </p:spPr>
        <p:txBody>
          <a:bodyPr wrap="square">
            <a:spAutoFit/>
          </a:bodyPr>
          <a:lstStyle/>
          <a:p>
            <a:r>
              <a:rPr lang="en-US" b="1" dirty="0">
                <a:solidFill>
                  <a:srgbClr val="253896"/>
                </a:solidFill>
                <a:latin typeface="Tw Cen MT" panose="020B0602020104020603" pitchFamily="34" charset="0"/>
              </a:rPr>
              <a:t>Feasibility:</a:t>
            </a:r>
            <a:endParaRPr lang="en-NL" dirty="0">
              <a:solidFill>
                <a:srgbClr val="253896"/>
              </a:solidFill>
            </a:endParaRPr>
          </a:p>
        </p:txBody>
      </p:sp>
      <p:sp>
        <p:nvSpPr>
          <p:cNvPr id="11" name="TextBox 10">
            <a:extLst>
              <a:ext uri="{FF2B5EF4-FFF2-40B4-BE49-F238E27FC236}">
                <a16:creationId xmlns:a16="http://schemas.microsoft.com/office/drawing/2014/main" id="{9170E4D8-379B-409E-B51C-110E8C3739C9}"/>
              </a:ext>
            </a:extLst>
          </p:cNvPr>
          <p:cNvSpPr txBox="1"/>
          <p:nvPr/>
        </p:nvSpPr>
        <p:spPr>
          <a:xfrm>
            <a:off x="2649849" y="5944243"/>
            <a:ext cx="6099242" cy="261610"/>
          </a:xfrm>
          <a:prstGeom prst="rect">
            <a:avLst/>
          </a:prstGeom>
          <a:noFill/>
        </p:spPr>
        <p:txBody>
          <a:bodyPr wrap="square">
            <a:spAutoFit/>
          </a:bodyPr>
          <a:lstStyle/>
          <a:p>
            <a:r>
              <a:rPr lang="en-US" sz="1050" dirty="0">
                <a:solidFill>
                  <a:srgbClr val="253896"/>
                </a:solidFill>
              </a:rPr>
              <a:t>By: Jacqueline Cramer</a:t>
            </a:r>
            <a:endParaRPr lang="en-NL" sz="1050" dirty="0">
              <a:solidFill>
                <a:srgbClr val="253896"/>
              </a:solidFill>
            </a:endParaRPr>
          </a:p>
        </p:txBody>
      </p:sp>
      <p:sp>
        <p:nvSpPr>
          <p:cNvPr id="12" name="TextBox 11">
            <a:extLst>
              <a:ext uri="{FF2B5EF4-FFF2-40B4-BE49-F238E27FC236}">
                <a16:creationId xmlns:a16="http://schemas.microsoft.com/office/drawing/2014/main" id="{7F49B332-A59D-4D8B-A823-B1425854DBE4}"/>
              </a:ext>
            </a:extLst>
          </p:cNvPr>
          <p:cNvSpPr txBox="1"/>
          <p:nvPr/>
        </p:nvSpPr>
        <p:spPr>
          <a:xfrm>
            <a:off x="8699862" y="5897380"/>
            <a:ext cx="6099242" cy="261610"/>
          </a:xfrm>
          <a:prstGeom prst="rect">
            <a:avLst/>
          </a:prstGeom>
          <a:noFill/>
        </p:spPr>
        <p:txBody>
          <a:bodyPr wrap="square">
            <a:spAutoFit/>
          </a:bodyPr>
          <a:lstStyle/>
          <a:p>
            <a:r>
              <a:rPr lang="en-US" sz="1050" dirty="0">
                <a:solidFill>
                  <a:srgbClr val="253896"/>
                </a:solidFill>
              </a:rPr>
              <a:t>By: Evelyn Brakema</a:t>
            </a:r>
            <a:endParaRPr lang="en-NL" sz="1050" dirty="0">
              <a:solidFill>
                <a:srgbClr val="253896"/>
              </a:solidFill>
            </a:endParaRPr>
          </a:p>
        </p:txBody>
      </p:sp>
      <p:sp>
        <p:nvSpPr>
          <p:cNvPr id="13" name="TextBox 12">
            <a:extLst>
              <a:ext uri="{FF2B5EF4-FFF2-40B4-BE49-F238E27FC236}">
                <a16:creationId xmlns:a16="http://schemas.microsoft.com/office/drawing/2014/main" id="{D540830D-7643-47DE-9F9D-DEB08D9D0590}"/>
              </a:ext>
            </a:extLst>
          </p:cNvPr>
          <p:cNvSpPr txBox="1"/>
          <p:nvPr/>
        </p:nvSpPr>
        <p:spPr>
          <a:xfrm>
            <a:off x="5125149" y="3852153"/>
            <a:ext cx="6099242" cy="261610"/>
          </a:xfrm>
          <a:prstGeom prst="rect">
            <a:avLst/>
          </a:prstGeom>
          <a:noFill/>
        </p:spPr>
        <p:txBody>
          <a:bodyPr wrap="square">
            <a:spAutoFit/>
          </a:bodyPr>
          <a:lstStyle/>
          <a:p>
            <a:r>
              <a:rPr lang="en-US" sz="1050" dirty="0">
                <a:solidFill>
                  <a:srgbClr val="253896"/>
                </a:solidFill>
              </a:rPr>
              <a:t>By: Evelyn Brakema</a:t>
            </a:r>
            <a:endParaRPr lang="en-NL" sz="1050" dirty="0">
              <a:solidFill>
                <a:srgbClr val="253896"/>
              </a:solidFill>
            </a:endParaRPr>
          </a:p>
        </p:txBody>
      </p:sp>
      <p:sp>
        <p:nvSpPr>
          <p:cNvPr id="15" name="Title 1">
            <a:extLst>
              <a:ext uri="{FF2B5EF4-FFF2-40B4-BE49-F238E27FC236}">
                <a16:creationId xmlns:a16="http://schemas.microsoft.com/office/drawing/2014/main" id="{A9E16BE7-DA27-4334-B43B-7F2A1DC6A726}"/>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
        <p:nvSpPr>
          <p:cNvPr id="18" name="TextBox 17">
            <a:extLst>
              <a:ext uri="{FF2B5EF4-FFF2-40B4-BE49-F238E27FC236}">
                <a16:creationId xmlns:a16="http://schemas.microsoft.com/office/drawing/2014/main" id="{692028AA-B524-4989-AE47-24B58F592011}"/>
              </a:ext>
            </a:extLst>
          </p:cNvPr>
          <p:cNvSpPr txBox="1"/>
          <p:nvPr/>
        </p:nvSpPr>
        <p:spPr>
          <a:xfrm>
            <a:off x="1078124" y="3102563"/>
            <a:ext cx="1708457" cy="258558"/>
          </a:xfrm>
          <a:prstGeom prst="rect">
            <a:avLst/>
          </a:prstGeom>
          <a:solidFill>
            <a:schemeClr val="bg1"/>
          </a:solidFill>
        </p:spPr>
        <p:txBody>
          <a:bodyPr wrap="square">
            <a:spAutoFit/>
          </a:bodyPr>
          <a:lstStyle/>
          <a:p>
            <a:r>
              <a:rPr lang="en-US" sz="1050" b="1" dirty="0">
                <a:solidFill>
                  <a:srgbClr val="253896"/>
                </a:solidFill>
              </a:rPr>
              <a:t>Most sustainable</a:t>
            </a:r>
            <a:endParaRPr lang="en-NL" sz="1050" b="1" dirty="0">
              <a:solidFill>
                <a:srgbClr val="253896"/>
              </a:solidFill>
            </a:endParaRPr>
          </a:p>
        </p:txBody>
      </p:sp>
      <p:sp>
        <p:nvSpPr>
          <p:cNvPr id="19" name="TextBox 18">
            <a:extLst>
              <a:ext uri="{FF2B5EF4-FFF2-40B4-BE49-F238E27FC236}">
                <a16:creationId xmlns:a16="http://schemas.microsoft.com/office/drawing/2014/main" id="{A4D70D47-0754-4D27-B1A5-1B1E05DBF22F}"/>
              </a:ext>
            </a:extLst>
          </p:cNvPr>
          <p:cNvSpPr txBox="1"/>
          <p:nvPr/>
        </p:nvSpPr>
        <p:spPr>
          <a:xfrm>
            <a:off x="1080858" y="5685685"/>
            <a:ext cx="1708457" cy="258558"/>
          </a:xfrm>
          <a:prstGeom prst="rect">
            <a:avLst/>
          </a:prstGeom>
          <a:solidFill>
            <a:schemeClr val="bg1"/>
          </a:solidFill>
        </p:spPr>
        <p:txBody>
          <a:bodyPr wrap="square">
            <a:spAutoFit/>
          </a:bodyPr>
          <a:lstStyle/>
          <a:p>
            <a:r>
              <a:rPr lang="en-US" sz="1050" b="1" dirty="0">
                <a:solidFill>
                  <a:srgbClr val="253896"/>
                </a:solidFill>
              </a:rPr>
              <a:t>Least sustainable</a:t>
            </a:r>
            <a:endParaRPr lang="en-NL" sz="1050" b="1" dirty="0">
              <a:solidFill>
                <a:srgbClr val="253896"/>
              </a:solidFill>
            </a:endParaRPr>
          </a:p>
        </p:txBody>
      </p:sp>
    </p:spTree>
    <p:extLst>
      <p:ext uri="{BB962C8B-B14F-4D97-AF65-F5344CB8AC3E}">
        <p14:creationId xmlns:p14="http://schemas.microsoft.com/office/powerpoint/2010/main" val="3786375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883150" y="279631"/>
            <a:ext cx="7886700" cy="1325563"/>
          </a:xfrm>
        </p:spPr>
        <p:txBody>
          <a:bodyPr/>
          <a:lstStyle/>
          <a:p>
            <a:r>
              <a:rPr lang="en-US" b="1" dirty="0">
                <a:solidFill>
                  <a:srgbClr val="253896"/>
                </a:solidFill>
                <a:latin typeface="Tw Cen MT" panose="020B0602020104020603" pitchFamily="34" charset="0"/>
              </a:rPr>
              <a:t>Why?</a:t>
            </a:r>
            <a:endParaRPr lang="en-NL" b="1" dirty="0">
              <a:solidFill>
                <a:srgbClr val="253896"/>
              </a:solidFill>
              <a:latin typeface="Tw Cen MT" panose="020B0602020104020603" pitchFamily="34" charset="0"/>
            </a:endParaRPr>
          </a:p>
        </p:txBody>
      </p:sp>
      <p:sp>
        <p:nvSpPr>
          <p:cNvPr id="7" name="Content Placeholder 2">
            <a:extLst>
              <a:ext uri="{FF2B5EF4-FFF2-40B4-BE49-F238E27FC236}">
                <a16:creationId xmlns:a16="http://schemas.microsoft.com/office/drawing/2014/main" id="{E5E1CE9F-CF90-41AB-9D93-A67EE4868A29}"/>
              </a:ext>
            </a:extLst>
          </p:cNvPr>
          <p:cNvSpPr>
            <a:spLocks noGrp="1"/>
          </p:cNvSpPr>
          <p:nvPr>
            <p:ph idx="1"/>
          </p:nvPr>
        </p:nvSpPr>
        <p:spPr>
          <a:xfrm>
            <a:off x="875489" y="1825626"/>
            <a:ext cx="11050622" cy="3368945"/>
          </a:xfrm>
        </p:spPr>
        <p:txBody>
          <a:bodyPr>
            <a:normAutofit/>
          </a:bodyPr>
          <a:lstStyle/>
          <a:p>
            <a:pPr marL="0" indent="0">
              <a:buNone/>
            </a:pPr>
            <a:r>
              <a:rPr lang="en-US" b="1" dirty="0">
                <a:latin typeface="72 Condensed" panose="020B0506030000000003"/>
              </a:rPr>
              <a:t>For the planet, to save money, for our kids.</a:t>
            </a:r>
          </a:p>
          <a:p>
            <a:pPr marL="0" indent="0">
              <a:buNone/>
            </a:pPr>
            <a:endParaRPr lang="en-US" b="1" dirty="0">
              <a:latin typeface="72 Condensed" panose="020B0506030000000003"/>
            </a:endParaRPr>
          </a:p>
          <a:p>
            <a:pPr marL="0" indent="0">
              <a:buNone/>
            </a:pPr>
            <a:r>
              <a:rPr lang="en-US" dirty="0">
                <a:latin typeface="72 Condensed" panose="020B0506030000000003"/>
              </a:rPr>
              <a:t>But also:</a:t>
            </a:r>
          </a:p>
          <a:p>
            <a:pPr marL="0" indent="0">
              <a:buNone/>
            </a:pPr>
            <a:endParaRPr lang="en-US" b="1" dirty="0">
              <a:latin typeface="72 Condensed" panose="020B0506030000000003"/>
            </a:endParaRPr>
          </a:p>
          <a:p>
            <a:pPr marL="0" indent="0">
              <a:buNone/>
            </a:pPr>
            <a:r>
              <a:rPr lang="en-US" b="1" dirty="0">
                <a:latin typeface="72 Condensed" panose="020B0506030000000003"/>
              </a:rPr>
              <a:t>For our </a:t>
            </a:r>
            <a:r>
              <a:rPr lang="en-US" b="1" i="1" dirty="0">
                <a:latin typeface="72 Condensed" panose="020B0506030000000003"/>
              </a:rPr>
              <a:t>own </a:t>
            </a:r>
            <a:r>
              <a:rPr lang="en-US" b="1" dirty="0">
                <a:latin typeface="72 Condensed" panose="020B0506030000000003"/>
              </a:rPr>
              <a:t>health. Today.</a:t>
            </a:r>
            <a:endParaRPr lang="en-US" dirty="0">
              <a:latin typeface="72 Condensed" panose="020B0506030000000003"/>
            </a:endParaRPr>
          </a:p>
        </p:txBody>
      </p:sp>
      <p:sp>
        <p:nvSpPr>
          <p:cNvPr id="6" name="Title 1">
            <a:extLst>
              <a:ext uri="{FF2B5EF4-FFF2-40B4-BE49-F238E27FC236}">
                <a16:creationId xmlns:a16="http://schemas.microsoft.com/office/drawing/2014/main" id="{5F96F59D-EBF7-43B8-A086-CD4162D83471}"/>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686004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599-1BBF-450B-823C-E91B2F6190D1}"/>
              </a:ext>
            </a:extLst>
          </p:cNvPr>
          <p:cNvSpPr>
            <a:spLocks noGrp="1"/>
          </p:cNvSpPr>
          <p:nvPr>
            <p:ph type="title"/>
          </p:nvPr>
        </p:nvSpPr>
        <p:spPr>
          <a:xfrm>
            <a:off x="4375150" y="254491"/>
            <a:ext cx="7886700" cy="1325563"/>
          </a:xfrm>
        </p:spPr>
        <p:txBody>
          <a:bodyPr/>
          <a:lstStyle/>
          <a:p>
            <a:r>
              <a:rPr lang="en-US" b="1" dirty="0">
                <a:solidFill>
                  <a:srgbClr val="253896"/>
                </a:solidFill>
                <a:latin typeface="Tw Cen MT" panose="020B0602020104020603" pitchFamily="34" charset="0"/>
              </a:rPr>
              <a:t>Why us?</a:t>
            </a:r>
            <a:endParaRPr lang="en-NL" b="1" dirty="0">
              <a:solidFill>
                <a:srgbClr val="253896"/>
              </a:solidFill>
              <a:latin typeface="Tw Cen MT" panose="020B0602020104020603" pitchFamily="34" charset="0"/>
            </a:endParaRPr>
          </a:p>
        </p:txBody>
      </p:sp>
      <p:sp>
        <p:nvSpPr>
          <p:cNvPr id="7" name="Content Placeholder 2">
            <a:extLst>
              <a:ext uri="{FF2B5EF4-FFF2-40B4-BE49-F238E27FC236}">
                <a16:creationId xmlns:a16="http://schemas.microsoft.com/office/drawing/2014/main" id="{E5E1CE9F-CF90-41AB-9D93-A67EE4868A29}"/>
              </a:ext>
            </a:extLst>
          </p:cNvPr>
          <p:cNvSpPr>
            <a:spLocks noGrp="1"/>
          </p:cNvSpPr>
          <p:nvPr>
            <p:ph idx="1"/>
          </p:nvPr>
        </p:nvSpPr>
        <p:spPr>
          <a:xfrm>
            <a:off x="658466" y="2036049"/>
            <a:ext cx="4847390" cy="3684918"/>
          </a:xfrm>
        </p:spPr>
        <p:txBody>
          <a:bodyPr>
            <a:normAutofit/>
          </a:bodyPr>
          <a:lstStyle/>
          <a:p>
            <a:r>
              <a:rPr lang="en-US" dirty="0">
                <a:latin typeface="72 Condensed" panose="020B0506030000000003"/>
              </a:rPr>
              <a:t>We reach 90% of the world’s population</a:t>
            </a:r>
          </a:p>
          <a:p>
            <a:pPr marL="0" indent="0">
              <a:buNone/>
            </a:pPr>
            <a:endParaRPr lang="en-US" dirty="0">
              <a:latin typeface="72 Condensed" panose="020B0506030000000003"/>
            </a:endParaRPr>
          </a:p>
          <a:p>
            <a:r>
              <a:rPr lang="en-US" dirty="0">
                <a:latin typeface="72 Condensed" panose="020B0506030000000003"/>
              </a:rPr>
              <a:t>We are regarded the most trusted profession (85%)</a:t>
            </a:r>
          </a:p>
        </p:txBody>
      </p:sp>
      <p:sp>
        <p:nvSpPr>
          <p:cNvPr id="5" name="TextBox 4">
            <a:extLst>
              <a:ext uri="{FF2B5EF4-FFF2-40B4-BE49-F238E27FC236}">
                <a16:creationId xmlns:a16="http://schemas.microsoft.com/office/drawing/2014/main" id="{172C076B-DDC6-4CCA-88B6-F540478BB836}"/>
              </a:ext>
            </a:extLst>
          </p:cNvPr>
          <p:cNvSpPr txBox="1"/>
          <p:nvPr/>
        </p:nvSpPr>
        <p:spPr>
          <a:xfrm>
            <a:off x="486383" y="5616204"/>
            <a:ext cx="10797701" cy="560758"/>
          </a:xfrm>
          <a:prstGeom prst="rect">
            <a:avLst/>
          </a:prstGeom>
          <a:noFill/>
        </p:spPr>
        <p:txBody>
          <a:bodyPr wrap="square">
            <a:spAutoFit/>
          </a:bodyPr>
          <a:lstStyle/>
          <a:p>
            <a:r>
              <a:rPr lang="en-US" sz="1000" dirty="0">
                <a:latin typeface="72 Condensed" panose="020B0506030000000003"/>
                <a:hlinkClick r:id="rId3"/>
              </a:rPr>
              <a:t>https://www.greenimpact.org.uk/giforhealth</a:t>
            </a:r>
            <a:endParaRPr lang="en-US" sz="1000" dirty="0">
              <a:latin typeface="72 Condensed" panose="020B0506030000000003"/>
            </a:endParaRPr>
          </a:p>
          <a:p>
            <a:r>
              <a:rPr lang="en-US" sz="1000" dirty="0">
                <a:solidFill>
                  <a:srgbClr val="000000"/>
                </a:solidFill>
                <a:latin typeface="72 Condensed" panose="020B0506030000000003"/>
              </a:rPr>
              <a:t>World Organization of National Colleges </a:t>
            </a:r>
            <a:r>
              <a:rPr lang="en-US" sz="1000" dirty="0" err="1">
                <a:solidFill>
                  <a:srgbClr val="000000"/>
                </a:solidFill>
                <a:latin typeface="72 Condensed" panose="020B0506030000000003"/>
              </a:rPr>
              <a:t>AaAAoGPFPW</a:t>
            </a:r>
            <a:r>
              <a:rPr lang="en-US" sz="1000" dirty="0">
                <a:solidFill>
                  <a:srgbClr val="000000"/>
                </a:solidFill>
                <a:latin typeface="72 Condensed" panose="020B0506030000000003"/>
              </a:rPr>
              <a:t>. Planetary Health &amp; Primary Care – 67th Session of the WHO Regional Committee for Europe. 2020. </a:t>
            </a:r>
            <a:r>
              <a:rPr lang="en-US" sz="1000" dirty="0">
                <a:solidFill>
                  <a:srgbClr val="000000"/>
                </a:solidFill>
                <a:latin typeface="72 Condensed" panose="020B0506030000000003"/>
                <a:hlinkClick r:id="rId4"/>
              </a:rPr>
              <a:t>https://www.woncaeurope.org/kb/planetary-health-and-primary-care-%E2%80%93-67th-session-of-the-who-regional-committee-for-europe</a:t>
            </a:r>
            <a:r>
              <a:rPr lang="en-US" sz="1000" dirty="0">
                <a:solidFill>
                  <a:srgbClr val="000000"/>
                </a:solidFill>
                <a:latin typeface="72 Condensed" panose="020B0506030000000003"/>
              </a:rPr>
              <a:t> </a:t>
            </a:r>
            <a:endParaRPr lang="en-NL" sz="1000" dirty="0">
              <a:latin typeface="72 Condensed" panose="020B0506030000000003"/>
            </a:endParaRPr>
          </a:p>
        </p:txBody>
      </p:sp>
      <p:pic>
        <p:nvPicPr>
          <p:cNvPr id="9218" name="Picture 2" descr="Funko Superman in shallow focus">
            <a:extLst>
              <a:ext uri="{FF2B5EF4-FFF2-40B4-BE49-F238E27FC236}">
                <a16:creationId xmlns:a16="http://schemas.microsoft.com/office/drawing/2014/main" id="{90EA4F36-0A79-44A9-BC68-0B6FE9A6C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162" y="1475292"/>
            <a:ext cx="5274512" cy="368491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D8B72C6-41CC-4B4C-B7B8-F3AD28015708}"/>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136512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FF89-4292-4CC0-8728-EF04A4871656}"/>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00A2A16C-E526-4AC4-8139-C92CE7E9D8CD}"/>
              </a:ext>
            </a:extLst>
          </p:cNvPr>
          <p:cNvSpPr txBox="1">
            <a:spLocks/>
          </p:cNvSpPr>
          <p:nvPr/>
        </p:nvSpPr>
        <p:spPr>
          <a:xfrm>
            <a:off x="1993900" y="1569243"/>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253896"/>
                </a:solidFill>
              </a:rPr>
              <a:t>It’s up to us and the time is now.</a:t>
            </a:r>
            <a:endParaRPr lang="en-NL" sz="4000" b="1" dirty="0">
              <a:solidFill>
                <a:srgbClr val="253896"/>
              </a:solidFill>
            </a:endParaRPr>
          </a:p>
        </p:txBody>
      </p:sp>
    </p:spTree>
    <p:extLst>
      <p:ext uri="{BB962C8B-B14F-4D97-AF65-F5344CB8AC3E}">
        <p14:creationId xmlns:p14="http://schemas.microsoft.com/office/powerpoint/2010/main" val="152438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CCE1D6-DF8A-4A0C-9E35-72493108BCCD}"/>
              </a:ext>
            </a:extLst>
          </p:cNvPr>
          <p:cNvGrpSpPr/>
          <p:nvPr/>
        </p:nvGrpSpPr>
        <p:grpSpPr>
          <a:xfrm>
            <a:off x="1740525" y="-241300"/>
            <a:ext cx="9367187" cy="6857999"/>
            <a:chOff x="1515667" y="0"/>
            <a:chExt cx="9152333" cy="6858000"/>
          </a:xfrm>
        </p:grpSpPr>
        <p:pic>
          <p:nvPicPr>
            <p:cNvPr id="9" name="Picture 2" descr="World Press Photo 2015: Estas son las imágenes ganadoras ...">
              <a:extLst>
                <a:ext uri="{FF2B5EF4-FFF2-40B4-BE49-F238E27FC236}">
                  <a16:creationId xmlns:a16="http://schemas.microsoft.com/office/drawing/2014/main" id="{ADF73F68-556D-4062-898D-94E4FA6BF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01244"/>
              <a:ext cx="4760830" cy="3256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laria: The King of Tropical Diseases">
              <a:hlinkClick r:id="rId4"/>
              <a:extLst>
                <a:ext uri="{FF2B5EF4-FFF2-40B4-BE49-F238E27FC236}">
                  <a16:creationId xmlns:a16="http://schemas.microsoft.com/office/drawing/2014/main" id="{92659BFB-D9C5-4809-AC2C-1D37AFA391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125"/>
            <a:stretch/>
          </p:blipFill>
          <p:spPr bwMode="auto">
            <a:xfrm>
              <a:off x="1515667" y="0"/>
              <a:ext cx="5410201" cy="3606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ET scan allows for earlier intervention after heart attack">
              <a:extLst>
                <a:ext uri="{FF2B5EF4-FFF2-40B4-BE49-F238E27FC236}">
                  <a16:creationId xmlns:a16="http://schemas.microsoft.com/office/drawing/2014/main" id="{5F3ABE4F-DF0A-4DC4-A851-A515FBF80A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440" b="14001"/>
            <a:stretch/>
          </p:blipFill>
          <p:spPr bwMode="auto">
            <a:xfrm>
              <a:off x="5988193" y="3594368"/>
              <a:ext cx="4673601" cy="32567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sthma in babies and children | BabyCenter">
              <a:extLst>
                <a:ext uri="{FF2B5EF4-FFF2-40B4-BE49-F238E27FC236}">
                  <a16:creationId xmlns:a16="http://schemas.microsoft.com/office/drawing/2014/main" id="{00EAE2C8-B10F-45D6-A800-24F93E4749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209" r="12806"/>
            <a:stretch/>
          </p:blipFill>
          <p:spPr bwMode="auto">
            <a:xfrm>
              <a:off x="5994400" y="0"/>
              <a:ext cx="4673600" cy="36012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13F9AAD9-07E0-4BF1-8B44-B35CA80907B3}"/>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why?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5648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oe zit de gezondheids zorg in elkaar">
            <a:extLst>
              <a:ext uri="{FF2B5EF4-FFF2-40B4-BE49-F238E27FC236}">
                <a16:creationId xmlns:a16="http://schemas.microsoft.com/office/drawing/2014/main" id="{BA4CA53E-7003-46C3-9E41-A580F6072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15" y="-6171"/>
            <a:ext cx="11030575" cy="4007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A8D917-14D0-492C-A152-89DF8D7E4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15" y="3686565"/>
            <a:ext cx="11030575" cy="31930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0D32D6E-FC7C-49A5-8247-E7DF005B8F87}"/>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why?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3130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4780DF-4626-45BB-AC7D-9D153A5A0EA8}"/>
              </a:ext>
            </a:extLst>
          </p:cNvPr>
          <p:cNvPicPr>
            <a:picLocks noChangeAspect="1"/>
          </p:cNvPicPr>
          <p:nvPr/>
        </p:nvPicPr>
        <p:blipFill rotWithShape="1">
          <a:blip r:embed="rId2"/>
          <a:srcRect l="66319" t="32306" r="17145" b="9172"/>
          <a:stretch/>
        </p:blipFill>
        <p:spPr>
          <a:xfrm>
            <a:off x="855903" y="116814"/>
            <a:ext cx="5853176" cy="6624371"/>
          </a:xfrm>
          <a:prstGeom prst="rect">
            <a:avLst/>
          </a:prstGeom>
        </p:spPr>
      </p:pic>
      <p:sp>
        <p:nvSpPr>
          <p:cNvPr id="3" name="Ondertitel 2">
            <a:extLst>
              <a:ext uri="{FF2B5EF4-FFF2-40B4-BE49-F238E27FC236}">
                <a16:creationId xmlns:a16="http://schemas.microsoft.com/office/drawing/2014/main" id="{34173BA9-0D52-4AD2-9E68-4E3A0410348F}"/>
              </a:ext>
            </a:extLst>
          </p:cNvPr>
          <p:cNvSpPr txBox="1">
            <a:spLocks/>
          </p:cNvSpPr>
          <p:nvPr/>
        </p:nvSpPr>
        <p:spPr>
          <a:xfrm>
            <a:off x="6937679" y="6421724"/>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200" dirty="0">
                <a:solidFill>
                  <a:srgbClr val="253896"/>
                </a:solidFill>
              </a:rPr>
              <a:t>Health Care Without Harm, 2019. noharm-global.org</a:t>
            </a:r>
          </a:p>
        </p:txBody>
      </p:sp>
    </p:spTree>
    <p:extLst>
      <p:ext uri="{BB962C8B-B14F-4D97-AF65-F5344CB8AC3E}">
        <p14:creationId xmlns:p14="http://schemas.microsoft.com/office/powerpoint/2010/main" val="10475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89929-7DDA-45D8-9FF1-B6658EA60D87}"/>
              </a:ext>
            </a:extLst>
          </p:cNvPr>
          <p:cNvSpPr txBox="1">
            <a:spLocks/>
          </p:cNvSpPr>
          <p:nvPr/>
        </p:nvSpPr>
        <p:spPr>
          <a:xfrm>
            <a:off x="711199" y="442118"/>
            <a:ext cx="1076959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b="1" dirty="0" err="1">
                <a:solidFill>
                  <a:srgbClr val="253896"/>
                </a:solidFill>
                <a:latin typeface="Tw Cen MT" panose="020B0602020104020603" pitchFamily="34" charset="0"/>
              </a:rPr>
              <a:t>GPs</a:t>
            </a:r>
            <a:r>
              <a:rPr lang="nl-NL" b="1" dirty="0">
                <a:solidFill>
                  <a:srgbClr val="253896"/>
                </a:solidFill>
                <a:latin typeface="Tw Cen MT" panose="020B0602020104020603" pitchFamily="34" charset="0"/>
              </a:rPr>
              <a:t>’ </a:t>
            </a:r>
            <a:r>
              <a:rPr lang="nl-NL" b="1" dirty="0" err="1">
                <a:solidFill>
                  <a:srgbClr val="253896"/>
                </a:solidFill>
                <a:latin typeface="Tw Cen MT" panose="020B0602020104020603" pitchFamily="34" charset="0"/>
              </a:rPr>
              <a:t>motivation</a:t>
            </a:r>
            <a:r>
              <a:rPr lang="nl-NL" b="1" dirty="0">
                <a:solidFill>
                  <a:srgbClr val="253896"/>
                </a:solidFill>
                <a:latin typeface="Tw Cen MT" panose="020B0602020104020603" pitchFamily="34" charset="0"/>
              </a:rPr>
              <a:t> </a:t>
            </a:r>
            <a:r>
              <a:rPr lang="nl-NL" b="1" dirty="0" err="1">
                <a:solidFill>
                  <a:srgbClr val="253896"/>
                </a:solidFill>
                <a:latin typeface="Tw Cen MT" panose="020B0602020104020603" pitchFamily="34" charset="0"/>
              </a:rPr>
              <a:t>to</a:t>
            </a:r>
            <a:r>
              <a:rPr lang="nl-NL" b="1" dirty="0">
                <a:solidFill>
                  <a:srgbClr val="253896"/>
                </a:solidFill>
                <a:latin typeface="Tw Cen MT" panose="020B0602020104020603" pitchFamily="34" charset="0"/>
              </a:rPr>
              <a:t> </a:t>
            </a:r>
            <a:r>
              <a:rPr lang="nl-NL" b="1" dirty="0" err="1">
                <a:solidFill>
                  <a:srgbClr val="253896"/>
                </a:solidFill>
                <a:latin typeface="Tw Cen MT" panose="020B0602020104020603" pitchFamily="34" charset="0"/>
              </a:rPr>
              <a:t>deliver</a:t>
            </a:r>
            <a:r>
              <a:rPr lang="nl-NL" b="1" dirty="0">
                <a:solidFill>
                  <a:srgbClr val="253896"/>
                </a:solidFill>
                <a:latin typeface="Tw Cen MT" panose="020B0602020104020603" pitchFamily="34" charset="0"/>
              </a:rPr>
              <a:t> green care is high</a:t>
            </a:r>
          </a:p>
        </p:txBody>
      </p:sp>
      <p:pic>
        <p:nvPicPr>
          <p:cNvPr id="3" name="Afbeelding 3">
            <a:extLst>
              <a:ext uri="{FF2B5EF4-FFF2-40B4-BE49-F238E27FC236}">
                <a16:creationId xmlns:a16="http://schemas.microsoft.com/office/drawing/2014/main" id="{FB4FF399-6A8B-4ABE-B003-2187B5B461A7}"/>
              </a:ext>
            </a:extLst>
          </p:cNvPr>
          <p:cNvPicPr>
            <a:picLocks noChangeAspect="1"/>
          </p:cNvPicPr>
          <p:nvPr/>
        </p:nvPicPr>
        <p:blipFill>
          <a:blip r:embed="rId2"/>
          <a:stretch>
            <a:fillRect/>
          </a:stretch>
        </p:blipFill>
        <p:spPr>
          <a:xfrm>
            <a:off x="1860965" y="1162844"/>
            <a:ext cx="8172035" cy="4786255"/>
          </a:xfrm>
          <a:prstGeom prst="rect">
            <a:avLst/>
          </a:prstGeom>
        </p:spPr>
      </p:pic>
      <p:sp>
        <p:nvSpPr>
          <p:cNvPr id="4" name="Tekstvak 4">
            <a:extLst>
              <a:ext uri="{FF2B5EF4-FFF2-40B4-BE49-F238E27FC236}">
                <a16:creationId xmlns:a16="http://schemas.microsoft.com/office/drawing/2014/main" id="{C1E59DA6-A443-49F0-A8DA-FFE28A01A808}"/>
              </a:ext>
            </a:extLst>
          </p:cNvPr>
          <p:cNvSpPr txBox="1"/>
          <p:nvPr/>
        </p:nvSpPr>
        <p:spPr>
          <a:xfrm>
            <a:off x="2235201" y="5933860"/>
            <a:ext cx="8003248" cy="246221"/>
          </a:xfrm>
          <a:prstGeom prst="rect">
            <a:avLst/>
          </a:prstGeom>
          <a:noFill/>
        </p:spPr>
        <p:txBody>
          <a:bodyPr wrap="square" rtlCol="0">
            <a:spAutoFit/>
          </a:bodyPr>
          <a:lstStyle/>
          <a:p>
            <a:r>
              <a:rPr lang="nl-NL" sz="1000" dirty="0">
                <a:solidFill>
                  <a:srgbClr val="253896"/>
                </a:solidFill>
                <a:latin typeface="72 Condensed" panose="020B0506030000000003"/>
                <a:ea typeface="Calibri" panose="020F0502020204030204" pitchFamily="34" charset="0"/>
              </a:rPr>
              <a:t>Kort M, Gommans T, de Gelder L, </a:t>
            </a:r>
            <a:r>
              <a:rPr lang="nl-NL" sz="1000" dirty="0" err="1">
                <a:solidFill>
                  <a:srgbClr val="253896"/>
                </a:solidFill>
                <a:latin typeface="72 Condensed" panose="020B0506030000000003"/>
                <a:ea typeface="Calibri" panose="020F0502020204030204" pitchFamily="34" charset="0"/>
              </a:rPr>
              <a:t>Leising</a:t>
            </a:r>
            <a:r>
              <a:rPr lang="nl-NL" sz="1000" dirty="0">
                <a:solidFill>
                  <a:srgbClr val="253896"/>
                </a:solidFill>
                <a:latin typeface="72 Condensed" panose="020B0506030000000003"/>
                <a:ea typeface="Calibri" panose="020F0502020204030204" pitchFamily="34" charset="0"/>
              </a:rPr>
              <a:t> E. Rapport Verduurzaming in de eerstelijnszorg. Rotterdam: Rebelgroup, 2020. </a:t>
            </a:r>
            <a:r>
              <a:rPr lang="nl-NL" sz="1000" u="sng" dirty="0">
                <a:solidFill>
                  <a:srgbClr val="253896"/>
                </a:solidFill>
                <a:latin typeface="72 Condensed" panose="020B0506030000000003"/>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www.rebelgroup.com</a:t>
            </a:r>
            <a:endParaRPr lang="nl-NL" sz="1000" dirty="0">
              <a:solidFill>
                <a:srgbClr val="253896"/>
              </a:solidFill>
              <a:latin typeface="72 Condensed" panose="020B0506030000000003"/>
            </a:endParaRPr>
          </a:p>
        </p:txBody>
      </p:sp>
      <p:sp>
        <p:nvSpPr>
          <p:cNvPr id="7" name="Title 1">
            <a:extLst>
              <a:ext uri="{FF2B5EF4-FFF2-40B4-BE49-F238E27FC236}">
                <a16:creationId xmlns:a16="http://schemas.microsoft.com/office/drawing/2014/main" id="{57473BD6-EB2D-4AA5-B323-F0F17A564746}"/>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 – why?</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86014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E93EEC4-2DDE-4B97-B455-450218AFBEB6}"/>
              </a:ext>
            </a:extLst>
          </p:cNvPr>
          <p:cNvSpPr txBox="1">
            <a:spLocks/>
          </p:cNvSpPr>
          <p:nvPr/>
        </p:nvSpPr>
        <p:spPr>
          <a:xfrm>
            <a:off x="771525" y="5055393"/>
            <a:ext cx="10934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253896"/>
                </a:solidFill>
                <a:latin typeface="Tw Cen MT" panose="020B0602020104020603" pitchFamily="34" charset="0"/>
                <a:cs typeface="Arial" panose="020B0604020202020204" pitchFamily="34" charset="0"/>
              </a:rPr>
              <a:t>This talk: </a:t>
            </a:r>
            <a:r>
              <a:rPr lang="en-GB" dirty="0">
                <a:solidFill>
                  <a:srgbClr val="253896"/>
                </a:solidFill>
                <a:latin typeface="Tw Cen MT" panose="020B0602020104020603" pitchFamily="34" charset="0"/>
                <a:cs typeface="Arial" panose="020B0604020202020204" pitchFamily="34" charset="0"/>
              </a:rPr>
              <a:t>tips &amp; tools of what you can do</a:t>
            </a:r>
          </a:p>
        </p:txBody>
      </p:sp>
      <p:pic>
        <p:nvPicPr>
          <p:cNvPr id="3" name="Picture 2">
            <a:extLst>
              <a:ext uri="{FF2B5EF4-FFF2-40B4-BE49-F238E27FC236}">
                <a16:creationId xmlns:a16="http://schemas.microsoft.com/office/drawing/2014/main" id="{F0CC7B79-19E2-449C-8C04-A5FE21E08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486" y="2155990"/>
            <a:ext cx="3819028" cy="2546019"/>
          </a:xfrm>
          <a:prstGeom prst="rect">
            <a:avLst/>
          </a:prstGeom>
        </p:spPr>
      </p:pic>
      <p:sp>
        <p:nvSpPr>
          <p:cNvPr id="4" name="Title 3">
            <a:extLst>
              <a:ext uri="{FF2B5EF4-FFF2-40B4-BE49-F238E27FC236}">
                <a16:creationId xmlns:a16="http://schemas.microsoft.com/office/drawing/2014/main" id="{E4175C76-19C4-4051-8B70-36C8C5FB2F1F}"/>
              </a:ext>
            </a:extLst>
          </p:cNvPr>
          <p:cNvSpPr txBox="1">
            <a:spLocks/>
          </p:cNvSpPr>
          <p:nvPr/>
        </p:nvSpPr>
        <p:spPr>
          <a:xfrm>
            <a:off x="628650" y="477044"/>
            <a:ext cx="10934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253896"/>
                </a:solidFill>
                <a:latin typeface="Tw Cen MT" panose="020B0602020104020603" pitchFamily="34" charset="0"/>
                <a:cs typeface="Arial" panose="020B0604020202020204" pitchFamily="34" charset="0"/>
              </a:rPr>
              <a:t>Goal: </a:t>
            </a:r>
          </a:p>
          <a:p>
            <a:pPr algn="ctr"/>
            <a:r>
              <a:rPr lang="en-GB" dirty="0">
                <a:solidFill>
                  <a:srgbClr val="253896"/>
                </a:solidFill>
                <a:latin typeface="Tw Cen MT" panose="020B0602020104020603" pitchFamily="34" charset="0"/>
                <a:cs typeface="Arial" panose="020B0604020202020204" pitchFamily="34" charset="0"/>
              </a:rPr>
              <a:t>Deliver healthcare sustainably, to protect health</a:t>
            </a:r>
          </a:p>
        </p:txBody>
      </p:sp>
      <p:sp>
        <p:nvSpPr>
          <p:cNvPr id="6" name="Title 1">
            <a:extLst>
              <a:ext uri="{FF2B5EF4-FFF2-40B4-BE49-F238E27FC236}">
                <a16:creationId xmlns:a16="http://schemas.microsoft.com/office/drawing/2014/main" id="{E11FA9B3-DC09-42A2-A446-1E96C9FFBCB9}"/>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966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8268445-51B0-4369-A422-E3658FD2E579}"/>
              </a:ext>
            </a:extLst>
          </p:cNvPr>
          <p:cNvSpPr txBox="1">
            <a:spLocks/>
          </p:cNvSpPr>
          <p:nvPr/>
        </p:nvSpPr>
        <p:spPr>
          <a:xfrm>
            <a:off x="2822336" y="2285603"/>
            <a:ext cx="918939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solidFill>
                  <a:srgbClr val="253896"/>
                </a:solidFill>
                <a:latin typeface="Tw Cen MT" panose="020B0602020104020603" pitchFamily="34" charset="0"/>
              </a:rPr>
              <a:t>Consider: impact vs. feasibility</a:t>
            </a:r>
          </a:p>
          <a:p>
            <a:pPr marL="0" indent="0">
              <a:buFont typeface="Arial" panose="020B0604020202020204" pitchFamily="34" charset="0"/>
              <a:buNone/>
            </a:pPr>
            <a:endParaRPr lang="en-US" sz="4400" dirty="0">
              <a:solidFill>
                <a:srgbClr val="253896"/>
              </a:solidFill>
              <a:latin typeface="Tw Cen MT" panose="020B0602020104020603" pitchFamily="34" charset="0"/>
            </a:endParaRPr>
          </a:p>
          <a:p>
            <a:pPr marL="0" indent="0">
              <a:buFont typeface="Arial" panose="020B0604020202020204" pitchFamily="34" charset="0"/>
              <a:buNone/>
            </a:pPr>
            <a:endParaRPr lang="en-US" sz="4400" dirty="0">
              <a:solidFill>
                <a:srgbClr val="253896"/>
              </a:solidFill>
              <a:latin typeface="Tw Cen MT" panose="020B0602020104020603" pitchFamily="34" charset="0"/>
            </a:endParaRPr>
          </a:p>
          <a:p>
            <a:pPr marL="0" indent="0">
              <a:buFont typeface="Arial" panose="020B0604020202020204" pitchFamily="34" charset="0"/>
              <a:buNone/>
            </a:pPr>
            <a:endParaRPr lang="en-US" i="1" dirty="0">
              <a:solidFill>
                <a:srgbClr val="253896"/>
              </a:solidFill>
              <a:latin typeface="Tw Cen MT" panose="020B0602020104020603" pitchFamily="34" charset="0"/>
            </a:endParaRPr>
          </a:p>
          <a:p>
            <a:pPr marL="0" indent="0">
              <a:buFont typeface="Arial" panose="020B0604020202020204" pitchFamily="34" charset="0"/>
              <a:buNone/>
            </a:pPr>
            <a:endParaRPr lang="en-US" i="1" dirty="0">
              <a:solidFill>
                <a:srgbClr val="253896"/>
              </a:solidFill>
              <a:latin typeface="Tw Cen MT" panose="020B0602020104020603" pitchFamily="34" charset="0"/>
            </a:endParaRPr>
          </a:p>
        </p:txBody>
      </p:sp>
      <p:sp>
        <p:nvSpPr>
          <p:cNvPr id="4" name="Title 3">
            <a:extLst>
              <a:ext uri="{FF2B5EF4-FFF2-40B4-BE49-F238E27FC236}">
                <a16:creationId xmlns:a16="http://schemas.microsoft.com/office/drawing/2014/main" id="{9A21454A-8B3E-440D-A3F2-64F005853C2F}"/>
              </a:ext>
            </a:extLst>
          </p:cNvPr>
          <p:cNvSpPr txBox="1">
            <a:spLocks/>
          </p:cNvSpPr>
          <p:nvPr/>
        </p:nvSpPr>
        <p:spPr>
          <a:xfrm>
            <a:off x="111998" y="440381"/>
            <a:ext cx="11183637" cy="1013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253896"/>
                </a:solidFill>
                <a:latin typeface="Tw Cen MT" panose="020B0602020104020603" pitchFamily="34" charset="0"/>
                <a:cs typeface="Arial" panose="020B0604020202020204" pitchFamily="34" charset="0"/>
              </a:rPr>
              <a:t>How?</a:t>
            </a:r>
          </a:p>
        </p:txBody>
      </p:sp>
      <p:sp>
        <p:nvSpPr>
          <p:cNvPr id="6" name="Title 1">
            <a:extLst>
              <a:ext uri="{FF2B5EF4-FFF2-40B4-BE49-F238E27FC236}">
                <a16:creationId xmlns:a16="http://schemas.microsoft.com/office/drawing/2014/main" id="{8D1252D9-3D0F-4A53-941D-BE06CA0EBB18}"/>
              </a:ext>
            </a:extLst>
          </p:cNvPr>
          <p:cNvSpPr txBox="1">
            <a:spLocks/>
          </p:cNvSpPr>
          <p:nvPr/>
        </p:nvSpPr>
        <p:spPr>
          <a:xfrm>
            <a:off x="-1" y="6415882"/>
            <a:ext cx="12192001" cy="442118"/>
          </a:xfrm>
          <a:prstGeom prst="rect">
            <a:avLst/>
          </a:prstGeom>
          <a:solidFill>
            <a:srgbClr val="25389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Tw Cen MT" panose="020B0602020104020603" pitchFamily="34" charset="0"/>
              </a:rPr>
              <a:t>IPCRG 2022 | Evelyn Brakema | How to Green your routine?</a:t>
            </a:r>
            <a:endParaRPr lang="en-NL" sz="2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7790943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qYUiWw4wUy3WIU0leaXf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Kv089mjqw.7kvxRaChz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97XUQ_H4TeDwtX4noFNP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f3G20nKZD4rhcJbudrJ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5k9BNtP3V_ZAA.vNyaQ7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hGvzklUz5GgG4tjfxU8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hrTy_AqU3m4rdh0TYV68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YGJsZkzkUG9DPnZ6WV9W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oQ1Kg6li11Kr0GxXrH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FzII6uyZupYuAlOAf8ZT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1504</Words>
  <Application>Microsoft Office PowerPoint</Application>
  <PresentationFormat>Widescreen</PresentationFormat>
  <Paragraphs>224</Paragraphs>
  <Slides>37</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72 Condensed</vt:lpstr>
      <vt:lpstr>Arial</vt:lpstr>
      <vt:lpstr>Brandon Grotesque W01 Bold</vt:lpstr>
      <vt:lpstr>Calibri</vt:lpstr>
      <vt:lpstr>Calibri Light</vt:lpstr>
      <vt:lpstr>InterFace-Bold</vt:lpstr>
      <vt:lpstr>Tw Cen MT</vt:lpstr>
      <vt:lpstr>Wingdings</vt:lpstr>
      <vt:lpstr>Office Theme</vt:lpstr>
      <vt:lpstr>think-cell Slide</vt:lpstr>
      <vt:lpstr>How to green your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Impact-feasibility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 / personal</vt:lpstr>
      <vt:lpstr>PowerPoint Presentation</vt:lpstr>
      <vt:lpstr>Micro / personal</vt:lpstr>
      <vt:lpstr>Micro / personal</vt:lpstr>
      <vt:lpstr>Meso</vt:lpstr>
      <vt:lpstr>Meso / practice</vt:lpstr>
      <vt:lpstr>Meso / practice</vt:lpstr>
      <vt:lpstr>Video consultations</vt:lpstr>
      <vt:lpstr>Macro</vt:lpstr>
      <vt:lpstr>PowerPoint Presentation</vt:lpstr>
      <vt:lpstr>PowerPoint Presentation</vt:lpstr>
      <vt:lpstr>Education</vt:lpstr>
      <vt:lpstr>Speak up</vt:lpstr>
      <vt:lpstr>PowerPoint Presentation</vt:lpstr>
      <vt:lpstr>PowerPoint Presentation</vt:lpstr>
      <vt:lpstr>Why?</vt:lpstr>
      <vt:lpstr>Why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Notley</dc:creator>
  <cp:lastModifiedBy>Evelyn Brakema</cp:lastModifiedBy>
  <cp:revision>29</cp:revision>
  <dcterms:created xsi:type="dcterms:W3CDTF">2022-03-16T15:43:04Z</dcterms:created>
  <dcterms:modified xsi:type="dcterms:W3CDTF">2022-04-29T18:18:56Z</dcterms:modified>
</cp:coreProperties>
</file>