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88" r:id="rId4"/>
    <p:sldId id="289" r:id="rId5"/>
    <p:sldId id="269" r:id="rId6"/>
    <p:sldId id="292" r:id="rId7"/>
    <p:sldId id="306" r:id="rId8"/>
    <p:sldId id="293" r:id="rId9"/>
    <p:sldId id="307" r:id="rId10"/>
    <p:sldId id="303" r:id="rId11"/>
    <p:sldId id="297" r:id="rId12"/>
    <p:sldId id="286" r:id="rId13"/>
    <p:sldId id="305" r:id="rId14"/>
    <p:sldId id="299" r:id="rId15"/>
    <p:sldId id="267" r:id="rId16"/>
    <p:sldId id="3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C439"/>
    <a:srgbClr val="4CC339"/>
    <a:srgbClr val="273796"/>
    <a:srgbClr val="DDDDDD"/>
    <a:srgbClr val="EBDD83"/>
    <a:srgbClr val="F8F59C"/>
    <a:srgbClr val="D6CD7B"/>
    <a:srgbClr val="A99853"/>
    <a:srgbClr val="FFD966"/>
    <a:srgbClr val="E5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44" autoAdjust="0"/>
    <p:restoredTop sz="94216" autoAdjust="0"/>
  </p:normalViewPr>
  <p:slideViewPr>
    <p:cSldViewPr snapToGrid="0">
      <p:cViewPr varScale="1">
        <p:scale>
          <a:sx n="101" d="100"/>
          <a:sy n="101" d="100"/>
        </p:scale>
        <p:origin x="20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1980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BECE22-8587-4670-8B01-7D459C8ED6BB}" type="doc">
      <dgm:prSet loTypeId="urn:microsoft.com/office/officeart/2005/8/layout/venn3" loCatId="relationship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A77753AD-BEBC-4893-B1A0-EB4E6D7180CD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CL" sz="1000" b="1" cap="all" baseline="0" dirty="0">
              <a:solidFill>
                <a:schemeClr val="bg1"/>
              </a:solidFill>
            </a:rPr>
            <a:t>Justicia</a:t>
          </a:r>
        </a:p>
      </dgm:t>
    </dgm:pt>
    <dgm:pt modelId="{0DF81709-CF89-4D18-89A2-7CFA20B5B14D}" type="parTrans" cxnId="{DB208B32-FF99-42E2-9A57-D8C0A9397B19}">
      <dgm:prSet/>
      <dgm:spPr/>
      <dgm:t>
        <a:bodyPr/>
        <a:lstStyle/>
        <a:p>
          <a:endParaRPr lang="es-CL" sz="1200"/>
        </a:p>
      </dgm:t>
    </dgm:pt>
    <dgm:pt modelId="{3BFECCE1-FE7C-440E-BD6D-36D680CD5268}" type="sibTrans" cxnId="{DB208B32-FF99-42E2-9A57-D8C0A9397B19}">
      <dgm:prSet/>
      <dgm:spPr/>
      <dgm:t>
        <a:bodyPr/>
        <a:lstStyle/>
        <a:p>
          <a:endParaRPr lang="es-CL" sz="1200"/>
        </a:p>
      </dgm:t>
    </dgm:pt>
    <dgm:pt modelId="{374763DA-61BC-483D-A20D-4A866A8D3242}">
      <dgm:prSet phldrT="[Texto]" custT="1"/>
      <dgm:spPr/>
      <dgm:t>
        <a:bodyPr/>
        <a:lstStyle/>
        <a:p>
          <a:r>
            <a:rPr lang="es-CL" sz="1000" b="1" cap="all" baseline="0" dirty="0">
              <a:solidFill>
                <a:schemeClr val="bg1"/>
              </a:solidFill>
            </a:rPr>
            <a:t>No </a:t>
          </a:r>
          <a:r>
            <a:rPr lang="es-CL" sz="1000" b="1" cap="all" baseline="0" dirty="0" err="1">
              <a:solidFill>
                <a:schemeClr val="bg1"/>
              </a:solidFill>
            </a:rPr>
            <a:t>maleficiencia</a:t>
          </a:r>
          <a:endParaRPr lang="es-CL" sz="1000" b="1" cap="all" baseline="0" dirty="0">
            <a:solidFill>
              <a:schemeClr val="bg1"/>
            </a:solidFill>
          </a:endParaRPr>
        </a:p>
      </dgm:t>
    </dgm:pt>
    <dgm:pt modelId="{AF6BA567-07FC-47EE-9A42-F487F07AAB6D}" type="parTrans" cxnId="{12AB8EEC-2FFA-44F0-A256-FB2FBE892E7E}">
      <dgm:prSet/>
      <dgm:spPr/>
      <dgm:t>
        <a:bodyPr/>
        <a:lstStyle/>
        <a:p>
          <a:endParaRPr lang="es-CL" sz="1200"/>
        </a:p>
      </dgm:t>
    </dgm:pt>
    <dgm:pt modelId="{41F600D0-972F-4883-909F-0A9FAB3D50D1}" type="sibTrans" cxnId="{12AB8EEC-2FFA-44F0-A256-FB2FBE892E7E}">
      <dgm:prSet/>
      <dgm:spPr/>
      <dgm:t>
        <a:bodyPr/>
        <a:lstStyle/>
        <a:p>
          <a:endParaRPr lang="es-CL" sz="1200"/>
        </a:p>
      </dgm:t>
    </dgm:pt>
    <dgm:pt modelId="{F6C3385B-A2FB-4BCE-9A8F-A0E3229D289C}">
      <dgm:prSet phldrT="[Texto]" custT="1"/>
      <dgm:spPr/>
      <dgm:t>
        <a:bodyPr/>
        <a:lstStyle/>
        <a:p>
          <a:r>
            <a:rPr lang="es-CL" sz="1000" b="1" cap="all" baseline="0" dirty="0">
              <a:solidFill>
                <a:schemeClr val="bg1"/>
              </a:solidFill>
            </a:rPr>
            <a:t>Beneficencia</a:t>
          </a:r>
        </a:p>
      </dgm:t>
    </dgm:pt>
    <dgm:pt modelId="{FDEE0D9D-1743-44E8-A3CC-9259D3248523}" type="parTrans" cxnId="{28F29B83-6C45-4640-933B-78D2B4EDF938}">
      <dgm:prSet/>
      <dgm:spPr/>
      <dgm:t>
        <a:bodyPr/>
        <a:lstStyle/>
        <a:p>
          <a:endParaRPr lang="es-CL" sz="1200"/>
        </a:p>
      </dgm:t>
    </dgm:pt>
    <dgm:pt modelId="{08FFDF42-5ED1-4EFC-92BE-943AA5D5C874}" type="sibTrans" cxnId="{28F29B83-6C45-4640-933B-78D2B4EDF938}">
      <dgm:prSet/>
      <dgm:spPr/>
      <dgm:t>
        <a:bodyPr/>
        <a:lstStyle/>
        <a:p>
          <a:endParaRPr lang="es-CL" sz="1200"/>
        </a:p>
      </dgm:t>
    </dgm:pt>
    <dgm:pt modelId="{0B0CC85B-EEE2-4F7B-9A03-E0FF203EBC14}">
      <dgm:prSet phldrT="[Texto]" custT="1"/>
      <dgm:spPr>
        <a:solidFill>
          <a:srgbClr val="4187AC"/>
        </a:solidFill>
      </dgm:spPr>
      <dgm:t>
        <a:bodyPr/>
        <a:lstStyle/>
        <a:p>
          <a:r>
            <a:rPr lang="es-CL" sz="1000" b="1" cap="all" baseline="0" dirty="0">
              <a:solidFill>
                <a:schemeClr val="bg1"/>
              </a:solidFill>
            </a:rPr>
            <a:t>Autonomía</a:t>
          </a:r>
        </a:p>
      </dgm:t>
    </dgm:pt>
    <dgm:pt modelId="{A0BDCA91-0F80-4A9D-8040-6ED5C094C918}" type="parTrans" cxnId="{F1978849-D8F9-424D-8D49-F4F364DEC242}">
      <dgm:prSet/>
      <dgm:spPr/>
      <dgm:t>
        <a:bodyPr/>
        <a:lstStyle/>
        <a:p>
          <a:endParaRPr lang="es-CL" sz="1200"/>
        </a:p>
      </dgm:t>
    </dgm:pt>
    <dgm:pt modelId="{C9381FC4-5CE1-49E5-9296-6E01FC3D09A4}" type="sibTrans" cxnId="{F1978849-D8F9-424D-8D49-F4F364DEC242}">
      <dgm:prSet/>
      <dgm:spPr/>
      <dgm:t>
        <a:bodyPr/>
        <a:lstStyle/>
        <a:p>
          <a:endParaRPr lang="es-CL" sz="1200"/>
        </a:p>
      </dgm:t>
    </dgm:pt>
    <dgm:pt modelId="{8D29C6FF-4CFA-4050-A292-9D8D5718AC43}" type="pres">
      <dgm:prSet presAssocID="{35BECE22-8587-4670-8B01-7D459C8ED6BB}" presName="Name0" presStyleCnt="0">
        <dgm:presLayoutVars>
          <dgm:dir/>
          <dgm:resizeHandles val="exact"/>
        </dgm:presLayoutVars>
      </dgm:prSet>
      <dgm:spPr/>
    </dgm:pt>
    <dgm:pt modelId="{51D05EFB-0E54-41B6-BF13-DFCAC4C1A445}" type="pres">
      <dgm:prSet presAssocID="{A77753AD-BEBC-4893-B1A0-EB4E6D7180CD}" presName="Name5" presStyleLbl="vennNode1" presStyleIdx="0" presStyleCnt="4">
        <dgm:presLayoutVars>
          <dgm:bulletEnabled val="1"/>
        </dgm:presLayoutVars>
      </dgm:prSet>
      <dgm:spPr/>
    </dgm:pt>
    <dgm:pt modelId="{0CFA7693-163D-4E7A-9A11-A5242E8472BE}" type="pres">
      <dgm:prSet presAssocID="{3BFECCE1-FE7C-440E-BD6D-36D680CD5268}" presName="space" presStyleCnt="0"/>
      <dgm:spPr/>
    </dgm:pt>
    <dgm:pt modelId="{D892DCB6-C6F3-433B-942B-E7C832EF34F6}" type="pres">
      <dgm:prSet presAssocID="{374763DA-61BC-483D-A20D-4A866A8D3242}" presName="Name5" presStyleLbl="vennNode1" presStyleIdx="1" presStyleCnt="4">
        <dgm:presLayoutVars>
          <dgm:bulletEnabled val="1"/>
        </dgm:presLayoutVars>
      </dgm:prSet>
      <dgm:spPr/>
    </dgm:pt>
    <dgm:pt modelId="{7381CC20-4EBA-43C8-A596-183285A44D5B}" type="pres">
      <dgm:prSet presAssocID="{41F600D0-972F-4883-909F-0A9FAB3D50D1}" presName="space" presStyleCnt="0"/>
      <dgm:spPr/>
    </dgm:pt>
    <dgm:pt modelId="{E9D592FA-5662-4F42-AA70-29E7E15D18BF}" type="pres">
      <dgm:prSet presAssocID="{F6C3385B-A2FB-4BCE-9A8F-A0E3229D289C}" presName="Name5" presStyleLbl="vennNode1" presStyleIdx="2" presStyleCnt="4">
        <dgm:presLayoutVars>
          <dgm:bulletEnabled val="1"/>
        </dgm:presLayoutVars>
      </dgm:prSet>
      <dgm:spPr/>
    </dgm:pt>
    <dgm:pt modelId="{46F04180-A4D7-4A11-8298-53F764F0B58F}" type="pres">
      <dgm:prSet presAssocID="{08FFDF42-5ED1-4EFC-92BE-943AA5D5C874}" presName="space" presStyleCnt="0"/>
      <dgm:spPr/>
    </dgm:pt>
    <dgm:pt modelId="{798C12D1-C78F-4391-A898-4D6796E1C75C}" type="pres">
      <dgm:prSet presAssocID="{0B0CC85B-EEE2-4F7B-9A03-E0FF203EBC14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DB208B32-FF99-42E2-9A57-D8C0A9397B19}" srcId="{35BECE22-8587-4670-8B01-7D459C8ED6BB}" destId="{A77753AD-BEBC-4893-B1A0-EB4E6D7180CD}" srcOrd="0" destOrd="0" parTransId="{0DF81709-CF89-4D18-89A2-7CFA20B5B14D}" sibTransId="{3BFECCE1-FE7C-440E-BD6D-36D680CD5268}"/>
    <dgm:cxn modelId="{F1978849-D8F9-424D-8D49-F4F364DEC242}" srcId="{35BECE22-8587-4670-8B01-7D459C8ED6BB}" destId="{0B0CC85B-EEE2-4F7B-9A03-E0FF203EBC14}" srcOrd="3" destOrd="0" parTransId="{A0BDCA91-0F80-4A9D-8040-6ED5C094C918}" sibTransId="{C9381FC4-5CE1-49E5-9296-6E01FC3D09A4}"/>
    <dgm:cxn modelId="{11B6EC7D-C5F8-4409-9534-EE99424C91EC}" type="presOf" srcId="{35BECE22-8587-4670-8B01-7D459C8ED6BB}" destId="{8D29C6FF-4CFA-4050-A292-9D8D5718AC43}" srcOrd="0" destOrd="0" presId="urn:microsoft.com/office/officeart/2005/8/layout/venn3"/>
    <dgm:cxn modelId="{28F29B83-6C45-4640-933B-78D2B4EDF938}" srcId="{35BECE22-8587-4670-8B01-7D459C8ED6BB}" destId="{F6C3385B-A2FB-4BCE-9A8F-A0E3229D289C}" srcOrd="2" destOrd="0" parTransId="{FDEE0D9D-1743-44E8-A3CC-9259D3248523}" sibTransId="{08FFDF42-5ED1-4EFC-92BE-943AA5D5C874}"/>
    <dgm:cxn modelId="{C7225AAC-1533-49B2-AB5F-FAF3044FA3BD}" type="presOf" srcId="{A77753AD-BEBC-4893-B1A0-EB4E6D7180CD}" destId="{51D05EFB-0E54-41B6-BF13-DFCAC4C1A445}" srcOrd="0" destOrd="0" presId="urn:microsoft.com/office/officeart/2005/8/layout/venn3"/>
    <dgm:cxn modelId="{EA5E49D1-6A10-4D13-8125-891E15A48DDD}" type="presOf" srcId="{0B0CC85B-EEE2-4F7B-9A03-E0FF203EBC14}" destId="{798C12D1-C78F-4391-A898-4D6796E1C75C}" srcOrd="0" destOrd="0" presId="urn:microsoft.com/office/officeart/2005/8/layout/venn3"/>
    <dgm:cxn modelId="{12AB8EEC-2FFA-44F0-A256-FB2FBE892E7E}" srcId="{35BECE22-8587-4670-8B01-7D459C8ED6BB}" destId="{374763DA-61BC-483D-A20D-4A866A8D3242}" srcOrd="1" destOrd="0" parTransId="{AF6BA567-07FC-47EE-9A42-F487F07AAB6D}" sibTransId="{41F600D0-972F-4883-909F-0A9FAB3D50D1}"/>
    <dgm:cxn modelId="{6675CBF5-8816-41D3-BADA-2E1066E9C149}" type="presOf" srcId="{F6C3385B-A2FB-4BCE-9A8F-A0E3229D289C}" destId="{E9D592FA-5662-4F42-AA70-29E7E15D18BF}" srcOrd="0" destOrd="0" presId="urn:microsoft.com/office/officeart/2005/8/layout/venn3"/>
    <dgm:cxn modelId="{C5E7A0FB-C00E-4587-9660-17AEF5081BB9}" type="presOf" srcId="{374763DA-61BC-483D-A20D-4A866A8D3242}" destId="{D892DCB6-C6F3-433B-942B-E7C832EF34F6}" srcOrd="0" destOrd="0" presId="urn:microsoft.com/office/officeart/2005/8/layout/venn3"/>
    <dgm:cxn modelId="{6A8989A9-AC15-4F91-9316-57E4AEA9C9C8}" type="presParOf" srcId="{8D29C6FF-4CFA-4050-A292-9D8D5718AC43}" destId="{51D05EFB-0E54-41B6-BF13-DFCAC4C1A445}" srcOrd="0" destOrd="0" presId="urn:microsoft.com/office/officeart/2005/8/layout/venn3"/>
    <dgm:cxn modelId="{68B24CF5-F652-4866-80CB-A9BD7E646658}" type="presParOf" srcId="{8D29C6FF-4CFA-4050-A292-9D8D5718AC43}" destId="{0CFA7693-163D-4E7A-9A11-A5242E8472BE}" srcOrd="1" destOrd="0" presId="urn:microsoft.com/office/officeart/2005/8/layout/venn3"/>
    <dgm:cxn modelId="{236CB6B3-39F0-4890-B355-4F32E1A6EC3A}" type="presParOf" srcId="{8D29C6FF-4CFA-4050-A292-9D8D5718AC43}" destId="{D892DCB6-C6F3-433B-942B-E7C832EF34F6}" srcOrd="2" destOrd="0" presId="urn:microsoft.com/office/officeart/2005/8/layout/venn3"/>
    <dgm:cxn modelId="{F72515E1-45FA-4D1F-A1EB-6BCFE24AD093}" type="presParOf" srcId="{8D29C6FF-4CFA-4050-A292-9D8D5718AC43}" destId="{7381CC20-4EBA-43C8-A596-183285A44D5B}" srcOrd="3" destOrd="0" presId="urn:microsoft.com/office/officeart/2005/8/layout/venn3"/>
    <dgm:cxn modelId="{22A156C7-3EA3-4BF0-9914-252FA6AF2F4B}" type="presParOf" srcId="{8D29C6FF-4CFA-4050-A292-9D8D5718AC43}" destId="{E9D592FA-5662-4F42-AA70-29E7E15D18BF}" srcOrd="4" destOrd="0" presId="urn:microsoft.com/office/officeart/2005/8/layout/venn3"/>
    <dgm:cxn modelId="{FF4B5215-C8E1-4D24-9EF4-66E7AE82CE37}" type="presParOf" srcId="{8D29C6FF-4CFA-4050-A292-9D8D5718AC43}" destId="{46F04180-A4D7-4A11-8298-53F764F0B58F}" srcOrd="5" destOrd="0" presId="urn:microsoft.com/office/officeart/2005/8/layout/venn3"/>
    <dgm:cxn modelId="{3BF02CD3-B93D-4FB0-815C-727E1E80E908}" type="presParOf" srcId="{8D29C6FF-4CFA-4050-A292-9D8D5718AC43}" destId="{798C12D1-C78F-4391-A898-4D6796E1C75C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D05EFB-0E54-41B6-BF13-DFCAC4C1A445}">
      <dsp:nvSpPr>
        <dsp:cNvPr id="0" name=""/>
        <dsp:cNvSpPr/>
      </dsp:nvSpPr>
      <dsp:spPr>
        <a:xfrm>
          <a:off x="1496" y="1013493"/>
          <a:ext cx="1501472" cy="1501472"/>
        </a:xfrm>
        <a:prstGeom prst="ellipse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631" tIns="12700" rIns="82631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b="1" kern="1200" cap="all" baseline="0" dirty="0">
              <a:solidFill>
                <a:schemeClr val="bg1"/>
              </a:solidFill>
            </a:rPr>
            <a:t>Justicia</a:t>
          </a:r>
        </a:p>
      </dsp:txBody>
      <dsp:txXfrm>
        <a:off x="221381" y="1233378"/>
        <a:ext cx="1061702" cy="1061702"/>
      </dsp:txXfrm>
    </dsp:sp>
    <dsp:sp modelId="{D892DCB6-C6F3-433B-942B-E7C832EF34F6}">
      <dsp:nvSpPr>
        <dsp:cNvPr id="0" name=""/>
        <dsp:cNvSpPr/>
      </dsp:nvSpPr>
      <dsp:spPr>
        <a:xfrm>
          <a:off x="1202674" y="1013493"/>
          <a:ext cx="1501472" cy="1501472"/>
        </a:xfrm>
        <a:prstGeom prst="ellipse">
          <a:avLst/>
        </a:prstGeom>
        <a:solidFill>
          <a:schemeClr val="accent4">
            <a:alpha val="50000"/>
            <a:hueOff val="3266964"/>
            <a:satOff val="-13592"/>
            <a:lumOff val="320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631" tIns="12700" rIns="82631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b="1" kern="1200" cap="all" baseline="0" dirty="0">
              <a:solidFill>
                <a:schemeClr val="bg1"/>
              </a:solidFill>
            </a:rPr>
            <a:t>No </a:t>
          </a:r>
          <a:r>
            <a:rPr lang="es-CL" sz="1000" b="1" kern="1200" cap="all" baseline="0" dirty="0" err="1">
              <a:solidFill>
                <a:schemeClr val="bg1"/>
              </a:solidFill>
            </a:rPr>
            <a:t>maleficiencia</a:t>
          </a:r>
          <a:endParaRPr lang="es-CL" sz="1000" b="1" kern="1200" cap="all" baseline="0" dirty="0">
            <a:solidFill>
              <a:schemeClr val="bg1"/>
            </a:solidFill>
          </a:endParaRPr>
        </a:p>
      </dsp:txBody>
      <dsp:txXfrm>
        <a:off x="1422559" y="1233378"/>
        <a:ext cx="1061702" cy="1061702"/>
      </dsp:txXfrm>
    </dsp:sp>
    <dsp:sp modelId="{E9D592FA-5662-4F42-AA70-29E7E15D18BF}">
      <dsp:nvSpPr>
        <dsp:cNvPr id="0" name=""/>
        <dsp:cNvSpPr/>
      </dsp:nvSpPr>
      <dsp:spPr>
        <a:xfrm>
          <a:off x="2403851" y="1013493"/>
          <a:ext cx="1501472" cy="1501472"/>
        </a:xfrm>
        <a:prstGeom prst="ellipse">
          <a:avLst/>
        </a:prstGeom>
        <a:solidFill>
          <a:schemeClr val="accent4">
            <a:alpha val="50000"/>
            <a:hueOff val="6533927"/>
            <a:satOff val="-27185"/>
            <a:lumOff val="640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631" tIns="12700" rIns="82631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b="1" kern="1200" cap="all" baseline="0" dirty="0">
              <a:solidFill>
                <a:schemeClr val="bg1"/>
              </a:solidFill>
            </a:rPr>
            <a:t>Beneficencia</a:t>
          </a:r>
        </a:p>
      </dsp:txBody>
      <dsp:txXfrm>
        <a:off x="2623736" y="1233378"/>
        <a:ext cx="1061702" cy="1061702"/>
      </dsp:txXfrm>
    </dsp:sp>
    <dsp:sp modelId="{798C12D1-C78F-4391-A898-4D6796E1C75C}">
      <dsp:nvSpPr>
        <dsp:cNvPr id="0" name=""/>
        <dsp:cNvSpPr/>
      </dsp:nvSpPr>
      <dsp:spPr>
        <a:xfrm>
          <a:off x="3605029" y="1013493"/>
          <a:ext cx="1501472" cy="1501472"/>
        </a:xfrm>
        <a:prstGeom prst="ellipse">
          <a:avLst/>
        </a:prstGeom>
        <a:solidFill>
          <a:srgbClr val="4187AC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631" tIns="12700" rIns="82631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b="1" kern="1200" cap="all" baseline="0" dirty="0">
              <a:solidFill>
                <a:schemeClr val="bg1"/>
              </a:solidFill>
            </a:rPr>
            <a:t>Autonomía</a:t>
          </a:r>
        </a:p>
      </dsp:txBody>
      <dsp:txXfrm>
        <a:off x="3824914" y="1233378"/>
        <a:ext cx="1061702" cy="1061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CEA179-6E95-497A-8F6B-2F0EB7E17A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C27CD-571B-4AB6-9D3A-C5E0BDF2CF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961E2-EB59-4A42-A5DE-F5411BCC4D49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B8964-80B7-4171-9196-0779DE9E18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7162A-DD49-4E04-A7A6-AD9B888797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7E953-2AB3-40C1-B44D-714C7262D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811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CB94E-2D87-4EBB-BDD7-F0ECCB8B3AD1}" type="datetimeFigureOut">
              <a:rPr lang="es-CL" smtClean="0"/>
              <a:t>02-05-2022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A0576-D660-44A8-B0AD-0EC8139E0428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5490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1300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8643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972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5923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1116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427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7016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2960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6662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972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3243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7232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A0576-D660-44A8-B0AD-0EC8139E0428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793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06BCF-5D85-47D1-81EE-A19E17783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21C17-60EE-4C27-BFD8-CA537763C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6A706-28D0-484F-8898-3AD045C0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25439-A6E2-4A75-BA79-5DEE0C68E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B654B-A6DB-472C-BDBC-ED7B3485D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35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21CA1-6FAB-4C9D-98A2-4F54E77CB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CFC6D-7D62-480A-9774-3631FD602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690D7-B6CD-45C5-AF31-B1A8E2D62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6EC17-A50B-4C61-9AB9-B1F7C4C5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B8BB0-5A8F-43FC-9D73-3B0B3F46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547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5B6F4-EBD5-4184-B662-51B5D1462B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246E81-EA0F-4D36-ABC3-42EEAA5A3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0800F-9D39-4258-B630-715DABFBC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C4CCF-8FA8-4976-9049-05D4F8AFA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4B194-6D6D-4902-A4AA-CA2F47F8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4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CCDFB-744C-42EF-9866-4D5DD208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81AA4-36A4-4CC6-8472-5D828EB6C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C3B77-4079-4362-85D7-C8FBB55B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08920-AF10-4997-B539-8C224982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03EB7-0592-4384-9ACC-9086EC9B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00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2B33B-7AE4-47DE-9057-E77EFAA88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B5690-ECF8-4AC2-ABD8-68F16CFB6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B7E9-3119-4A39-9ECA-F25583D91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31931-8663-479F-93DE-152777B66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C381-5D73-4D0E-AFFA-69DE6CBE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91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5705-E766-4279-8AE1-8C4D5395C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103AC-41C5-4F38-9ABF-74A2B01C7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CC5B3-07AB-4D65-9CDF-EE3E9382E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4AD51-47EF-42F4-AAA5-AB37F5DCC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F83F7-E06C-450B-BF4B-F0C737B5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AE976E-C48A-4B61-898D-FD012734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20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82715-E92A-456D-BDC0-872150D9B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3A8E9-9852-433A-837A-15C2AA15C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E7D28-30F2-4E7B-AA1D-00B4504E8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C09209-5C09-4C56-9CC9-0749A7CC8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2F6128-83C1-43CC-9042-6E0355B6A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332D22-C364-4D37-9418-CF154CB9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F97676-7C0F-45C3-B9ED-86E68C84F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D10F1F-3D30-4D98-A812-1E3D300CF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774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253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C12933-033E-4239-88E7-AB0C3B3E4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56FE8-1FEC-4A64-8DCA-33D94EC9E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71866-3D64-4DDE-B224-48B37E406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03DBD-501E-4EB3-B3F6-A826642B0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8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E8801-A97B-4402-97CF-0BD783AE1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89B07C-23EE-4485-847D-0DFEB9BE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A8326-878A-4E99-850F-FB5810EEC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7D10623D-DE38-4176-B347-EBD2B099E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t="20893" r="54564" b="39367"/>
          <a:stretch/>
        </p:blipFill>
        <p:spPr>
          <a:xfrm>
            <a:off x="-395695" y="4132556"/>
            <a:ext cx="5210990" cy="272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2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8D065-B93E-435F-B749-7E00F9C3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5EED3-B040-4993-8186-569523989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95BE25-D13E-43C5-8D30-1DDDEC577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987E0-9917-4A04-8063-5423E926A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7D129-CD82-4896-9302-7AB9A3C32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C0092-3DA9-47EB-A84B-F306A3804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90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A419-95E1-4700-89B0-934B60D40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5468D9-4513-4C11-A21E-4F5996425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2DDC0-E37D-415C-B2AE-E9AA362C3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ADE78-3427-445E-AC41-FB4C8FEF1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4EAF2-C716-4D19-8806-E40A71AC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BFB71-7792-40F2-A4A3-AC4684E38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012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133BD-24E8-49B7-9D8B-D1AB2DC7D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D701D-FE8B-4A4B-94D4-16E2DFEC0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B7875-B5F8-4ABE-9324-E636FE6C3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14060-AE12-46C5-A0B3-4E18FEA77E8A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4C4A7-898D-4C82-B187-0649BD8AD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4BAFC-F103-4503-9A18-7B6A3B0F4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05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microsoft.com/office/2007/relationships/hdphoto" Target="../media/hdphoto6.wdp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6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7.jpe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5ADF80-22AE-4DB1-95C9-7A174D1583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primaria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activista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derecho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respirar</a:t>
            </a:r>
            <a:endParaRPr lang="en-GB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048000" y="427659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b="1" dirty="0" err="1">
                <a:solidFill>
                  <a:srgbClr val="EDCC41"/>
                </a:solidFill>
              </a:rPr>
              <a:t>Climate</a:t>
            </a:r>
            <a:r>
              <a:rPr lang="es-CL" b="1" dirty="0">
                <a:solidFill>
                  <a:srgbClr val="EDCC41"/>
                </a:solidFill>
              </a:rPr>
              <a:t> </a:t>
            </a:r>
            <a:r>
              <a:rPr lang="es-CL" b="1" dirty="0" err="1">
                <a:solidFill>
                  <a:srgbClr val="EDCC41"/>
                </a:solidFill>
              </a:rPr>
              <a:t>Change</a:t>
            </a:r>
            <a:r>
              <a:rPr lang="es-CL" b="1" dirty="0">
                <a:solidFill>
                  <a:srgbClr val="EDCC41"/>
                </a:solidFill>
              </a:rPr>
              <a:t> &amp; </a:t>
            </a:r>
            <a:r>
              <a:rPr lang="es-CL" b="1" dirty="0" err="1">
                <a:solidFill>
                  <a:srgbClr val="EDCC41"/>
                </a:solidFill>
              </a:rPr>
              <a:t>Sustainable</a:t>
            </a:r>
            <a:r>
              <a:rPr lang="es-CL" b="1" dirty="0">
                <a:solidFill>
                  <a:srgbClr val="EDCC41"/>
                </a:solidFill>
              </a:rPr>
              <a:t> </a:t>
            </a:r>
            <a:r>
              <a:rPr lang="es-CL" b="1" dirty="0" err="1">
                <a:solidFill>
                  <a:srgbClr val="EDCC41"/>
                </a:solidFill>
              </a:rPr>
              <a:t>Care</a:t>
            </a:r>
            <a:r>
              <a:rPr lang="es-CL" b="1" dirty="0">
                <a:solidFill>
                  <a:srgbClr val="EDCC41"/>
                </a:solidFill>
              </a:rPr>
              <a:t> </a:t>
            </a:r>
            <a:r>
              <a:rPr lang="es-CL" b="1" dirty="0" err="1">
                <a:solidFill>
                  <a:srgbClr val="EDCC41"/>
                </a:solidFill>
              </a:rPr>
              <a:t>for</a:t>
            </a:r>
            <a:r>
              <a:rPr lang="es-CL" b="1" dirty="0">
                <a:solidFill>
                  <a:srgbClr val="EDCC41"/>
                </a:solidFill>
              </a:rPr>
              <a:t> </a:t>
            </a:r>
            <a:r>
              <a:rPr lang="es-CL" b="1" dirty="0" err="1">
                <a:solidFill>
                  <a:srgbClr val="EDCC41"/>
                </a:solidFill>
              </a:rPr>
              <a:t>Respiratory</a:t>
            </a:r>
            <a:r>
              <a:rPr lang="es-CL" b="1" dirty="0">
                <a:solidFill>
                  <a:srgbClr val="EDCC41"/>
                </a:solidFill>
              </a:rPr>
              <a:t> </a:t>
            </a:r>
            <a:r>
              <a:rPr lang="es-CL" b="1" dirty="0" err="1">
                <a:solidFill>
                  <a:srgbClr val="EDCC41"/>
                </a:solidFill>
              </a:rPr>
              <a:t>Health</a:t>
            </a:r>
            <a:endParaRPr lang="es-CL" b="1" dirty="0">
              <a:solidFill>
                <a:srgbClr val="EDCC4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353666" y="6074091"/>
            <a:ext cx="3484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Javiera Corbalán, médica de familia</a:t>
            </a:r>
          </a:p>
          <a:p>
            <a:pPr algn="ctr"/>
            <a:r>
              <a:rPr lang="es-CL" dirty="0">
                <a:solidFill>
                  <a:schemeClr val="bg1"/>
                </a:solidFill>
              </a:rPr>
              <a:t>Universidad Austral de Chile</a:t>
            </a:r>
          </a:p>
        </p:txBody>
      </p:sp>
    </p:spTree>
    <p:extLst>
      <p:ext uri="{BB962C8B-B14F-4D97-AF65-F5344CB8AC3E}">
        <p14:creationId xmlns:p14="http://schemas.microsoft.com/office/powerpoint/2010/main" val="2939535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fmsa.org/wp-content/uploads/2020/09/1-1024x5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179" y="2470433"/>
            <a:ext cx="5646456" cy="2955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0" y="1014300"/>
            <a:ext cx="5681077" cy="1844675"/>
            <a:chOff x="105574" y="1287658"/>
            <a:chExt cx="5681077" cy="1844675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4"/>
            <a:srcRect l="22297" t="17243" r="42370" b="50362"/>
            <a:stretch/>
          </p:blipFill>
          <p:spPr>
            <a:xfrm>
              <a:off x="105574" y="1287658"/>
              <a:ext cx="5681077" cy="1844675"/>
            </a:xfrm>
            <a:prstGeom prst="rect">
              <a:avLst/>
            </a:prstGeom>
          </p:spPr>
        </p:pic>
        <p:sp>
          <p:nvSpPr>
            <p:cNvPr id="2" name="CuadroTexto 1"/>
            <p:cNvSpPr txBox="1"/>
            <p:nvPr/>
          </p:nvSpPr>
          <p:spPr>
            <a:xfrm>
              <a:off x="187805" y="2391244"/>
              <a:ext cx="548998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L" sz="2000" dirty="0" err="1"/>
                <a:t>Colmed</a:t>
              </a:r>
              <a:r>
                <a:rPr lang="es-CL" sz="2000" dirty="0"/>
                <a:t> </a:t>
              </a:r>
              <a:r>
                <a:rPr lang="es-CL" sz="2000" dirty="0" err="1"/>
                <a:t>advocates</a:t>
              </a:r>
              <a:r>
                <a:rPr lang="es-CL" sz="2000" dirty="0"/>
                <a:t> </a:t>
              </a:r>
              <a:r>
                <a:rPr lang="es-CL" sz="2000" dirty="0" err="1"/>
                <a:t>for</a:t>
              </a:r>
              <a:r>
                <a:rPr lang="es-CL" sz="2000" dirty="0"/>
                <a:t> </a:t>
              </a:r>
              <a:r>
                <a:rPr lang="es-CL" sz="2000" dirty="0" err="1"/>
                <a:t>Climate</a:t>
              </a:r>
              <a:r>
                <a:rPr lang="es-CL" sz="2000" dirty="0"/>
                <a:t> </a:t>
              </a:r>
              <a:r>
                <a:rPr lang="es-CL" sz="2000" dirty="0" err="1"/>
                <a:t>Change</a:t>
              </a:r>
              <a:r>
                <a:rPr lang="es-CL" sz="2000" dirty="0"/>
                <a:t> </a:t>
              </a:r>
              <a:r>
                <a:rPr lang="es-CL" sz="2000" dirty="0" err="1"/>
                <a:t>mitigation</a:t>
              </a:r>
              <a:r>
                <a:rPr lang="es-CL" sz="2000" dirty="0"/>
                <a:t> in International </a:t>
              </a:r>
              <a:r>
                <a:rPr lang="es-CL" sz="2000" dirty="0" err="1"/>
                <a:t>Environmental</a:t>
              </a:r>
              <a:r>
                <a:rPr lang="es-CL" sz="2000" dirty="0"/>
                <a:t> </a:t>
              </a:r>
              <a:r>
                <a:rPr lang="es-CL" sz="2000" dirty="0" err="1"/>
                <a:t>Conference</a:t>
              </a:r>
              <a:endParaRPr lang="es-CL" sz="2000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1146317" y="2489646"/>
            <a:ext cx="4762135" cy="1612297"/>
            <a:chOff x="130629" y="2087123"/>
            <a:chExt cx="8831484" cy="2997681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5"/>
            <a:srcRect l="18560" t="30311" r="23490" b="34776"/>
            <a:stretch/>
          </p:blipFill>
          <p:spPr>
            <a:xfrm>
              <a:off x="130629" y="2091863"/>
              <a:ext cx="8831484" cy="2992941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5"/>
            <a:srcRect l="9848" t="20259" r="78000" b="73125"/>
            <a:stretch/>
          </p:blipFill>
          <p:spPr>
            <a:xfrm>
              <a:off x="7110163" y="2087123"/>
              <a:ext cx="1851950" cy="656077"/>
            </a:xfrm>
            <a:prstGeom prst="rect">
              <a:avLst/>
            </a:prstGeom>
          </p:spPr>
        </p:pic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37601"/>
            <a:ext cx="3803394" cy="154737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t="11601" r="11143" b="37351"/>
          <a:stretch/>
        </p:blipFill>
        <p:spPr>
          <a:xfrm>
            <a:off x="383925" y="4135146"/>
            <a:ext cx="5524527" cy="17852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/>
          <a:srcRect l="33273" t="17596" r="15455" b="56061"/>
          <a:stretch/>
        </p:blipFill>
        <p:spPr>
          <a:xfrm>
            <a:off x="82231" y="5329164"/>
            <a:ext cx="5195968" cy="150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4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ma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0" t="8339" r="25083" b="43951"/>
          <a:stretch/>
        </p:blipFill>
        <p:spPr bwMode="auto">
          <a:xfrm>
            <a:off x="404037" y="1607001"/>
            <a:ext cx="2231799" cy="209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hysician Networ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0" r="12479"/>
          <a:stretch/>
        </p:blipFill>
        <p:spPr bwMode="auto">
          <a:xfrm>
            <a:off x="2634650" y="1600236"/>
            <a:ext cx="2787956" cy="209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extinctionrebellion.uk/wp-content/uploads/2021/05/xr-doctors-35-940x62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4" t="24603" b="6154"/>
          <a:stretch/>
        </p:blipFill>
        <p:spPr bwMode="auto">
          <a:xfrm>
            <a:off x="404037" y="3696890"/>
            <a:ext cx="5015950" cy="265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o 14"/>
          <p:cNvGrpSpPr/>
          <p:nvPr/>
        </p:nvGrpSpPr>
        <p:grpSpPr>
          <a:xfrm>
            <a:off x="5656486" y="1512180"/>
            <a:ext cx="5800538" cy="5049242"/>
            <a:chOff x="6220012" y="1692934"/>
            <a:chExt cx="5800538" cy="5049242"/>
          </a:xfrm>
        </p:grpSpPr>
        <p:grpSp>
          <p:nvGrpSpPr>
            <p:cNvPr id="14" name="Grupo 13"/>
            <p:cNvGrpSpPr/>
            <p:nvPr/>
          </p:nvGrpSpPr>
          <p:grpSpPr>
            <a:xfrm>
              <a:off x="6220012" y="1692934"/>
              <a:ext cx="5800538" cy="5049242"/>
              <a:chOff x="6220012" y="1692934"/>
              <a:chExt cx="5800538" cy="5049242"/>
            </a:xfrm>
          </p:grpSpPr>
          <p:sp>
            <p:nvSpPr>
              <p:cNvPr id="2" name="CuadroTexto 1"/>
              <p:cNvSpPr txBox="1"/>
              <p:nvPr/>
            </p:nvSpPr>
            <p:spPr>
              <a:xfrm>
                <a:off x="7966784" y="1692934"/>
                <a:ext cx="24481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L" sz="2000" b="1" dirty="0">
                    <a:solidFill>
                      <a:srgbClr val="273796"/>
                    </a:solidFill>
                  </a:rPr>
                  <a:t>Qué podemos hacer?</a:t>
                </a:r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>
                <a:off x="6780815" y="2147883"/>
                <a:ext cx="4673021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/>
                  <a:t>Hacer nuestros deberes</a:t>
                </a:r>
              </a:p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/>
                  <a:t>Incorporar el cambio climático al trabajo y la vida</a:t>
                </a:r>
              </a:p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/>
                  <a:t>Promover organizaciones de salud verdes</a:t>
                </a:r>
              </a:p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/>
                  <a:t>Trabajar dentro de nuestras sociedades científicas o unirse a otras</a:t>
                </a:r>
              </a:p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/>
                  <a:t>Firmar la Carta del Clima Saludable</a:t>
                </a:r>
              </a:p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/>
                  <a:t>Apoyar a nuestros pares</a:t>
                </a:r>
              </a:p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/>
                  <a:t>Apoyar las iniciativas juveniles</a:t>
                </a:r>
              </a:p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/>
                  <a:t>Promover cambios curriculares universitarios</a:t>
                </a:r>
              </a:p>
              <a:p>
                <a:pPr marL="285750" indent="-285750">
                  <a:buClr>
                    <a:srgbClr val="273796"/>
                  </a:buClr>
                  <a:buSzPct val="50000"/>
                  <a:buFont typeface="Wingdings" panose="05000000000000000000" pitchFamily="2" charset="2"/>
                  <a:buChar char="v"/>
                </a:pPr>
                <a:r>
                  <a:rPr lang="es-CL" sz="1600" dirty="0"/>
                  <a:t>Sacar la voz, entrenarnos </a:t>
                </a:r>
                <a:r>
                  <a:rPr lang="es-CL" sz="1600" dirty="0" err="1"/>
                  <a:t>an</a:t>
                </a:r>
                <a:r>
                  <a:rPr lang="es-CL" sz="1600" dirty="0"/>
                  <a:t> habilidades de abogacía</a:t>
                </a:r>
              </a:p>
            </p:txBody>
          </p:sp>
          <p:pic>
            <p:nvPicPr>
              <p:cNvPr id="11" name="Picture 2" descr="https://climateandhealthalliance.org/wp-content/uploads/2018/11/climateandhealthalliance.pn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405" b="27191"/>
              <a:stretch/>
            </p:blipFill>
            <p:spPr bwMode="auto">
              <a:xfrm>
                <a:off x="9839325" y="5375135"/>
                <a:ext cx="2181225" cy="108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2" name="Picture 4" descr="https://climateandhealthalliance.org/wp-content/uploads/2019/01/Health-Care-Without-Harm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59037" y="5254205"/>
                <a:ext cx="1715794" cy="1487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Imagen 12"/>
              <p:cNvPicPr>
                <a:picLocks noChangeAspect="1"/>
              </p:cNvPicPr>
              <p:nvPr/>
            </p:nvPicPr>
            <p:blipFill rotWithShape="1">
              <a:blip r:embed="rId9"/>
              <a:srcRect t="13556" b="16222"/>
              <a:stretch/>
            </p:blipFill>
            <p:spPr>
              <a:xfrm>
                <a:off x="6220012" y="5375134"/>
                <a:ext cx="1774531" cy="1246115"/>
              </a:xfrm>
              <a:prstGeom prst="rect">
                <a:avLst/>
              </a:prstGeom>
            </p:spPr>
          </p:pic>
        </p:grpSp>
        <p:sp>
          <p:nvSpPr>
            <p:cNvPr id="17" name="Rectángulo 16"/>
            <p:cNvSpPr/>
            <p:nvPr/>
          </p:nvSpPr>
          <p:spPr>
            <a:xfrm>
              <a:off x="6780815" y="2147882"/>
              <a:ext cx="4627304" cy="2800767"/>
            </a:xfrm>
            <a:prstGeom prst="rect">
              <a:avLst/>
            </a:prstGeom>
            <a:noFill/>
            <a:ln w="38100">
              <a:solidFill>
                <a:srgbClr val="2737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7560162" y="4703586"/>
            <a:ext cx="1941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b="1" dirty="0">
                <a:solidFill>
                  <a:srgbClr val="39C439"/>
                </a:solidFill>
              </a:rPr>
              <a:t>Lo que podamos</a:t>
            </a:r>
          </a:p>
        </p:txBody>
      </p:sp>
    </p:spTree>
    <p:extLst>
      <p:ext uri="{BB962C8B-B14F-4D97-AF65-F5344CB8AC3E}">
        <p14:creationId xmlns:p14="http://schemas.microsoft.com/office/powerpoint/2010/main" val="307790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009014" y="4501636"/>
            <a:ext cx="6166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Reencuadrar</a:t>
            </a:r>
            <a:r>
              <a:rPr lang="en-US" sz="1600" b="1" dirty="0"/>
              <a:t> el </a:t>
            </a:r>
            <a:r>
              <a:rPr lang="en-US" sz="1600" b="1" dirty="0" err="1"/>
              <a:t>cambio</a:t>
            </a:r>
            <a:r>
              <a:rPr lang="en-US" sz="1600" b="1" dirty="0"/>
              <a:t> </a:t>
            </a:r>
            <a:r>
              <a:rPr lang="en-US" sz="1600" b="1" dirty="0" err="1"/>
              <a:t>climático</a:t>
            </a:r>
            <a:r>
              <a:rPr lang="en-US" sz="1600" b="1" dirty="0"/>
              <a:t> </a:t>
            </a:r>
            <a:r>
              <a:rPr lang="en-US" sz="1600" b="1" dirty="0" err="1"/>
              <a:t>como</a:t>
            </a:r>
            <a:r>
              <a:rPr lang="en-US" sz="1600" b="1" dirty="0"/>
              <a:t> un </a:t>
            </a:r>
            <a:r>
              <a:rPr lang="en-US" sz="1600" b="1" dirty="0" err="1"/>
              <a:t>problema</a:t>
            </a:r>
            <a:r>
              <a:rPr lang="en-US" sz="1600" b="1" dirty="0"/>
              <a:t> de </a:t>
            </a:r>
            <a:r>
              <a:rPr lang="en-US" sz="1600" b="1" dirty="0" err="1"/>
              <a:t>salud</a:t>
            </a:r>
            <a:r>
              <a:rPr lang="en-US" sz="1600" b="1" dirty="0"/>
              <a:t> </a:t>
            </a:r>
            <a:r>
              <a:rPr lang="en-US" sz="1600" b="1" dirty="0" err="1"/>
              <a:t>pública</a:t>
            </a:r>
            <a:r>
              <a:rPr lang="en-US" sz="1600" b="1" dirty="0"/>
              <a:t>:</a:t>
            </a:r>
          </a:p>
          <a:p>
            <a:pPr marL="285750" lvl="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n-US" sz="1600" dirty="0"/>
              <a:t>Genera el </a:t>
            </a:r>
            <a:r>
              <a:rPr lang="en-US" sz="1600" dirty="0" err="1"/>
              <a:t>apoyo</a:t>
            </a:r>
            <a:r>
              <a:rPr lang="en-US" sz="1600" dirty="0"/>
              <a:t> </a:t>
            </a:r>
            <a:r>
              <a:rPr lang="en-US" sz="1600" dirty="0" err="1"/>
              <a:t>público</a:t>
            </a:r>
            <a:r>
              <a:rPr lang="en-US" sz="1600" dirty="0"/>
              <a:t> y politico para </a:t>
            </a:r>
            <a:r>
              <a:rPr lang="en-US" sz="1600" dirty="0" err="1"/>
              <a:t>acelerar</a:t>
            </a:r>
            <a:r>
              <a:rPr lang="en-US" sz="1600" dirty="0"/>
              <a:t> la </a:t>
            </a:r>
            <a:r>
              <a:rPr lang="en-US" sz="1600" dirty="0" err="1"/>
              <a:t>adopción</a:t>
            </a:r>
            <a:r>
              <a:rPr lang="en-US" sz="1600" dirty="0"/>
              <a:t> de </a:t>
            </a:r>
            <a:r>
              <a:rPr lang="en-US" sz="1600" dirty="0" err="1"/>
              <a:t>soluciones</a:t>
            </a:r>
            <a:r>
              <a:rPr lang="en-US" sz="1600" dirty="0"/>
              <a:t> </a:t>
            </a:r>
            <a:r>
              <a:rPr lang="en-US" sz="1600" dirty="0" err="1"/>
              <a:t>sustentables</a:t>
            </a:r>
            <a:endParaRPr lang="en-US" sz="1600" dirty="0"/>
          </a:p>
          <a:p>
            <a:pPr marL="285750" lvl="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n-US" sz="1600" dirty="0" err="1"/>
              <a:t>Inspira</a:t>
            </a:r>
            <a:r>
              <a:rPr lang="en-US" sz="1600" dirty="0"/>
              <a:t> </a:t>
            </a:r>
            <a:r>
              <a:rPr lang="en-US" sz="1600" dirty="0" err="1"/>
              <a:t>esfuerzos</a:t>
            </a:r>
            <a:r>
              <a:rPr lang="en-US" sz="1600" dirty="0"/>
              <a:t> de </a:t>
            </a:r>
            <a:r>
              <a:rPr lang="en-US" sz="1600" dirty="0" err="1"/>
              <a:t>sostenibilidad</a:t>
            </a:r>
            <a:r>
              <a:rPr lang="en-US" sz="1600" dirty="0"/>
              <a:t> de los </a:t>
            </a:r>
            <a:r>
              <a:rPr lang="en-US" sz="1600" dirty="0" err="1"/>
              <a:t>tomadores</a:t>
            </a:r>
            <a:r>
              <a:rPr lang="en-US" sz="1600" dirty="0"/>
              <a:t> de decisions</a:t>
            </a:r>
          </a:p>
          <a:p>
            <a:pPr marL="285750" lvl="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n-US" sz="1600" dirty="0" err="1"/>
              <a:t>Mejora</a:t>
            </a:r>
            <a:r>
              <a:rPr lang="en-US" sz="1600" dirty="0"/>
              <a:t> la </a:t>
            </a:r>
            <a:r>
              <a:rPr lang="en-US" sz="1600" dirty="0" err="1"/>
              <a:t>sostenibilidad</a:t>
            </a:r>
            <a:r>
              <a:rPr lang="en-US" sz="1600" dirty="0"/>
              <a:t> de la </a:t>
            </a:r>
            <a:r>
              <a:rPr lang="en-US" sz="1600" dirty="0" err="1"/>
              <a:t>industria</a:t>
            </a:r>
            <a:r>
              <a:rPr lang="en-US" sz="1600" dirty="0"/>
              <a:t> sanitaria</a:t>
            </a:r>
          </a:p>
          <a:p>
            <a:pPr marL="285750" lvl="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n-US" sz="1600" dirty="0"/>
              <a:t>Motiva </a:t>
            </a:r>
            <a:r>
              <a:rPr lang="en-US" sz="1600" dirty="0" err="1"/>
              <a:t>acciones</a:t>
            </a:r>
            <a:r>
              <a:rPr lang="en-US" sz="1600" dirty="0"/>
              <a:t> de </a:t>
            </a:r>
            <a:r>
              <a:rPr lang="en-US" sz="1600" dirty="0" err="1"/>
              <a:t>sustentabilidad</a:t>
            </a:r>
            <a:r>
              <a:rPr lang="en-US" sz="1600" dirty="0"/>
              <a:t> en </a:t>
            </a:r>
            <a:r>
              <a:rPr lang="en-US" sz="1600" dirty="0" err="1"/>
              <a:t>otros</a:t>
            </a:r>
            <a:endParaRPr lang="es-CL" sz="1600" dirty="0"/>
          </a:p>
        </p:txBody>
      </p:sp>
      <p:sp>
        <p:nvSpPr>
          <p:cNvPr id="2" name="Rectángulo 1"/>
          <p:cNvSpPr/>
          <p:nvPr/>
        </p:nvSpPr>
        <p:spPr>
          <a:xfrm>
            <a:off x="1705883" y="1407033"/>
            <a:ext cx="8673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273796"/>
                </a:solidFill>
              </a:rPr>
              <a:t>Impacto</a:t>
            </a:r>
            <a:r>
              <a:rPr lang="en-US" sz="2000" b="1" dirty="0">
                <a:solidFill>
                  <a:srgbClr val="273796"/>
                </a:solidFill>
              </a:rPr>
              <a:t> del </a:t>
            </a:r>
            <a:r>
              <a:rPr lang="en-US" sz="2000" b="1" dirty="0" err="1">
                <a:solidFill>
                  <a:srgbClr val="273796"/>
                </a:solidFill>
              </a:rPr>
              <a:t>involucramiento</a:t>
            </a:r>
            <a:r>
              <a:rPr lang="en-US" sz="2000" b="1" dirty="0">
                <a:solidFill>
                  <a:srgbClr val="273796"/>
                </a:solidFill>
              </a:rPr>
              <a:t> y </a:t>
            </a:r>
            <a:r>
              <a:rPr lang="en-US" sz="2000" b="1" dirty="0" err="1">
                <a:solidFill>
                  <a:srgbClr val="273796"/>
                </a:solidFill>
              </a:rPr>
              <a:t>abogacía</a:t>
            </a:r>
            <a:r>
              <a:rPr lang="en-US" sz="2000" b="1" dirty="0">
                <a:solidFill>
                  <a:srgbClr val="273796"/>
                </a:solidFill>
              </a:rPr>
              <a:t> de los </a:t>
            </a:r>
            <a:r>
              <a:rPr lang="en-US" sz="2000" b="1" dirty="0" err="1">
                <a:solidFill>
                  <a:srgbClr val="273796"/>
                </a:solidFill>
              </a:rPr>
              <a:t>profesionales</a:t>
            </a:r>
            <a:r>
              <a:rPr lang="en-US" sz="2000" b="1" dirty="0">
                <a:solidFill>
                  <a:srgbClr val="273796"/>
                </a:solidFill>
              </a:rPr>
              <a:t> de la </a:t>
            </a:r>
            <a:r>
              <a:rPr lang="en-US" sz="2000" b="1" dirty="0" err="1">
                <a:solidFill>
                  <a:srgbClr val="273796"/>
                </a:solidFill>
              </a:rPr>
              <a:t>salud</a:t>
            </a:r>
            <a:r>
              <a:rPr lang="en-US" sz="2000" b="1" dirty="0">
                <a:solidFill>
                  <a:srgbClr val="273796"/>
                </a:solidFill>
              </a:rPr>
              <a:t> en la agenda del </a:t>
            </a:r>
            <a:r>
              <a:rPr lang="en-US" sz="2000" b="1" dirty="0" err="1">
                <a:solidFill>
                  <a:srgbClr val="273796"/>
                </a:solidFill>
              </a:rPr>
              <a:t>cambio</a:t>
            </a:r>
            <a:r>
              <a:rPr lang="en-US" sz="2000" b="1" dirty="0">
                <a:solidFill>
                  <a:srgbClr val="273796"/>
                </a:solidFill>
              </a:rPr>
              <a:t> </a:t>
            </a:r>
            <a:r>
              <a:rPr lang="en-US" sz="2000" b="1" dirty="0" err="1">
                <a:solidFill>
                  <a:srgbClr val="273796"/>
                </a:solidFill>
              </a:rPr>
              <a:t>climático</a:t>
            </a:r>
            <a:endParaRPr lang="en-US" sz="2000" b="1" dirty="0">
              <a:solidFill>
                <a:srgbClr val="273796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468072"/>
            <a:ext cx="12192000" cy="400110"/>
          </a:xfrm>
          <a:prstGeom prst="rect">
            <a:avLst/>
          </a:prstGeom>
          <a:solidFill>
            <a:srgbClr val="2B3F96"/>
          </a:solidFill>
        </p:spPr>
        <p:txBody>
          <a:bodyPr wrap="square" rtlCol="0">
            <a:spAutoFit/>
          </a:bodyPr>
          <a:lstStyle/>
          <a:p>
            <a:r>
              <a:rPr lang="en-US" sz="1000" i="1" dirty="0" err="1">
                <a:solidFill>
                  <a:schemeClr val="bg1"/>
                </a:solidFill>
                <a:latin typeface="franklin-gothic-urw"/>
              </a:rPr>
              <a:t>Maibach</a:t>
            </a:r>
            <a:r>
              <a:rPr lang="en-US" sz="1000" i="1" dirty="0">
                <a:solidFill>
                  <a:schemeClr val="bg1"/>
                </a:solidFill>
                <a:latin typeface="franklin-gothic-urw"/>
              </a:rPr>
              <a:t> E. Reframing climate change as a public health issue: an exploratory study of public reactions. BMC Public Health 2010</a:t>
            </a:r>
          </a:p>
          <a:p>
            <a:r>
              <a:rPr lang="en-US" sz="1000" i="1" dirty="0" err="1">
                <a:solidFill>
                  <a:schemeClr val="bg1"/>
                </a:solidFill>
                <a:latin typeface="franklin-gothic-urw"/>
              </a:rPr>
              <a:t>Hubbert</a:t>
            </a:r>
            <a:r>
              <a:rPr lang="en-US" sz="1000" i="1" dirty="0">
                <a:solidFill>
                  <a:schemeClr val="bg1"/>
                </a:solidFill>
                <a:latin typeface="franklin-gothic-urw"/>
              </a:rPr>
              <a:t> B. Recruiting health professionals as sustainability advocates The Lancet Planetary Health 2020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968375" y="4461335"/>
            <a:ext cx="6039293" cy="1626095"/>
          </a:xfrm>
          <a:prstGeom prst="rect">
            <a:avLst/>
          </a:prstGeom>
          <a:noFill/>
          <a:ln w="38100">
            <a:solidFill>
              <a:srgbClr val="273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29700"/>
          <a:stretch/>
        </p:blipFill>
        <p:spPr>
          <a:xfrm>
            <a:off x="4469458" y="1818174"/>
            <a:ext cx="3037128" cy="2518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Relaxed" fov="1500000">
              <a:rot lat="19200000" lon="0" rev="0"/>
            </a:camera>
            <a:lightRig rig="threePt" dir="t"/>
          </a:scene3d>
        </p:spPr>
      </p:pic>
      <p:pic>
        <p:nvPicPr>
          <p:cNvPr id="8194" name="Picture 2" descr="Margherita Melillo, PhD on Twitter: &quot;#globalhealth &amp; the #environment are  inextricably linked. 👏🏻👏🏻&quot; / Twit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7046">
            <a:off x="343442" y="2173409"/>
            <a:ext cx="3633134" cy="2033626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-1" r="-490"/>
          <a:stretch/>
        </p:blipFill>
        <p:spPr>
          <a:xfrm>
            <a:off x="8047986" y="2239489"/>
            <a:ext cx="3492000" cy="2017951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2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43677" t="4237" r="42554" b="84171"/>
          <a:stretch/>
        </p:blipFill>
        <p:spPr>
          <a:xfrm>
            <a:off x="9357230" y="2165057"/>
            <a:ext cx="1022174" cy="49973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30000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18104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ndemia, infecciones intrahospitalarias y salud funcionaria: HOSPITAL BASE  VALDIVIA CUENTA CON POLICLÍNICO DE ATENCIÓN MÉDICA ESPECIALIZADA PARA  PERSONAL HOSPITALARI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14761" r="10660" b="7177"/>
          <a:stretch/>
        </p:blipFill>
        <p:spPr bwMode="auto">
          <a:xfrm rot="492438">
            <a:off x="361121" y="1412667"/>
            <a:ext cx="4327435" cy="2476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Puede ser una imagen de 4 personas, niños, personas de pie, al aire libre y árb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4917">
            <a:off x="2996346" y="2992970"/>
            <a:ext cx="4712395" cy="3534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CuadroTexto 6"/>
          <p:cNvSpPr txBox="1"/>
          <p:nvPr/>
        </p:nvSpPr>
        <p:spPr>
          <a:xfrm rot="20871213">
            <a:off x="3484388" y="2903453"/>
            <a:ext cx="2785121" cy="33855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CL" sz="1600" b="1" cap="all" dirty="0">
                <a:solidFill>
                  <a:srgbClr val="273796"/>
                </a:solidFill>
              </a:rPr>
              <a:t>Humedales de </a:t>
            </a:r>
            <a:r>
              <a:rPr lang="es-CL" sz="1600" b="1" cap="all" dirty="0" err="1">
                <a:solidFill>
                  <a:srgbClr val="273796"/>
                </a:solidFill>
              </a:rPr>
              <a:t>Angachilla</a:t>
            </a:r>
            <a:endParaRPr lang="es-CL" sz="1600" b="1" cap="all" dirty="0">
              <a:solidFill>
                <a:srgbClr val="273796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875" t="20222" r="55250" b="20000"/>
          <a:stretch/>
        </p:blipFill>
        <p:spPr>
          <a:xfrm rot="1000061">
            <a:off x="5181600" y="1516948"/>
            <a:ext cx="4023130" cy="3309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98" t="27510" r="2869" b="17469"/>
          <a:stretch/>
        </p:blipFill>
        <p:spPr>
          <a:xfrm rot="386508">
            <a:off x="5806347" y="2523783"/>
            <a:ext cx="6092142" cy="2935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uadroTexto 3"/>
          <p:cNvSpPr txBox="1"/>
          <p:nvPr/>
        </p:nvSpPr>
        <p:spPr>
          <a:xfrm rot="166579">
            <a:off x="1331204" y="1248769"/>
            <a:ext cx="2624245" cy="33855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CL" sz="1600" b="1" cap="all" dirty="0">
                <a:solidFill>
                  <a:srgbClr val="273796"/>
                </a:solidFill>
              </a:rPr>
              <a:t>Hospital base de </a:t>
            </a:r>
            <a:r>
              <a:rPr lang="es-CL" sz="1600" b="1" cap="all" dirty="0" err="1">
                <a:solidFill>
                  <a:srgbClr val="273796"/>
                </a:solidFill>
              </a:rPr>
              <a:t>valdivia</a:t>
            </a:r>
            <a:endParaRPr lang="es-CL" sz="1600" b="1" cap="all" dirty="0">
              <a:solidFill>
                <a:srgbClr val="273796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 rot="636400">
            <a:off x="5661035" y="1381227"/>
            <a:ext cx="3825214" cy="33855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CL" sz="1600" b="1" cap="all" dirty="0">
                <a:solidFill>
                  <a:srgbClr val="273796"/>
                </a:solidFill>
              </a:rPr>
              <a:t>Huertos comunitarios norte grande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052961" y="2364196"/>
            <a:ext cx="5765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cap="all" dirty="0">
                <a:solidFill>
                  <a:srgbClr val="273796"/>
                </a:solidFill>
              </a:rPr>
              <a:t>Conversatorio con residentes de medicina familiar </a:t>
            </a:r>
            <a:r>
              <a:rPr lang="es-CL" sz="1600" b="1" cap="all" dirty="0" err="1">
                <a:solidFill>
                  <a:srgbClr val="273796"/>
                </a:solidFill>
              </a:rPr>
              <a:t>uach</a:t>
            </a:r>
            <a:endParaRPr lang="es-CL" sz="1600" b="1" cap="all" dirty="0">
              <a:solidFill>
                <a:srgbClr val="2737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67750" y="1943554"/>
            <a:ext cx="1509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solidFill>
                  <a:srgbClr val="273796"/>
                </a:solidFill>
              </a:rPr>
              <a:t>Resumiendo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67639" y="2502200"/>
            <a:ext cx="54594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dirty="0"/>
              <a:t>Respirar libre y sanamente es un derecho humano</a:t>
            </a:r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dirty="0"/>
              <a:t>El cambio climático es una emergencia sanitaria y requiere acciones urgentes para evitar los desenlaces adversos en salud</a:t>
            </a:r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dirty="0"/>
              <a:t>La abogacía es una responsabilidad ética y una habilidad </a:t>
            </a:r>
            <a:r>
              <a:rPr lang="es-CL" dirty="0" err="1"/>
              <a:t>entrenable</a:t>
            </a:r>
            <a:endParaRPr lang="es-CL" dirty="0"/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dirty="0"/>
              <a:t>Los currículum de estudiantes de salud deben incorporar el cambio climático y las habilidades de abogacía</a:t>
            </a:r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dirty="0"/>
              <a:t>Todos podemos aportar para cambiar el sistema</a:t>
            </a:r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dirty="0"/>
              <a:t>Juntos somos, divididos caemos</a:t>
            </a:r>
            <a:endParaRPr lang="es-CL" b="1" dirty="0"/>
          </a:p>
        </p:txBody>
      </p:sp>
      <p:pic>
        <p:nvPicPr>
          <p:cNvPr id="5" name="Picture 6" descr="System change not climate change&quot; und &quot;Klimaschutz kennt …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257" y="1943554"/>
            <a:ext cx="5882895" cy="39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67639" y="2448592"/>
            <a:ext cx="5299513" cy="3163644"/>
          </a:xfrm>
          <a:prstGeom prst="rect">
            <a:avLst/>
          </a:prstGeom>
          <a:noFill/>
          <a:ln w="38100">
            <a:solidFill>
              <a:srgbClr val="273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6568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49" y="464693"/>
            <a:ext cx="10418331" cy="59735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72313">
            <a:off x="3678982" y="5408555"/>
            <a:ext cx="4223552" cy="10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1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5ADF80-22AE-4DB1-95C9-7A174D1583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Gracias!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GB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659357" y="6074091"/>
            <a:ext cx="2873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javiera.corbalan@gmail.com</a:t>
            </a:r>
          </a:p>
          <a:p>
            <a:pPr algn="ctr"/>
            <a:r>
              <a:rPr lang="es-CL" dirty="0">
                <a:solidFill>
                  <a:schemeClr val="bg1"/>
                </a:solidFill>
              </a:rPr>
              <a:t>@</a:t>
            </a:r>
            <a:r>
              <a:rPr lang="es-CL" dirty="0" err="1">
                <a:solidFill>
                  <a:schemeClr val="bg1"/>
                </a:solidFill>
              </a:rPr>
              <a:t>JavieraCP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96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inco años de la guerra de Yemen | Público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9"/>
          <a:stretch/>
        </p:blipFill>
        <p:spPr bwMode="auto">
          <a:xfrm>
            <a:off x="6282443" y="4833295"/>
            <a:ext cx="1923188" cy="156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mnistía Internacional acusa a policía y militares de excesiva violencia en  Chile - 24 Horas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1" r="9891"/>
          <a:stretch/>
        </p:blipFill>
        <p:spPr bwMode="auto">
          <a:xfrm>
            <a:off x="3030436" y="1723395"/>
            <a:ext cx="2120261" cy="176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ir-pollution-chimney-clouds-459728 - Carbon Tracker Initiativ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57" t="-301358" r="-17145" b="257610"/>
          <a:stretch/>
        </p:blipFill>
        <p:spPr bwMode="auto">
          <a:xfrm>
            <a:off x="155575" y="-982663"/>
            <a:ext cx="2898176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r="17614" b="8010"/>
          <a:stretch/>
        </p:blipFill>
        <p:spPr>
          <a:xfrm>
            <a:off x="5935029" y="2243988"/>
            <a:ext cx="2118387" cy="1689519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-210" r="31947"/>
          <a:stretch/>
        </p:blipFill>
        <p:spPr>
          <a:xfrm>
            <a:off x="3303428" y="4432806"/>
            <a:ext cx="2129449" cy="1746899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3"/>
          <a:srcRect r="56883"/>
          <a:stretch/>
        </p:blipFill>
        <p:spPr>
          <a:xfrm>
            <a:off x="582309" y="1707555"/>
            <a:ext cx="1740717" cy="2386606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14"/>
          <a:srcRect l="1526" b="48258"/>
          <a:stretch/>
        </p:blipFill>
        <p:spPr>
          <a:xfrm>
            <a:off x="4735526" y="2975128"/>
            <a:ext cx="1765015" cy="2072499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14"/>
          <a:srcRect l="1526" t="55680" b="2659"/>
          <a:stretch/>
        </p:blipFill>
        <p:spPr>
          <a:xfrm>
            <a:off x="9055197" y="3876502"/>
            <a:ext cx="2662846" cy="251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8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aomi Klein | This Changes Everyth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6" t="11481" r="22141" b="12182"/>
          <a:stretch/>
        </p:blipFill>
        <p:spPr bwMode="auto">
          <a:xfrm>
            <a:off x="5379521" y="1659683"/>
            <a:ext cx="2056193" cy="206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umbling Through a Pandem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842" y="1488181"/>
            <a:ext cx="3916761" cy="244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60" y="1993332"/>
            <a:ext cx="3486150" cy="354283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/>
          <a:srcRect l="18582" r="15526"/>
          <a:stretch/>
        </p:blipFill>
        <p:spPr>
          <a:xfrm>
            <a:off x="311727" y="1993115"/>
            <a:ext cx="3501737" cy="3542836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4221127" y="6318574"/>
            <a:ext cx="7970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600" b="1" i="1" dirty="0">
                <a:solidFill>
                  <a:schemeClr val="bg1"/>
                </a:solidFill>
              </a:rPr>
              <a:t>Contaminación del aire: la mayor causa ambiental aislada de muertes prematuras globales. OMS</a:t>
            </a:r>
            <a:endParaRPr lang="es-CL" sz="1600" b="1" dirty="0">
              <a:solidFill>
                <a:schemeClr val="bg1"/>
              </a:solidFill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1640" y="4113025"/>
            <a:ext cx="3272820" cy="20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3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545" y="1526664"/>
            <a:ext cx="6943505" cy="47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18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Declaration of Geneva Physician's Oath Personalized | Etsy | Medical  quotes, Medical school inspiration, Medical school quo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2"/>
            <a:ext cx="4832532" cy="68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xtinction Rebellion: The doctor who is convinced he is doing more for NHS  as a climate activist than he did in A&amp;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94" y="1500188"/>
            <a:ext cx="5036345" cy="33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211968155"/>
              </p:ext>
            </p:extLst>
          </p:nvPr>
        </p:nvGraphicFramePr>
        <p:xfrm>
          <a:off x="6003891" y="4148186"/>
          <a:ext cx="5107998" cy="3528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Elipse 7"/>
          <p:cNvSpPr/>
          <p:nvPr/>
        </p:nvSpPr>
        <p:spPr>
          <a:xfrm>
            <a:off x="0" y="1500188"/>
            <a:ext cx="3300412" cy="988242"/>
          </a:xfrm>
          <a:prstGeom prst="ellipse">
            <a:avLst/>
          </a:prstGeom>
          <a:noFill/>
          <a:ln w="57150">
            <a:gradFill>
              <a:gsLst>
                <a:gs pos="42000">
                  <a:srgbClr val="A99853"/>
                </a:gs>
                <a:gs pos="67000">
                  <a:srgbClr val="F8F59C"/>
                </a:gs>
                <a:gs pos="22000">
                  <a:srgbClr val="EBDD83"/>
                </a:gs>
                <a:gs pos="82000">
                  <a:srgbClr val="D6CD7B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/>
          <p:cNvSpPr txBox="1"/>
          <p:nvPr/>
        </p:nvSpPr>
        <p:spPr>
          <a:xfrm>
            <a:off x="4989629" y="4812"/>
            <a:ext cx="7055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b="1" i="1" dirty="0">
                <a:solidFill>
                  <a:schemeClr val="bg1"/>
                </a:solidFill>
              </a:rPr>
              <a:t>Médicos y profesionales de la salud tienen la responsabilidad y obligación de involucrarse en todo tipo de protesta social no violenta para abordar el cambio climático.</a:t>
            </a:r>
          </a:p>
          <a:p>
            <a:pPr algn="r"/>
            <a:r>
              <a:rPr lang="es-CL" sz="1600" b="1" i="1" dirty="0">
                <a:solidFill>
                  <a:schemeClr val="bg1"/>
                </a:solidFill>
              </a:rPr>
              <a:t>Richard </a:t>
            </a:r>
            <a:r>
              <a:rPr lang="es-CL" sz="1600" b="1" i="1" dirty="0" err="1">
                <a:solidFill>
                  <a:schemeClr val="bg1"/>
                </a:solidFill>
              </a:rPr>
              <a:t>Horton</a:t>
            </a:r>
            <a:r>
              <a:rPr lang="es-CL" sz="1600" b="1" i="1" dirty="0">
                <a:solidFill>
                  <a:schemeClr val="bg1"/>
                </a:solidFill>
              </a:rPr>
              <a:t>, editor en jefe de </a:t>
            </a:r>
            <a:r>
              <a:rPr lang="es-CL" sz="1600" b="1" i="1" dirty="0" err="1">
                <a:solidFill>
                  <a:schemeClr val="bg1"/>
                </a:solidFill>
              </a:rPr>
              <a:t>The</a:t>
            </a:r>
            <a:r>
              <a:rPr lang="es-CL" sz="1600" b="1" i="1" dirty="0">
                <a:solidFill>
                  <a:schemeClr val="bg1"/>
                </a:solidFill>
              </a:rPr>
              <a:t> </a:t>
            </a:r>
            <a:r>
              <a:rPr lang="es-CL" sz="1600" b="1" i="1" dirty="0" err="1">
                <a:solidFill>
                  <a:schemeClr val="bg1"/>
                </a:solidFill>
              </a:rPr>
              <a:t>Lancet</a:t>
            </a:r>
            <a:r>
              <a:rPr lang="es-CL" sz="1600" b="1" i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025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583382" y="1751608"/>
            <a:ext cx="1147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Advocacy</a:t>
            </a:r>
            <a:r>
              <a:rPr lang="es-CL" dirty="0"/>
              <a:t>!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473161" y="436792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err="1">
                <a:solidFill>
                  <a:schemeClr val="bg1"/>
                </a:solidFill>
              </a:rPr>
              <a:t>Eloisa</a:t>
            </a:r>
            <a:r>
              <a:rPr lang="es-CL" b="1" dirty="0">
                <a:solidFill>
                  <a:schemeClr val="bg1"/>
                </a:solidFill>
              </a:rPr>
              <a:t> Díaz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79835" y="3957485"/>
            <a:ext cx="12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John Snow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504421" y="5038127"/>
            <a:ext cx="2141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Florence </a:t>
            </a:r>
            <a:r>
              <a:rPr lang="es-CL" b="1" dirty="0" err="1">
                <a:solidFill>
                  <a:schemeClr val="bg1"/>
                </a:solidFill>
              </a:rPr>
              <a:t>Nightingale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372358" y="4573856"/>
            <a:ext cx="1329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Paul </a:t>
            </a:r>
            <a:r>
              <a:rPr lang="es-CL" b="1" dirty="0" err="1">
                <a:solidFill>
                  <a:schemeClr val="bg1"/>
                </a:solidFill>
              </a:rPr>
              <a:t>Farmer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Cólera archivos - Muy Interesan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5" t="5337" r="24086" b="14426"/>
          <a:stretch/>
        </p:blipFill>
        <p:spPr bwMode="auto">
          <a:xfrm flipH="1">
            <a:off x="337935" y="1886860"/>
            <a:ext cx="1674254" cy="2086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Michael Marmot: &quot;La injusticia social provoca problemas de salud y muerte  prematura a gran escala&quot; | porExperien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518" y="2461157"/>
            <a:ext cx="2126935" cy="2599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2" descr="Paul Farmer ‹ Literary Hu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7" r="25169"/>
          <a:stretch/>
        </p:blipFill>
        <p:spPr bwMode="auto">
          <a:xfrm>
            <a:off x="10188649" y="2173652"/>
            <a:ext cx="1674253" cy="2419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4" descr="DE TI DEPENDE......: Eloísa Díaz La primera médico cirujano de Chile y de  Sudamér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8322" y="1898878"/>
            <a:ext cx="1905000" cy="2486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6" descr="Florence Nightingale: la dama de la Lámpar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7" r="14939"/>
          <a:stretch/>
        </p:blipFill>
        <p:spPr bwMode="auto">
          <a:xfrm flipH="1">
            <a:off x="2536385" y="2668000"/>
            <a:ext cx="2047741" cy="2392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/>
          <p:cNvSpPr txBox="1"/>
          <p:nvPr/>
        </p:nvSpPr>
        <p:spPr>
          <a:xfrm>
            <a:off x="7722379" y="5038127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Michael </a:t>
            </a:r>
            <a:r>
              <a:rPr lang="es-CL" b="1" dirty="0" err="1">
                <a:solidFill>
                  <a:schemeClr val="bg1"/>
                </a:solidFill>
              </a:rPr>
              <a:t>Marmot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761080" y="5540022"/>
            <a:ext cx="1062192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Abogacía profesional</a:t>
            </a:r>
            <a:r>
              <a:rPr lang="es-CL" sz="2400" dirty="0">
                <a:solidFill>
                  <a:schemeClr val="bg1"/>
                </a:solidFill>
              </a:rPr>
              <a:t>: </a:t>
            </a:r>
            <a:r>
              <a:rPr lang="es-CL" dirty="0">
                <a:solidFill>
                  <a:schemeClr val="bg1"/>
                </a:solidFill>
              </a:rPr>
              <a:t>promover aquellos cambios sociales, económicos, educacionales y políticos que aliviarán el sufrimiento y las amenazas a la salud humana y su bienestar que identifiquemos a través de nuestro trabajo profesional y experiencia.</a:t>
            </a:r>
          </a:p>
          <a:p>
            <a:pPr algn="r"/>
            <a:r>
              <a:rPr lang="es-CL" dirty="0" err="1">
                <a:solidFill>
                  <a:schemeClr val="bg1"/>
                </a:solidFill>
              </a:rPr>
              <a:t>Earnest</a:t>
            </a:r>
            <a:r>
              <a:rPr lang="es-CL" dirty="0">
                <a:solidFill>
                  <a:schemeClr val="bg1"/>
                </a:solidFill>
              </a:rPr>
              <a:t> y Wong, 2010 </a:t>
            </a:r>
          </a:p>
        </p:txBody>
      </p:sp>
    </p:spTree>
    <p:extLst>
      <p:ext uri="{BB962C8B-B14F-4D97-AF65-F5344CB8AC3E}">
        <p14:creationId xmlns:p14="http://schemas.microsoft.com/office/powerpoint/2010/main" val="338257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9417" y="1460920"/>
            <a:ext cx="90616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>
              <a:solidFill>
                <a:srgbClr val="273796"/>
              </a:solidFill>
            </a:endParaRPr>
          </a:p>
          <a:p>
            <a:r>
              <a:rPr lang="es-CL" sz="2000" b="1" dirty="0">
                <a:solidFill>
                  <a:srgbClr val="273796"/>
                </a:solidFill>
              </a:rPr>
              <a:t>7 preguntas para saber si un tema de salud amerita abogacía/activismo profesional 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7969573" y="2304278"/>
            <a:ext cx="3841957" cy="3555446"/>
            <a:chOff x="7981448" y="2138028"/>
            <a:chExt cx="3841957" cy="3555446"/>
          </a:xfrm>
        </p:grpSpPr>
        <p:pic>
          <p:nvPicPr>
            <p:cNvPr id="3" name="Picture 2" descr="Khaby lame meme template : Italy version : r/MemeTemplatesOfficia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959" y="2138028"/>
              <a:ext cx="3555446" cy="3555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uadroTexto 3"/>
            <p:cNvSpPr txBox="1"/>
            <p:nvPr/>
          </p:nvSpPr>
          <p:spPr>
            <a:xfrm>
              <a:off x="8454045" y="2294277"/>
              <a:ext cx="139093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600" b="1" dirty="0">
                  <a:solidFill>
                    <a:srgbClr val="EE6163"/>
                  </a:solidFill>
                </a:rPr>
                <a:t>Solo tratar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L" sz="1400" b="1" dirty="0">
                  <a:solidFill>
                    <a:srgbClr val="EE6163"/>
                  </a:solidFill>
                </a:rPr>
                <a:t>Asma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L" sz="1400" b="1" dirty="0">
                  <a:solidFill>
                    <a:srgbClr val="EE6163"/>
                  </a:solidFill>
                </a:rPr>
                <a:t>EPOC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L" sz="1400" b="1" dirty="0">
                  <a:solidFill>
                    <a:srgbClr val="EE6163"/>
                  </a:solidFill>
                </a:rPr>
                <a:t>ACV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L" sz="1400" b="1" dirty="0">
                  <a:solidFill>
                    <a:srgbClr val="EE6163"/>
                  </a:solidFill>
                </a:rPr>
                <a:t>Depresión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L" sz="1400" b="1" dirty="0">
                  <a:solidFill>
                    <a:srgbClr val="EE6163"/>
                  </a:solidFill>
                </a:rPr>
                <a:t>Zoonosis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L" sz="1400" b="1" dirty="0">
                  <a:solidFill>
                    <a:srgbClr val="EE6163"/>
                  </a:solidFill>
                </a:rPr>
                <a:t>Heridas</a:t>
              </a: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7981448" y="3562988"/>
              <a:ext cx="208882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s-CL" sz="3200" b="1" dirty="0">
                <a:solidFill>
                  <a:srgbClr val="2B64BD"/>
                </a:solidFill>
              </a:endParaRPr>
            </a:p>
            <a:p>
              <a:pPr algn="ctr"/>
              <a:r>
                <a:rPr lang="es-CL" sz="3200" b="1" dirty="0">
                  <a:solidFill>
                    <a:srgbClr val="2B64BD"/>
                  </a:solidFill>
                </a:rPr>
                <a:t>Combatir el cambio climático!</a:t>
              </a:r>
            </a:p>
          </p:txBody>
        </p:sp>
      </p:grpSp>
      <p:sp>
        <p:nvSpPr>
          <p:cNvPr id="6" name="Rectángulo 5"/>
          <p:cNvSpPr/>
          <p:nvPr/>
        </p:nvSpPr>
        <p:spPr>
          <a:xfrm>
            <a:off x="280634" y="3065758"/>
            <a:ext cx="75583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273796"/>
              </a:buClr>
              <a:buFont typeface="+mj-lt"/>
              <a:buAutoNum type="arabicPeriod"/>
            </a:pPr>
            <a:r>
              <a:rPr lang="en-US" sz="1600" b="1" i="1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b="1" i="1" dirty="0" err="1">
                <a:solidFill>
                  <a:srgbClr val="414042"/>
                </a:solidFill>
                <a:latin typeface="franklin-gothic-urw"/>
              </a:rPr>
              <a:t>Pericia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: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Sabemos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sobre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el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impacto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sanitario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del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cambio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climático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?</a:t>
            </a:r>
          </a:p>
          <a:p>
            <a:pPr marL="342900" indent="-342900">
              <a:buClr>
                <a:srgbClr val="273796"/>
              </a:buClr>
              <a:buFont typeface="+mj-lt"/>
              <a:buAutoNum type="arabicPeriod"/>
            </a:pPr>
            <a:r>
              <a:rPr lang="en-US" sz="1600" b="1" i="1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b="1" i="1" dirty="0" err="1">
                <a:solidFill>
                  <a:srgbClr val="414042"/>
                </a:solidFill>
                <a:latin typeface="franklin-gothic-urw"/>
              </a:rPr>
              <a:t>Cercanía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: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Cuan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cercanos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estamos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de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las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víctimas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?</a:t>
            </a:r>
          </a:p>
          <a:p>
            <a:pPr marL="342900" indent="-342900">
              <a:buClr>
                <a:srgbClr val="273796"/>
              </a:buClr>
              <a:buFont typeface="+mj-lt"/>
              <a:buAutoNum type="arabicPeriod"/>
            </a:pPr>
            <a:r>
              <a:rPr lang="en-US" sz="1600" b="1" i="1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b="1" i="1" dirty="0" err="1">
                <a:solidFill>
                  <a:srgbClr val="414042"/>
                </a:solidFill>
                <a:latin typeface="franklin-gothic-urw"/>
              </a:rPr>
              <a:t>Efectividad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: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Nuestro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conocimiento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nos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hace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activistas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más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efectivos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que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otros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grupos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profesionales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?</a:t>
            </a:r>
          </a:p>
          <a:p>
            <a:pPr marL="342900" indent="-342900">
              <a:buClr>
                <a:srgbClr val="273796"/>
              </a:buClr>
              <a:buFont typeface="+mj-lt"/>
              <a:buAutoNum type="arabicPeriod"/>
            </a:pPr>
            <a:r>
              <a:rPr lang="en-US" sz="1600" b="1" i="1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b="1" i="1" dirty="0" err="1">
                <a:solidFill>
                  <a:srgbClr val="414042"/>
                </a:solidFill>
                <a:latin typeface="franklin-gothic-urw"/>
              </a:rPr>
              <a:t>Bajo</a:t>
            </a:r>
            <a:r>
              <a:rPr lang="en-US" sz="1600" b="1" i="1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b="1" i="1" dirty="0" err="1">
                <a:solidFill>
                  <a:srgbClr val="414042"/>
                </a:solidFill>
                <a:latin typeface="franklin-gothic-urw"/>
              </a:rPr>
              <a:t>riesgo</a:t>
            </a:r>
            <a:r>
              <a:rPr lang="en-US" sz="1600" b="1" i="1" dirty="0">
                <a:solidFill>
                  <a:srgbClr val="414042"/>
                </a:solidFill>
                <a:latin typeface="franklin-gothic-urw"/>
              </a:rPr>
              <a:t> o </a:t>
            </a:r>
            <a:r>
              <a:rPr lang="en-US" sz="1600" b="1" i="1" dirty="0" err="1">
                <a:solidFill>
                  <a:srgbClr val="414042"/>
                </a:solidFill>
                <a:latin typeface="franklin-gothic-urw"/>
              </a:rPr>
              <a:t>costo</a:t>
            </a:r>
            <a:endParaRPr lang="en-US" sz="1600" b="1" dirty="0">
              <a:solidFill>
                <a:srgbClr val="414042"/>
              </a:solidFill>
              <a:latin typeface="franklin-gothic-urw"/>
            </a:endParaRPr>
          </a:p>
          <a:p>
            <a:pPr marL="342900" indent="-342900">
              <a:buClr>
                <a:srgbClr val="273796"/>
              </a:buClr>
              <a:buFont typeface="+mj-lt"/>
              <a:buAutoNum type="arabicPeriod"/>
            </a:pPr>
            <a:r>
              <a:rPr lang="en-US" sz="1600" b="1" i="1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b="1" i="1" dirty="0" err="1">
                <a:solidFill>
                  <a:srgbClr val="414042"/>
                </a:solidFill>
                <a:latin typeface="franklin-gothic-urw"/>
              </a:rPr>
              <a:t>Únicos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: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Tenemos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una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posición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social y cultural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privilegiada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?</a:t>
            </a:r>
          </a:p>
          <a:p>
            <a:pPr marL="342900" indent="-342900">
              <a:buClr>
                <a:srgbClr val="273796"/>
              </a:buClr>
              <a:buFont typeface="+mj-lt"/>
              <a:buAutoNum type="arabicPeriod"/>
            </a:pPr>
            <a:r>
              <a:rPr lang="en-US" sz="1600" b="1" i="1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b="1" i="1" dirty="0" err="1">
                <a:solidFill>
                  <a:srgbClr val="414042"/>
                </a:solidFill>
                <a:latin typeface="franklin-gothic-urw"/>
              </a:rPr>
              <a:t>Severidad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: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Cuan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severa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es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la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amenaza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si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fallamos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en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actuar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?</a:t>
            </a:r>
          </a:p>
          <a:p>
            <a:pPr marL="342900" indent="-342900">
              <a:buClr>
                <a:srgbClr val="273796"/>
              </a:buClr>
              <a:buFont typeface="+mj-lt"/>
              <a:buAutoNum type="arabicPeriod"/>
            </a:pPr>
            <a:r>
              <a:rPr lang="en-US" sz="1600" b="1" i="1" dirty="0">
                <a:solidFill>
                  <a:srgbClr val="414042"/>
                </a:solidFill>
                <a:latin typeface="franklin-gothic-urw"/>
              </a:rPr>
              <a:t> </a:t>
            </a:r>
            <a:r>
              <a:rPr lang="en-US" sz="1600" b="1" i="1" dirty="0" err="1">
                <a:solidFill>
                  <a:srgbClr val="414042"/>
                </a:solidFill>
                <a:latin typeface="franklin-gothic-urw"/>
              </a:rPr>
              <a:t>Confianza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: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Qué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se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espera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 de </a:t>
            </a:r>
            <a:r>
              <a:rPr lang="en-US" sz="1600" dirty="0" err="1">
                <a:solidFill>
                  <a:srgbClr val="414042"/>
                </a:solidFill>
                <a:latin typeface="franklin-gothic-urw"/>
              </a:rPr>
              <a:t>nosotros</a:t>
            </a:r>
            <a:r>
              <a:rPr lang="en-US" sz="1600" dirty="0">
                <a:solidFill>
                  <a:srgbClr val="414042"/>
                </a:solidFill>
                <a:latin typeface="franklin-gothic-urw"/>
              </a:rPr>
              <a:t>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0" y="6621473"/>
            <a:ext cx="12192000" cy="246221"/>
          </a:xfrm>
          <a:prstGeom prst="rect">
            <a:avLst/>
          </a:prstGeom>
          <a:solidFill>
            <a:srgbClr val="2B3F96"/>
          </a:solidFill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  <a:latin typeface="franklin-gothic-urw"/>
              </a:rPr>
              <a:t>C. Macpherson. Should Health Professionals Speak Up to Reduce the Health Risks of Climate Change? </a:t>
            </a:r>
            <a:r>
              <a:rPr lang="es-CL" sz="1000" i="1" dirty="0">
                <a:solidFill>
                  <a:schemeClr val="bg1"/>
                </a:solidFill>
                <a:latin typeface="franklin-gothic-urw"/>
              </a:rPr>
              <a:t>AMA J </a:t>
            </a:r>
            <a:r>
              <a:rPr lang="es-CL" sz="1000" i="1" dirty="0" err="1">
                <a:solidFill>
                  <a:schemeClr val="bg1"/>
                </a:solidFill>
                <a:latin typeface="franklin-gothic-urw"/>
              </a:rPr>
              <a:t>Ethics</a:t>
            </a:r>
            <a:r>
              <a:rPr lang="es-CL" sz="1000" i="1" dirty="0">
                <a:solidFill>
                  <a:schemeClr val="bg1"/>
                </a:solidFill>
                <a:latin typeface="franklin-gothic-urw"/>
              </a:rPr>
              <a:t>. 2017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038706" y="2025755"/>
            <a:ext cx="648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i="1" dirty="0">
                <a:solidFill>
                  <a:srgbClr val="273796"/>
                </a:solidFill>
              </a:rPr>
              <a:t>O por qué yo (y muchos otros) creemos que DEBEMOS ser activistas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90009" y="2826330"/>
            <a:ext cx="7754587" cy="2446317"/>
          </a:xfrm>
          <a:prstGeom prst="rect">
            <a:avLst/>
          </a:prstGeom>
          <a:noFill/>
          <a:ln w="38100">
            <a:solidFill>
              <a:srgbClr val="273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991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 don't believe in global warming (Banksy, 4 photos) | STREET ART UTOP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2" b="14715"/>
          <a:stretch/>
        </p:blipFill>
        <p:spPr bwMode="auto">
          <a:xfrm>
            <a:off x="2261754" y="1545984"/>
            <a:ext cx="7668491" cy="45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0" y="6609598"/>
            <a:ext cx="12192000" cy="246221"/>
          </a:xfrm>
          <a:prstGeom prst="rect">
            <a:avLst/>
          </a:prstGeom>
          <a:solidFill>
            <a:srgbClr val="2B3F96"/>
          </a:solidFill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  <a:latin typeface="franklin-gothic-urw"/>
              </a:rPr>
              <a:t>J. </a:t>
            </a:r>
            <a:r>
              <a:rPr lang="en-US" sz="1000" i="1" dirty="0" err="1">
                <a:solidFill>
                  <a:schemeClr val="bg1"/>
                </a:solidFill>
                <a:latin typeface="franklin-gothic-urw"/>
              </a:rPr>
              <a:t>Kotcher</a:t>
            </a:r>
            <a:r>
              <a:rPr lang="en-US" sz="1000" i="1" dirty="0">
                <a:solidFill>
                  <a:schemeClr val="bg1"/>
                </a:solidFill>
                <a:latin typeface="franklin-gothic-urw"/>
              </a:rPr>
              <a:t>, Views of health professionals on climate change and health: a multinational survey study The Lancet Planetary Health. 2021</a:t>
            </a:r>
            <a:endParaRPr lang="es-CL" sz="1000" i="1" dirty="0">
              <a:solidFill>
                <a:schemeClr val="bg1"/>
              </a:solidFill>
              <a:latin typeface="franklin-gothic-urw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1419101" y="1545984"/>
            <a:ext cx="8847117" cy="4548249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4" name="Rectángulo 53"/>
          <p:cNvSpPr/>
          <p:nvPr/>
        </p:nvSpPr>
        <p:spPr>
          <a:xfrm>
            <a:off x="9921507" y="2466716"/>
            <a:ext cx="22800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Estarías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personalmente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dispuesto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 a </a:t>
            </a:r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participar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 en </a:t>
            </a:r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una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campaña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 de </a:t>
            </a:r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abogacía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 global de </a:t>
            </a:r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profesionales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 de la </a:t>
            </a:r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salud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 para </a:t>
            </a:r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conminar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 a </a:t>
            </a:r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todos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 los </a:t>
            </a:r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líderes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mundiales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r>
              <a:rPr lang="es-CL" sz="1600" b="1" dirty="0">
                <a:solidFill>
                  <a:schemeClr val="bg1"/>
                </a:solidFill>
              </a:rPr>
              <a:t>a fortalecer sus compromisos de alcanzar las metas climáticas del Acuerdo de Paris?</a:t>
            </a: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 rotWithShape="1">
          <a:blip r:embed="rId4"/>
          <a:srcRect l="28451" t="9635" r="27414" b="26726"/>
          <a:stretch/>
        </p:blipFill>
        <p:spPr>
          <a:xfrm>
            <a:off x="5295447" y="2062560"/>
            <a:ext cx="3705102" cy="3515096"/>
          </a:xfrm>
          <a:prstGeom prst="rect">
            <a:avLst/>
          </a:prstGeom>
        </p:spPr>
      </p:pic>
      <p:grpSp>
        <p:nvGrpSpPr>
          <p:cNvPr id="12297" name="Grupo 12296"/>
          <p:cNvGrpSpPr/>
          <p:nvPr/>
        </p:nvGrpSpPr>
        <p:grpSpPr>
          <a:xfrm>
            <a:off x="141733" y="1523521"/>
            <a:ext cx="5095285" cy="5180590"/>
            <a:chOff x="141733" y="1523521"/>
            <a:chExt cx="5095285" cy="5180590"/>
          </a:xfrm>
        </p:grpSpPr>
        <p:pic>
          <p:nvPicPr>
            <p:cNvPr id="12288" name="Imagen 1228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3476" y="1523521"/>
              <a:ext cx="3853542" cy="1268078"/>
            </a:xfrm>
            <a:prstGeom prst="rect">
              <a:avLst/>
            </a:prstGeom>
          </p:spPr>
        </p:pic>
        <p:pic>
          <p:nvPicPr>
            <p:cNvPr id="12289" name="Imagen 1228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4673" y="2997422"/>
              <a:ext cx="3442330" cy="3706689"/>
            </a:xfrm>
            <a:prstGeom prst="rect">
              <a:avLst/>
            </a:prstGeom>
          </p:spPr>
        </p:pic>
        <p:grpSp>
          <p:nvGrpSpPr>
            <p:cNvPr id="12296" name="Grupo 12295"/>
            <p:cNvGrpSpPr/>
            <p:nvPr/>
          </p:nvGrpSpPr>
          <p:grpSpPr>
            <a:xfrm>
              <a:off x="141733" y="1545984"/>
              <a:ext cx="4725464" cy="4570712"/>
              <a:chOff x="141733" y="1545984"/>
              <a:chExt cx="4725464" cy="4570712"/>
            </a:xfrm>
          </p:grpSpPr>
          <p:grpSp>
            <p:nvGrpSpPr>
              <p:cNvPr id="12294" name="Grupo 12293"/>
              <p:cNvGrpSpPr/>
              <p:nvPr/>
            </p:nvGrpSpPr>
            <p:grpSpPr>
              <a:xfrm>
                <a:off x="141733" y="1545984"/>
                <a:ext cx="4725464" cy="4570712"/>
                <a:chOff x="141733" y="1545984"/>
                <a:chExt cx="4725464" cy="4570712"/>
              </a:xfrm>
            </p:grpSpPr>
            <p:sp>
              <p:nvSpPr>
                <p:cNvPr id="49" name="Rectángulo 48"/>
                <p:cNvSpPr/>
                <p:nvPr/>
              </p:nvSpPr>
              <p:spPr>
                <a:xfrm>
                  <a:off x="141733" y="1545984"/>
                  <a:ext cx="2007701" cy="4355038"/>
                </a:xfrm>
                <a:prstGeom prst="rect">
                  <a:avLst/>
                </a:prstGeom>
                <a:solidFill>
                  <a:schemeClr val="tx1">
                    <a:alpha val="45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 algn="just">
                    <a:defRPr sz="1400" b="0" i="0" u="none" strike="noStrike" kern="1200" spc="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s-CL" sz="1250" dirty="0">
                      <a:solidFill>
                        <a:schemeClr val="bg1"/>
                      </a:solidFill>
                    </a:rPr>
                    <a:t>Los profesionales de la salud tienen una responsabilidad de llamar la atención pública sobre los efectos del cambio climático sobre la salud</a:t>
                  </a:r>
                </a:p>
                <a:p>
                  <a:pPr algn="just">
                    <a:defRPr sz="1400" b="0" i="0" u="none" strike="noStrike" kern="1200" spc="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 sz="1200" dirty="0">
                    <a:solidFill>
                      <a:schemeClr val="bg1"/>
                    </a:solidFill>
                  </a:endParaRPr>
                </a:p>
                <a:p>
                  <a:pPr algn="just">
                    <a:defRPr sz="1400" b="0" i="0" u="none" strike="noStrike" kern="1200" spc="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 sz="100" dirty="0">
                    <a:solidFill>
                      <a:schemeClr val="bg1"/>
                    </a:solidFill>
                  </a:endParaRPr>
                </a:p>
                <a:p>
                  <a:pPr algn="just">
                    <a:defRPr sz="1400" b="0" i="0" u="none" strike="noStrike" kern="1200" spc="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s-CL" sz="1250" dirty="0">
                      <a:solidFill>
                        <a:schemeClr val="bg1"/>
                      </a:solidFill>
                    </a:rPr>
                    <a:t>Los profesionales de la salud tienen una responsabilidad de llamar la atención de los tomadores de decisiones sobre los efectos del cambio climático sobre la salud</a:t>
                  </a:r>
                </a:p>
                <a:p>
                  <a:pPr algn="just">
                    <a:defRPr sz="1400" b="0" i="0" u="none" strike="noStrike" kern="1200" spc="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 sz="1400" dirty="0">
                    <a:solidFill>
                      <a:schemeClr val="bg1"/>
                    </a:solidFill>
                  </a:endParaRPr>
                </a:p>
                <a:p>
                  <a:pPr algn="just">
                    <a:defRPr sz="1400" b="0" i="0" u="none" strike="noStrike" kern="1200" spc="0" baseline="0">
                      <a:solidFill>
                        <a:sysClr val="windowText" lastClr="000000">
                          <a:lumMod val="65000"/>
                          <a:lumOff val="35000"/>
                        </a:sys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s-CL" sz="1250" dirty="0">
                      <a:solidFill>
                        <a:schemeClr val="bg1"/>
                      </a:solidFill>
                    </a:rPr>
                    <a:t>Los profesionales de la salud deben conminar a los líderes mundiales a fortalecer los compromisos nacionales de alcanzar las metas climáticas del Acuerdo de Paris</a:t>
                  </a:r>
                  <a:endParaRPr lang="en-US" sz="125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2291" name="Imagen 1229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70161" y="2815349"/>
                  <a:ext cx="3097036" cy="1743607"/>
                </a:xfrm>
                <a:prstGeom prst="rect">
                  <a:avLst/>
                </a:prstGeom>
              </p:spPr>
            </p:pic>
            <p:sp>
              <p:nvSpPr>
                <p:cNvPr id="12293" name="Rectángulo redondeado 12292"/>
                <p:cNvSpPr/>
                <p:nvPr/>
              </p:nvSpPr>
              <p:spPr>
                <a:xfrm>
                  <a:off x="2185059" y="1662544"/>
                  <a:ext cx="1017590" cy="938151"/>
                </a:xfrm>
                <a:prstGeom prst="roundRect">
                  <a:avLst/>
                </a:prstGeom>
                <a:noFill/>
                <a:ln w="3810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72" name="Rectángulo redondeado 71"/>
                <p:cNvSpPr/>
                <p:nvPr/>
              </p:nvSpPr>
              <p:spPr>
                <a:xfrm>
                  <a:off x="2185060" y="4539987"/>
                  <a:ext cx="1017589" cy="1576709"/>
                </a:xfrm>
                <a:prstGeom prst="roundRect">
                  <a:avLst/>
                </a:prstGeom>
                <a:noFill/>
                <a:ln w="3810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  <p:sp>
              <p:nvSpPr>
                <p:cNvPr id="73" name="Rectángulo redondeado 72"/>
                <p:cNvSpPr/>
                <p:nvPr/>
              </p:nvSpPr>
              <p:spPr>
                <a:xfrm>
                  <a:off x="2193245" y="3116060"/>
                  <a:ext cx="1009404" cy="1242000"/>
                </a:xfrm>
                <a:prstGeom prst="roundRect">
                  <a:avLst/>
                </a:prstGeom>
                <a:noFill/>
                <a:ln w="3810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/>
                </a:p>
              </p:txBody>
            </p:sp>
          </p:grpSp>
          <p:sp>
            <p:nvSpPr>
              <p:cNvPr id="12295" name="CuadroTexto 12294"/>
              <p:cNvSpPr txBox="1"/>
              <p:nvPr/>
            </p:nvSpPr>
            <p:spPr>
              <a:xfrm>
                <a:off x="2314583" y="2206948"/>
                <a:ext cx="758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L" b="1" dirty="0">
                    <a:solidFill>
                      <a:schemeClr val="bg1"/>
                    </a:solidFill>
                  </a:rPr>
                  <a:t>86,4%</a:t>
                </a:r>
              </a:p>
            </p:txBody>
          </p:sp>
          <p:sp>
            <p:nvSpPr>
              <p:cNvPr id="76" name="CuadroTexto 75"/>
              <p:cNvSpPr txBox="1"/>
              <p:nvPr/>
            </p:nvSpPr>
            <p:spPr>
              <a:xfrm>
                <a:off x="2310019" y="5715959"/>
                <a:ext cx="7633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L" b="1" dirty="0">
                    <a:solidFill>
                      <a:schemeClr val="bg1"/>
                    </a:solidFill>
                  </a:rPr>
                  <a:t>88,7%</a:t>
                </a:r>
              </a:p>
            </p:txBody>
          </p:sp>
          <p:sp>
            <p:nvSpPr>
              <p:cNvPr id="77" name="CuadroTexto 76"/>
              <p:cNvSpPr txBox="1"/>
              <p:nvPr/>
            </p:nvSpPr>
            <p:spPr>
              <a:xfrm>
                <a:off x="2310019" y="3962683"/>
                <a:ext cx="7633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L" b="1" dirty="0">
                    <a:solidFill>
                      <a:schemeClr val="bg1"/>
                    </a:solidFill>
                  </a:rPr>
                  <a:t>89,6%</a:t>
                </a:r>
              </a:p>
            </p:txBody>
          </p:sp>
        </p:grpSp>
      </p:grpSp>
      <p:sp>
        <p:nvSpPr>
          <p:cNvPr id="2" name="CuadroTexto 1"/>
          <p:cNvSpPr txBox="1"/>
          <p:nvPr/>
        </p:nvSpPr>
        <p:spPr>
          <a:xfrm>
            <a:off x="2166985" y="2598440"/>
            <a:ext cx="9252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50" b="1" dirty="0">
                <a:solidFill>
                  <a:schemeClr val="bg1"/>
                </a:solidFill>
              </a:rPr>
              <a:t>Muy de acuerdo + </a:t>
            </a:r>
          </a:p>
          <a:p>
            <a:r>
              <a:rPr lang="es-CL" sz="750" b="1" dirty="0">
                <a:solidFill>
                  <a:schemeClr val="bg1"/>
                </a:solidFill>
              </a:rPr>
              <a:t>De acuerdo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2148423" y="6110638"/>
            <a:ext cx="9252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50" b="1" dirty="0">
                <a:solidFill>
                  <a:schemeClr val="bg1"/>
                </a:solidFill>
              </a:rPr>
              <a:t>Muy de acuerdo + </a:t>
            </a:r>
          </a:p>
          <a:p>
            <a:r>
              <a:rPr lang="es-CL" sz="750" b="1" dirty="0">
                <a:solidFill>
                  <a:schemeClr val="bg1"/>
                </a:solidFill>
              </a:rPr>
              <a:t>De acuerdo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2185059" y="4338296"/>
            <a:ext cx="197797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50" b="1" dirty="0">
                <a:solidFill>
                  <a:schemeClr val="bg1"/>
                </a:solidFill>
              </a:rPr>
              <a:t>Muy de acuerdo + De acuerdo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7732560" y="3347089"/>
            <a:ext cx="2680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900" b="1" dirty="0">
                <a:solidFill>
                  <a:schemeClr val="bg1"/>
                </a:solidFill>
              </a:rPr>
              <a:t>Sí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7147998" y="4862799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900" b="1" dirty="0">
                <a:solidFill>
                  <a:schemeClr val="bg1"/>
                </a:solidFill>
              </a:rPr>
              <a:t>Posiblemente</a:t>
            </a:r>
            <a:endParaRPr lang="es-CL" sz="7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3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b="5765"/>
          <a:stretch/>
        </p:blipFill>
        <p:spPr>
          <a:xfrm rot="729245">
            <a:off x="6944216" y="3663971"/>
            <a:ext cx="2333976" cy="2883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l="15421" t="25276" r="22676" b="42822"/>
          <a:stretch/>
        </p:blipFill>
        <p:spPr>
          <a:xfrm rot="704353">
            <a:off x="6822678" y="5764046"/>
            <a:ext cx="2163608" cy="637953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258546" y="2536354"/>
            <a:ext cx="6405223" cy="3281256"/>
            <a:chOff x="674816" y="3253839"/>
            <a:chExt cx="6747759" cy="3281256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5"/>
            <a:srcRect t="20165" r="10859"/>
            <a:stretch/>
          </p:blipFill>
          <p:spPr>
            <a:xfrm>
              <a:off x="1927006" y="3253839"/>
              <a:ext cx="5495569" cy="328125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 rotWithShape="1">
            <a:blip r:embed="rId5"/>
            <a:srcRect t="20165" r="73938"/>
            <a:stretch/>
          </p:blipFill>
          <p:spPr>
            <a:xfrm flipH="1">
              <a:off x="674816" y="3253839"/>
              <a:ext cx="1256584" cy="3281255"/>
            </a:xfrm>
            <a:prstGeom prst="rect">
              <a:avLst/>
            </a:prstGeom>
            <a:ln w="38100">
              <a:noFill/>
            </a:ln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68740">
            <a:off x="9250511" y="1723871"/>
            <a:ext cx="2333976" cy="289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Rectángulo 12"/>
          <p:cNvSpPr/>
          <p:nvPr/>
        </p:nvSpPr>
        <p:spPr>
          <a:xfrm>
            <a:off x="258421" y="1661565"/>
            <a:ext cx="6405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273796"/>
                </a:solidFill>
              </a:rPr>
              <a:t>Factores</a:t>
            </a:r>
            <a:r>
              <a:rPr lang="en-US" sz="2000" b="1" dirty="0">
                <a:solidFill>
                  <a:srgbClr val="273796"/>
                </a:solidFill>
              </a:rPr>
              <a:t> </a:t>
            </a:r>
            <a:r>
              <a:rPr lang="en-US" sz="2000" b="1" dirty="0" err="1">
                <a:solidFill>
                  <a:srgbClr val="273796"/>
                </a:solidFill>
              </a:rPr>
              <a:t>que</a:t>
            </a:r>
            <a:r>
              <a:rPr lang="en-US" sz="2000" b="1" dirty="0">
                <a:solidFill>
                  <a:srgbClr val="273796"/>
                </a:solidFill>
              </a:rPr>
              <a:t> </a:t>
            </a:r>
            <a:r>
              <a:rPr lang="en-US" sz="2000" b="1" dirty="0" err="1">
                <a:solidFill>
                  <a:srgbClr val="273796"/>
                </a:solidFill>
              </a:rPr>
              <a:t>reducen</a:t>
            </a:r>
            <a:r>
              <a:rPr lang="en-US" sz="2000" b="1" dirty="0">
                <a:solidFill>
                  <a:srgbClr val="273796"/>
                </a:solidFill>
              </a:rPr>
              <a:t> la </a:t>
            </a:r>
            <a:r>
              <a:rPr lang="en-US" sz="2000" b="1" dirty="0" err="1">
                <a:solidFill>
                  <a:srgbClr val="273796"/>
                </a:solidFill>
              </a:rPr>
              <a:t>disponibilidad</a:t>
            </a:r>
            <a:r>
              <a:rPr lang="en-US" sz="2000" b="1" dirty="0">
                <a:solidFill>
                  <a:srgbClr val="273796"/>
                </a:solidFill>
              </a:rPr>
              <a:t> de los </a:t>
            </a:r>
            <a:r>
              <a:rPr lang="en-US" sz="2000" b="1" dirty="0" err="1">
                <a:solidFill>
                  <a:srgbClr val="273796"/>
                </a:solidFill>
              </a:rPr>
              <a:t>profesionales</a:t>
            </a:r>
            <a:r>
              <a:rPr lang="en-US" sz="2000" b="1" dirty="0">
                <a:solidFill>
                  <a:srgbClr val="273796"/>
                </a:solidFill>
              </a:rPr>
              <a:t> de la </a:t>
            </a:r>
            <a:r>
              <a:rPr lang="en-US" sz="2000" b="1" dirty="0" err="1">
                <a:solidFill>
                  <a:srgbClr val="273796"/>
                </a:solidFill>
              </a:rPr>
              <a:t>salud</a:t>
            </a:r>
            <a:r>
              <a:rPr lang="en-US" sz="2000" b="1" dirty="0">
                <a:solidFill>
                  <a:srgbClr val="273796"/>
                </a:solidFill>
              </a:rPr>
              <a:t> de </a:t>
            </a:r>
            <a:r>
              <a:rPr lang="en-US" sz="2000" b="1" dirty="0" err="1">
                <a:solidFill>
                  <a:srgbClr val="273796"/>
                </a:solidFill>
              </a:rPr>
              <a:t>abogar</a:t>
            </a:r>
            <a:r>
              <a:rPr lang="en-US" sz="2000" b="1" dirty="0">
                <a:solidFill>
                  <a:srgbClr val="273796"/>
                </a:solidFill>
              </a:rPr>
              <a:t> </a:t>
            </a:r>
            <a:r>
              <a:rPr lang="en-US" sz="2000" b="1" dirty="0" err="1">
                <a:solidFill>
                  <a:srgbClr val="273796"/>
                </a:solidFill>
              </a:rPr>
              <a:t>por</a:t>
            </a:r>
            <a:r>
              <a:rPr lang="en-US" sz="2000" b="1" dirty="0">
                <a:solidFill>
                  <a:srgbClr val="273796"/>
                </a:solidFill>
              </a:rPr>
              <a:t> el </a:t>
            </a:r>
            <a:r>
              <a:rPr lang="en-US" sz="2000" b="1" dirty="0" err="1">
                <a:solidFill>
                  <a:srgbClr val="273796"/>
                </a:solidFill>
              </a:rPr>
              <a:t>cambio</a:t>
            </a:r>
            <a:r>
              <a:rPr lang="en-US" sz="2000" b="1" dirty="0">
                <a:solidFill>
                  <a:srgbClr val="273796"/>
                </a:solidFill>
              </a:rPr>
              <a:t> </a:t>
            </a:r>
            <a:r>
              <a:rPr lang="en-US" sz="2000" b="1" dirty="0" err="1">
                <a:solidFill>
                  <a:srgbClr val="273796"/>
                </a:solidFill>
              </a:rPr>
              <a:t>climático</a:t>
            </a:r>
            <a:r>
              <a:rPr lang="en-US" sz="2000" b="1" dirty="0">
                <a:solidFill>
                  <a:srgbClr val="273796"/>
                </a:solidFill>
              </a:rPr>
              <a:t> y la </a:t>
            </a:r>
            <a:r>
              <a:rPr lang="en-US" sz="2000" b="1" dirty="0" err="1">
                <a:solidFill>
                  <a:srgbClr val="273796"/>
                </a:solidFill>
              </a:rPr>
              <a:t>salud</a:t>
            </a:r>
            <a:endParaRPr lang="es-CL" sz="2000" b="1" dirty="0">
              <a:solidFill>
                <a:srgbClr val="273796"/>
              </a:solidFill>
            </a:endParaRPr>
          </a:p>
        </p:txBody>
      </p:sp>
      <p:pic>
        <p:nvPicPr>
          <p:cNvPr id="15" name="Picture 4" descr="Obama y DiCaprio hablarán del cambio climátic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0" t="80832" r="34229" b="1499"/>
          <a:stretch/>
        </p:blipFill>
        <p:spPr bwMode="auto">
          <a:xfrm rot="21000749">
            <a:off x="9517359" y="4032805"/>
            <a:ext cx="1878871" cy="51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258421" y="2910434"/>
            <a:ext cx="52782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sz="1600" dirty="0"/>
              <a:t>Falta de tiempo</a:t>
            </a:r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sz="1600" dirty="0"/>
              <a:t>Falta de conocimientos</a:t>
            </a:r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sz="1600" dirty="0"/>
              <a:t>Falta de apoyo de pares o miedo a la crítica</a:t>
            </a:r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sz="1600" dirty="0"/>
              <a:t>Miedo a los riesgos asociados</a:t>
            </a:r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sz="1600" dirty="0"/>
              <a:t>Sentir que no servirá o que es demasiado controvertido</a:t>
            </a:r>
          </a:p>
          <a:p>
            <a:pPr marL="285750" indent="-285750">
              <a:buClr>
                <a:srgbClr val="273796"/>
              </a:buClr>
              <a:buSzPct val="50000"/>
              <a:buFont typeface="Wingdings" panose="05000000000000000000" pitchFamily="2" charset="2"/>
              <a:buChar char="v"/>
            </a:pPr>
            <a:r>
              <a:rPr lang="es-CL" sz="1600" b="1" dirty="0" err="1"/>
              <a:t>Sindrome</a:t>
            </a:r>
            <a:r>
              <a:rPr lang="es-CL" sz="1600" b="1" dirty="0"/>
              <a:t> de modestia extrema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87760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11644</TotalTime>
  <Words>774</Words>
  <Application>Microsoft Office PowerPoint</Application>
  <PresentationFormat>Widescreen</PresentationFormat>
  <Paragraphs>111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franklin-gothic-urw</vt:lpstr>
      <vt:lpstr>Wingdings</vt:lpstr>
      <vt:lpstr>Office Theme</vt:lpstr>
      <vt:lpstr>El profesional de primaria como activista por el derecho a respirar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Gracias! 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Notley</dc:creator>
  <cp:lastModifiedBy>Christine Lawson</cp:lastModifiedBy>
  <cp:revision>289</cp:revision>
  <dcterms:created xsi:type="dcterms:W3CDTF">2022-03-16T15:43:04Z</dcterms:created>
  <dcterms:modified xsi:type="dcterms:W3CDTF">2022-05-02T08:49:40Z</dcterms:modified>
</cp:coreProperties>
</file>