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35"/>
  </p:notesMasterIdLst>
  <p:sldIdLst>
    <p:sldId id="264" r:id="rId2"/>
    <p:sldId id="265" r:id="rId3"/>
    <p:sldId id="263" r:id="rId4"/>
    <p:sldId id="266" r:id="rId5"/>
    <p:sldId id="267" r:id="rId6"/>
    <p:sldId id="268" r:id="rId7"/>
    <p:sldId id="270" r:id="rId8"/>
    <p:sldId id="317" r:id="rId9"/>
    <p:sldId id="272" r:id="rId10"/>
    <p:sldId id="273" r:id="rId11"/>
    <p:sldId id="274" r:id="rId12"/>
    <p:sldId id="275" r:id="rId13"/>
    <p:sldId id="308" r:id="rId14"/>
    <p:sldId id="309" r:id="rId15"/>
    <p:sldId id="310" r:id="rId16"/>
    <p:sldId id="311" r:id="rId17"/>
    <p:sldId id="312" r:id="rId18"/>
    <p:sldId id="313" r:id="rId19"/>
    <p:sldId id="293" r:id="rId20"/>
    <p:sldId id="318" r:id="rId21"/>
    <p:sldId id="302" r:id="rId22"/>
    <p:sldId id="315" r:id="rId23"/>
    <p:sldId id="316" r:id="rId24"/>
    <p:sldId id="319" r:id="rId25"/>
    <p:sldId id="320" r:id="rId26"/>
    <p:sldId id="321" r:id="rId27"/>
    <p:sldId id="322" r:id="rId28"/>
    <p:sldId id="305" r:id="rId29"/>
    <p:sldId id="323" r:id="rId30"/>
    <p:sldId id="271" r:id="rId31"/>
    <p:sldId id="282" r:id="rId32"/>
    <p:sldId id="324" r:id="rId33"/>
    <p:sldId id="29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n Williams" initials="S" lastIdx="4" clrIdx="0"/>
  <p:cmAuthor id="2" name="Ioanna Tsiligianni" initials="I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9" autoAdjust="0"/>
    <p:restoredTop sz="93946" autoAdjust="0"/>
  </p:normalViewPr>
  <p:slideViewPr>
    <p:cSldViewPr snapToGrid="0" snapToObjects="1">
      <p:cViewPr varScale="1">
        <p:scale>
          <a:sx n="136" d="100"/>
          <a:sy n="136" d="100"/>
        </p:scale>
        <p:origin x="666" y="13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A9692294-EB15-4047-9CA5-7019FC36D958}"/>
    <pc:docChg chg="undo custSel modSld">
      <pc:chgData name="Tracey Lonergan" userId="93974b687ab88d62" providerId="LiveId" clId="{A9692294-EB15-4047-9CA5-7019FC36D958}" dt="2022-07-12T08:43:21.758" v="45" actId="20577"/>
      <pc:docMkLst>
        <pc:docMk/>
      </pc:docMkLst>
      <pc:sldChg chg="modSp mod">
        <pc:chgData name="Tracey Lonergan" userId="93974b687ab88d62" providerId="LiveId" clId="{A9692294-EB15-4047-9CA5-7019FC36D958}" dt="2022-07-12T08:33:59.053" v="2" actId="20577"/>
        <pc:sldMkLst>
          <pc:docMk/>
          <pc:sldMk cId="0" sldId="263"/>
        </pc:sldMkLst>
        <pc:spChg chg="mod">
          <ac:chgData name="Tracey Lonergan" userId="93974b687ab88d62" providerId="LiveId" clId="{A9692294-EB15-4047-9CA5-7019FC36D958}" dt="2022-07-12T08:33:59.053" v="2" actId="20577"/>
          <ac:spMkLst>
            <pc:docMk/>
            <pc:sldMk cId="0" sldId="263"/>
            <ac:spMk id="5" creationId="{11244608-FB9C-4A44-AC9C-6827D17ADEA5}"/>
          </ac:spMkLst>
        </pc:spChg>
      </pc:sldChg>
      <pc:sldChg chg="modSp mod">
        <pc:chgData name="Tracey Lonergan" userId="93974b687ab88d62" providerId="LiveId" clId="{A9692294-EB15-4047-9CA5-7019FC36D958}" dt="2022-07-12T08:38:17.263" v="25" actId="20577"/>
        <pc:sldMkLst>
          <pc:docMk/>
          <pc:sldMk cId="265378170" sldId="315"/>
        </pc:sldMkLst>
        <pc:graphicFrameChg chg="modGraphic">
          <ac:chgData name="Tracey Lonergan" userId="93974b687ab88d62" providerId="LiveId" clId="{A9692294-EB15-4047-9CA5-7019FC36D958}" dt="2022-07-12T08:38:17.263" v="25" actId="20577"/>
          <ac:graphicFrameMkLst>
            <pc:docMk/>
            <pc:sldMk cId="265378170" sldId="315"/>
            <ac:graphicFrameMk id="4" creationId="{402033BE-06AD-EC25-F0D0-2D5F5460F043}"/>
          </ac:graphicFrameMkLst>
        </pc:graphicFrameChg>
      </pc:sldChg>
      <pc:sldChg chg="modSp mod">
        <pc:chgData name="Tracey Lonergan" userId="93974b687ab88d62" providerId="LiveId" clId="{A9692294-EB15-4047-9CA5-7019FC36D958}" dt="2022-07-12T08:37:31.521" v="7" actId="20577"/>
        <pc:sldMkLst>
          <pc:docMk/>
          <pc:sldMk cId="1662284932" sldId="318"/>
        </pc:sldMkLst>
        <pc:spChg chg="mod">
          <ac:chgData name="Tracey Lonergan" userId="93974b687ab88d62" providerId="LiveId" clId="{A9692294-EB15-4047-9CA5-7019FC36D958}" dt="2022-07-12T08:37:31.521" v="7" actId="20577"/>
          <ac:spMkLst>
            <pc:docMk/>
            <pc:sldMk cId="1662284932" sldId="318"/>
            <ac:spMk id="3" creationId="{5E395FBC-35F5-EB17-9401-2518C04D47D9}"/>
          </ac:spMkLst>
        </pc:spChg>
        <pc:spChg chg="mod">
          <ac:chgData name="Tracey Lonergan" userId="93974b687ab88d62" providerId="LiveId" clId="{A9692294-EB15-4047-9CA5-7019FC36D958}" dt="2022-07-12T08:37:14.100" v="5" actId="313"/>
          <ac:spMkLst>
            <pc:docMk/>
            <pc:sldMk cId="1662284932" sldId="318"/>
            <ac:spMk id="4" creationId="{80F313AA-C935-7223-4214-B07A23249887}"/>
          </ac:spMkLst>
        </pc:spChg>
      </pc:sldChg>
      <pc:sldChg chg="modSp mod">
        <pc:chgData name="Tracey Lonergan" userId="93974b687ab88d62" providerId="LiveId" clId="{A9692294-EB15-4047-9CA5-7019FC36D958}" dt="2022-07-12T08:39:31.088" v="26" actId="20577"/>
        <pc:sldMkLst>
          <pc:docMk/>
          <pc:sldMk cId="781734608" sldId="322"/>
        </pc:sldMkLst>
        <pc:spChg chg="mod">
          <ac:chgData name="Tracey Lonergan" userId="93974b687ab88d62" providerId="LiveId" clId="{A9692294-EB15-4047-9CA5-7019FC36D958}" dt="2022-07-12T08:39:31.088" v="26" actId="20577"/>
          <ac:spMkLst>
            <pc:docMk/>
            <pc:sldMk cId="781734608" sldId="322"/>
            <ac:spMk id="3" creationId="{ECE772DC-C2EC-B2AE-CA43-68161259C7C2}"/>
          </ac:spMkLst>
        </pc:spChg>
      </pc:sldChg>
      <pc:sldChg chg="modSp mod">
        <pc:chgData name="Tracey Lonergan" userId="93974b687ab88d62" providerId="LiveId" clId="{A9692294-EB15-4047-9CA5-7019FC36D958}" dt="2022-07-12T08:43:21.758" v="45" actId="20577"/>
        <pc:sldMkLst>
          <pc:docMk/>
          <pc:sldMk cId="3312773064" sldId="324"/>
        </pc:sldMkLst>
        <pc:spChg chg="mod">
          <ac:chgData name="Tracey Lonergan" userId="93974b687ab88d62" providerId="LiveId" clId="{A9692294-EB15-4047-9CA5-7019FC36D958}" dt="2022-07-12T08:43:21.758" v="45" actId="20577"/>
          <ac:spMkLst>
            <pc:docMk/>
            <pc:sldMk cId="3312773064" sldId="324"/>
            <ac:spMk id="3" creationId="{9C243CB9-DCF1-2F21-225B-74C07FC295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67F46-0AAF-DD4A-93FC-C683461C5B8C}" type="datetimeFigureOut">
              <a:rPr lang="en-US" smtClean="0"/>
              <a:pPr/>
              <a:t>7/12/2022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827AF-AD0A-0A4A-B7CA-45E7D9D14EF2}" type="slidenum">
              <a:rPr lang="en-US" smtClean="0"/>
              <a:pPr/>
              <a:t>‹#›</a:t>
            </a:fld>
            <a:endParaRPr lang="en-US"/>
          </a:p>
        </p:txBody>
      </p:sp>
    </p:spTree>
    <p:extLst>
      <p:ext uri="{BB962C8B-B14F-4D97-AF65-F5344CB8AC3E}">
        <p14:creationId xmlns:p14="http://schemas.microsoft.com/office/powerpoint/2010/main" val="31160853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827AF-AD0A-0A4A-B7CA-45E7D9D14EF2}" type="slidenum">
              <a:rPr lang="en-US" smtClean="0"/>
              <a:pPr/>
              <a:t>1</a:t>
            </a:fld>
            <a:endParaRPr lang="en-US"/>
          </a:p>
        </p:txBody>
      </p:sp>
    </p:spTree>
    <p:extLst>
      <p:ext uri="{BB962C8B-B14F-4D97-AF65-F5344CB8AC3E}">
        <p14:creationId xmlns:p14="http://schemas.microsoft.com/office/powerpoint/2010/main" val="81474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827AF-AD0A-0A4A-B7CA-45E7D9D14EF2}" type="slidenum">
              <a:rPr lang="en-US" smtClean="0"/>
              <a:pPr/>
              <a:t>2</a:t>
            </a:fld>
            <a:endParaRPr lang="en-US"/>
          </a:p>
        </p:txBody>
      </p:sp>
    </p:spTree>
    <p:extLst>
      <p:ext uri="{BB962C8B-B14F-4D97-AF65-F5344CB8AC3E}">
        <p14:creationId xmlns:p14="http://schemas.microsoft.com/office/powerpoint/2010/main" val="27174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F404-975E-4A6F-A6D6-43C8116AC175}"/>
              </a:ext>
            </a:extLst>
          </p:cNvPr>
          <p:cNvSpPr>
            <a:spLocks noGrp="1"/>
          </p:cNvSpPr>
          <p:nvPr>
            <p:ph type="title" hasCustomPrompt="1"/>
          </p:nvPr>
        </p:nvSpPr>
        <p:spPr>
          <a:xfrm>
            <a:off x="1095375" y="1171575"/>
            <a:ext cx="7124699" cy="933450"/>
          </a:xfrm>
        </p:spPr>
        <p:txBody>
          <a:bodyPr/>
          <a:lstStyle>
            <a:lvl1pPr algn="ctr">
              <a:defRPr sz="4800"/>
            </a:lvl1pPr>
          </a:lstStyle>
          <a:p>
            <a:r>
              <a:rPr lang="en-US" dirty="0"/>
              <a:t>Click to add title</a:t>
            </a:r>
            <a:endParaRPr lang="en-GB" dirty="0"/>
          </a:p>
        </p:txBody>
      </p:sp>
      <p:sp>
        <p:nvSpPr>
          <p:cNvPr id="4" name="TextBox 3">
            <a:extLst>
              <a:ext uri="{FF2B5EF4-FFF2-40B4-BE49-F238E27FC236}">
                <a16:creationId xmlns:a16="http://schemas.microsoft.com/office/drawing/2014/main" id="{40028AB2-2787-4BBD-B654-7C0E2FD84211}"/>
              </a:ext>
            </a:extLst>
          </p:cNvPr>
          <p:cNvSpPr txBox="1"/>
          <p:nvPr userDrawn="1"/>
        </p:nvSpPr>
        <p:spPr>
          <a:xfrm>
            <a:off x="1722437" y="4672178"/>
            <a:ext cx="5981700" cy="338554"/>
          </a:xfrm>
          <a:prstGeom prst="rect">
            <a:avLst/>
          </a:prstGeom>
          <a:noFill/>
        </p:spPr>
        <p:txBody>
          <a:bodyPr wrap="square" rtlCol="0">
            <a:spAutoFit/>
          </a:bodyPr>
          <a:lstStyle/>
          <a:p>
            <a:pPr defTabSz="342900"/>
            <a:r>
              <a:rPr lang="en-US" sz="1600" i="1" dirty="0">
                <a:solidFill>
                  <a:srgbClr val="074B88"/>
                </a:solidFill>
              </a:rPr>
              <a:t>Breathing and feeling well through universal access to right care</a:t>
            </a:r>
          </a:p>
        </p:txBody>
      </p:sp>
    </p:spTree>
    <p:extLst>
      <p:ext uri="{BB962C8B-B14F-4D97-AF65-F5344CB8AC3E}">
        <p14:creationId xmlns:p14="http://schemas.microsoft.com/office/powerpoint/2010/main" val="40843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object 5">
            <a:extLst>
              <a:ext uri="{FF2B5EF4-FFF2-40B4-BE49-F238E27FC236}">
                <a16:creationId xmlns:a16="http://schemas.microsoft.com/office/drawing/2014/main" id="{7F2938DA-659B-11A3-787D-0112DA27CD4D}"/>
              </a:ext>
            </a:extLst>
          </p:cNvPr>
          <p:cNvSpPr txBox="1"/>
          <p:nvPr userDrawn="1"/>
        </p:nvSpPr>
        <p:spPr>
          <a:xfrm>
            <a:off x="1016000" y="4942228"/>
            <a:ext cx="7462837" cy="131762"/>
          </a:xfrm>
          <a:prstGeom prst="rect">
            <a:avLst/>
          </a:prstGeom>
        </p:spPr>
        <p:txBody>
          <a:bodyPr lIns="0" tIns="12065" rIns="0" bIns="0">
            <a:spAutoFit/>
          </a:bodyPr>
          <a:lstStyle/>
          <a:p>
            <a:pPr marL="12700" fontAlgn="auto">
              <a:spcBef>
                <a:spcPts val="95"/>
              </a:spcBef>
              <a:spcAft>
                <a:spcPts val="0"/>
              </a:spcAft>
              <a:defRPr/>
            </a:pPr>
            <a:r>
              <a:rPr sz="700" spc="-5" dirty="0">
                <a:solidFill>
                  <a:srgbClr val="00050A"/>
                </a:solidFill>
                <a:latin typeface="Arial" panose="020B0604020202020204"/>
                <a:cs typeface="Arial" panose="020B0604020202020204"/>
              </a:rPr>
              <a:t>Boehringer</a:t>
            </a:r>
            <a:r>
              <a:rPr sz="700" spc="3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Ingelheim</a:t>
            </a:r>
            <a:r>
              <a:rPr sz="700" spc="5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provided</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an</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unrestricted</a:t>
            </a:r>
            <a:r>
              <a:rPr sz="700" spc="6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educational</a:t>
            </a:r>
            <a:r>
              <a:rPr sz="700" spc="3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grant</a:t>
            </a:r>
            <a:r>
              <a:rPr sz="700" spc="3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to</a:t>
            </a:r>
            <a:r>
              <a:rPr sz="700" spc="2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support</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the</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development,</a:t>
            </a:r>
            <a:r>
              <a:rPr sz="700" spc="5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typesetting,</a:t>
            </a:r>
            <a:r>
              <a:rPr sz="700" spc="6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printing</a:t>
            </a:r>
            <a:r>
              <a:rPr sz="700" spc="3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and</a:t>
            </a:r>
            <a:r>
              <a:rPr sz="700" spc="1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associated</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costs</a:t>
            </a:r>
            <a:r>
              <a:rPr sz="700" spc="2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but</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did</a:t>
            </a:r>
            <a:r>
              <a:rPr sz="700" spc="1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not</a:t>
            </a:r>
            <a:r>
              <a:rPr sz="700" spc="3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contribute</a:t>
            </a:r>
            <a:r>
              <a:rPr sz="700" spc="5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to</a:t>
            </a:r>
            <a:r>
              <a:rPr sz="700" spc="1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the</a:t>
            </a:r>
            <a:r>
              <a:rPr sz="700" spc="2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content</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of</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this</a:t>
            </a:r>
            <a:r>
              <a:rPr sz="700" spc="2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document.</a:t>
            </a:r>
            <a:endParaRPr sz="700" dirty="0">
              <a:latin typeface="Arial" panose="020B0604020202020204"/>
              <a:cs typeface="Arial" panose="020B0604020202020204"/>
            </a:endParaRPr>
          </a:p>
        </p:txBody>
      </p:sp>
    </p:spTree>
    <p:extLst>
      <p:ext uri="{BB962C8B-B14F-4D97-AF65-F5344CB8AC3E}">
        <p14:creationId xmlns:p14="http://schemas.microsoft.com/office/powerpoint/2010/main" val="274472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bject 5">
            <a:extLst>
              <a:ext uri="{FF2B5EF4-FFF2-40B4-BE49-F238E27FC236}">
                <a16:creationId xmlns:a16="http://schemas.microsoft.com/office/drawing/2014/main" id="{0F2CB799-EABD-03F3-1BE1-3EC58F2B517C}"/>
              </a:ext>
            </a:extLst>
          </p:cNvPr>
          <p:cNvSpPr txBox="1"/>
          <p:nvPr userDrawn="1"/>
        </p:nvSpPr>
        <p:spPr>
          <a:xfrm>
            <a:off x="1016000" y="4942228"/>
            <a:ext cx="7462837" cy="131762"/>
          </a:xfrm>
          <a:prstGeom prst="rect">
            <a:avLst/>
          </a:prstGeom>
        </p:spPr>
        <p:txBody>
          <a:bodyPr lIns="0" tIns="12065" rIns="0" bIns="0">
            <a:spAutoFit/>
          </a:bodyPr>
          <a:lstStyle/>
          <a:p>
            <a:pPr marL="12700" fontAlgn="auto">
              <a:spcBef>
                <a:spcPts val="95"/>
              </a:spcBef>
              <a:spcAft>
                <a:spcPts val="0"/>
              </a:spcAft>
              <a:defRPr/>
            </a:pPr>
            <a:r>
              <a:rPr sz="700" spc="-5" dirty="0">
                <a:solidFill>
                  <a:srgbClr val="00050A"/>
                </a:solidFill>
                <a:latin typeface="Arial" panose="020B0604020202020204"/>
                <a:cs typeface="Arial" panose="020B0604020202020204"/>
              </a:rPr>
              <a:t>Boehringer</a:t>
            </a:r>
            <a:r>
              <a:rPr sz="700" spc="3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Ingelheim</a:t>
            </a:r>
            <a:r>
              <a:rPr sz="700" spc="5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provided</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an</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unrestricted</a:t>
            </a:r>
            <a:r>
              <a:rPr sz="700" spc="6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educational</a:t>
            </a:r>
            <a:r>
              <a:rPr sz="700" spc="3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grant</a:t>
            </a:r>
            <a:r>
              <a:rPr sz="700" spc="3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to</a:t>
            </a:r>
            <a:r>
              <a:rPr sz="700" spc="2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support</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the</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development,</a:t>
            </a:r>
            <a:r>
              <a:rPr sz="700" spc="5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typesetting,</a:t>
            </a:r>
            <a:r>
              <a:rPr sz="700" spc="6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printing</a:t>
            </a:r>
            <a:r>
              <a:rPr sz="700" spc="3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and</a:t>
            </a:r>
            <a:r>
              <a:rPr sz="700" spc="1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associated</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costs</a:t>
            </a:r>
            <a:r>
              <a:rPr sz="700" spc="2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but</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did</a:t>
            </a:r>
            <a:r>
              <a:rPr sz="700" spc="1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not</a:t>
            </a:r>
            <a:r>
              <a:rPr sz="700" spc="3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contribute</a:t>
            </a:r>
            <a:r>
              <a:rPr sz="700" spc="5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to</a:t>
            </a:r>
            <a:r>
              <a:rPr sz="700" spc="1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the</a:t>
            </a:r>
            <a:r>
              <a:rPr sz="700" spc="2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content</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of</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this</a:t>
            </a:r>
            <a:r>
              <a:rPr sz="700" spc="2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document.</a:t>
            </a:r>
            <a:endParaRPr sz="700" dirty="0">
              <a:latin typeface="Arial" panose="020B0604020202020204"/>
              <a:cs typeface="Arial" panose="020B0604020202020204"/>
            </a:endParaRPr>
          </a:p>
        </p:txBody>
      </p:sp>
    </p:spTree>
    <p:extLst>
      <p:ext uri="{BB962C8B-B14F-4D97-AF65-F5344CB8AC3E}">
        <p14:creationId xmlns:p14="http://schemas.microsoft.com/office/powerpoint/2010/main" val="110127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strapeline logo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0" y="211792"/>
            <a:ext cx="6019536" cy="725828"/>
          </a:xfrm>
        </p:spPr>
        <p:txBody>
          <a:bodyPr anchor="ctr" anchorCtr="0"/>
          <a:lstStyle>
            <a:lvl1pPr>
              <a:defRPr sz="2700" spc="-56"/>
            </a:lvl1pPr>
          </a:lstStyle>
          <a:p>
            <a:r>
              <a:rPr lang="en-GB"/>
              <a:t>Click to edit Master title style</a:t>
            </a:r>
          </a:p>
        </p:txBody>
      </p:sp>
      <p:pic>
        <p:nvPicPr>
          <p:cNvPr id="8" name="Picture 7" descr="A picture containing vector graphics&#10;&#10;Description automatically generated">
            <a:extLst>
              <a:ext uri="{FF2B5EF4-FFF2-40B4-BE49-F238E27FC236}">
                <a16:creationId xmlns:a16="http://schemas.microsoft.com/office/drawing/2014/main" id="{B46A256E-1EBC-4F2D-BAB5-5EAE083CD2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836" y="-41946"/>
            <a:ext cx="1105175" cy="1105175"/>
          </a:xfrm>
          <a:prstGeom prst="rect">
            <a:avLst/>
          </a:prstGeom>
        </p:spPr>
      </p:pic>
      <p:sp>
        <p:nvSpPr>
          <p:cNvPr id="10" name="Text Placeholder 9">
            <a:extLst>
              <a:ext uri="{FF2B5EF4-FFF2-40B4-BE49-F238E27FC236}">
                <a16:creationId xmlns:a16="http://schemas.microsoft.com/office/drawing/2014/main" id="{46980435-5DB7-4EED-A356-1524619973E4}"/>
              </a:ext>
            </a:extLst>
          </p:cNvPr>
          <p:cNvSpPr>
            <a:spLocks noGrp="1"/>
          </p:cNvSpPr>
          <p:nvPr>
            <p:ph type="body" sz="quarter" idx="10" hasCustomPrompt="1"/>
          </p:nvPr>
        </p:nvSpPr>
        <p:spPr>
          <a:xfrm>
            <a:off x="467544" y="4785997"/>
            <a:ext cx="8229600" cy="270272"/>
          </a:xfrm>
        </p:spPr>
        <p:txBody>
          <a:bodyPr anchor="b" anchorCtr="0">
            <a:noAutofit/>
          </a:bodyPr>
          <a:lstStyle>
            <a:lvl1pPr marL="0" indent="0">
              <a:buNone/>
              <a:defRPr sz="900"/>
            </a:lvl1pPr>
          </a:lstStyle>
          <a:p>
            <a:pPr lvl="0"/>
            <a:r>
              <a:rPr lang="en-US"/>
              <a:t>References</a:t>
            </a:r>
            <a:endParaRPr lang="en-GB"/>
          </a:p>
        </p:txBody>
      </p:sp>
    </p:spTree>
    <p:extLst>
      <p:ext uri="{BB962C8B-B14F-4D97-AF65-F5344CB8AC3E}">
        <p14:creationId xmlns:p14="http://schemas.microsoft.com/office/powerpoint/2010/main" val="2886125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958975" y="400050"/>
            <a:ext cx="7185025"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358775" y="1348979"/>
            <a:ext cx="7772400"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Text&#10;&#10;Description automatically generated with low confidence">
            <a:extLst>
              <a:ext uri="{FF2B5EF4-FFF2-40B4-BE49-F238E27FC236}">
                <a16:creationId xmlns:a16="http://schemas.microsoft.com/office/drawing/2014/main" id="{93C6F891-E3A9-47F8-91AA-FEBA4EEFA0D1}"/>
              </a:ext>
            </a:extLst>
          </p:cNvPr>
          <p:cNvPicPr>
            <a:picLocks noChangeAspect="1"/>
          </p:cNvPicPr>
          <p:nvPr userDrawn="1"/>
        </p:nvPicPr>
        <p:blipFill>
          <a:blip r:embed="rId6"/>
          <a:stretch>
            <a:fillRect/>
          </a:stretch>
        </p:blipFill>
        <p:spPr>
          <a:xfrm>
            <a:off x="169333" y="300086"/>
            <a:ext cx="1727200" cy="663245"/>
          </a:xfrm>
          <a:prstGeom prst="rect">
            <a:avLst/>
          </a:prstGeom>
        </p:spPr>
      </p:pic>
    </p:spTree>
    <p:extLst>
      <p:ext uri="{BB962C8B-B14F-4D97-AF65-F5344CB8AC3E}">
        <p14:creationId xmlns:p14="http://schemas.microsoft.com/office/powerpoint/2010/main" val="3626234357"/>
      </p:ext>
    </p:extLst>
  </p:cSld>
  <p:clrMap bg1="lt1" tx1="dk1" bg2="lt2" tx2="dk2" accent1="accent1" accent2="accent2" accent3="accent3" accent4="accent4" accent5="accent5" accent6="accent6" hlink="hlink" folHlink="folHlink"/>
  <p:sldLayoutIdLst>
    <p:sldLayoutId id="2147483728" r:id="rId1"/>
    <p:sldLayoutId id="2147483725" r:id="rId2"/>
    <p:sldLayoutId id="2147483726" r:id="rId3"/>
    <p:sldLayoutId id="2147483727" r:id="rId4"/>
  </p:sldLayoutIdLst>
  <p:txStyles>
    <p:titleStyle>
      <a:lvl1pPr algn="l" rtl="0" eaLnBrk="0" fontAlgn="base" hangingPunct="0">
        <a:spcBef>
          <a:spcPct val="0"/>
        </a:spcBef>
        <a:spcAft>
          <a:spcPct val="0"/>
        </a:spcAft>
        <a:defRPr sz="2625" b="1">
          <a:solidFill>
            <a:srgbClr val="CC030B"/>
          </a:solidFill>
          <a:latin typeface="+mj-lt"/>
          <a:ea typeface="ＭＳ Ｐゴシック" pitchFamily="112" charset="-128"/>
          <a:cs typeface="ＭＳ Ｐゴシック" pitchFamily="96" charset="-128"/>
        </a:defRPr>
      </a:lvl1pPr>
      <a:lvl2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2pPr>
      <a:lvl3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3pPr>
      <a:lvl4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4pPr>
      <a:lvl5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5pPr>
      <a:lvl6pPr marL="342900" algn="l" rtl="0" fontAlgn="base">
        <a:spcBef>
          <a:spcPct val="0"/>
        </a:spcBef>
        <a:spcAft>
          <a:spcPct val="0"/>
        </a:spcAft>
        <a:defRPr sz="2625" b="1">
          <a:solidFill>
            <a:schemeClr val="tx2"/>
          </a:solidFill>
          <a:latin typeface="Arial" charset="0"/>
        </a:defRPr>
      </a:lvl6pPr>
      <a:lvl7pPr marL="685800" algn="l" rtl="0" fontAlgn="base">
        <a:spcBef>
          <a:spcPct val="0"/>
        </a:spcBef>
        <a:spcAft>
          <a:spcPct val="0"/>
        </a:spcAft>
        <a:defRPr sz="2625" b="1">
          <a:solidFill>
            <a:schemeClr val="tx2"/>
          </a:solidFill>
          <a:latin typeface="Arial" charset="0"/>
        </a:defRPr>
      </a:lvl7pPr>
      <a:lvl8pPr marL="1028700" algn="l" rtl="0" fontAlgn="base">
        <a:spcBef>
          <a:spcPct val="0"/>
        </a:spcBef>
        <a:spcAft>
          <a:spcPct val="0"/>
        </a:spcAft>
        <a:defRPr sz="2625" b="1">
          <a:solidFill>
            <a:schemeClr val="tx2"/>
          </a:solidFill>
          <a:latin typeface="Arial" charset="0"/>
        </a:defRPr>
      </a:lvl8pPr>
      <a:lvl9pPr marL="1371600" algn="l" rtl="0" fontAlgn="base">
        <a:spcBef>
          <a:spcPct val="0"/>
        </a:spcBef>
        <a:spcAft>
          <a:spcPct val="0"/>
        </a:spcAft>
        <a:defRPr sz="2625" b="1">
          <a:solidFill>
            <a:schemeClr val="tx2"/>
          </a:solidFill>
          <a:latin typeface="Arial" charset="0"/>
        </a:defRPr>
      </a:lvl9pPr>
    </p:titleStyle>
    <p:body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ipcrg.org/dth12"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81B1-4C9A-4F0F-A3E9-9FDD862F59D0}"/>
              </a:ext>
            </a:extLst>
          </p:cNvPr>
          <p:cNvSpPr>
            <a:spLocks noGrp="1"/>
          </p:cNvSpPr>
          <p:nvPr>
            <p:ph type="title"/>
          </p:nvPr>
        </p:nvSpPr>
        <p:spPr>
          <a:xfrm>
            <a:off x="1095375" y="1171575"/>
            <a:ext cx="7578362" cy="933450"/>
          </a:xfrm>
        </p:spPr>
        <p:txBody>
          <a:bodyPr/>
          <a:lstStyle/>
          <a:p>
            <a:r>
              <a:rPr lang="en-GB" dirty="0"/>
              <a:t>COPD and Mental Health</a:t>
            </a:r>
          </a:p>
        </p:txBody>
      </p:sp>
      <p:sp>
        <p:nvSpPr>
          <p:cNvPr id="7" name="TextBox 6">
            <a:extLst>
              <a:ext uri="{FF2B5EF4-FFF2-40B4-BE49-F238E27FC236}">
                <a16:creationId xmlns:a16="http://schemas.microsoft.com/office/drawing/2014/main" id="{C33F82A1-87DA-A6C9-B14F-3336335E18D5}"/>
              </a:ext>
            </a:extLst>
          </p:cNvPr>
          <p:cNvSpPr txBox="1"/>
          <p:nvPr/>
        </p:nvSpPr>
        <p:spPr>
          <a:xfrm>
            <a:off x="2131238" y="2248584"/>
            <a:ext cx="5506636" cy="646331"/>
          </a:xfrm>
          <a:prstGeom prst="rect">
            <a:avLst/>
          </a:prstGeom>
          <a:noFill/>
        </p:spPr>
        <p:txBody>
          <a:bodyPr wrap="none" rtlCol="0">
            <a:spAutoFit/>
          </a:bodyPr>
          <a:lstStyle/>
          <a:p>
            <a:pPr algn="ctr"/>
            <a:r>
              <a:rPr lang="en-US" b="1" dirty="0"/>
              <a:t>An IPCRG Initiative</a:t>
            </a:r>
          </a:p>
          <a:p>
            <a:pPr algn="ctr"/>
            <a:r>
              <a:rPr lang="en-US" b="1" dirty="0"/>
              <a:t>Holistic and Practical Guidance for Primary Care</a:t>
            </a:r>
          </a:p>
        </p:txBody>
      </p:sp>
      <p:sp>
        <p:nvSpPr>
          <p:cNvPr id="9" name="TextBox 8">
            <a:extLst>
              <a:ext uri="{FF2B5EF4-FFF2-40B4-BE49-F238E27FC236}">
                <a16:creationId xmlns:a16="http://schemas.microsoft.com/office/drawing/2014/main" id="{68574373-B8DA-C008-EFF9-922B4524541E}"/>
              </a:ext>
            </a:extLst>
          </p:cNvPr>
          <p:cNvSpPr txBox="1"/>
          <p:nvPr/>
        </p:nvSpPr>
        <p:spPr>
          <a:xfrm>
            <a:off x="344774" y="4071559"/>
            <a:ext cx="8454452" cy="415498"/>
          </a:xfrm>
          <a:prstGeom prst="rect">
            <a:avLst/>
          </a:prstGeom>
          <a:noFill/>
        </p:spPr>
        <p:txBody>
          <a:bodyPr wrap="square">
            <a:spAutoFit/>
          </a:bodyPr>
          <a:lstStyle/>
          <a:p>
            <a:pPr algn="ctr" fontAlgn="auto">
              <a:spcBef>
                <a:spcPts val="100"/>
              </a:spcBef>
              <a:spcAft>
                <a:spcPts val="0"/>
              </a:spcAft>
              <a:defRPr/>
            </a:pPr>
            <a:r>
              <a:rPr lang="en-US" sz="1050" spc="-5" dirty="0">
                <a:solidFill>
                  <a:srgbClr val="000000"/>
                </a:solidFill>
                <a:latin typeface="Arial" panose="020B0604020202020204"/>
                <a:cs typeface="Arial" panose="020B0604020202020204"/>
              </a:rPr>
              <a:t>Boehringer Ingelheim provided an unrestricted educational grant </a:t>
            </a:r>
            <a:r>
              <a:rPr lang="en-US" sz="1050" dirty="0">
                <a:solidFill>
                  <a:srgbClr val="000000"/>
                </a:solidFill>
                <a:latin typeface="Arial" panose="020B0604020202020204"/>
                <a:cs typeface="Arial" panose="020B0604020202020204"/>
              </a:rPr>
              <a:t>to </a:t>
            </a:r>
            <a:r>
              <a:rPr lang="en-US" sz="1050" spc="-5" dirty="0">
                <a:solidFill>
                  <a:srgbClr val="000000"/>
                </a:solidFill>
                <a:latin typeface="Arial" panose="020B0604020202020204"/>
                <a:cs typeface="Arial" panose="020B0604020202020204"/>
              </a:rPr>
              <a:t>support </a:t>
            </a:r>
            <a:r>
              <a:rPr lang="en-US" sz="1050" dirty="0">
                <a:solidFill>
                  <a:srgbClr val="000000"/>
                </a:solidFill>
                <a:latin typeface="Arial" panose="020B0604020202020204"/>
                <a:cs typeface="Arial" panose="020B0604020202020204"/>
              </a:rPr>
              <a:t>the </a:t>
            </a:r>
            <a:r>
              <a:rPr lang="en-US" sz="1050" spc="-5" dirty="0">
                <a:solidFill>
                  <a:srgbClr val="000000"/>
                </a:solidFill>
                <a:latin typeface="Arial" panose="020B0604020202020204"/>
                <a:cs typeface="Arial" panose="020B0604020202020204"/>
              </a:rPr>
              <a:t>development, typesetting, printing</a:t>
            </a:r>
            <a:r>
              <a:rPr lang="en-US" sz="1050" spc="5" dirty="0">
                <a:solidFill>
                  <a:srgbClr val="000000"/>
                </a:solidFill>
                <a:latin typeface="Arial" panose="020B0604020202020204"/>
                <a:cs typeface="Arial" panose="020B0604020202020204"/>
              </a:rPr>
              <a:t> </a:t>
            </a:r>
            <a:r>
              <a:rPr lang="en-US" sz="1050" spc="-5" dirty="0">
                <a:solidFill>
                  <a:srgbClr val="000000"/>
                </a:solidFill>
                <a:latin typeface="Arial" panose="020B0604020202020204"/>
                <a:cs typeface="Arial" panose="020B0604020202020204"/>
              </a:rPr>
              <a:t>and</a:t>
            </a:r>
            <a:endParaRPr lang="en-US" sz="1050" dirty="0">
              <a:solidFill>
                <a:srgbClr val="000000"/>
              </a:solidFill>
              <a:latin typeface="Arial" panose="020B0604020202020204"/>
              <a:cs typeface="Arial" panose="020B0604020202020204"/>
            </a:endParaRPr>
          </a:p>
          <a:p>
            <a:pPr marL="3175" algn="ctr" fontAlgn="auto">
              <a:spcBef>
                <a:spcPts val="0"/>
              </a:spcBef>
              <a:spcAft>
                <a:spcPts val="0"/>
              </a:spcAft>
              <a:defRPr/>
            </a:pPr>
            <a:r>
              <a:rPr lang="en-US" sz="1050" dirty="0">
                <a:solidFill>
                  <a:srgbClr val="000000"/>
                </a:solidFill>
                <a:latin typeface="Arial" panose="020B0604020202020204"/>
                <a:cs typeface="Arial" panose="020B0604020202020204"/>
              </a:rPr>
              <a:t>associated costs but did not contribute to the content of this</a:t>
            </a:r>
            <a:r>
              <a:rPr lang="en-US" sz="1050" spc="-190" dirty="0">
                <a:solidFill>
                  <a:srgbClr val="000000"/>
                </a:solidFill>
                <a:latin typeface="Arial" panose="020B0604020202020204"/>
                <a:cs typeface="Arial" panose="020B0604020202020204"/>
              </a:rPr>
              <a:t> </a:t>
            </a:r>
            <a:r>
              <a:rPr lang="en-US" sz="1050" dirty="0">
                <a:solidFill>
                  <a:srgbClr val="000000"/>
                </a:solidFill>
                <a:latin typeface="Arial" panose="020B0604020202020204"/>
                <a:cs typeface="Arial" panose="020B0604020202020204"/>
              </a:rPr>
              <a:t>document</a:t>
            </a:r>
          </a:p>
        </p:txBody>
      </p:sp>
    </p:spTree>
    <p:extLst>
      <p:ext uri="{BB962C8B-B14F-4D97-AF65-F5344CB8AC3E}">
        <p14:creationId xmlns:p14="http://schemas.microsoft.com/office/powerpoint/2010/main" val="157548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763BB-EC80-2F9B-812E-FE47E4BD0A51}"/>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D87ED5B9-8AD7-0B88-FC5C-29486BBC77BF}"/>
              </a:ext>
            </a:extLst>
          </p:cNvPr>
          <p:cNvSpPr>
            <a:spLocks noGrp="1"/>
          </p:cNvSpPr>
          <p:nvPr>
            <p:ph idx="1"/>
          </p:nvPr>
        </p:nvSpPr>
        <p:spPr>
          <a:xfrm>
            <a:off x="358775" y="1326358"/>
            <a:ext cx="5381625" cy="2628900"/>
          </a:xfrm>
        </p:spPr>
        <p:txBody>
          <a:bodyPr/>
          <a:lstStyle/>
          <a:p>
            <a:r>
              <a:rPr lang="en-US" sz="1500" dirty="0"/>
              <a:t>Johan is a </a:t>
            </a:r>
            <a:r>
              <a:rPr lang="en-US" sz="1500" b="1" i="1" dirty="0"/>
              <a:t>68 year old man</a:t>
            </a:r>
            <a:endParaRPr lang="en-US" sz="1500" dirty="0"/>
          </a:p>
          <a:p>
            <a:r>
              <a:rPr lang="en-US" sz="1500" dirty="0"/>
              <a:t>He retired 4 years ago before which he had worked as a book-keeper in a small office for most of his working life</a:t>
            </a:r>
          </a:p>
          <a:p>
            <a:r>
              <a:rPr lang="en-US" sz="1500" dirty="0"/>
              <a:t>He lives alone in a small town and has two children and five grandchildren</a:t>
            </a:r>
          </a:p>
          <a:p>
            <a:r>
              <a:rPr lang="en-US" sz="1500" dirty="0"/>
              <a:t>He enjoys reading</a:t>
            </a:r>
          </a:p>
          <a:p>
            <a:r>
              <a:rPr lang="en-US" sz="1500" dirty="0"/>
              <a:t>He used to walk a lot but due to his breathlessness he prefers to stay at home</a:t>
            </a:r>
          </a:p>
        </p:txBody>
      </p:sp>
      <p:pic>
        <p:nvPicPr>
          <p:cNvPr id="5" name="Picture 4" descr="Elderly man looking out the window">
            <a:extLst>
              <a:ext uri="{FF2B5EF4-FFF2-40B4-BE49-F238E27FC236}">
                <a16:creationId xmlns:a16="http://schemas.microsoft.com/office/drawing/2014/main" id="{3C870614-B565-B65D-15F5-25BD5D7FCA9E}"/>
              </a:ext>
            </a:extLst>
          </p:cNvPr>
          <p:cNvPicPr>
            <a:picLocks noChangeAspect="1"/>
          </p:cNvPicPr>
          <p:nvPr/>
        </p:nvPicPr>
        <p:blipFill>
          <a:blip r:embed="rId2"/>
          <a:stretch>
            <a:fillRect/>
          </a:stretch>
        </p:blipFill>
        <p:spPr>
          <a:xfrm>
            <a:off x="6042098" y="1455603"/>
            <a:ext cx="2683183" cy="1728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991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4408-38EC-4827-CD75-F3884CEBB6FA}"/>
              </a:ext>
            </a:extLst>
          </p:cNvPr>
          <p:cNvSpPr>
            <a:spLocks noGrp="1"/>
          </p:cNvSpPr>
          <p:nvPr>
            <p:ph type="title"/>
          </p:nvPr>
        </p:nvSpPr>
        <p:spPr/>
        <p:txBody>
          <a:bodyPr/>
          <a:lstStyle/>
          <a:p>
            <a:r>
              <a:rPr lang="en-US" dirty="0"/>
              <a:t>Medical history </a:t>
            </a:r>
          </a:p>
        </p:txBody>
      </p:sp>
      <p:graphicFrame>
        <p:nvGraphicFramePr>
          <p:cNvPr id="4" name="5 - Πίνακας">
            <a:extLst>
              <a:ext uri="{FF2B5EF4-FFF2-40B4-BE49-F238E27FC236}">
                <a16:creationId xmlns:a16="http://schemas.microsoft.com/office/drawing/2014/main" id="{40D45784-DD1F-A687-8310-40899016ECA6}"/>
              </a:ext>
            </a:extLst>
          </p:cNvPr>
          <p:cNvGraphicFramePr>
            <a:graphicFrameLocks noGrp="1"/>
          </p:cNvGraphicFramePr>
          <p:nvPr>
            <p:extLst>
              <p:ext uri="{D42A27DB-BD31-4B8C-83A1-F6EECF244321}">
                <p14:modId xmlns:p14="http://schemas.microsoft.com/office/powerpoint/2010/main" val="649392080"/>
              </p:ext>
            </p:extLst>
          </p:nvPr>
        </p:nvGraphicFramePr>
        <p:xfrm>
          <a:off x="357823" y="1124386"/>
          <a:ext cx="8471535" cy="2920266"/>
        </p:xfrm>
        <a:graphic>
          <a:graphicData uri="http://schemas.openxmlformats.org/drawingml/2006/table">
            <a:tbl>
              <a:tblPr firstRow="1" bandRow="1">
                <a:tableStyleId>{5C22544A-7EE6-4342-B048-85BDC9FD1C3A}</a:tableStyleId>
              </a:tblPr>
              <a:tblGrid>
                <a:gridCol w="4312920">
                  <a:extLst>
                    <a:ext uri="{9D8B030D-6E8A-4147-A177-3AD203B41FA5}">
                      <a16:colId xmlns:a16="http://schemas.microsoft.com/office/drawing/2014/main" val="20000"/>
                    </a:ext>
                  </a:extLst>
                </a:gridCol>
                <a:gridCol w="4158615">
                  <a:extLst>
                    <a:ext uri="{9D8B030D-6E8A-4147-A177-3AD203B41FA5}">
                      <a16:colId xmlns:a16="http://schemas.microsoft.com/office/drawing/2014/main" val="20001"/>
                    </a:ext>
                  </a:extLst>
                </a:gridCol>
              </a:tblGrid>
              <a:tr h="1620588">
                <a:tc>
                  <a:txBody>
                    <a:bodyPr/>
                    <a:lstStyle/>
                    <a:p>
                      <a:pPr marL="0" marR="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lang="en-US" sz="1400" b="1" dirty="0">
                          <a:solidFill>
                            <a:schemeClr val="tx1"/>
                          </a:solidFill>
                          <a:latin typeface="Arial" panose="020B0604020202020204" pitchFamily="34" charset="0"/>
                          <a:cs typeface="Arial" panose="020B0604020202020204" pitchFamily="34" charset="0"/>
                          <a:sym typeface="+mn-ea"/>
                        </a:rPr>
                        <a:t>Medical conditions:</a:t>
                      </a:r>
                    </a:p>
                    <a:p>
                      <a:pPr marL="285750" marR="0" indent="-285750" algn="just" defTabSz="914400" eaLnBrk="1" fontAlgn="auto" latinLnBrk="0" hangingPunct="1">
                        <a:lnSpc>
                          <a:spcPct val="100000"/>
                        </a:lnSpc>
                        <a:spcBef>
                          <a:spcPct val="0"/>
                        </a:spcBef>
                        <a:spcAft>
                          <a:spcPts val="0"/>
                        </a:spcAft>
                        <a:buClrTx/>
                        <a:buSzTx/>
                        <a:buFont typeface="Arial" panose="020B0604020202020204" pitchFamily="34" charset="0"/>
                        <a:buChar char="•"/>
                        <a:defRPr/>
                      </a:pPr>
                      <a:r>
                        <a:rPr lang="en-US" sz="1400" b="0" dirty="0">
                          <a:solidFill>
                            <a:schemeClr val="tx1"/>
                          </a:solidFill>
                          <a:latin typeface="Arial" panose="020B0604020202020204" pitchFamily="34" charset="0"/>
                          <a:cs typeface="Arial" panose="020B0604020202020204" pitchFamily="34" charset="0"/>
                          <a:sym typeface="+mn-ea"/>
                        </a:rPr>
                        <a:t>Hypertension</a:t>
                      </a:r>
                      <a:endParaRPr lang="en-US" sz="1400" b="0" dirty="0">
                        <a:solidFill>
                          <a:schemeClr val="tx1"/>
                        </a:solidFill>
                        <a:latin typeface="Arial" panose="020B0604020202020204" pitchFamily="34" charset="0"/>
                        <a:ea typeface="+mn-ea"/>
                        <a:cs typeface="Arial" panose="020B0604020202020204" pitchFamily="34" charset="0"/>
                      </a:endParaRPr>
                    </a:p>
                    <a:p>
                      <a:pPr marL="285750" marR="0" indent="-285750" algn="just" defTabSz="914400" eaLnBrk="1" fontAlgn="auto" latinLnBrk="0" hangingPunct="1">
                        <a:lnSpc>
                          <a:spcPct val="100000"/>
                        </a:lnSpc>
                        <a:spcBef>
                          <a:spcPct val="0"/>
                        </a:spcBef>
                        <a:spcAft>
                          <a:spcPts val="0"/>
                        </a:spcAft>
                        <a:buClrTx/>
                        <a:buSzTx/>
                        <a:buFont typeface="Arial" panose="020B0604020202020204" pitchFamily="34" charset="0"/>
                        <a:buChar char="•"/>
                        <a:defRPr/>
                      </a:pPr>
                      <a:r>
                        <a:rPr lang="en-US" sz="1400" b="0" dirty="0">
                          <a:solidFill>
                            <a:schemeClr val="tx1"/>
                          </a:solidFill>
                          <a:latin typeface="Arial" panose="020B0604020202020204" pitchFamily="34" charset="0"/>
                          <a:cs typeface="Arial" panose="020B0604020202020204" pitchFamily="34" charset="0"/>
                          <a:sym typeface="+mn-ea"/>
                        </a:rPr>
                        <a:t>Type 2 diabetes mellitus </a:t>
                      </a:r>
                    </a:p>
                    <a:p>
                      <a:pPr marL="285750" marR="0" indent="-285750" algn="just" defTabSz="914400" eaLnBrk="1" fontAlgn="auto" latinLnBrk="0" hangingPunct="1">
                        <a:lnSpc>
                          <a:spcPct val="100000"/>
                        </a:lnSpc>
                        <a:spcBef>
                          <a:spcPct val="0"/>
                        </a:spcBef>
                        <a:spcAft>
                          <a:spcPts val="0"/>
                        </a:spcAft>
                        <a:buClrTx/>
                        <a:buSzTx/>
                        <a:buFont typeface="Arial" panose="020B0604020202020204" pitchFamily="34" charset="0"/>
                        <a:buChar char="•"/>
                        <a:defRPr/>
                      </a:pPr>
                      <a:r>
                        <a:rPr lang="en-US" sz="1400" b="0" dirty="0">
                          <a:solidFill>
                            <a:schemeClr val="tx1"/>
                          </a:solidFill>
                          <a:latin typeface="Arial" panose="020B0604020202020204" pitchFamily="34" charset="0"/>
                          <a:cs typeface="Arial" panose="020B0604020202020204" pitchFamily="34" charset="0"/>
                          <a:sym typeface="+mn-ea"/>
                        </a:rPr>
                        <a:t>COPD</a:t>
                      </a:r>
                    </a:p>
                  </a:txBody>
                  <a:tcPr>
                    <a:solidFill>
                      <a:schemeClr val="accent5">
                        <a:lumMod val="60000"/>
                        <a:lumOff val="40000"/>
                      </a:schemeClr>
                    </a:solidFill>
                  </a:tcPr>
                </a:tc>
                <a:tc>
                  <a:txBody>
                    <a:bodyPr/>
                    <a:lstStyle/>
                    <a:p>
                      <a:pPr>
                        <a:lnSpc>
                          <a:spcPct val="100000"/>
                        </a:lnSpc>
                      </a:pPr>
                      <a:r>
                        <a:rPr lang="en-US" altLang="el-GR" sz="1400" b="1" dirty="0">
                          <a:solidFill>
                            <a:schemeClr val="tx1"/>
                          </a:solidFill>
                          <a:latin typeface="Arial" panose="020B0604020202020204" pitchFamily="34" charset="0"/>
                          <a:cs typeface="Arial" panose="020B0604020202020204" pitchFamily="34" charset="0"/>
                        </a:rPr>
                        <a:t>Current medication:</a:t>
                      </a:r>
                    </a:p>
                    <a:p>
                      <a:pPr marL="285750" indent="-285750">
                        <a:lnSpc>
                          <a:spcPct val="100000"/>
                        </a:lnSpc>
                        <a:buFont typeface="Arial" panose="020B0604020202020204" pitchFamily="34" charset="0"/>
                        <a:buChar char="•"/>
                      </a:pPr>
                      <a:r>
                        <a:rPr lang="en-US" altLang="el-GR" sz="1400" b="0" dirty="0">
                          <a:solidFill>
                            <a:schemeClr val="tx1"/>
                          </a:solidFill>
                          <a:latin typeface="Arial" panose="020B0604020202020204" pitchFamily="34" charset="0"/>
                          <a:cs typeface="Arial" panose="020B0604020202020204" pitchFamily="34" charset="0"/>
                        </a:rPr>
                        <a:t>Amlodipine</a:t>
                      </a:r>
                    </a:p>
                    <a:p>
                      <a:pPr marL="285750" indent="-285750">
                        <a:lnSpc>
                          <a:spcPct val="100000"/>
                        </a:lnSpc>
                        <a:buFont typeface="Arial" panose="020B0604020202020204" pitchFamily="34" charset="0"/>
                        <a:buChar char="•"/>
                      </a:pPr>
                      <a:r>
                        <a:rPr lang="en-US" altLang="el-GR" sz="1400" b="0" dirty="0">
                          <a:solidFill>
                            <a:schemeClr val="tx1"/>
                          </a:solidFill>
                          <a:latin typeface="Arial" panose="020B0604020202020204" pitchFamily="34" charset="0"/>
                          <a:cs typeface="Arial" panose="020B0604020202020204" pitchFamily="34" charset="0"/>
                        </a:rPr>
                        <a:t>Enalapril </a:t>
                      </a:r>
                    </a:p>
                    <a:p>
                      <a:pPr marL="285750" indent="-285750">
                        <a:lnSpc>
                          <a:spcPct val="100000"/>
                        </a:lnSpc>
                        <a:buFont typeface="Arial" panose="020B0604020202020204" pitchFamily="34" charset="0"/>
                        <a:buChar char="•"/>
                      </a:pPr>
                      <a:r>
                        <a:rPr lang="en-US" altLang="el-GR" sz="1400" b="0" dirty="0">
                          <a:solidFill>
                            <a:schemeClr val="tx1"/>
                          </a:solidFill>
                          <a:latin typeface="Arial" panose="020B0604020202020204" pitchFamily="34" charset="0"/>
                          <a:cs typeface="Arial" panose="020B0604020202020204" pitchFamily="34" charset="0"/>
                        </a:rPr>
                        <a:t>Atorvastatin </a:t>
                      </a:r>
                    </a:p>
                    <a:p>
                      <a:pPr marL="285750" indent="-285750">
                        <a:lnSpc>
                          <a:spcPct val="100000"/>
                        </a:lnSpc>
                        <a:buFont typeface="Arial" panose="020B0604020202020204" pitchFamily="34" charset="0"/>
                        <a:buChar char="•"/>
                      </a:pPr>
                      <a:r>
                        <a:rPr lang="en-US" altLang="el-GR" sz="1400" b="0" dirty="0">
                          <a:solidFill>
                            <a:schemeClr val="tx1"/>
                          </a:solidFill>
                          <a:latin typeface="Arial" panose="020B0604020202020204" pitchFamily="34" charset="0"/>
                          <a:cs typeface="Arial" panose="020B0604020202020204" pitchFamily="34" charset="0"/>
                        </a:rPr>
                        <a:t>Metformin</a:t>
                      </a:r>
                    </a:p>
                    <a:p>
                      <a:pPr marL="285750" indent="-285750">
                        <a:lnSpc>
                          <a:spcPct val="100000"/>
                        </a:lnSpc>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Fixed combination of LAMA/LABA and SABA as needed </a:t>
                      </a:r>
                      <a:endParaRPr lang="en-US" altLang="el-GR" sz="1400" b="0" dirty="0">
                        <a:solidFill>
                          <a:schemeClr val="tx1"/>
                        </a:solidFill>
                        <a:latin typeface="Arial" panose="020B0604020202020204" pitchFamily="34" charset="0"/>
                        <a:cs typeface="Arial" panose="020B0604020202020204" pitchFamily="34" charset="0"/>
                      </a:endParaRPr>
                    </a:p>
                    <a:p>
                      <a:pPr indent="0">
                        <a:buFont typeface="Arial" panose="020B0604020202020204" pitchFamily="34" charset="0"/>
                        <a:buNone/>
                      </a:pPr>
                      <a:endParaRPr lang="en-US" altLang="el-GR" sz="1400" b="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0000"/>
                  </a:ext>
                </a:extLst>
              </a:tr>
              <a:tr h="1121946">
                <a:tc>
                  <a:txBody>
                    <a:bodyPr/>
                    <a:lstStyle/>
                    <a:p>
                      <a:pPr marL="285750" indent="-285750" algn="just">
                        <a:lnSpc>
                          <a:spcPct val="100000"/>
                        </a:lnSpc>
                        <a:buFont typeface="Arial" panose="020B0604020202020204" pitchFamily="34" charset="0"/>
                        <a:buChar char="•"/>
                      </a:pPr>
                      <a:r>
                        <a:rPr lang="en-US" sz="1400" b="0" dirty="0">
                          <a:latin typeface="Arial" panose="020B0604020202020204" pitchFamily="34" charset="0"/>
                          <a:cs typeface="Arial" panose="020B0604020202020204" pitchFamily="34" charset="0"/>
                        </a:rPr>
                        <a:t>Has a routine check-up with his GP twice a year</a:t>
                      </a:r>
                    </a:p>
                    <a:p>
                      <a:pPr marL="285750" indent="-285750" algn="just">
                        <a:lnSpc>
                          <a:spcPct val="100000"/>
                        </a:lnSpc>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US" sz="1400" b="0" dirty="0">
                          <a:latin typeface="Arial" panose="020B0604020202020204" pitchFamily="34" charset="0"/>
                          <a:cs typeface="Arial" panose="020B0604020202020204" pitchFamily="34" charset="0"/>
                        </a:rPr>
                        <a:t>Usually renews all his prescriptions when visiting his GP</a:t>
                      </a:r>
                    </a:p>
                  </a:txBody>
                  <a:tcPr>
                    <a:solidFill>
                      <a:schemeClr val="accent5">
                        <a:lumMod val="20000"/>
                        <a:lumOff val="80000"/>
                      </a:schemeClr>
                    </a:solidFill>
                  </a:tcPr>
                </a:tc>
                <a:tc>
                  <a:txBody>
                    <a:bodyPr/>
                    <a:lstStyle/>
                    <a:p>
                      <a:pPr marL="285750" indent="-285750" algn="just">
                        <a:lnSpc>
                          <a:spcPct val="100000"/>
                        </a:lnSpc>
                        <a:buFont typeface="Arial" panose="020B0604020202020204" pitchFamily="34" charset="0"/>
                        <a:buChar char="•"/>
                      </a:pPr>
                      <a:r>
                        <a:rPr lang="en-US" sz="1400" b="0" dirty="0">
                          <a:latin typeface="Arial" panose="020B0604020202020204" pitchFamily="34" charset="0"/>
                          <a:cs typeface="Arial" panose="020B0604020202020204" pitchFamily="34" charset="0"/>
                        </a:rPr>
                        <a:t>Obese since his forties: </a:t>
                      </a:r>
                      <a:r>
                        <a:rPr lang="en-US" sz="1400" b="0">
                          <a:latin typeface="Arial" panose="020B0604020202020204" pitchFamily="34" charset="0"/>
                          <a:cs typeface="Arial" panose="020B0604020202020204" pitchFamily="34" charset="0"/>
                        </a:rPr>
                        <a:t>weight 102 </a:t>
                      </a:r>
                      <a:r>
                        <a:rPr lang="en-US" sz="1400" b="0" dirty="0">
                          <a:latin typeface="Arial" panose="020B0604020202020204" pitchFamily="34" charset="0"/>
                          <a:cs typeface="Arial" panose="020B0604020202020204" pitchFamily="34" charset="0"/>
                        </a:rPr>
                        <a:t>kg, </a:t>
                      </a:r>
                      <a:r>
                        <a:rPr lang="en-US" sz="1400" b="0">
                          <a:latin typeface="Arial" panose="020B0604020202020204" pitchFamily="34" charset="0"/>
                          <a:cs typeface="Arial" panose="020B0604020202020204" pitchFamily="34" charset="0"/>
                        </a:rPr>
                        <a:t>height 177 </a:t>
                      </a:r>
                      <a:r>
                        <a:rPr lang="en-US" sz="1400" b="0" dirty="0">
                          <a:latin typeface="Arial" panose="020B0604020202020204" pitchFamily="34" charset="0"/>
                          <a:cs typeface="Arial" panose="020B0604020202020204" pitchFamily="34" charset="0"/>
                        </a:rPr>
                        <a:t>cm (BMI 33)</a:t>
                      </a: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5" descr="Elderly man looking out the window">
            <a:extLst>
              <a:ext uri="{FF2B5EF4-FFF2-40B4-BE49-F238E27FC236}">
                <a16:creationId xmlns:a16="http://schemas.microsoft.com/office/drawing/2014/main" id="{071C7066-4A38-E11D-4D8A-09B9B47C1A13}"/>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94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4B5F-CC61-9F61-51BE-CDCA6CD09A5D}"/>
              </a:ext>
            </a:extLst>
          </p:cNvPr>
          <p:cNvSpPr>
            <a:spLocks noGrp="1"/>
          </p:cNvSpPr>
          <p:nvPr>
            <p:ph type="title"/>
          </p:nvPr>
        </p:nvSpPr>
        <p:spPr/>
        <p:txBody>
          <a:bodyPr/>
          <a:lstStyle/>
          <a:p>
            <a:r>
              <a:rPr lang="en-US" dirty="0"/>
              <a:t>Respiratory history I</a:t>
            </a:r>
          </a:p>
        </p:txBody>
      </p:sp>
      <p:sp>
        <p:nvSpPr>
          <p:cNvPr id="3" name="Content Placeholder 2">
            <a:extLst>
              <a:ext uri="{FF2B5EF4-FFF2-40B4-BE49-F238E27FC236}">
                <a16:creationId xmlns:a16="http://schemas.microsoft.com/office/drawing/2014/main" id="{C90DA611-6B92-46F0-C2FB-88D7D70AB775}"/>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Johan has been a smoker  since age 14 years and is still a daily smoker</a:t>
            </a:r>
          </a:p>
          <a:p>
            <a:pPr marL="285750" indent="-28575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He was diagnosed with COPD about ten years ago</a:t>
            </a:r>
          </a:p>
          <a:p>
            <a:pPr marL="285750" indent="-28575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Spirometry was performed a year ago: FEV</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55% predicted and FEV</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/FVC 0.55</a:t>
            </a:r>
          </a:p>
          <a:p>
            <a:pPr marL="285750" indent="-28575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He has been prescribed a fixed combination of LAMA/LABA and SABA as needed for the last 5 years</a:t>
            </a:r>
            <a:endParaRPr lang="en-US" sz="1800" dirty="0"/>
          </a:p>
        </p:txBody>
      </p:sp>
      <p:pic>
        <p:nvPicPr>
          <p:cNvPr id="5" name="Picture 4" descr="Elderly man looking out the window">
            <a:extLst>
              <a:ext uri="{FF2B5EF4-FFF2-40B4-BE49-F238E27FC236}">
                <a16:creationId xmlns:a16="http://schemas.microsoft.com/office/drawing/2014/main" id="{CA40C26E-F2B0-F1D7-BF06-2A8B8349657A}"/>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186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ACE1-14D0-AF5F-5959-A2495E7934FB}"/>
              </a:ext>
            </a:extLst>
          </p:cNvPr>
          <p:cNvSpPr>
            <a:spLocks noGrp="1"/>
          </p:cNvSpPr>
          <p:nvPr>
            <p:ph type="title"/>
          </p:nvPr>
        </p:nvSpPr>
        <p:spPr/>
        <p:txBody>
          <a:bodyPr/>
          <a:lstStyle/>
          <a:p>
            <a:r>
              <a:rPr lang="en-US" dirty="0"/>
              <a:t>Respiratory history II</a:t>
            </a:r>
          </a:p>
        </p:txBody>
      </p:sp>
      <p:sp>
        <p:nvSpPr>
          <p:cNvPr id="3" name="Content Placeholder 2">
            <a:extLst>
              <a:ext uri="{FF2B5EF4-FFF2-40B4-BE49-F238E27FC236}">
                <a16:creationId xmlns:a16="http://schemas.microsoft.com/office/drawing/2014/main" id="{67FED6A1-8D87-9232-615B-1CE3B6ECD5BE}"/>
              </a:ext>
            </a:extLst>
          </p:cNvPr>
          <p:cNvSpPr>
            <a:spLocks noGrp="1"/>
          </p:cNvSpPr>
          <p:nvPr>
            <p:ph idx="1"/>
          </p:nvPr>
        </p:nvSpPr>
        <p:spPr>
          <a:xfrm>
            <a:off x="358774" y="1348979"/>
            <a:ext cx="8465185" cy="2628900"/>
          </a:xfrm>
        </p:spPr>
        <p:txBody>
          <a:bodyPr/>
          <a:lstStyle/>
          <a:p>
            <a:r>
              <a:rPr lang="en-US" dirty="0"/>
              <a:t>Recorded in Johan’s notes from a previous visit:</a:t>
            </a:r>
          </a:p>
          <a:p>
            <a:pPr lvl="1"/>
            <a:r>
              <a:rPr lang="en-US" sz="1800" dirty="0"/>
              <a:t>He experiences breathlessness when walking with people of the same age</a:t>
            </a:r>
          </a:p>
          <a:p>
            <a:pPr lvl="1"/>
            <a:r>
              <a:rPr lang="en-US" sz="1800" dirty="0"/>
              <a:t>He has had one severe COPD exacerbation (2 years ago)</a:t>
            </a:r>
          </a:p>
          <a:p>
            <a:pPr lvl="1"/>
            <a:r>
              <a:rPr lang="en-US" sz="1800" dirty="0"/>
              <a:t>He often has symptoms at night including cough and sometimes breathlessness</a:t>
            </a:r>
          </a:p>
          <a:p>
            <a:pPr lvl="1"/>
            <a:r>
              <a:rPr lang="en-US" sz="1800" dirty="0"/>
              <a:t>He uses extra SABA daily, but with limited effect on his breathlessness</a:t>
            </a:r>
          </a:p>
        </p:txBody>
      </p:sp>
      <p:pic>
        <p:nvPicPr>
          <p:cNvPr id="4" name="Picture 3" descr="Elderly man looking out the window">
            <a:extLst>
              <a:ext uri="{FF2B5EF4-FFF2-40B4-BE49-F238E27FC236}">
                <a16:creationId xmlns:a16="http://schemas.microsoft.com/office/drawing/2014/main" id="{CC303F7E-EBF2-0EFE-D017-3A614959E208}"/>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22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369F-5ABA-46DC-B9B1-2B34CC1E0D4B}"/>
              </a:ext>
            </a:extLst>
          </p:cNvPr>
          <p:cNvSpPr>
            <a:spLocks noGrp="1"/>
          </p:cNvSpPr>
          <p:nvPr>
            <p:ph type="title"/>
          </p:nvPr>
        </p:nvSpPr>
        <p:spPr/>
        <p:txBody>
          <a:bodyPr/>
          <a:lstStyle/>
          <a:p>
            <a:r>
              <a:rPr lang="en-US" dirty="0"/>
              <a:t>Presenting appointment</a:t>
            </a:r>
          </a:p>
        </p:txBody>
      </p:sp>
      <p:sp>
        <p:nvSpPr>
          <p:cNvPr id="3" name="Content Placeholder 2">
            <a:extLst>
              <a:ext uri="{FF2B5EF4-FFF2-40B4-BE49-F238E27FC236}">
                <a16:creationId xmlns:a16="http://schemas.microsoft.com/office/drawing/2014/main" id="{9AC588EB-E864-2070-D7B0-93007734C9D2}"/>
              </a:ext>
            </a:extLst>
          </p:cNvPr>
          <p:cNvSpPr>
            <a:spLocks noGrp="1"/>
          </p:cNvSpPr>
          <p:nvPr>
            <p:ph idx="1"/>
          </p:nvPr>
        </p:nvSpPr>
        <p:spPr/>
        <p:txBody>
          <a:bodyPr/>
          <a:lstStyle/>
          <a:p>
            <a:r>
              <a:rPr lang="en-US" dirty="0"/>
              <a:t>Johan had scheduled a routine check-up</a:t>
            </a:r>
          </a:p>
          <a:p>
            <a:pPr marL="552450" lvl="1" indent="-285750">
              <a:spcBef>
                <a:spcPts val="600"/>
              </a:spcBef>
              <a:buFont typeface="Arial" panose="020B0604020202020204" pitchFamily="34" charset="0"/>
              <a:buChar char="•"/>
            </a:pPr>
            <a:r>
              <a:rPr lang="sv-SE" sz="1500" dirty="0">
                <a:latin typeface="Arial" panose="020B0604020202020204" pitchFamily="34" charset="0"/>
                <a:cs typeface="Arial" panose="020B0604020202020204" pitchFamily="34" charset="0"/>
              </a:rPr>
              <a:t>Blood test shows good diabetes control (HbA1c </a:t>
            </a:r>
            <a:r>
              <a:rPr lang="sv-SE" sz="1500">
                <a:latin typeface="Arial" panose="020B0604020202020204" pitchFamily="34" charset="0"/>
                <a:cs typeface="Arial" panose="020B0604020202020204" pitchFamily="34" charset="0"/>
              </a:rPr>
              <a:t>49 mmol/mol, </a:t>
            </a:r>
            <a:r>
              <a:rPr lang="sv-SE" sz="1500" dirty="0">
                <a:latin typeface="Arial" panose="020B0604020202020204" pitchFamily="34" charset="0"/>
                <a:cs typeface="Arial" panose="020B0604020202020204" pitchFamily="34" charset="0"/>
              </a:rPr>
              <a:t>total cholesterol </a:t>
            </a:r>
            <a:r>
              <a:rPr lang="sv-SE" sz="1500">
                <a:latin typeface="Arial" panose="020B0604020202020204" pitchFamily="34" charset="0"/>
                <a:cs typeface="Arial" panose="020B0604020202020204" pitchFamily="34" charset="0"/>
              </a:rPr>
              <a:t>5.6 mmol/L </a:t>
            </a:r>
            <a:r>
              <a:rPr lang="sv-SE" sz="1500" dirty="0">
                <a:latin typeface="Arial" panose="020B0604020202020204" pitchFamily="34" charset="0"/>
                <a:cs typeface="Arial" panose="020B0604020202020204" pitchFamily="34" charset="0"/>
              </a:rPr>
              <a:t>and LDL cholesterol </a:t>
            </a:r>
            <a:r>
              <a:rPr lang="sv-SE" sz="1500">
                <a:latin typeface="Arial" panose="020B0604020202020204" pitchFamily="34" charset="0"/>
                <a:cs typeface="Arial" panose="020B0604020202020204" pitchFamily="34" charset="0"/>
              </a:rPr>
              <a:t>2.4 mmol/L)</a:t>
            </a:r>
            <a:endParaRPr lang="sv-SE" sz="1500" dirty="0">
              <a:latin typeface="Arial" panose="020B0604020202020204" pitchFamily="34" charset="0"/>
              <a:cs typeface="Arial" panose="020B0604020202020204" pitchFamily="34" charset="0"/>
            </a:endParaRPr>
          </a:p>
          <a:p>
            <a:pPr marL="552450" lvl="1" indent="-285750">
              <a:spcBef>
                <a:spcPts val="600"/>
              </a:spcBef>
              <a:buFont typeface="Arial" panose="020B0604020202020204" pitchFamily="34" charset="0"/>
              <a:buChar char="•"/>
            </a:pPr>
            <a:r>
              <a:rPr lang="sv-SE" sz="1500" dirty="0">
                <a:latin typeface="Arial" panose="020B0604020202020204" pitchFamily="34" charset="0"/>
                <a:cs typeface="Arial" panose="020B0604020202020204" pitchFamily="34" charset="0"/>
              </a:rPr>
              <a:t>Blood pressure 140/85 mmHg</a:t>
            </a:r>
          </a:p>
          <a:p>
            <a:pPr lvl="1"/>
            <a:endParaRPr lang="en-US" dirty="0"/>
          </a:p>
        </p:txBody>
      </p:sp>
      <p:sp>
        <p:nvSpPr>
          <p:cNvPr id="4" name="Rectangle 3">
            <a:extLst>
              <a:ext uri="{FF2B5EF4-FFF2-40B4-BE49-F238E27FC236}">
                <a16:creationId xmlns:a16="http://schemas.microsoft.com/office/drawing/2014/main" id="{2A56455A-C486-692D-B39F-DD7438E3AFDE}"/>
              </a:ext>
            </a:extLst>
          </p:cNvPr>
          <p:cNvSpPr/>
          <p:nvPr/>
        </p:nvSpPr>
        <p:spPr bwMode="auto">
          <a:xfrm>
            <a:off x="358775" y="3095740"/>
            <a:ext cx="8256415" cy="882139"/>
          </a:xfrm>
          <a:prstGeom prst="rect">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sv-SE" sz="1600" i="1" dirty="0">
                <a:solidFill>
                  <a:schemeClr val="bg1"/>
                </a:solidFill>
                <a:latin typeface="Arial" panose="020B0604020202020204" pitchFamily="34" charset="0"/>
                <a:cs typeface="Arial" panose="020B0604020202020204" pitchFamily="34" charset="0"/>
              </a:rPr>
              <a:t>His GP was</a:t>
            </a:r>
            <a:r>
              <a:rPr lang="en-US" sz="1600" i="1" dirty="0">
                <a:solidFill>
                  <a:schemeClr val="bg1"/>
                </a:solidFill>
                <a:latin typeface="Arial" panose="020B0604020202020204" pitchFamily="34" charset="0"/>
                <a:cs typeface="Arial" panose="020B0604020202020204" pitchFamily="34" charset="0"/>
              </a:rPr>
              <a:t>, as usual, a bit rushed but on the question “how are you”, he sighs and answers that his COPD is a bit worse with more breathlessness, everything just seems to be harder, he’s not sure he’s coping that well. He also needs a new prescription of SABA</a:t>
            </a:r>
            <a:endParaRPr lang="sv-SE" sz="1600" i="1" dirty="0">
              <a:solidFill>
                <a:schemeClr val="bg1"/>
              </a:solidFill>
              <a:latin typeface="Arial" panose="020B0604020202020204" pitchFamily="34" charset="0"/>
              <a:cs typeface="Arial" panose="020B0604020202020204" pitchFamily="34" charset="0"/>
            </a:endParaRPr>
          </a:p>
        </p:txBody>
      </p:sp>
      <p:pic>
        <p:nvPicPr>
          <p:cNvPr id="5" name="Picture 4" descr="Elderly man looking out the window">
            <a:extLst>
              <a:ext uri="{FF2B5EF4-FFF2-40B4-BE49-F238E27FC236}">
                <a16:creationId xmlns:a16="http://schemas.microsoft.com/office/drawing/2014/main" id="{DB18FD37-D077-B8F8-90ED-6A8E94EC5F66}"/>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11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369F-5ABA-46DC-B9B1-2B34CC1E0D4B}"/>
              </a:ext>
            </a:extLst>
          </p:cNvPr>
          <p:cNvSpPr>
            <a:spLocks noGrp="1"/>
          </p:cNvSpPr>
          <p:nvPr>
            <p:ph type="title"/>
          </p:nvPr>
        </p:nvSpPr>
        <p:spPr/>
        <p:txBody>
          <a:bodyPr/>
          <a:lstStyle/>
          <a:p>
            <a:r>
              <a:rPr lang="en-US" dirty="0"/>
              <a:t>What his GP offered</a:t>
            </a:r>
          </a:p>
        </p:txBody>
      </p:sp>
      <p:sp>
        <p:nvSpPr>
          <p:cNvPr id="3" name="Content Placeholder 2">
            <a:extLst>
              <a:ext uri="{FF2B5EF4-FFF2-40B4-BE49-F238E27FC236}">
                <a16:creationId xmlns:a16="http://schemas.microsoft.com/office/drawing/2014/main" id="{9AC588EB-E864-2070-D7B0-93007734C9D2}"/>
              </a:ext>
            </a:extLst>
          </p:cNvPr>
          <p:cNvSpPr>
            <a:spLocks noGrp="1"/>
          </p:cNvSpPr>
          <p:nvPr>
            <p:ph idx="1"/>
          </p:nvPr>
        </p:nvSpPr>
        <p:spPr/>
        <p:txBody>
          <a:bodyPr/>
          <a:lstStyle/>
          <a:p>
            <a:r>
              <a:rPr lang="en-GB" dirty="0"/>
              <a:t>They acknowledged COPD is a hard condition to live with</a:t>
            </a:r>
          </a:p>
          <a:p>
            <a:r>
              <a:rPr lang="sv-SE" dirty="0">
                <a:latin typeface="Arial" panose="020B0604020202020204" pitchFamily="34" charset="0"/>
                <a:cs typeface="Arial" panose="020B0604020202020204" pitchFamily="34" charset="0"/>
              </a:rPr>
              <a:t>They prescribed 3 more SABA canisters and also renewed all Johan’s other medications</a:t>
            </a:r>
          </a:p>
          <a:p>
            <a:r>
              <a:rPr lang="sv-SE" dirty="0">
                <a:latin typeface="Arial" panose="020B0604020202020204" pitchFamily="34" charset="0"/>
                <a:cs typeface="Arial" panose="020B0604020202020204" pitchFamily="34" charset="0"/>
              </a:rPr>
              <a:t>They agree his next appointment should be in 6 months</a:t>
            </a:r>
          </a:p>
          <a:p>
            <a:pPr lvl="1"/>
            <a:endParaRPr lang="en-US" dirty="0"/>
          </a:p>
        </p:txBody>
      </p:sp>
      <p:sp>
        <p:nvSpPr>
          <p:cNvPr id="4" name="Rectangle 3">
            <a:extLst>
              <a:ext uri="{FF2B5EF4-FFF2-40B4-BE49-F238E27FC236}">
                <a16:creationId xmlns:a16="http://schemas.microsoft.com/office/drawing/2014/main" id="{2A56455A-C486-692D-B39F-DD7438E3AFDE}"/>
              </a:ext>
            </a:extLst>
          </p:cNvPr>
          <p:cNvSpPr/>
          <p:nvPr/>
        </p:nvSpPr>
        <p:spPr bwMode="auto">
          <a:xfrm>
            <a:off x="358775" y="3536414"/>
            <a:ext cx="7661505" cy="441465"/>
          </a:xfrm>
          <a:prstGeom prst="rect">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GB" sz="2000" i="1" dirty="0">
                <a:solidFill>
                  <a:schemeClr val="bg1"/>
                </a:solidFill>
                <a:latin typeface="Arial" panose="020B0604020202020204" pitchFamily="34" charset="0"/>
                <a:cs typeface="Arial" panose="020B0604020202020204" pitchFamily="34" charset="0"/>
              </a:rPr>
              <a:t>His GP rushes on to see his next patient</a:t>
            </a:r>
            <a:endParaRPr lang="sv-SE" sz="2000" i="1" dirty="0">
              <a:solidFill>
                <a:schemeClr val="bg1"/>
              </a:solidFill>
              <a:latin typeface="Arial" panose="020B0604020202020204" pitchFamily="34" charset="0"/>
              <a:cs typeface="Arial" panose="020B0604020202020204" pitchFamily="34" charset="0"/>
            </a:endParaRPr>
          </a:p>
        </p:txBody>
      </p:sp>
      <p:pic>
        <p:nvPicPr>
          <p:cNvPr id="5" name="Picture 4" descr="Elderly man looking out the window">
            <a:extLst>
              <a:ext uri="{FF2B5EF4-FFF2-40B4-BE49-F238E27FC236}">
                <a16:creationId xmlns:a16="http://schemas.microsoft.com/office/drawing/2014/main" id="{CE237EBD-82F1-2452-7993-CD6AB6DA069D}"/>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333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thumb/c/c4/Sweden_road_sign_B2.svg/250px-Sweden_road_sign_B2.svg.png">
            <a:extLst>
              <a:ext uri="{FF2B5EF4-FFF2-40B4-BE49-F238E27FC236}">
                <a16:creationId xmlns:a16="http://schemas.microsoft.com/office/drawing/2014/main" id="{35510612-A244-DFA7-1438-F6C4725CB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976" y="823739"/>
            <a:ext cx="3333520" cy="333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F5187-FE8A-F247-E59D-D99AEED7E150}"/>
              </a:ext>
            </a:extLst>
          </p:cNvPr>
          <p:cNvSpPr>
            <a:spLocks noGrp="1"/>
          </p:cNvSpPr>
          <p:nvPr>
            <p:ph type="title"/>
          </p:nvPr>
        </p:nvSpPr>
        <p:spPr/>
        <p:txBody>
          <a:bodyPr/>
          <a:lstStyle/>
          <a:p>
            <a:r>
              <a:rPr lang="en-US" dirty="0"/>
              <a:t>What is your opinion about Johan’s visit?</a:t>
            </a:r>
          </a:p>
        </p:txBody>
      </p:sp>
      <p:sp>
        <p:nvSpPr>
          <p:cNvPr id="3" name="Content Placeholder 2">
            <a:extLst>
              <a:ext uri="{FF2B5EF4-FFF2-40B4-BE49-F238E27FC236}">
                <a16:creationId xmlns:a16="http://schemas.microsoft.com/office/drawing/2014/main" id="{D68EF907-757F-598B-4EB1-2D89AF9C7E2D}"/>
              </a:ext>
            </a:extLst>
          </p:cNvPr>
          <p:cNvSpPr>
            <a:spLocks noGrp="1"/>
          </p:cNvSpPr>
          <p:nvPr>
            <p:ph idx="1"/>
          </p:nvPr>
        </p:nvSpPr>
        <p:spPr/>
        <p:txBody>
          <a:bodyPr/>
          <a:lstStyle/>
          <a:p>
            <a:r>
              <a:rPr lang="en-US" dirty="0"/>
              <a:t>Was this a typical visit in primary care for someone with COPD?</a:t>
            </a:r>
          </a:p>
          <a:p>
            <a:r>
              <a:rPr lang="en-US" dirty="0"/>
              <a:t>What could have been done differently?</a:t>
            </a:r>
          </a:p>
          <a:p>
            <a:r>
              <a:rPr lang="en-US" dirty="0"/>
              <a:t>What was lacking?</a:t>
            </a:r>
          </a:p>
          <a:p>
            <a:r>
              <a:rPr lang="en-US" dirty="0"/>
              <a:t>What would you suggest to improve the consultation?</a:t>
            </a:r>
          </a:p>
          <a:p>
            <a:r>
              <a:rPr lang="en-US" dirty="0"/>
              <a:t>Were there clues that something else was going on with Johan?</a:t>
            </a:r>
          </a:p>
        </p:txBody>
      </p:sp>
    </p:spTree>
    <p:extLst>
      <p:ext uri="{BB962C8B-B14F-4D97-AF65-F5344CB8AC3E}">
        <p14:creationId xmlns:p14="http://schemas.microsoft.com/office/powerpoint/2010/main" val="382255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C484-8933-FA66-BCF3-A58CED64A0E2}"/>
              </a:ext>
            </a:extLst>
          </p:cNvPr>
          <p:cNvSpPr>
            <a:spLocks noGrp="1"/>
          </p:cNvSpPr>
          <p:nvPr>
            <p:ph type="title"/>
          </p:nvPr>
        </p:nvSpPr>
        <p:spPr/>
        <p:txBody>
          <a:bodyPr/>
          <a:lstStyle/>
          <a:p>
            <a:r>
              <a:rPr lang="en-US" dirty="0"/>
              <a:t>Something important was missed</a:t>
            </a:r>
          </a:p>
        </p:txBody>
      </p:sp>
      <p:sp>
        <p:nvSpPr>
          <p:cNvPr id="3" name="Content Placeholder 2">
            <a:extLst>
              <a:ext uri="{FF2B5EF4-FFF2-40B4-BE49-F238E27FC236}">
                <a16:creationId xmlns:a16="http://schemas.microsoft.com/office/drawing/2014/main" id="{C82E6F3A-39D9-644A-10BE-E4051040CDC3}"/>
              </a:ext>
            </a:extLst>
          </p:cNvPr>
          <p:cNvSpPr>
            <a:spLocks noGrp="1"/>
          </p:cNvSpPr>
          <p:nvPr>
            <p:ph idx="1"/>
          </p:nvPr>
        </p:nvSpPr>
        <p:spPr/>
        <p:txBody>
          <a:bodyPr/>
          <a:lstStyle/>
          <a:p>
            <a:r>
              <a:rPr lang="en-GB" sz="1800" dirty="0">
                <a:latin typeface="Arial" panose="020B0604020202020204" pitchFamily="34" charset="0"/>
                <a:cs typeface="Arial" panose="020B0604020202020204" pitchFamily="34" charset="0"/>
              </a:rPr>
              <a:t>Johan’s GP seemed friendly and tried to take a patient-centred approach, but how did they deal with the patients comment about not coping and increasingly staying at home? </a:t>
            </a:r>
          </a:p>
          <a:p>
            <a:pPr lvl="1"/>
            <a:r>
              <a:rPr lang="en-GB" sz="1500" dirty="0">
                <a:latin typeface="Arial" panose="020B0604020202020204" pitchFamily="34" charset="0"/>
                <a:cs typeface="Arial" panose="020B0604020202020204" pitchFamily="34" charset="0"/>
              </a:rPr>
              <a:t>Evidence shows that rather than elicit mental health concerns GPs often tend to close them down (Guthrie, 2017)</a:t>
            </a:r>
          </a:p>
          <a:p>
            <a:r>
              <a:rPr lang="en-GB" sz="1800" dirty="0">
                <a:latin typeface="Arial" panose="020B0604020202020204" pitchFamily="34" charset="0"/>
                <a:cs typeface="Arial" panose="020B0604020202020204" pitchFamily="34" charset="0"/>
              </a:rPr>
              <a:t>Simply asking patients to say more if they indicate some non-medical concerns can be helpful</a:t>
            </a:r>
          </a:p>
          <a:p>
            <a:endParaRPr lang="en-US" sz="1800" dirty="0"/>
          </a:p>
        </p:txBody>
      </p:sp>
      <p:sp>
        <p:nvSpPr>
          <p:cNvPr id="4" name="Speech Bubble: Rectangle with Corners Rounded 3">
            <a:extLst>
              <a:ext uri="{FF2B5EF4-FFF2-40B4-BE49-F238E27FC236}">
                <a16:creationId xmlns:a16="http://schemas.microsoft.com/office/drawing/2014/main" id="{4742D4ED-9F3E-CFF7-9069-19B6D016BF45}"/>
              </a:ext>
            </a:extLst>
          </p:cNvPr>
          <p:cNvSpPr/>
          <p:nvPr/>
        </p:nvSpPr>
        <p:spPr>
          <a:xfrm flipH="1">
            <a:off x="5181600" y="3437689"/>
            <a:ext cx="2524912" cy="1080379"/>
          </a:xfrm>
          <a:prstGeom prst="wedgeRoundRectCallout">
            <a:avLst>
              <a:gd name="adj1" fmla="val 45389"/>
              <a:gd name="adj2" fmla="val 71568"/>
              <a:gd name="adj3" fmla="val 16667"/>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bg1"/>
                </a:solidFill>
              </a:rPr>
              <a:t>‘Can you tell me a bit more about that?’</a:t>
            </a:r>
          </a:p>
        </p:txBody>
      </p:sp>
    </p:spTree>
    <p:extLst>
      <p:ext uri="{BB962C8B-B14F-4D97-AF65-F5344CB8AC3E}">
        <p14:creationId xmlns:p14="http://schemas.microsoft.com/office/powerpoint/2010/main" val="114314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8">
            <a:extLst>
              <a:ext uri="{FF2B5EF4-FFF2-40B4-BE49-F238E27FC236}">
                <a16:creationId xmlns:a16="http://schemas.microsoft.com/office/drawing/2014/main" id="{E1968448-C398-0A4D-B4C3-18BA35120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5836170" cy="1822405"/>
          </a:xfrm>
          <a:prstGeom prst="rect">
            <a:avLst/>
          </a:prstGeom>
          <a:noFill/>
          <a:ln w="9525">
            <a:noFill/>
            <a:miter lim="800000"/>
            <a:headEnd/>
            <a:tailEnd/>
          </a:ln>
        </p:spPr>
      </p:pic>
      <p:pic>
        <p:nvPicPr>
          <p:cNvPr id="5" name="Imagem 10">
            <a:extLst>
              <a:ext uri="{FF2B5EF4-FFF2-40B4-BE49-F238E27FC236}">
                <a16:creationId xmlns:a16="http://schemas.microsoft.com/office/drawing/2014/main" id="{177D8EF1-CED6-7E15-21A1-A27A54EB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793830"/>
            <a:ext cx="2832582" cy="2609895"/>
          </a:xfrm>
          <a:prstGeom prst="rect">
            <a:avLst/>
          </a:prstGeom>
          <a:ln>
            <a:noFill/>
          </a:ln>
          <a:effectLst>
            <a:outerShdw blurRad="292100" dist="139700" dir="2700000" algn="tl" rotWithShape="0">
              <a:srgbClr val="333333">
                <a:alpha val="65000"/>
              </a:srgbClr>
            </a:outerShdw>
          </a:effectLst>
        </p:spPr>
      </p:pic>
      <p:pic>
        <p:nvPicPr>
          <p:cNvPr id="6" name="Imagem 12">
            <a:extLst>
              <a:ext uri="{FF2B5EF4-FFF2-40B4-BE49-F238E27FC236}">
                <a16:creationId xmlns:a16="http://schemas.microsoft.com/office/drawing/2014/main" id="{9A3A5A32-C6E7-EFF6-7FAA-FC281E517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61" y="1991166"/>
            <a:ext cx="4790357" cy="2256984"/>
          </a:xfrm>
          <a:prstGeom prst="rect">
            <a:avLst/>
          </a:prstGeom>
          <a:ln>
            <a:noFill/>
          </a:ln>
          <a:effectLst>
            <a:outerShdw blurRad="292100" dist="139700" dir="2700000" algn="tl" rotWithShape="0">
              <a:srgbClr val="333333">
                <a:alpha val="65000"/>
              </a:srgbClr>
            </a:outerShdw>
          </a:effectLst>
        </p:spPr>
      </p:pic>
      <p:sp>
        <p:nvSpPr>
          <p:cNvPr id="7" name="6 - TextBox">
            <a:extLst>
              <a:ext uri="{FF2B5EF4-FFF2-40B4-BE49-F238E27FC236}">
                <a16:creationId xmlns:a16="http://schemas.microsoft.com/office/drawing/2014/main" id="{2A2E539E-7EC0-CCAC-CE08-EDB566348D32}"/>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Available at: https://www.ipcrg.org/dth12.</a:t>
            </a:r>
            <a:endParaRPr lang="zh-CN" altLang="en-US" sz="800" dirty="0"/>
          </a:p>
        </p:txBody>
      </p:sp>
    </p:spTree>
    <p:extLst>
      <p:ext uri="{BB962C8B-B14F-4D97-AF65-F5344CB8AC3E}">
        <p14:creationId xmlns:p14="http://schemas.microsoft.com/office/powerpoint/2010/main" val="260187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30CB5F-F9E2-0E3F-9486-2C23F383C46E}"/>
              </a:ext>
            </a:extLst>
          </p:cNvPr>
          <p:cNvSpPr>
            <a:spLocks noGrp="1"/>
          </p:cNvSpPr>
          <p:nvPr>
            <p:ph type="title"/>
          </p:nvPr>
        </p:nvSpPr>
        <p:spPr/>
        <p:txBody>
          <a:bodyPr/>
          <a:lstStyle/>
          <a:p>
            <a:r>
              <a:rPr lang="en-GB" sz="3600" dirty="0"/>
              <a:t>COPD and Mental Health </a:t>
            </a:r>
            <a:br>
              <a:rPr lang="en-GB" sz="3600" dirty="0"/>
            </a:br>
            <a:r>
              <a:rPr lang="en-GB" sz="3600" dirty="0"/>
              <a:t>Case Studies</a:t>
            </a:r>
            <a:br>
              <a:rPr lang="en-GB" sz="2400" dirty="0"/>
            </a:br>
            <a:r>
              <a:rPr lang="en-GB" sz="1800" dirty="0">
                <a:solidFill>
                  <a:schemeClr val="tx1"/>
                </a:solidFill>
              </a:rPr>
              <a:t>COPD and Anxiety</a:t>
            </a:r>
            <a:br>
              <a:rPr lang="en-GB" sz="2400" dirty="0">
                <a:solidFill>
                  <a:schemeClr val="tx1"/>
                </a:solidFill>
              </a:rPr>
            </a:br>
            <a:br>
              <a:rPr lang="en-GB" sz="2400" dirty="0">
                <a:solidFill>
                  <a:schemeClr val="tx1"/>
                </a:solidFill>
              </a:rPr>
            </a:br>
            <a:r>
              <a:rPr lang="en-GB" sz="1600" dirty="0">
                <a:solidFill>
                  <a:schemeClr val="tx1"/>
                </a:solidFill>
              </a:rPr>
              <a:t>Bjorn </a:t>
            </a:r>
            <a:r>
              <a:rPr lang="en-GB" sz="1600" dirty="0" err="1">
                <a:solidFill>
                  <a:schemeClr val="tx1"/>
                </a:solidFill>
              </a:rPr>
              <a:t>Stallberg</a:t>
            </a:r>
            <a:r>
              <a:rPr lang="en-GB" sz="1600" dirty="0">
                <a:solidFill>
                  <a:schemeClr val="tx1"/>
                </a:solidFill>
              </a:rPr>
              <a:t>, Liz Steed, Stephanie Taylor</a:t>
            </a:r>
            <a:endParaRPr lang="en-US" sz="1100" dirty="0"/>
          </a:p>
        </p:txBody>
      </p:sp>
    </p:spTree>
    <p:extLst>
      <p:ext uri="{BB962C8B-B14F-4D97-AF65-F5344CB8AC3E}">
        <p14:creationId xmlns:p14="http://schemas.microsoft.com/office/powerpoint/2010/main" val="642403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DC9C-A11C-77EE-17AF-099463C01DDA}"/>
              </a:ext>
            </a:extLst>
          </p:cNvPr>
          <p:cNvSpPr>
            <a:spLocks noGrp="1"/>
          </p:cNvSpPr>
          <p:nvPr>
            <p:ph type="title"/>
          </p:nvPr>
        </p:nvSpPr>
        <p:spPr/>
        <p:txBody>
          <a:bodyPr/>
          <a:lstStyle/>
          <a:p>
            <a:r>
              <a:rPr lang="en-US" dirty="0"/>
              <a:t>Diagnosing anxiety</a:t>
            </a:r>
          </a:p>
        </p:txBody>
      </p:sp>
      <p:sp>
        <p:nvSpPr>
          <p:cNvPr id="3" name="Content Placeholder 2">
            <a:extLst>
              <a:ext uri="{FF2B5EF4-FFF2-40B4-BE49-F238E27FC236}">
                <a16:creationId xmlns:a16="http://schemas.microsoft.com/office/drawing/2014/main" id="{5E395FBC-35F5-EB17-9401-2518C04D47D9}"/>
              </a:ext>
            </a:extLst>
          </p:cNvPr>
          <p:cNvSpPr>
            <a:spLocks noGrp="1"/>
          </p:cNvSpPr>
          <p:nvPr>
            <p:ph idx="1"/>
          </p:nvPr>
        </p:nvSpPr>
        <p:spPr>
          <a:xfrm>
            <a:off x="358775" y="1348979"/>
            <a:ext cx="5050507" cy="2628900"/>
          </a:xfrm>
        </p:spPr>
        <p:txBody>
          <a:bodyPr/>
          <a:lstStyle/>
          <a:p>
            <a:pPr marL="285750" indent="-285750">
              <a:buFont typeface="Arial" panose="020B0604020202020204" pitchFamily="34" charset="0"/>
              <a:buChar char="•"/>
            </a:pPr>
            <a:r>
              <a:rPr lang="en-GB" sz="1800" dirty="0"/>
              <a:t>Before using questionnaires you need to suspect anxiety is a problem </a:t>
            </a:r>
          </a:p>
          <a:p>
            <a:pPr marL="285750" indent="-285750">
              <a:buFont typeface="Arial" panose="020B0604020202020204" pitchFamily="34" charset="0"/>
              <a:buChar char="•"/>
            </a:pPr>
            <a:r>
              <a:rPr lang="en-GB" sz="1800" dirty="0"/>
              <a:t>Anxiety can affect </a:t>
            </a:r>
            <a:r>
              <a:rPr lang="en-GB" sz="1800" i="1" dirty="0"/>
              <a:t>feelings</a:t>
            </a:r>
            <a:r>
              <a:rPr lang="en-GB" sz="1800" dirty="0"/>
              <a:t>, </a:t>
            </a:r>
            <a:r>
              <a:rPr lang="en-GB" sz="1800" i="1" dirty="0"/>
              <a:t>thoughts</a:t>
            </a:r>
            <a:r>
              <a:rPr lang="en-GB" sz="1800" dirty="0"/>
              <a:t>, </a:t>
            </a:r>
            <a:r>
              <a:rPr lang="en-GB" sz="1800" i="1" dirty="0"/>
              <a:t>behaviours</a:t>
            </a:r>
            <a:r>
              <a:rPr lang="en-GB" sz="1800" dirty="0"/>
              <a:t> and </a:t>
            </a:r>
            <a:r>
              <a:rPr lang="en-GB" sz="1800" i="1" dirty="0"/>
              <a:t>symptoms,</a:t>
            </a:r>
            <a:r>
              <a:rPr lang="en-GB" sz="1800" dirty="0"/>
              <a:t> so clues in any of these areas can be helpful</a:t>
            </a:r>
          </a:p>
          <a:p>
            <a:pPr marL="285750" indent="-285750">
              <a:buFont typeface="Arial" panose="020B0604020202020204" pitchFamily="34" charset="0"/>
              <a:buChar char="•"/>
            </a:pPr>
            <a:r>
              <a:rPr lang="en-GB" sz="1800" dirty="0"/>
              <a:t>Anxiety is underpinned by feelings of threat and inability to cope</a:t>
            </a:r>
          </a:p>
          <a:p>
            <a:endParaRPr lang="en-US" sz="1800" dirty="0"/>
          </a:p>
        </p:txBody>
      </p:sp>
      <p:sp>
        <p:nvSpPr>
          <p:cNvPr id="4" name="Speech Bubble: Rectangle with Corners Rounded 3">
            <a:extLst>
              <a:ext uri="{FF2B5EF4-FFF2-40B4-BE49-F238E27FC236}">
                <a16:creationId xmlns:a16="http://schemas.microsoft.com/office/drawing/2014/main" id="{80F313AA-C935-7223-4214-B07A23249887}"/>
              </a:ext>
            </a:extLst>
          </p:cNvPr>
          <p:cNvSpPr/>
          <p:nvPr/>
        </p:nvSpPr>
        <p:spPr>
          <a:xfrm flipH="1">
            <a:off x="3140383" y="3578802"/>
            <a:ext cx="2524912" cy="1080379"/>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solidFill>
                  <a:schemeClr val="bg1"/>
                </a:solidFill>
              </a:rPr>
              <a:t>I can’t stop thinking about ‘what if I can’t catch my breath’ </a:t>
            </a:r>
          </a:p>
        </p:txBody>
      </p:sp>
      <p:sp>
        <p:nvSpPr>
          <p:cNvPr id="5" name="Speech Bubble: Rectangle with Corners Rounded 4">
            <a:extLst>
              <a:ext uri="{FF2B5EF4-FFF2-40B4-BE49-F238E27FC236}">
                <a16:creationId xmlns:a16="http://schemas.microsoft.com/office/drawing/2014/main" id="{ABE24B9E-C51B-E106-FF66-E0BE786E702F}"/>
              </a:ext>
            </a:extLst>
          </p:cNvPr>
          <p:cNvSpPr/>
          <p:nvPr/>
        </p:nvSpPr>
        <p:spPr>
          <a:xfrm flipH="1">
            <a:off x="5551027" y="400050"/>
            <a:ext cx="2524912" cy="1080379"/>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solidFill>
                  <a:schemeClr val="bg1"/>
                </a:solidFill>
              </a:rPr>
              <a:t>I’ve stopped going out, just in case I get breathless</a:t>
            </a:r>
          </a:p>
        </p:txBody>
      </p:sp>
      <p:sp>
        <p:nvSpPr>
          <p:cNvPr id="6" name="Speech Bubble: Rectangle with Corners Rounded 5">
            <a:extLst>
              <a:ext uri="{FF2B5EF4-FFF2-40B4-BE49-F238E27FC236}">
                <a16:creationId xmlns:a16="http://schemas.microsoft.com/office/drawing/2014/main" id="{587BBEB8-63F2-FDCC-7B78-8BEBC193E45A}"/>
              </a:ext>
            </a:extLst>
          </p:cNvPr>
          <p:cNvSpPr/>
          <p:nvPr/>
        </p:nvSpPr>
        <p:spPr>
          <a:xfrm flipH="1">
            <a:off x="6158863" y="1696912"/>
            <a:ext cx="2687622" cy="1260444"/>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solidFill>
                  <a:schemeClr val="bg1"/>
                </a:solidFill>
              </a:rPr>
              <a:t>I feel nervous all the time as if something terrible is going to happen</a:t>
            </a:r>
          </a:p>
        </p:txBody>
      </p:sp>
      <p:sp>
        <p:nvSpPr>
          <p:cNvPr id="7" name="Speech Bubble: Rectangle with Corners Rounded 6">
            <a:extLst>
              <a:ext uri="{FF2B5EF4-FFF2-40B4-BE49-F238E27FC236}">
                <a16:creationId xmlns:a16="http://schemas.microsoft.com/office/drawing/2014/main" id="{00467DCF-5DAA-5B05-B7C2-563A3F8C167D}"/>
              </a:ext>
            </a:extLst>
          </p:cNvPr>
          <p:cNvSpPr/>
          <p:nvPr/>
        </p:nvSpPr>
        <p:spPr>
          <a:xfrm flipH="1">
            <a:off x="5979227" y="3249643"/>
            <a:ext cx="2687622" cy="1260444"/>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solidFill>
                  <a:schemeClr val="bg1"/>
                </a:solidFill>
              </a:rPr>
              <a:t>My heart starts pounding, I feel sweaty, I can’t breathe and I don’t know what to do</a:t>
            </a:r>
          </a:p>
        </p:txBody>
      </p:sp>
    </p:spTree>
    <p:extLst>
      <p:ext uri="{BB962C8B-B14F-4D97-AF65-F5344CB8AC3E}">
        <p14:creationId xmlns:p14="http://schemas.microsoft.com/office/powerpoint/2010/main" val="166228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03C1-8E04-5976-AA6B-EF87BE6ED6E5}"/>
              </a:ext>
            </a:extLst>
          </p:cNvPr>
          <p:cNvSpPr>
            <a:spLocks noGrp="1"/>
          </p:cNvSpPr>
          <p:nvPr>
            <p:ph type="title"/>
          </p:nvPr>
        </p:nvSpPr>
        <p:spPr/>
        <p:txBody>
          <a:bodyPr/>
          <a:lstStyle/>
          <a:p>
            <a:r>
              <a:rPr lang="en-US" dirty="0"/>
              <a:t>Identifying mental health problems in people with COPD: PHQ-4</a:t>
            </a:r>
          </a:p>
        </p:txBody>
      </p:sp>
      <p:sp>
        <p:nvSpPr>
          <p:cNvPr id="6" name="Content Placeholder 5">
            <a:extLst>
              <a:ext uri="{FF2B5EF4-FFF2-40B4-BE49-F238E27FC236}">
                <a16:creationId xmlns:a16="http://schemas.microsoft.com/office/drawing/2014/main" id="{ABF5B4B3-B7CA-5C95-8AFA-9723A4A4D8CB}"/>
              </a:ext>
            </a:extLst>
          </p:cNvPr>
          <p:cNvSpPr>
            <a:spLocks noGrp="1"/>
          </p:cNvSpPr>
          <p:nvPr>
            <p:ph idx="1"/>
          </p:nvPr>
        </p:nvSpPr>
        <p:spPr>
          <a:xfrm>
            <a:off x="358775" y="1463279"/>
            <a:ext cx="3409677" cy="1711721"/>
          </a:xfrm>
        </p:spPr>
        <p:txBody>
          <a:bodyPr/>
          <a:lstStyle/>
          <a:p>
            <a:r>
              <a:rPr lang="en-US" sz="2000" dirty="0"/>
              <a:t>For very brief measurement of depression and anxiety</a:t>
            </a:r>
          </a:p>
          <a:p>
            <a:r>
              <a:rPr lang="en-US" sz="2000" dirty="0"/>
              <a:t>Can be completed online</a:t>
            </a:r>
          </a:p>
        </p:txBody>
      </p:sp>
      <p:sp>
        <p:nvSpPr>
          <p:cNvPr id="7" name="6 - TextBox">
            <a:extLst>
              <a:ext uri="{FF2B5EF4-FFF2-40B4-BE49-F238E27FC236}">
                <a16:creationId xmlns:a16="http://schemas.microsoft.com/office/drawing/2014/main" id="{EAD50EEF-441C-B1BD-C018-1EDA6650F7B2}"/>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Available at: https://www.ipcrg.org/dth12.</a:t>
            </a:r>
            <a:endParaRPr lang="zh-CN" altLang="en-US" sz="800" dirty="0"/>
          </a:p>
        </p:txBody>
      </p:sp>
      <p:pic>
        <p:nvPicPr>
          <p:cNvPr id="8" name="Imagem 3">
            <a:extLst>
              <a:ext uri="{FF2B5EF4-FFF2-40B4-BE49-F238E27FC236}">
                <a16:creationId xmlns:a16="http://schemas.microsoft.com/office/drawing/2014/main" id="{BA316E07-3367-73C9-6084-E7FB2C89B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799" y="1581150"/>
            <a:ext cx="4984750" cy="2286000"/>
          </a:xfrm>
          <a:prstGeom prst="rect">
            <a:avLst/>
          </a:prstGeom>
        </p:spPr>
      </p:pic>
    </p:spTree>
    <p:extLst>
      <p:ext uri="{BB962C8B-B14F-4D97-AF65-F5344CB8AC3E}">
        <p14:creationId xmlns:p14="http://schemas.microsoft.com/office/powerpoint/2010/main" val="25871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C5C2-DB42-0292-7DE1-0BAD52E20129}"/>
              </a:ext>
            </a:extLst>
          </p:cNvPr>
          <p:cNvSpPr>
            <a:spLocks noGrp="1"/>
          </p:cNvSpPr>
          <p:nvPr>
            <p:ph type="title"/>
          </p:nvPr>
        </p:nvSpPr>
        <p:spPr/>
        <p:txBody>
          <a:bodyPr/>
          <a:lstStyle/>
          <a:p>
            <a:r>
              <a:rPr lang="en-US" dirty="0"/>
              <a:t>More detailed evaluation of anxiety: GAD-7</a:t>
            </a:r>
          </a:p>
        </p:txBody>
      </p:sp>
      <p:sp>
        <p:nvSpPr>
          <p:cNvPr id="3" name="Content Placeholder 2">
            <a:extLst>
              <a:ext uri="{FF2B5EF4-FFF2-40B4-BE49-F238E27FC236}">
                <a16:creationId xmlns:a16="http://schemas.microsoft.com/office/drawing/2014/main" id="{7823836D-E470-86BA-A4F5-F8762E971056}"/>
              </a:ext>
            </a:extLst>
          </p:cNvPr>
          <p:cNvSpPr>
            <a:spLocks noGrp="1"/>
          </p:cNvSpPr>
          <p:nvPr>
            <p:ph idx="1"/>
          </p:nvPr>
        </p:nvSpPr>
        <p:spPr/>
        <p:txBody>
          <a:bodyPr/>
          <a:lstStyle/>
          <a:p>
            <a:r>
              <a:rPr lang="en-GB" sz="1600" dirty="0"/>
              <a:t>Gives a more comprehensive indicator of anxiety</a:t>
            </a:r>
          </a:p>
          <a:p>
            <a:r>
              <a:rPr lang="en-GB" sz="1600" dirty="0"/>
              <a:t>A score </a:t>
            </a:r>
            <a:r>
              <a:rPr lang="en-GB" sz="1600" dirty="0">
                <a:latin typeface="Arial" panose="020B0604020202020204" pitchFamily="34" charset="0"/>
                <a:cs typeface="Arial" panose="020B0604020202020204" pitchFamily="34" charset="0"/>
              </a:rPr>
              <a:t>≥8 suggests a need to explore symptoms further</a:t>
            </a:r>
            <a:endParaRPr lang="en-US" sz="1600" dirty="0"/>
          </a:p>
        </p:txBody>
      </p:sp>
      <p:graphicFrame>
        <p:nvGraphicFramePr>
          <p:cNvPr id="4" name="Table 3">
            <a:extLst>
              <a:ext uri="{FF2B5EF4-FFF2-40B4-BE49-F238E27FC236}">
                <a16:creationId xmlns:a16="http://schemas.microsoft.com/office/drawing/2014/main" id="{402033BE-06AD-EC25-F0D0-2D5F5460F043}"/>
              </a:ext>
            </a:extLst>
          </p:cNvPr>
          <p:cNvGraphicFramePr>
            <a:graphicFrameLocks noGrp="1"/>
          </p:cNvGraphicFramePr>
          <p:nvPr>
            <p:extLst>
              <p:ext uri="{D42A27DB-BD31-4B8C-83A1-F6EECF244321}">
                <p14:modId xmlns:p14="http://schemas.microsoft.com/office/powerpoint/2010/main" val="4227037020"/>
              </p:ext>
            </p:extLst>
          </p:nvPr>
        </p:nvGraphicFramePr>
        <p:xfrm>
          <a:off x="358775" y="2093205"/>
          <a:ext cx="8175624" cy="2411623"/>
        </p:xfrm>
        <a:graphic>
          <a:graphicData uri="http://schemas.openxmlformats.org/drawingml/2006/table">
            <a:tbl>
              <a:tblPr>
                <a:tableStyleId>{5940675A-B579-460E-94D1-54222C63F5DA}</a:tableStyleId>
              </a:tblPr>
              <a:tblGrid>
                <a:gridCol w="5317788">
                  <a:extLst>
                    <a:ext uri="{9D8B030D-6E8A-4147-A177-3AD203B41FA5}">
                      <a16:colId xmlns:a16="http://schemas.microsoft.com/office/drawing/2014/main" val="1167813915"/>
                    </a:ext>
                  </a:extLst>
                </a:gridCol>
                <a:gridCol w="714459">
                  <a:extLst>
                    <a:ext uri="{9D8B030D-6E8A-4147-A177-3AD203B41FA5}">
                      <a16:colId xmlns:a16="http://schemas.microsoft.com/office/drawing/2014/main" val="1788606920"/>
                    </a:ext>
                  </a:extLst>
                </a:gridCol>
                <a:gridCol w="714459">
                  <a:extLst>
                    <a:ext uri="{9D8B030D-6E8A-4147-A177-3AD203B41FA5}">
                      <a16:colId xmlns:a16="http://schemas.microsoft.com/office/drawing/2014/main" val="2856561658"/>
                    </a:ext>
                  </a:extLst>
                </a:gridCol>
                <a:gridCol w="714459">
                  <a:extLst>
                    <a:ext uri="{9D8B030D-6E8A-4147-A177-3AD203B41FA5}">
                      <a16:colId xmlns:a16="http://schemas.microsoft.com/office/drawing/2014/main" val="2622175686"/>
                    </a:ext>
                  </a:extLst>
                </a:gridCol>
                <a:gridCol w="714459">
                  <a:extLst>
                    <a:ext uri="{9D8B030D-6E8A-4147-A177-3AD203B41FA5}">
                      <a16:colId xmlns:a16="http://schemas.microsoft.com/office/drawing/2014/main" val="964768935"/>
                    </a:ext>
                  </a:extLst>
                </a:gridCol>
              </a:tblGrid>
              <a:tr h="169453">
                <a:tc gridSpan="5">
                  <a:txBody>
                    <a:bodyPr/>
                    <a:lstStyle/>
                    <a:p>
                      <a:pPr fontAlgn="auto"/>
                      <a:r>
                        <a:rPr lang="en-GB" sz="1200" b="0" dirty="0">
                          <a:effectLst/>
                        </a:rPr>
                        <a:t> </a:t>
                      </a:r>
                      <a:r>
                        <a:rPr lang="en-GB" sz="1200" b="1" dirty="0">
                          <a:effectLst/>
                        </a:rPr>
                        <a:t>Generalized Anxiety Disorder 7- item (GAD-7)</a:t>
                      </a:r>
                    </a:p>
                  </a:txBody>
                  <a:tcPr marL="14637" marR="14637" marT="7318" marB="7318"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7183189"/>
                  </a:ext>
                </a:extLst>
              </a:tr>
              <a:tr h="483245">
                <a:tc>
                  <a:txBody>
                    <a:bodyPr/>
                    <a:lstStyle/>
                    <a:p>
                      <a:pPr fontAlgn="auto"/>
                      <a:r>
                        <a:rPr lang="en-GB" sz="1200" b="0" dirty="0">
                          <a:effectLst/>
                        </a:rPr>
                        <a:t>Over the last 2 weeks, how often have you been bothered by the following problems:</a:t>
                      </a:r>
                    </a:p>
                  </a:txBody>
                  <a:tcPr marL="14637" marR="14637" marT="7318" marB="7318" anchor="ctr"/>
                </a:tc>
                <a:tc>
                  <a:txBody>
                    <a:bodyPr/>
                    <a:lstStyle/>
                    <a:p>
                      <a:pPr algn="ctr" fontAlgn="auto"/>
                      <a:r>
                        <a:rPr lang="en-GB" sz="1200" b="0" dirty="0">
                          <a:effectLst/>
                        </a:rPr>
                        <a:t>Not at all</a:t>
                      </a:r>
                    </a:p>
                  </a:txBody>
                  <a:tcPr marL="14637" marR="14637" marT="7318" marB="7318" anchor="ctr"/>
                </a:tc>
                <a:tc>
                  <a:txBody>
                    <a:bodyPr/>
                    <a:lstStyle/>
                    <a:p>
                      <a:pPr algn="ctr" fontAlgn="auto"/>
                      <a:r>
                        <a:rPr lang="en-GB" sz="1200" b="0">
                          <a:effectLst/>
                        </a:rPr>
                        <a:t>Several days</a:t>
                      </a:r>
                    </a:p>
                  </a:txBody>
                  <a:tcPr marL="14637" marR="14637" marT="7318" marB="7318" anchor="ctr"/>
                </a:tc>
                <a:tc>
                  <a:txBody>
                    <a:bodyPr/>
                    <a:lstStyle/>
                    <a:p>
                      <a:pPr algn="ctr" fontAlgn="auto"/>
                      <a:r>
                        <a:rPr lang="en-GB" sz="1200" b="0">
                          <a:effectLst/>
                        </a:rPr>
                        <a:t>More than half the days</a:t>
                      </a:r>
                    </a:p>
                  </a:txBody>
                  <a:tcPr marL="14637" marR="14637" marT="7318" marB="7318" anchor="ctr"/>
                </a:tc>
                <a:tc>
                  <a:txBody>
                    <a:bodyPr/>
                    <a:lstStyle/>
                    <a:p>
                      <a:pPr algn="ctr" fontAlgn="auto"/>
                      <a:r>
                        <a:rPr lang="en-GB" sz="1200" b="0" dirty="0">
                          <a:effectLst/>
                        </a:rPr>
                        <a:t>Nearly every day</a:t>
                      </a:r>
                    </a:p>
                  </a:txBody>
                  <a:tcPr marL="14637" marR="14637" marT="7318" marB="7318" anchor="ctr"/>
                </a:tc>
                <a:extLst>
                  <a:ext uri="{0D108BD9-81ED-4DB2-BD59-A6C34878D82A}">
                    <a16:rowId xmlns:a16="http://schemas.microsoft.com/office/drawing/2014/main" val="57515239"/>
                  </a:ext>
                </a:extLst>
              </a:tr>
              <a:tr h="235833">
                <a:tc>
                  <a:txBody>
                    <a:bodyPr/>
                    <a:lstStyle/>
                    <a:p>
                      <a:pPr fontAlgn="auto"/>
                      <a:r>
                        <a:rPr lang="en-GB" sz="1200" b="0" dirty="0">
                          <a:effectLst/>
                        </a:rPr>
                        <a:t>1. Feeling nervous, anxious or on edge?  </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2570828349"/>
                  </a:ext>
                </a:extLst>
              </a:tr>
              <a:tr h="235833">
                <a:tc>
                  <a:txBody>
                    <a:bodyPr/>
                    <a:lstStyle/>
                    <a:p>
                      <a:pPr fontAlgn="auto"/>
                      <a:r>
                        <a:rPr lang="en-GB" sz="1200" b="0" dirty="0">
                          <a:effectLst/>
                        </a:rPr>
                        <a:t>2. Not being able to stop or control worrying?</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2854584762"/>
                  </a:ext>
                </a:extLst>
              </a:tr>
              <a:tr h="235833">
                <a:tc>
                  <a:txBody>
                    <a:bodyPr/>
                    <a:lstStyle/>
                    <a:p>
                      <a:pPr fontAlgn="auto"/>
                      <a:r>
                        <a:rPr lang="en-GB" sz="1200" b="0" dirty="0">
                          <a:effectLst/>
                        </a:rPr>
                        <a:t>3. Worrying too much about different things?</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4242397422"/>
                  </a:ext>
                </a:extLst>
              </a:tr>
              <a:tr h="235833">
                <a:tc>
                  <a:txBody>
                    <a:bodyPr/>
                    <a:lstStyle/>
                    <a:p>
                      <a:pPr fontAlgn="auto"/>
                      <a:r>
                        <a:rPr lang="en-GB" sz="1200" b="0" dirty="0">
                          <a:effectLst/>
                        </a:rPr>
                        <a:t>4. Trouble relaxing?</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3747396388"/>
                  </a:ext>
                </a:extLst>
              </a:tr>
              <a:tr h="235833">
                <a:tc>
                  <a:txBody>
                    <a:bodyPr/>
                    <a:lstStyle/>
                    <a:p>
                      <a:pPr fontAlgn="auto"/>
                      <a:r>
                        <a:rPr lang="en-GB" sz="1200" b="0" dirty="0">
                          <a:effectLst/>
                        </a:rPr>
                        <a:t>5. Being so restless that it is hard to sit still?</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3983057353"/>
                  </a:ext>
                </a:extLst>
              </a:tr>
              <a:tr h="235833">
                <a:tc>
                  <a:txBody>
                    <a:bodyPr/>
                    <a:lstStyle/>
                    <a:p>
                      <a:pPr fontAlgn="auto"/>
                      <a:r>
                        <a:rPr lang="en-GB" sz="1200" b="0" dirty="0">
                          <a:effectLst/>
                        </a:rPr>
                        <a:t>6. Becoming easily annoyed or irritable?</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1673677176"/>
                  </a:ext>
                </a:extLst>
              </a:tr>
              <a:tr h="235833">
                <a:tc>
                  <a:txBody>
                    <a:bodyPr/>
                    <a:lstStyle/>
                    <a:p>
                      <a:pPr fontAlgn="auto"/>
                      <a:r>
                        <a:rPr lang="en-GB" sz="1200" b="0" dirty="0">
                          <a:effectLst/>
                        </a:rPr>
                        <a:t>7. Feeling afraid as if something awful might happen?</a:t>
                      </a:r>
                    </a:p>
                  </a:txBody>
                  <a:tcPr marL="14637" marR="14637" marT="7318" marB="7318" anchor="ctr"/>
                </a:tc>
                <a:tc>
                  <a:txBody>
                    <a:bodyPr/>
                    <a:lstStyle/>
                    <a:p>
                      <a:pPr algn="ctr" fontAlgn="auto"/>
                      <a:r>
                        <a:rPr lang="en-GB" sz="1200" b="0" dirty="0">
                          <a:effectLst/>
                        </a:rPr>
                        <a:t>0</a:t>
                      </a:r>
                    </a:p>
                  </a:txBody>
                  <a:tcPr marL="14637" marR="14637" marT="7318" marB="7318" anchor="ctr"/>
                </a:tc>
                <a:tc>
                  <a:txBody>
                    <a:bodyPr/>
                    <a:lstStyle/>
                    <a:p>
                      <a:pPr algn="ctr" fontAlgn="auto"/>
                      <a:r>
                        <a:rPr lang="en-GB" sz="1200" b="0" dirty="0">
                          <a:effectLst/>
                        </a:rPr>
                        <a:t>1</a:t>
                      </a:r>
                    </a:p>
                  </a:txBody>
                  <a:tcPr marL="14637" marR="14637" marT="7318" marB="7318" anchor="ctr"/>
                </a:tc>
                <a:tc>
                  <a:txBody>
                    <a:bodyPr/>
                    <a:lstStyle/>
                    <a:p>
                      <a:pPr algn="ctr" fontAlgn="auto"/>
                      <a:r>
                        <a:rPr lang="en-GB" sz="1200" b="0" dirty="0">
                          <a:effectLst/>
                        </a:rPr>
                        <a:t>2</a:t>
                      </a:r>
                    </a:p>
                  </a:txBody>
                  <a:tcPr marL="14637" marR="14637" marT="7318" marB="7318" anchor="ctr"/>
                </a:tc>
                <a:tc>
                  <a:txBody>
                    <a:bodyPr/>
                    <a:lstStyle/>
                    <a:p>
                      <a:pPr algn="ctr" fontAlgn="auto"/>
                      <a:r>
                        <a:rPr lang="en-GB" sz="1200" b="0" dirty="0">
                          <a:effectLst/>
                        </a:rPr>
                        <a:t>3</a:t>
                      </a:r>
                    </a:p>
                  </a:txBody>
                  <a:tcPr marL="14637" marR="14637" marT="7318" marB="7318" anchor="ctr"/>
                </a:tc>
                <a:extLst>
                  <a:ext uri="{0D108BD9-81ED-4DB2-BD59-A6C34878D82A}">
                    <a16:rowId xmlns:a16="http://schemas.microsoft.com/office/drawing/2014/main" val="3716204985"/>
                  </a:ext>
                </a:extLst>
              </a:tr>
            </a:tbl>
          </a:graphicData>
        </a:graphic>
      </p:graphicFrame>
      <p:sp>
        <p:nvSpPr>
          <p:cNvPr id="5" name="6 - TextBox">
            <a:extLst>
              <a:ext uri="{FF2B5EF4-FFF2-40B4-BE49-F238E27FC236}">
                <a16:creationId xmlns:a16="http://schemas.microsoft.com/office/drawing/2014/main" id="{355D253B-F1A0-D9FC-7982-C3D0C5EBE81D}"/>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err="1"/>
              <a:t>Sapra</a:t>
            </a:r>
            <a:r>
              <a:rPr lang="en-GB" altLang="zh-CN" sz="800" dirty="0"/>
              <a:t> A. </a:t>
            </a:r>
            <a:r>
              <a:rPr lang="en-GB" altLang="zh-CN" sz="800" dirty="0" err="1"/>
              <a:t>Cureus</a:t>
            </a:r>
            <a:r>
              <a:rPr lang="en-GB" altLang="zh-CN" sz="800" dirty="0"/>
              <a:t> 2020;21:12.</a:t>
            </a:r>
            <a:endParaRPr lang="zh-CN" altLang="en-US" sz="800" dirty="0"/>
          </a:p>
        </p:txBody>
      </p:sp>
    </p:spTree>
    <p:extLst>
      <p:ext uri="{BB962C8B-B14F-4D97-AF65-F5344CB8AC3E}">
        <p14:creationId xmlns:p14="http://schemas.microsoft.com/office/powerpoint/2010/main" val="26537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283D-3758-3688-48BF-5FD522B98B11}"/>
              </a:ext>
            </a:extLst>
          </p:cNvPr>
          <p:cNvSpPr>
            <a:spLocks noGrp="1"/>
          </p:cNvSpPr>
          <p:nvPr>
            <p:ph type="title"/>
          </p:nvPr>
        </p:nvSpPr>
        <p:spPr/>
        <p:txBody>
          <a:bodyPr/>
          <a:lstStyle/>
          <a:p>
            <a:r>
              <a:rPr lang="en-US" dirty="0"/>
              <a:t>GAD-7</a:t>
            </a:r>
          </a:p>
        </p:txBody>
      </p:sp>
      <p:sp>
        <p:nvSpPr>
          <p:cNvPr id="3" name="Content Placeholder 2">
            <a:extLst>
              <a:ext uri="{FF2B5EF4-FFF2-40B4-BE49-F238E27FC236}">
                <a16:creationId xmlns:a16="http://schemas.microsoft.com/office/drawing/2014/main" id="{70D4B497-C875-28C2-7E09-0B4E22C14568}"/>
              </a:ext>
            </a:extLst>
          </p:cNvPr>
          <p:cNvSpPr>
            <a:spLocks noGrp="1"/>
          </p:cNvSpPr>
          <p:nvPr>
            <p:ph idx="1"/>
          </p:nvPr>
        </p:nvSpPr>
        <p:spPr>
          <a:xfrm>
            <a:off x="358775" y="1348979"/>
            <a:ext cx="3331876" cy="2628900"/>
          </a:xfrm>
        </p:spPr>
        <p:txBody>
          <a:bodyPr/>
          <a:lstStyle/>
          <a:p>
            <a:r>
              <a:rPr lang="en-US" sz="2000" dirty="0"/>
              <a:t>GAD-7 is available in many languages</a:t>
            </a:r>
          </a:p>
          <a:p>
            <a:r>
              <a:rPr lang="en-US" sz="2000" dirty="0"/>
              <a:t>Free to download on the PHQ website: www.phqscreeners.com</a:t>
            </a:r>
            <a:endParaRPr lang="sv-SE" sz="2000" dirty="0"/>
          </a:p>
          <a:p>
            <a:endParaRPr lang="en-US" sz="2000" dirty="0"/>
          </a:p>
        </p:txBody>
      </p:sp>
      <p:pic>
        <p:nvPicPr>
          <p:cNvPr id="4" name="Picture 2">
            <a:extLst>
              <a:ext uri="{FF2B5EF4-FFF2-40B4-BE49-F238E27FC236}">
                <a16:creationId xmlns:a16="http://schemas.microsoft.com/office/drawing/2014/main" id="{6527C317-216F-91AE-88AE-F45AD33E4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364" y="971550"/>
            <a:ext cx="4358640" cy="3609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734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5581-F68E-4E26-C7AA-76EEA12C2272}"/>
              </a:ext>
            </a:extLst>
          </p:cNvPr>
          <p:cNvSpPr>
            <a:spLocks noGrp="1"/>
          </p:cNvSpPr>
          <p:nvPr>
            <p:ph type="title"/>
          </p:nvPr>
        </p:nvSpPr>
        <p:spPr/>
        <p:txBody>
          <a:bodyPr/>
          <a:lstStyle/>
          <a:p>
            <a:r>
              <a:rPr lang="en-US" dirty="0"/>
              <a:t>Managing anxiety</a:t>
            </a:r>
          </a:p>
        </p:txBody>
      </p:sp>
      <p:sp>
        <p:nvSpPr>
          <p:cNvPr id="3" name="Content Placeholder 2">
            <a:extLst>
              <a:ext uri="{FF2B5EF4-FFF2-40B4-BE49-F238E27FC236}">
                <a16:creationId xmlns:a16="http://schemas.microsoft.com/office/drawing/2014/main" id="{F05785C3-7E38-0E19-72F2-E454002CE1DD}"/>
              </a:ext>
            </a:extLst>
          </p:cNvPr>
          <p:cNvSpPr>
            <a:spLocks noGrp="1"/>
          </p:cNvSpPr>
          <p:nvPr>
            <p:ph idx="1"/>
          </p:nvPr>
        </p:nvSpPr>
        <p:spPr/>
        <p:txBody>
          <a:bodyPr/>
          <a:lstStyle/>
          <a:p>
            <a:r>
              <a:rPr lang="sv-SE" sz="1800" dirty="0"/>
              <a:t>Many practitioners report low confidence in dealing with mental health concerns, or worry they won’t have the time or skills to deal with them. Having options to hand can be helpful:</a:t>
            </a:r>
          </a:p>
          <a:p>
            <a:pPr lvl="1"/>
            <a:r>
              <a:rPr lang="sv-SE" sz="1500" dirty="0"/>
              <a:t>Referral for CBT (face to face, online or self-help all have potential benefits)</a:t>
            </a:r>
            <a:r>
              <a:rPr lang="en-US" sz="1500" baseline="30000" dirty="0"/>
              <a:t>1</a:t>
            </a:r>
            <a:endParaRPr lang="sv-SE" sz="1500" dirty="0"/>
          </a:p>
          <a:p>
            <a:pPr marL="0" indent="0">
              <a:buNone/>
            </a:pPr>
            <a:r>
              <a:rPr lang="sv-SE" sz="1800" b="1" i="1" dirty="0"/>
              <a:t>BUT </a:t>
            </a:r>
          </a:p>
          <a:p>
            <a:r>
              <a:rPr lang="sv-SE" sz="1800" dirty="0"/>
              <a:t>How psychological treatment is introduced can be critical in uptake</a:t>
            </a:r>
          </a:p>
          <a:p>
            <a:endParaRPr lang="en-US" sz="1800" dirty="0"/>
          </a:p>
        </p:txBody>
      </p:sp>
      <p:sp>
        <p:nvSpPr>
          <p:cNvPr id="4" name="6 - TextBox">
            <a:extLst>
              <a:ext uri="{FF2B5EF4-FFF2-40B4-BE49-F238E27FC236}">
                <a16:creationId xmlns:a16="http://schemas.microsoft.com/office/drawing/2014/main" id="{A2EEEEAE-EB67-A752-47DC-FE85BED01731}"/>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1. Williams M. Int J Chron Obstruct </a:t>
            </a:r>
            <a:r>
              <a:rPr lang="en-GB" altLang="zh-CN" sz="800" dirty="0" err="1"/>
              <a:t>Pulmon</a:t>
            </a:r>
            <a:r>
              <a:rPr lang="en-GB" altLang="zh-CN" sz="800" dirty="0"/>
              <a:t> Dis 2020;15:903-19.</a:t>
            </a:r>
            <a:endParaRPr lang="zh-CN" altLang="en-US" sz="800" dirty="0"/>
          </a:p>
        </p:txBody>
      </p:sp>
    </p:spTree>
    <p:extLst>
      <p:ext uri="{BB962C8B-B14F-4D97-AF65-F5344CB8AC3E}">
        <p14:creationId xmlns:p14="http://schemas.microsoft.com/office/powerpoint/2010/main" val="91953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8BA5-45BB-549F-DB2A-1E553EA12AE6}"/>
              </a:ext>
            </a:extLst>
          </p:cNvPr>
          <p:cNvSpPr>
            <a:spLocks noGrp="1"/>
          </p:cNvSpPr>
          <p:nvPr>
            <p:ph type="title"/>
          </p:nvPr>
        </p:nvSpPr>
        <p:spPr/>
        <p:txBody>
          <a:bodyPr/>
          <a:lstStyle/>
          <a:p>
            <a:r>
              <a:rPr lang="en-US" dirty="0"/>
              <a:t>Cognitive </a:t>
            </a:r>
            <a:r>
              <a:rPr lang="en-US" dirty="0" err="1"/>
              <a:t>Behavioural</a:t>
            </a:r>
            <a:r>
              <a:rPr lang="en-US" dirty="0"/>
              <a:t> Therapy</a:t>
            </a:r>
          </a:p>
        </p:txBody>
      </p:sp>
      <p:sp>
        <p:nvSpPr>
          <p:cNvPr id="3" name="Content Placeholder 2">
            <a:extLst>
              <a:ext uri="{FF2B5EF4-FFF2-40B4-BE49-F238E27FC236}">
                <a16:creationId xmlns:a16="http://schemas.microsoft.com/office/drawing/2014/main" id="{E90DE625-AEFC-AA0A-816C-8E1E7F69AE5D}"/>
              </a:ext>
            </a:extLst>
          </p:cNvPr>
          <p:cNvSpPr>
            <a:spLocks noGrp="1"/>
          </p:cNvSpPr>
          <p:nvPr>
            <p:ph idx="1"/>
          </p:nvPr>
        </p:nvSpPr>
        <p:spPr/>
        <p:txBody>
          <a:bodyPr/>
          <a:lstStyle/>
          <a:p>
            <a:r>
              <a:rPr lang="sv-SE" sz="1800" dirty="0"/>
              <a:t>Systematic reviews</a:t>
            </a:r>
            <a:r>
              <a:rPr lang="en-US" sz="1800" baseline="30000" dirty="0"/>
              <a:t> 1</a:t>
            </a:r>
            <a:r>
              <a:rPr lang="sv-SE" sz="1800" baseline="30000" dirty="0"/>
              <a:t>-4</a:t>
            </a:r>
            <a:r>
              <a:rPr lang="sv-SE" sz="1800" dirty="0"/>
              <a:t> have suggested CBT may improve:</a:t>
            </a:r>
          </a:p>
          <a:p>
            <a:pPr marL="552450" lvl="1" indent="-285750">
              <a:buFont typeface="Arial" panose="020B0604020202020204" pitchFamily="34" charset="0"/>
              <a:buChar char="•"/>
            </a:pPr>
            <a:r>
              <a:rPr lang="sv-SE" sz="1500" dirty="0"/>
              <a:t>Depression</a:t>
            </a:r>
          </a:p>
          <a:p>
            <a:pPr marL="552450" lvl="1" indent="-285750">
              <a:buFont typeface="Arial" panose="020B0604020202020204" pitchFamily="34" charset="0"/>
              <a:buChar char="•"/>
            </a:pPr>
            <a:r>
              <a:rPr lang="sv-SE" sz="1500" dirty="0"/>
              <a:t>Anxiety</a:t>
            </a:r>
            <a:r>
              <a:rPr lang="en-US" sz="1500" baseline="30000" dirty="0"/>
              <a:t> </a:t>
            </a:r>
          </a:p>
          <a:p>
            <a:pPr marL="552450" lvl="1" indent="-285750">
              <a:buFont typeface="Arial" panose="020B0604020202020204" pitchFamily="34" charset="0"/>
              <a:buChar char="•"/>
            </a:pPr>
            <a:r>
              <a:rPr lang="en-GB" sz="1500" dirty="0"/>
              <a:t>Breathlessness</a:t>
            </a:r>
            <a:endParaRPr lang="sv-SE" sz="1500" dirty="0"/>
          </a:p>
          <a:p>
            <a:pPr marL="552450" lvl="1" indent="-285750">
              <a:buFont typeface="Arial" panose="020B0604020202020204" pitchFamily="34" charset="0"/>
              <a:buChar char="•"/>
            </a:pPr>
            <a:r>
              <a:rPr lang="sv-SE" sz="1500" dirty="0"/>
              <a:t>Quality of Life</a:t>
            </a:r>
          </a:p>
          <a:p>
            <a:pPr marL="285750" indent="-285750">
              <a:buFont typeface="Arial" panose="020B0604020202020204" pitchFamily="34" charset="0"/>
              <a:buChar char="•"/>
            </a:pPr>
            <a:endParaRPr lang="en-US" sz="1800" dirty="0"/>
          </a:p>
          <a:p>
            <a:r>
              <a:rPr lang="en-US" sz="1800" dirty="0"/>
              <a:t>Although length of time before benefit and intensity of treatment required may differ depending on the individual</a:t>
            </a:r>
          </a:p>
          <a:p>
            <a:endParaRPr lang="en-US" sz="1800" baseline="30000" dirty="0"/>
          </a:p>
          <a:p>
            <a:endParaRPr lang="en-US" sz="1800" dirty="0"/>
          </a:p>
        </p:txBody>
      </p:sp>
      <p:sp>
        <p:nvSpPr>
          <p:cNvPr id="4" name="6 - TextBox">
            <a:extLst>
              <a:ext uri="{FF2B5EF4-FFF2-40B4-BE49-F238E27FC236}">
                <a16:creationId xmlns:a16="http://schemas.microsoft.com/office/drawing/2014/main" id="{115CE191-A275-D163-769D-DA0D54C18B79}"/>
              </a:ext>
            </a:extLst>
          </p:cNvPr>
          <p:cNvSpPr txBox="1">
            <a:spLocks noChangeArrowheads="1"/>
          </p:cNvSpPr>
          <p:nvPr/>
        </p:nvSpPr>
        <p:spPr bwMode="auto">
          <a:xfrm>
            <a:off x="2857500" y="4617810"/>
            <a:ext cx="6261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1. Pollok J, et al. Cochrane Database </a:t>
            </a:r>
            <a:r>
              <a:rPr lang="en-GB" altLang="zh-CN" sz="800" dirty="0" err="1"/>
              <a:t>Syst</a:t>
            </a:r>
            <a:r>
              <a:rPr lang="en-GB" altLang="zh-CN" sz="800" dirty="0"/>
              <a:t> Rev 2019;3:CD012347; 2. Williams M. Int J Chron Obstruct </a:t>
            </a:r>
            <a:r>
              <a:rPr lang="en-GB" altLang="zh-CN" sz="800" dirty="0" err="1"/>
              <a:t>Pulmon</a:t>
            </a:r>
            <a:r>
              <a:rPr lang="en-GB" altLang="zh-CN" sz="800" dirty="0"/>
              <a:t> Dis 2020;15:903-19; </a:t>
            </a:r>
            <a:br>
              <a:rPr lang="en-GB" altLang="zh-CN" sz="800" dirty="0"/>
            </a:br>
            <a:r>
              <a:rPr lang="en-GB" altLang="zh-CN" sz="800" dirty="0"/>
              <a:t>3. Ma RC, et al. Complement </a:t>
            </a:r>
            <a:r>
              <a:rPr lang="en-GB" altLang="zh-CN" sz="800" dirty="0" err="1"/>
              <a:t>Ther</a:t>
            </a:r>
            <a:r>
              <a:rPr lang="en-GB" altLang="zh-CN" sz="800" dirty="0"/>
              <a:t> Clin </a:t>
            </a:r>
            <a:r>
              <a:rPr lang="en-GB" altLang="zh-CN" sz="800" dirty="0" err="1"/>
              <a:t>Pract</a:t>
            </a:r>
            <a:r>
              <a:rPr lang="en-GB" altLang="zh-CN" sz="800" dirty="0"/>
              <a:t> 2020;38:101071; 4. Zhang X, et al. Clin </a:t>
            </a:r>
            <a:r>
              <a:rPr lang="en-GB" altLang="zh-CN" sz="800" dirty="0" err="1"/>
              <a:t>Resp</a:t>
            </a:r>
            <a:r>
              <a:rPr lang="en-GB" altLang="zh-CN" sz="800" dirty="0"/>
              <a:t> J 2020;14:891-900.</a:t>
            </a:r>
            <a:endParaRPr lang="zh-CN" altLang="en-US" sz="800" dirty="0"/>
          </a:p>
        </p:txBody>
      </p:sp>
    </p:spTree>
    <p:extLst>
      <p:ext uri="{BB962C8B-B14F-4D97-AF65-F5344CB8AC3E}">
        <p14:creationId xmlns:p14="http://schemas.microsoft.com/office/powerpoint/2010/main" val="3178190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F101-594E-B352-E8C4-9E62D98BA04D}"/>
              </a:ext>
            </a:extLst>
          </p:cNvPr>
          <p:cNvSpPr>
            <a:spLocks noGrp="1"/>
          </p:cNvSpPr>
          <p:nvPr>
            <p:ph type="title"/>
          </p:nvPr>
        </p:nvSpPr>
        <p:spPr/>
        <p:txBody>
          <a:bodyPr/>
          <a:lstStyle/>
          <a:p>
            <a:r>
              <a:rPr lang="en-US" dirty="0"/>
              <a:t>Discussing CBT as an option: Top Tips</a:t>
            </a:r>
          </a:p>
        </p:txBody>
      </p:sp>
      <p:sp>
        <p:nvSpPr>
          <p:cNvPr id="3" name="Content Placeholder 2">
            <a:extLst>
              <a:ext uri="{FF2B5EF4-FFF2-40B4-BE49-F238E27FC236}">
                <a16:creationId xmlns:a16="http://schemas.microsoft.com/office/drawing/2014/main" id="{31F8FAD3-411D-5880-F370-07CCBD57E246}"/>
              </a:ext>
            </a:extLst>
          </p:cNvPr>
          <p:cNvSpPr>
            <a:spLocks noGrp="1"/>
          </p:cNvSpPr>
          <p:nvPr>
            <p:ph idx="1"/>
          </p:nvPr>
        </p:nvSpPr>
        <p:spPr>
          <a:xfrm>
            <a:off x="358775" y="1348979"/>
            <a:ext cx="6703037" cy="2628900"/>
          </a:xfrm>
        </p:spPr>
        <p:txBody>
          <a:bodyPr/>
          <a:lstStyle/>
          <a:p>
            <a:pPr marL="285750" indent="-285750">
              <a:buFont typeface="Arial" panose="020B0604020202020204" pitchFamily="34" charset="0"/>
              <a:buChar char="•"/>
            </a:pPr>
            <a:r>
              <a:rPr lang="sv-SE" sz="1800" dirty="0"/>
              <a:t>Acknowedge that COPD, like all chronic illness, may affect people psychologically and emotionally as well as physically</a:t>
            </a:r>
          </a:p>
          <a:p>
            <a:pPr marL="285750" indent="-285750">
              <a:buFont typeface="Arial" panose="020B0604020202020204" pitchFamily="34" charset="0"/>
              <a:buChar char="•"/>
            </a:pPr>
            <a:r>
              <a:rPr lang="sv-SE" sz="1800" dirty="0"/>
              <a:t>Suggest that managing this is just as important as managing physical symptoms</a:t>
            </a:r>
          </a:p>
          <a:p>
            <a:pPr marL="285750" indent="-285750">
              <a:buFont typeface="Arial" panose="020B0604020202020204" pitchFamily="34" charset="0"/>
              <a:buChar char="•"/>
            </a:pPr>
            <a:r>
              <a:rPr lang="sv-SE" sz="1800" dirty="0"/>
              <a:t>Say that anxiety is common in COPD (but avoid saying it’s normal which suggests it doesn’t need to be managed)</a:t>
            </a:r>
          </a:p>
          <a:p>
            <a:pPr marL="285750" indent="-285750">
              <a:buFont typeface="Arial" panose="020B0604020202020204" pitchFamily="34" charset="0"/>
              <a:buChar char="•"/>
            </a:pPr>
            <a:r>
              <a:rPr lang="sv-SE" sz="1800" dirty="0"/>
              <a:t>Say you would like to review them in 6-8 weeks time, to emphasise your commitment to this approach</a:t>
            </a:r>
          </a:p>
          <a:p>
            <a:endParaRPr lang="en-US" sz="1800" dirty="0"/>
          </a:p>
        </p:txBody>
      </p:sp>
      <p:sp>
        <p:nvSpPr>
          <p:cNvPr id="4" name="Speech Bubble: Rectangle with Corners Rounded 3">
            <a:extLst>
              <a:ext uri="{FF2B5EF4-FFF2-40B4-BE49-F238E27FC236}">
                <a16:creationId xmlns:a16="http://schemas.microsoft.com/office/drawing/2014/main" id="{7FF15D86-D3F1-30ED-D920-98811BFA664B}"/>
              </a:ext>
            </a:extLst>
          </p:cNvPr>
          <p:cNvSpPr/>
          <p:nvPr/>
        </p:nvSpPr>
        <p:spPr>
          <a:xfrm flipH="1">
            <a:off x="6988629" y="1364763"/>
            <a:ext cx="1981200" cy="2011986"/>
          </a:xfrm>
          <a:prstGeom prst="wedgeRoundRectCallout">
            <a:avLst>
              <a:gd name="adj1" fmla="val 42134"/>
              <a:gd name="adj2" fmla="val 55487"/>
              <a:gd name="adj3" fmla="val 16667"/>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solidFill>
                  <a:schemeClr val="bg1"/>
                </a:solidFill>
              </a:rPr>
              <a:t>‘Many people with COPD have anxiety, it’s just as important we manage this just like your breathlessness’ </a:t>
            </a:r>
          </a:p>
        </p:txBody>
      </p:sp>
    </p:spTree>
    <p:extLst>
      <p:ext uri="{BB962C8B-B14F-4D97-AF65-F5344CB8AC3E}">
        <p14:creationId xmlns:p14="http://schemas.microsoft.com/office/powerpoint/2010/main" val="312917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68E1-65C5-7020-235D-E82842080F7A}"/>
              </a:ext>
            </a:extLst>
          </p:cNvPr>
          <p:cNvSpPr>
            <a:spLocks noGrp="1"/>
          </p:cNvSpPr>
          <p:nvPr>
            <p:ph type="title"/>
          </p:nvPr>
        </p:nvSpPr>
        <p:spPr/>
        <p:txBody>
          <a:bodyPr/>
          <a:lstStyle/>
          <a:p>
            <a:r>
              <a:rPr lang="en-US" dirty="0"/>
              <a:t>Introducing CBT</a:t>
            </a:r>
          </a:p>
        </p:txBody>
      </p:sp>
      <p:sp>
        <p:nvSpPr>
          <p:cNvPr id="3" name="Content Placeholder 2">
            <a:extLst>
              <a:ext uri="{FF2B5EF4-FFF2-40B4-BE49-F238E27FC236}">
                <a16:creationId xmlns:a16="http://schemas.microsoft.com/office/drawing/2014/main" id="{ECE772DC-C2EC-B2AE-CA43-68161259C7C2}"/>
              </a:ext>
            </a:extLst>
          </p:cNvPr>
          <p:cNvSpPr>
            <a:spLocks noGrp="1"/>
          </p:cNvSpPr>
          <p:nvPr>
            <p:ph idx="1"/>
          </p:nvPr>
        </p:nvSpPr>
        <p:spPr/>
        <p:txBody>
          <a:bodyPr/>
          <a:lstStyle/>
          <a:p>
            <a:r>
              <a:rPr lang="sv-SE" sz="1800" i="1" dirty="0"/>
              <a:t>”We know breathlessness is frightening and affects us emotionally as well as physically. Learning how to deal with this fear and anxiety is just as important as managing your physical symptoms. CBT is one way of doing this and just looks at how our thoughts, feelings, behaviours and symptoms interact”</a:t>
            </a:r>
          </a:p>
          <a:p>
            <a:pPr marL="0" indent="0">
              <a:buNone/>
            </a:pPr>
            <a:endParaRPr lang="sv-SE" sz="1800" i="1" dirty="0"/>
          </a:p>
          <a:p>
            <a:r>
              <a:rPr lang="sv-SE" sz="1800" dirty="0"/>
              <a:t>As with any treatment you recommend, checking how likely/confident your patient is to carry it out on a scale of 1-10 is helpful</a:t>
            </a:r>
          </a:p>
          <a:p>
            <a:pPr lvl="1"/>
            <a:r>
              <a:rPr lang="sv-SE" sz="1500" dirty="0"/>
              <a:t>Scores of 7 or less suggest more support or a revised plan may be needed</a:t>
            </a:r>
          </a:p>
          <a:p>
            <a:endParaRPr lang="en-US" sz="1800" dirty="0"/>
          </a:p>
        </p:txBody>
      </p:sp>
    </p:spTree>
    <p:extLst>
      <p:ext uri="{BB962C8B-B14F-4D97-AF65-F5344CB8AC3E}">
        <p14:creationId xmlns:p14="http://schemas.microsoft.com/office/powerpoint/2010/main" val="78173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AA79-6683-54C5-D482-C7817F522EF4}"/>
              </a:ext>
            </a:extLst>
          </p:cNvPr>
          <p:cNvSpPr>
            <a:spLocks noGrp="1"/>
          </p:cNvSpPr>
          <p:nvPr>
            <p:ph type="title"/>
          </p:nvPr>
        </p:nvSpPr>
        <p:spPr/>
        <p:txBody>
          <a:bodyPr/>
          <a:lstStyle/>
          <a:p>
            <a:r>
              <a:rPr lang="en-US" dirty="0"/>
              <a:t>Other interventions to address breathlessness may relieve anxiety</a:t>
            </a:r>
          </a:p>
        </p:txBody>
      </p:sp>
      <p:graphicFrame>
        <p:nvGraphicFramePr>
          <p:cNvPr id="4" name="Table 4">
            <a:extLst>
              <a:ext uri="{FF2B5EF4-FFF2-40B4-BE49-F238E27FC236}">
                <a16:creationId xmlns:a16="http://schemas.microsoft.com/office/drawing/2014/main" id="{708F483F-E55A-66E5-D40C-C4BADEE827E8}"/>
              </a:ext>
            </a:extLst>
          </p:cNvPr>
          <p:cNvGraphicFramePr>
            <a:graphicFrameLocks noGrp="1"/>
          </p:cNvGraphicFramePr>
          <p:nvPr>
            <p:extLst>
              <p:ext uri="{D42A27DB-BD31-4B8C-83A1-F6EECF244321}">
                <p14:modId xmlns:p14="http://schemas.microsoft.com/office/powerpoint/2010/main" val="1500570711"/>
              </p:ext>
            </p:extLst>
          </p:nvPr>
        </p:nvGraphicFramePr>
        <p:xfrm>
          <a:off x="317500" y="1320800"/>
          <a:ext cx="8521700" cy="3237766"/>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1788038553"/>
                    </a:ext>
                  </a:extLst>
                </a:gridCol>
                <a:gridCol w="6400800">
                  <a:extLst>
                    <a:ext uri="{9D8B030D-6E8A-4147-A177-3AD203B41FA5}">
                      <a16:colId xmlns:a16="http://schemas.microsoft.com/office/drawing/2014/main" val="2921137097"/>
                    </a:ext>
                  </a:extLst>
                </a:gridCol>
              </a:tblGrid>
              <a:tr h="293003">
                <a:tc>
                  <a:txBody>
                    <a:bodyPr/>
                    <a:lstStyle/>
                    <a:p>
                      <a:r>
                        <a:rPr lang="en-US" sz="1200" dirty="0"/>
                        <a:t>Intervention</a:t>
                      </a:r>
                    </a:p>
                  </a:txBody>
                  <a:tcPr/>
                </a:tc>
                <a:tc>
                  <a:txBody>
                    <a:bodyPr/>
                    <a:lstStyle/>
                    <a:p>
                      <a:r>
                        <a:rPr lang="en-US" sz="1200" dirty="0"/>
                        <a:t>Purpose/aim</a:t>
                      </a:r>
                    </a:p>
                  </a:txBody>
                  <a:tcPr/>
                </a:tc>
                <a:extLst>
                  <a:ext uri="{0D108BD9-81ED-4DB2-BD59-A6C34878D82A}">
                    <a16:rowId xmlns:a16="http://schemas.microsoft.com/office/drawing/2014/main" val="2008361643"/>
                  </a:ext>
                </a:extLst>
              </a:tr>
              <a:tr h="366244">
                <a:tc>
                  <a:txBody>
                    <a:bodyPr/>
                    <a:lstStyle/>
                    <a:p>
                      <a:r>
                        <a:rPr lang="en-US" sz="1200" dirty="0"/>
                        <a:t>Mindfulness/meditation</a:t>
                      </a:r>
                    </a:p>
                  </a:txBody>
                  <a:tcPr/>
                </a:tc>
                <a:tc>
                  <a:txBody>
                    <a:bodyPr/>
                    <a:lstStyle/>
                    <a:p>
                      <a:r>
                        <a:rPr lang="en-US" sz="1200" dirty="0"/>
                        <a:t>20-minute mindful breathing reduces </a:t>
                      </a:r>
                      <a:r>
                        <a:rPr lang="en-US" sz="1200" dirty="0" err="1"/>
                        <a:t>breathelessness</a:t>
                      </a:r>
                      <a:r>
                        <a:rPr lang="en-US" sz="1200" dirty="0"/>
                        <a:t> in lung disease, and anxiety/depression in advanced disease; enhances non-evaluative attention and may increase self-efficacy</a:t>
                      </a:r>
                    </a:p>
                  </a:txBody>
                  <a:tcPr/>
                </a:tc>
                <a:extLst>
                  <a:ext uri="{0D108BD9-81ED-4DB2-BD59-A6C34878D82A}">
                    <a16:rowId xmlns:a16="http://schemas.microsoft.com/office/drawing/2014/main" val="1877795244"/>
                  </a:ext>
                </a:extLst>
              </a:tr>
              <a:tr h="510125">
                <a:tc>
                  <a:txBody>
                    <a:bodyPr/>
                    <a:lstStyle/>
                    <a:p>
                      <a:r>
                        <a:rPr lang="en-US" sz="1200" dirty="0"/>
                        <a:t>Relaxation techniques</a:t>
                      </a:r>
                    </a:p>
                  </a:txBody>
                  <a:tcPr/>
                </a:tc>
                <a:tc>
                  <a:txBody>
                    <a:bodyPr/>
                    <a:lstStyle/>
                    <a:p>
                      <a:r>
                        <a:rPr lang="en-US" sz="1200" dirty="0"/>
                        <a:t>Some evidence that relaxation interventions can help anxiety, breathlessness and fatigue in COPD. Guided imagery (“thinking of a nice place”), progressive muscular relaxation and counting are most acceptable</a:t>
                      </a:r>
                    </a:p>
                  </a:txBody>
                  <a:tcPr/>
                </a:tc>
                <a:extLst>
                  <a:ext uri="{0D108BD9-81ED-4DB2-BD59-A6C34878D82A}">
                    <a16:rowId xmlns:a16="http://schemas.microsoft.com/office/drawing/2014/main" val="611820983"/>
                  </a:ext>
                </a:extLst>
              </a:tr>
              <a:tr h="293003">
                <a:tc>
                  <a:txBody>
                    <a:bodyPr/>
                    <a:lstStyle/>
                    <a:p>
                      <a:r>
                        <a:rPr lang="en-US" sz="1200" dirty="0"/>
                        <a:t>Acupuncture/pressure</a:t>
                      </a:r>
                    </a:p>
                  </a:txBody>
                  <a:tcPr/>
                </a:tc>
                <a:tc>
                  <a:txBody>
                    <a:bodyPr/>
                    <a:lstStyle/>
                    <a:p>
                      <a:r>
                        <a:rPr lang="en-US" sz="1200" dirty="0"/>
                        <a:t>Improves breathlessness in advanced disease and may reduce anxiety</a:t>
                      </a:r>
                    </a:p>
                  </a:txBody>
                  <a:tcPr/>
                </a:tc>
                <a:extLst>
                  <a:ext uri="{0D108BD9-81ED-4DB2-BD59-A6C34878D82A}">
                    <a16:rowId xmlns:a16="http://schemas.microsoft.com/office/drawing/2014/main" val="3931030810"/>
                  </a:ext>
                </a:extLst>
              </a:tr>
              <a:tr h="366244">
                <a:tc>
                  <a:txBody>
                    <a:bodyPr/>
                    <a:lstStyle/>
                    <a:p>
                      <a:r>
                        <a:rPr lang="en-US" sz="1200" dirty="0"/>
                        <a:t>Singing therapy</a:t>
                      </a:r>
                    </a:p>
                  </a:txBody>
                  <a:tcPr/>
                </a:tc>
                <a:tc>
                  <a:txBody>
                    <a:bodyPr/>
                    <a:lstStyle/>
                    <a:p>
                      <a:r>
                        <a:rPr lang="en-US" sz="1200" dirty="0"/>
                        <a:t>Most evidence suggests singing therapy can improve lung function; some evidence suggests it may improve anxiety and QoL; anecdotal evidence also suggest it is of value</a:t>
                      </a:r>
                    </a:p>
                  </a:txBody>
                  <a:tcPr/>
                </a:tc>
                <a:extLst>
                  <a:ext uri="{0D108BD9-81ED-4DB2-BD59-A6C34878D82A}">
                    <a16:rowId xmlns:a16="http://schemas.microsoft.com/office/drawing/2014/main" val="4146101110"/>
                  </a:ext>
                </a:extLst>
              </a:tr>
              <a:tr h="366244">
                <a:tc>
                  <a:txBody>
                    <a:bodyPr/>
                    <a:lstStyle/>
                    <a:p>
                      <a:r>
                        <a:rPr lang="en-US" sz="1200" dirty="0"/>
                        <a:t>Positive psychology giving sense of control/confidence</a:t>
                      </a:r>
                    </a:p>
                  </a:txBody>
                  <a:tcPr/>
                </a:tc>
                <a:tc>
                  <a:txBody>
                    <a:bodyPr/>
                    <a:lstStyle/>
                    <a:p>
                      <a:r>
                        <a:rPr lang="en-US" sz="1200" dirty="0"/>
                        <a:t>Not evidence-based, however, holistic breathlessness services reduce anxiety/depression and use positive psychology, improving self-efficacy</a:t>
                      </a:r>
                    </a:p>
                  </a:txBody>
                  <a:tcPr/>
                </a:tc>
                <a:extLst>
                  <a:ext uri="{0D108BD9-81ED-4DB2-BD59-A6C34878D82A}">
                    <a16:rowId xmlns:a16="http://schemas.microsoft.com/office/drawing/2014/main" val="1812497976"/>
                  </a:ext>
                </a:extLst>
              </a:tr>
              <a:tr h="366244">
                <a:tc>
                  <a:txBody>
                    <a:bodyPr/>
                    <a:lstStyle/>
                    <a:p>
                      <a:r>
                        <a:rPr lang="en-US" sz="1200" dirty="0"/>
                        <a:t>Social presence</a:t>
                      </a:r>
                    </a:p>
                  </a:txBody>
                  <a:tcPr/>
                </a:tc>
                <a:tc>
                  <a:txBody>
                    <a:bodyPr/>
                    <a:lstStyle/>
                    <a:p>
                      <a:r>
                        <a:rPr lang="en-US" sz="1200" dirty="0"/>
                        <a:t>Experimental evidence in healthy volunteers for social presence reducing breathless perception; patients describe reassurance from presence of others</a:t>
                      </a:r>
                    </a:p>
                  </a:txBody>
                  <a:tcPr/>
                </a:tc>
                <a:extLst>
                  <a:ext uri="{0D108BD9-81ED-4DB2-BD59-A6C34878D82A}">
                    <a16:rowId xmlns:a16="http://schemas.microsoft.com/office/drawing/2014/main" val="3927855636"/>
                  </a:ext>
                </a:extLst>
              </a:tr>
            </a:tbl>
          </a:graphicData>
        </a:graphic>
      </p:graphicFrame>
      <p:sp>
        <p:nvSpPr>
          <p:cNvPr id="5" name="6 - TextBox">
            <a:extLst>
              <a:ext uri="{FF2B5EF4-FFF2-40B4-BE49-F238E27FC236}">
                <a16:creationId xmlns:a16="http://schemas.microsoft.com/office/drawing/2014/main" id="{E314CFAD-42F1-B12B-DBA3-E9C6D1EBAFEE}"/>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Available at: https://www.ipcrg.org/dth12.</a:t>
            </a:r>
            <a:endParaRPr lang="zh-CN" altLang="en-US" sz="800" dirty="0"/>
          </a:p>
        </p:txBody>
      </p:sp>
    </p:spTree>
    <p:extLst>
      <p:ext uri="{BB962C8B-B14F-4D97-AF65-F5344CB8AC3E}">
        <p14:creationId xmlns:p14="http://schemas.microsoft.com/office/powerpoint/2010/main" val="186088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78D0-8B27-FEDA-94BC-135CE64B952B}"/>
              </a:ext>
            </a:extLst>
          </p:cNvPr>
          <p:cNvSpPr>
            <a:spLocks noGrp="1"/>
          </p:cNvSpPr>
          <p:nvPr>
            <p:ph type="title"/>
          </p:nvPr>
        </p:nvSpPr>
        <p:spPr/>
        <p:txBody>
          <a:bodyPr/>
          <a:lstStyle/>
          <a:p>
            <a:r>
              <a:rPr lang="en-US" dirty="0"/>
              <a:t>Pharmacological interventions</a:t>
            </a:r>
          </a:p>
        </p:txBody>
      </p:sp>
      <p:sp>
        <p:nvSpPr>
          <p:cNvPr id="3" name="Content Placeholder 2">
            <a:extLst>
              <a:ext uri="{FF2B5EF4-FFF2-40B4-BE49-F238E27FC236}">
                <a16:creationId xmlns:a16="http://schemas.microsoft.com/office/drawing/2014/main" id="{98DFCD93-F65E-FDF8-FBC4-4D192F3DFA5E}"/>
              </a:ext>
            </a:extLst>
          </p:cNvPr>
          <p:cNvSpPr>
            <a:spLocks noGrp="1"/>
          </p:cNvSpPr>
          <p:nvPr>
            <p:ph idx="1"/>
          </p:nvPr>
        </p:nvSpPr>
        <p:spPr/>
        <p:txBody>
          <a:bodyPr/>
          <a:lstStyle/>
          <a:p>
            <a:r>
              <a:rPr lang="en-US" sz="1800" b="0" i="0" u="none" strike="noStrike" baseline="0" dirty="0"/>
              <a:t>Anxiety may be managed using SSRIs but the evidence is weak</a:t>
            </a:r>
            <a:r>
              <a:rPr lang="en-US" sz="1800" b="0" i="0" u="none" strike="noStrike" baseline="30000" dirty="0"/>
              <a:t>1</a:t>
            </a:r>
          </a:p>
          <a:p>
            <a:r>
              <a:rPr lang="en-GB" sz="1800" dirty="0"/>
              <a:t>Benzodiazepines may be considered for short-term use (no more than 4 weeks) only for people with acute distressing anxiety</a:t>
            </a:r>
          </a:p>
          <a:p>
            <a:endParaRPr lang="en-US" sz="1800" dirty="0"/>
          </a:p>
        </p:txBody>
      </p:sp>
      <p:sp>
        <p:nvSpPr>
          <p:cNvPr id="4" name="6 - TextBox">
            <a:extLst>
              <a:ext uri="{FF2B5EF4-FFF2-40B4-BE49-F238E27FC236}">
                <a16:creationId xmlns:a16="http://schemas.microsoft.com/office/drawing/2014/main" id="{EF8AE555-5DDA-5BDE-1DAF-57879000EFEF}"/>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1. Usmani ZA, et al. Cochrane Database </a:t>
            </a:r>
            <a:r>
              <a:rPr lang="en-GB" altLang="zh-CN" sz="800" dirty="0" err="1"/>
              <a:t>Syst</a:t>
            </a:r>
            <a:r>
              <a:rPr lang="en-GB" altLang="zh-CN" sz="800" dirty="0"/>
              <a:t> Rev 2011;11;CD008483.</a:t>
            </a:r>
            <a:endParaRPr lang="zh-CN" altLang="en-US" sz="800" dirty="0"/>
          </a:p>
        </p:txBody>
      </p:sp>
    </p:spTree>
    <p:extLst>
      <p:ext uri="{BB962C8B-B14F-4D97-AF65-F5344CB8AC3E}">
        <p14:creationId xmlns:p14="http://schemas.microsoft.com/office/powerpoint/2010/main" val="390720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664642-C96D-4D1B-80A6-C00AA3C835F0}"/>
              </a:ext>
            </a:extLst>
          </p:cNvPr>
          <p:cNvSpPr>
            <a:spLocks noGrp="1"/>
          </p:cNvSpPr>
          <p:nvPr>
            <p:ph type="title"/>
          </p:nvPr>
        </p:nvSpPr>
        <p:spPr>
          <a:xfrm>
            <a:off x="1958976" y="400050"/>
            <a:ext cx="6172200" cy="571500"/>
          </a:xfrm>
        </p:spPr>
        <p:txBody>
          <a:bodyPr/>
          <a:lstStyle/>
          <a:p>
            <a:r>
              <a:rPr lang="en-GB" dirty="0"/>
              <a:t>About these slides</a:t>
            </a:r>
          </a:p>
        </p:txBody>
      </p:sp>
      <p:sp>
        <p:nvSpPr>
          <p:cNvPr id="5" name="Content Placeholder 4">
            <a:extLst>
              <a:ext uri="{FF2B5EF4-FFF2-40B4-BE49-F238E27FC236}">
                <a16:creationId xmlns:a16="http://schemas.microsoft.com/office/drawing/2014/main" id="{11244608-FB9C-4A44-AC9C-6827D17ADEA5}"/>
              </a:ext>
            </a:extLst>
          </p:cNvPr>
          <p:cNvSpPr>
            <a:spLocks noGrp="1"/>
          </p:cNvSpPr>
          <p:nvPr>
            <p:ph idx="1"/>
          </p:nvPr>
        </p:nvSpPr>
        <p:spPr/>
        <p:txBody>
          <a:bodyPr/>
          <a:lstStyle/>
          <a:p>
            <a:r>
              <a:rPr lang="en-GB" sz="1600" dirty="0"/>
              <a:t>Please feel free to use, update and share some or all of these slides in your non-commercial presentations to colleagues or patients</a:t>
            </a:r>
          </a:p>
          <a:p>
            <a:r>
              <a:rPr lang="en-GB" sz="1600" dirty="0"/>
              <a:t>There is a general introduction to COPD and mental health, followed by a case study</a:t>
            </a:r>
          </a:p>
          <a:p>
            <a:r>
              <a:rPr lang="en-GB" sz="1600" dirty="0"/>
              <a:t>The slides are provided under creative commons licence CC BY-NC-ND</a:t>
            </a:r>
          </a:p>
          <a:p>
            <a:pPr lvl="1"/>
            <a:r>
              <a:rPr lang="en-GB" sz="1200" dirty="0"/>
              <a:t>BY stands for attribution (the obligation to credit the author and other parties designated for attribution)</a:t>
            </a:r>
          </a:p>
          <a:p>
            <a:pPr lvl="1"/>
            <a:r>
              <a:rPr lang="en-GB" sz="1200" dirty="0"/>
              <a:t>NC stands for </a:t>
            </a:r>
            <a:r>
              <a:rPr lang="en-GB" sz="1200" dirty="0" err="1"/>
              <a:t>NonCommercial</a:t>
            </a:r>
            <a:r>
              <a:rPr lang="en-GB" sz="1200" dirty="0"/>
              <a:t> (commercial use is excluded from the license grant)</a:t>
            </a:r>
          </a:p>
          <a:p>
            <a:pPr lvl="1"/>
            <a:r>
              <a:rPr lang="en-GB" sz="1200" dirty="0"/>
              <a:t>ND means </a:t>
            </a:r>
            <a:r>
              <a:rPr lang="en-GB" sz="1200" dirty="0" err="1"/>
              <a:t>NoDerivatives</a:t>
            </a:r>
            <a:r>
              <a:rPr lang="en-GB" sz="1200" dirty="0"/>
              <a:t> (only verbatim copies of the work can be shared)</a:t>
            </a:r>
          </a:p>
          <a:p>
            <a:r>
              <a:rPr lang="en-GB" sz="1600" dirty="0"/>
              <a:t>When using our slides, please retain the source attribution: IPCRG 2022 COPD and Mental Health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2A0B-78D7-AC4B-5C2B-134D65E0B2EA}"/>
              </a:ext>
            </a:extLst>
          </p:cNvPr>
          <p:cNvSpPr>
            <a:spLocks noGrp="1"/>
          </p:cNvSpPr>
          <p:nvPr>
            <p:ph type="title"/>
          </p:nvPr>
        </p:nvSpPr>
        <p:spPr/>
        <p:txBody>
          <a:bodyPr/>
          <a:lstStyle/>
          <a:p>
            <a:r>
              <a:rPr lang="en-US" dirty="0"/>
              <a:t>Smoking cessation in people with COPD and mental disorders</a:t>
            </a:r>
          </a:p>
        </p:txBody>
      </p:sp>
      <p:sp>
        <p:nvSpPr>
          <p:cNvPr id="3" name="Content Placeholder 2">
            <a:extLst>
              <a:ext uri="{FF2B5EF4-FFF2-40B4-BE49-F238E27FC236}">
                <a16:creationId xmlns:a16="http://schemas.microsoft.com/office/drawing/2014/main" id="{D942C6B4-8B8F-DD17-F256-4B084A37641D}"/>
              </a:ext>
            </a:extLst>
          </p:cNvPr>
          <p:cNvSpPr>
            <a:spLocks noGrp="1"/>
          </p:cNvSpPr>
          <p:nvPr>
            <p:ph idx="1"/>
          </p:nvPr>
        </p:nvSpPr>
        <p:spPr/>
        <p:txBody>
          <a:bodyPr/>
          <a:lstStyle/>
          <a:p>
            <a:r>
              <a:rPr lang="en-US" sz="1600" dirty="0"/>
              <a:t>Mental health problems are negatively associated with successful smoking cessation</a:t>
            </a:r>
            <a:r>
              <a:rPr lang="en-US" sz="1600" baseline="30000" dirty="0"/>
              <a:t>1,2</a:t>
            </a:r>
          </a:p>
          <a:p>
            <a:r>
              <a:rPr lang="en-US" sz="1600" dirty="0"/>
              <a:t>Tobacco smokers with mental health problems tend to be:</a:t>
            </a:r>
            <a:r>
              <a:rPr lang="en-US" sz="1600" baseline="30000" dirty="0"/>
              <a:t>3,4</a:t>
            </a:r>
          </a:p>
          <a:p>
            <a:pPr lvl="1"/>
            <a:r>
              <a:rPr lang="en-US" sz="1400" dirty="0"/>
              <a:t>More addicted to smoking</a:t>
            </a:r>
          </a:p>
          <a:p>
            <a:pPr lvl="1"/>
            <a:r>
              <a:rPr lang="en-US" sz="1400" dirty="0"/>
              <a:t>Smoke more cigarettes</a:t>
            </a:r>
          </a:p>
          <a:p>
            <a:pPr lvl="1"/>
            <a:r>
              <a:rPr lang="en-US" sz="1400" dirty="0"/>
              <a:t>More likely to relapse</a:t>
            </a:r>
          </a:p>
          <a:p>
            <a:pPr lvl="1"/>
            <a:r>
              <a:rPr lang="en-US" sz="1400" dirty="0"/>
              <a:t>Require support for repeated quit attempts</a:t>
            </a:r>
          </a:p>
          <a:p>
            <a:r>
              <a:rPr lang="en-US" sz="1600" dirty="0"/>
              <a:t>Contrary to population belief, quitting smoking reduces anxiety and depression and the effect size is as large, or larger, than antidepressants for mood and anxiety disorders</a:t>
            </a:r>
            <a:r>
              <a:rPr lang="en-US" sz="1600" baseline="30000" dirty="0"/>
              <a:t>1</a:t>
            </a:r>
          </a:p>
          <a:p>
            <a:endParaRPr lang="en-US" sz="1400" dirty="0"/>
          </a:p>
        </p:txBody>
      </p:sp>
      <p:sp>
        <p:nvSpPr>
          <p:cNvPr id="4" name="Text Placeholder 3">
            <a:extLst>
              <a:ext uri="{FF2B5EF4-FFF2-40B4-BE49-F238E27FC236}">
                <a16:creationId xmlns:a16="http://schemas.microsoft.com/office/drawing/2014/main" id="{A8BEB841-2FCF-A995-C26E-7108EDD6C181}"/>
              </a:ext>
            </a:extLst>
          </p:cNvPr>
          <p:cNvSpPr txBox="1">
            <a:spLocks/>
          </p:cNvSpPr>
          <p:nvPr/>
        </p:nvSpPr>
        <p:spPr>
          <a:xfrm>
            <a:off x="3911600" y="4288584"/>
            <a:ext cx="5232400" cy="521938"/>
          </a:xfrm>
          <a:prstGeom prst="rect">
            <a:avLst/>
          </a:prstGeom>
        </p:spPr>
        <p:txBody>
          <a:bodyPr wrap="square" anchor="b" anchorCtr="0">
            <a:sp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algn="r" defTabSz="914400">
              <a:buNone/>
            </a:pPr>
            <a:r>
              <a:rPr lang="en-US" sz="800" kern="0" dirty="0"/>
              <a:t>1. IPCRG Desktop Helper, No 12. Available at: </a:t>
            </a:r>
            <a:r>
              <a:rPr lang="en-US" sz="800" kern="0" dirty="0">
                <a:hlinkClick r:id="rId2"/>
              </a:rPr>
              <a:t>www.ipcrg.org/dth12</a:t>
            </a:r>
            <a:r>
              <a:rPr lang="en-US" sz="800" kern="0" dirty="0"/>
              <a:t>; </a:t>
            </a:r>
            <a:br>
              <a:rPr lang="en-US" sz="800" kern="0" dirty="0"/>
            </a:br>
            <a:r>
              <a:rPr lang="en-US" sz="800" kern="0" dirty="0"/>
              <a:t>2. Hashimoto R, et al. Respir </a:t>
            </a:r>
            <a:r>
              <a:rPr lang="en-US" sz="800" kern="0" dirty="0" err="1"/>
              <a:t>Investig</a:t>
            </a:r>
            <a:r>
              <a:rPr lang="en-US" sz="800" kern="0" dirty="0"/>
              <a:t> 2020;58:387-94; 3. Royal College of Physicians, Royal College of Psychiatrists, 2013; 4. Ho SY, et al. Gen Hosp Psychiatry 2015;37:399-407.</a:t>
            </a:r>
          </a:p>
        </p:txBody>
      </p:sp>
    </p:spTree>
    <p:extLst>
      <p:ext uri="{BB962C8B-B14F-4D97-AF65-F5344CB8AC3E}">
        <p14:creationId xmlns:p14="http://schemas.microsoft.com/office/powerpoint/2010/main" val="4171620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3CE9-1263-7840-A5C2-312C9F8B4D7F}"/>
              </a:ext>
            </a:extLst>
          </p:cNvPr>
          <p:cNvSpPr>
            <a:spLocks noGrp="1"/>
          </p:cNvSpPr>
          <p:nvPr>
            <p:ph type="title"/>
          </p:nvPr>
        </p:nvSpPr>
        <p:spPr/>
        <p:txBody>
          <a:bodyPr/>
          <a:lstStyle/>
          <a:p>
            <a:r>
              <a:rPr lang="en-US" dirty="0"/>
              <a:t>Supporting smoking cessation</a:t>
            </a:r>
          </a:p>
        </p:txBody>
      </p:sp>
      <p:graphicFrame>
        <p:nvGraphicFramePr>
          <p:cNvPr id="4" name="Table 4">
            <a:extLst>
              <a:ext uri="{FF2B5EF4-FFF2-40B4-BE49-F238E27FC236}">
                <a16:creationId xmlns:a16="http://schemas.microsoft.com/office/drawing/2014/main" id="{6C31AA21-3A5B-5F78-1F85-A06C802CC2A7}"/>
              </a:ext>
            </a:extLst>
          </p:cNvPr>
          <p:cNvGraphicFramePr>
            <a:graphicFrameLocks noGrp="1"/>
          </p:cNvGraphicFramePr>
          <p:nvPr>
            <p:ph idx="1"/>
          </p:nvPr>
        </p:nvGraphicFramePr>
        <p:xfrm>
          <a:off x="358775" y="1349375"/>
          <a:ext cx="8285354" cy="2992120"/>
        </p:xfrm>
        <a:graphic>
          <a:graphicData uri="http://schemas.openxmlformats.org/drawingml/2006/table">
            <a:tbl>
              <a:tblPr firstRow="1" bandRow="1">
                <a:tableStyleId>{073A0DAA-6AF3-43AB-8588-CEC1D06C72B9}</a:tableStyleId>
              </a:tblPr>
              <a:tblGrid>
                <a:gridCol w="4244350">
                  <a:extLst>
                    <a:ext uri="{9D8B030D-6E8A-4147-A177-3AD203B41FA5}">
                      <a16:colId xmlns:a16="http://schemas.microsoft.com/office/drawing/2014/main" val="2312872537"/>
                    </a:ext>
                  </a:extLst>
                </a:gridCol>
                <a:gridCol w="870775">
                  <a:extLst>
                    <a:ext uri="{9D8B030D-6E8A-4147-A177-3AD203B41FA5}">
                      <a16:colId xmlns:a16="http://schemas.microsoft.com/office/drawing/2014/main" val="3665413716"/>
                    </a:ext>
                  </a:extLst>
                </a:gridCol>
                <a:gridCol w="3170229">
                  <a:extLst>
                    <a:ext uri="{9D8B030D-6E8A-4147-A177-3AD203B41FA5}">
                      <a16:colId xmlns:a16="http://schemas.microsoft.com/office/drawing/2014/main" val="2100022184"/>
                    </a:ext>
                  </a:extLst>
                </a:gridCol>
              </a:tblGrid>
              <a:tr h="370840">
                <a:tc>
                  <a:txBody>
                    <a:bodyPr/>
                    <a:lstStyle/>
                    <a:p>
                      <a:r>
                        <a:rPr lang="en-US" dirty="0"/>
                        <a:t>Healthcare professional</a:t>
                      </a:r>
                    </a:p>
                  </a:txBody>
                  <a:tcPr/>
                </a:tc>
                <a:tc>
                  <a:txBody>
                    <a:bodyPr/>
                    <a:lstStyle/>
                    <a:p>
                      <a:endParaRPr lang="en-US" dirty="0"/>
                    </a:p>
                  </a:txBody>
                  <a:tcPr/>
                </a:tc>
                <a:tc>
                  <a:txBody>
                    <a:bodyPr/>
                    <a:lstStyle/>
                    <a:p>
                      <a:r>
                        <a:rPr lang="en-US" dirty="0"/>
                        <a:t>Patient response</a:t>
                      </a:r>
                    </a:p>
                  </a:txBody>
                  <a:tcPr/>
                </a:tc>
                <a:extLst>
                  <a:ext uri="{0D108BD9-81ED-4DB2-BD59-A6C34878D82A}">
                    <a16:rowId xmlns:a16="http://schemas.microsoft.com/office/drawing/2014/main" val="2232809049"/>
                  </a:ext>
                </a:extLst>
              </a:tr>
              <a:tr h="370840">
                <a:tc>
                  <a:txBody>
                    <a:bodyPr/>
                    <a:lstStyle/>
                    <a:p>
                      <a:pPr marL="0" indent="0">
                        <a:buFont typeface="Wingdings" panose="05000000000000000000" pitchFamily="2" charset="2"/>
                        <a:buChar char="v"/>
                      </a:pPr>
                      <a:r>
                        <a:rPr lang="en-US" altLang="en-US" sz="1400" b="1" u="sng" dirty="0">
                          <a:solidFill>
                            <a:srgbClr val="C00000"/>
                          </a:solidFill>
                          <a:latin typeface="Arial" panose="020B0604020202020204" pitchFamily="34" charset="0"/>
                          <a:cs typeface="Arial" panose="020B0604020202020204" pitchFamily="34" charset="0"/>
                        </a:rPr>
                        <a:t>ASK</a:t>
                      </a:r>
                      <a:r>
                        <a:rPr lang="en-US" altLang="en-US" sz="1400" u="sng" dirty="0">
                          <a:solidFill>
                            <a:srgbClr val="C00000"/>
                          </a:solidFill>
                          <a:latin typeface="Arial" panose="020B0604020202020204" pitchFamily="34" charset="0"/>
                          <a:cs typeface="Arial" panose="020B0604020202020204" pitchFamily="34" charset="0"/>
                        </a:rPr>
                        <a:t> </a:t>
                      </a:r>
                      <a:r>
                        <a:rPr lang="en-US" altLang="en-US" sz="1400" u="sng" dirty="0">
                          <a:solidFill>
                            <a:schemeClr val="tx1"/>
                          </a:solidFill>
                          <a:latin typeface="Arial" panose="020B0604020202020204" pitchFamily="34" charset="0"/>
                          <a:cs typeface="Arial" panose="020B0604020202020204" pitchFamily="34" charset="0"/>
                        </a:rPr>
                        <a:t>t</a:t>
                      </a:r>
                      <a:r>
                        <a:rPr lang="en-US" altLang="en-US" sz="1400" u="sng" dirty="0">
                          <a:latin typeface="Arial" panose="020B0604020202020204" pitchFamily="34" charset="0"/>
                          <a:cs typeface="Arial" panose="020B0604020202020204" pitchFamily="34" charset="0"/>
                        </a:rPr>
                        <a:t>obacco use at every clinical contact</a:t>
                      </a:r>
                    </a:p>
                    <a:p>
                      <a:pPr marL="0" indent="0">
                        <a:buFontTx/>
                        <a:buNone/>
                      </a:pPr>
                      <a:r>
                        <a:rPr lang="en-US" altLang="en-US" sz="1400" dirty="0">
                          <a:latin typeface="Arial" panose="020B0604020202020204" pitchFamily="34" charset="0"/>
                          <a:cs typeface="Arial" panose="020B0604020202020204" pitchFamily="34" charset="0"/>
                        </a:rPr>
                        <a:t>-“</a:t>
                      </a:r>
                      <a:r>
                        <a:rPr lang="en-US" altLang="en-US" sz="1400" i="1" dirty="0">
                          <a:latin typeface="Arial" panose="020B0604020202020204" pitchFamily="34" charset="0"/>
                          <a:cs typeface="Arial" panose="020B0604020202020204" pitchFamily="34" charset="0"/>
                        </a:rPr>
                        <a:t>I can see from your records that you have used tobacco recently. Is that still the case?”</a:t>
                      </a:r>
                    </a:p>
                  </a:txBody>
                  <a:tcPr/>
                </a:tc>
                <a:tc>
                  <a:txBody>
                    <a:bodyPr/>
                    <a:lstStyle/>
                    <a:p>
                      <a:pPr marL="0" indent="0">
                        <a:buFontTx/>
                        <a:buNone/>
                      </a:pPr>
                      <a:endParaRPr lang="en-US" altLang="en-US" sz="1400" i="1"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cs typeface="Arial" panose="020B0604020202020204" pitchFamily="34" charset="0"/>
                        </a:rPr>
                        <a:t>”</a:t>
                      </a:r>
                      <a:r>
                        <a:rPr lang="en-US" altLang="en-US" sz="1400" i="1" dirty="0">
                          <a:latin typeface="Arial" panose="020B0604020202020204" pitchFamily="34" charset="0"/>
                          <a:cs typeface="Arial" panose="020B0604020202020204" pitchFamily="34" charset="0"/>
                        </a:rPr>
                        <a:t>Yes, I smoke </a:t>
                      </a:r>
                      <a:r>
                        <a:rPr lang="en-US" altLang="en-US" sz="1400" i="1" dirty="0">
                          <a:latin typeface="Arial" panose="020B0604020202020204" pitchFamily="34" charset="0"/>
                        </a:rPr>
                        <a:t>15 cigarettes per day for about 40 years, without any previous attempts at smoking cessation”</a:t>
                      </a:r>
                    </a:p>
                  </a:txBody>
                  <a:tcPr/>
                </a:tc>
                <a:extLst>
                  <a:ext uri="{0D108BD9-81ED-4DB2-BD59-A6C34878D82A}">
                    <a16:rowId xmlns:a16="http://schemas.microsoft.com/office/drawing/2014/main" val="2336932538"/>
                  </a:ext>
                </a:extLst>
              </a:tr>
              <a:tr h="370840">
                <a:tc>
                  <a:txBody>
                    <a:bodyPr/>
                    <a:lstStyle/>
                    <a:p>
                      <a:pPr marL="0" indent="0">
                        <a:buFont typeface="Wingdings" panose="05000000000000000000" pitchFamily="2" charset="2"/>
                        <a:buChar char="v"/>
                      </a:pPr>
                      <a:r>
                        <a:rPr lang="en-US" altLang="en-US" sz="1400" b="1" u="sng" dirty="0">
                          <a:solidFill>
                            <a:srgbClr val="C00000"/>
                          </a:solidFill>
                          <a:latin typeface="Arial" panose="020B0604020202020204" pitchFamily="34" charset="0"/>
                          <a:cs typeface="Arial" panose="020B0604020202020204" pitchFamily="34" charset="0"/>
                        </a:rPr>
                        <a:t>ADVISE</a:t>
                      </a:r>
                      <a:r>
                        <a:rPr lang="en-US" altLang="en-US" sz="1400" b="1" u="sng" dirty="0">
                          <a:latin typeface="Arial" panose="020B0604020202020204" pitchFamily="34" charset="0"/>
                          <a:cs typeface="Arial" panose="020B0604020202020204" pitchFamily="34" charset="0"/>
                        </a:rPr>
                        <a:t> </a:t>
                      </a:r>
                      <a:r>
                        <a:rPr lang="en-US" altLang="en-US" sz="1400" u="sng" dirty="0">
                          <a:latin typeface="Arial" panose="020B0604020202020204" pitchFamily="34" charset="0"/>
                          <a:cs typeface="Arial" panose="020B0604020202020204" pitchFamily="34" charset="0"/>
                        </a:rPr>
                        <a:t>about effective ways to quit (and if necessary, about the harms of tobacco)</a:t>
                      </a:r>
                    </a:p>
                    <a:p>
                      <a:pPr marL="0" indent="0">
                        <a:buFontTx/>
                        <a:buNone/>
                      </a:pPr>
                      <a:r>
                        <a:rPr lang="en-US" altLang="en-US" sz="1400" i="1" dirty="0">
                          <a:latin typeface="Arial" panose="020B0604020202020204" pitchFamily="34" charset="0"/>
                          <a:cs typeface="Arial" panose="020B0604020202020204" pitchFamily="34" charset="0"/>
                        </a:rPr>
                        <a:t>-“Do you know the best way of stopping using tobacco or reducing its harm?” </a:t>
                      </a:r>
                    </a:p>
                  </a:txBody>
                  <a:tcPr/>
                </a:tc>
                <a:tc>
                  <a:txBody>
                    <a:bodyPr/>
                    <a:lstStyle/>
                    <a:p>
                      <a:pPr marL="0" indent="0">
                        <a:buFontTx/>
                        <a:buNone/>
                      </a:pPr>
                      <a:endParaRPr lang="en-US" altLang="en-US" sz="1400" i="1"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1400" i="1" dirty="0">
                          <a:latin typeface="Arial" panose="020B0604020202020204" pitchFamily="34" charset="0"/>
                          <a:cs typeface="Arial" panose="020B0604020202020204" pitchFamily="34" charset="0"/>
                        </a:rPr>
                        <a:t>”Not really, I have never thought of that till now you are asking”</a:t>
                      </a:r>
                    </a:p>
                  </a:txBody>
                  <a:tcPr/>
                </a:tc>
                <a:extLst>
                  <a:ext uri="{0D108BD9-81ED-4DB2-BD59-A6C34878D82A}">
                    <a16:rowId xmlns:a16="http://schemas.microsoft.com/office/drawing/2014/main" val="1556165368"/>
                  </a:ext>
                </a:extLst>
              </a:tr>
              <a:tr h="370840">
                <a:tc>
                  <a:txBody>
                    <a:bodyPr/>
                    <a:lstStyle/>
                    <a:p>
                      <a:pPr marL="0" indent="0">
                        <a:buFont typeface="Wingdings" panose="05000000000000000000" pitchFamily="2" charset="2"/>
                        <a:buChar char="v"/>
                      </a:pPr>
                      <a:r>
                        <a:rPr lang="en-US" altLang="en-US" sz="1400" b="1" u="sng" dirty="0">
                          <a:solidFill>
                            <a:srgbClr val="C00000"/>
                          </a:solidFill>
                          <a:latin typeface="Arial" panose="020B0604020202020204" pitchFamily="34" charset="0"/>
                          <a:cs typeface="Arial" panose="020B0604020202020204" pitchFamily="34" charset="0"/>
                        </a:rPr>
                        <a:t>ACT</a:t>
                      </a:r>
                      <a:r>
                        <a:rPr lang="en-US" altLang="en-US" sz="1400" b="1" u="sng" dirty="0">
                          <a:solidFill>
                            <a:srgbClr val="FF0000"/>
                          </a:solidFill>
                          <a:latin typeface="Arial" panose="020B0604020202020204" pitchFamily="34" charset="0"/>
                          <a:cs typeface="Arial" panose="020B0604020202020204" pitchFamily="34" charset="0"/>
                        </a:rPr>
                        <a:t> </a:t>
                      </a:r>
                      <a:r>
                        <a:rPr lang="en-US" altLang="en-US" sz="1400" u="sng" dirty="0">
                          <a:latin typeface="Arial" panose="020B0604020202020204" pitchFamily="34" charset="0"/>
                          <a:cs typeface="Arial" panose="020B0604020202020204" pitchFamily="34" charset="0"/>
                        </a:rPr>
                        <a:t>according to the patient’s response</a:t>
                      </a:r>
                    </a:p>
                    <a:p>
                      <a:pPr marL="0" indent="0">
                        <a:buFontTx/>
                        <a:buNone/>
                      </a:pPr>
                      <a:r>
                        <a:rPr lang="en-US" altLang="en-US" sz="1400" i="1" dirty="0">
                          <a:latin typeface="Arial" panose="020B0604020202020204" pitchFamily="34" charset="0"/>
                          <a:cs typeface="Arial" panose="020B0604020202020204" pitchFamily="34" charset="0"/>
                        </a:rPr>
                        <a:t>-“Would you like to talk about the options available to help with your tobacco use today?”</a:t>
                      </a:r>
                    </a:p>
                  </a:txBody>
                  <a:tcPr/>
                </a:tc>
                <a:tc>
                  <a:txBody>
                    <a:bodyPr/>
                    <a:lstStyle/>
                    <a:p>
                      <a:pPr marL="0" indent="0">
                        <a:buFontTx/>
                        <a:buNone/>
                      </a:pPr>
                      <a:endParaRPr lang="en-US" altLang="en-US" sz="1400" i="1"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1400" i="1" dirty="0">
                          <a:latin typeface="Arial" panose="020B0604020202020204" pitchFamily="34" charset="0"/>
                          <a:cs typeface="Arial" panose="020B0604020202020204" pitchFamily="34" charset="0"/>
                        </a:rPr>
                        <a:t>”Yes, that would be helpful”</a:t>
                      </a:r>
                    </a:p>
                    <a:p>
                      <a:endParaRPr lang="en-US" dirty="0"/>
                    </a:p>
                  </a:txBody>
                  <a:tcPr/>
                </a:tc>
                <a:extLst>
                  <a:ext uri="{0D108BD9-81ED-4DB2-BD59-A6C34878D82A}">
                    <a16:rowId xmlns:a16="http://schemas.microsoft.com/office/drawing/2014/main" val="3722117911"/>
                  </a:ext>
                </a:extLst>
              </a:tr>
            </a:tbl>
          </a:graphicData>
        </a:graphic>
      </p:graphicFrame>
      <p:sp>
        <p:nvSpPr>
          <p:cNvPr id="5" name="8 - Δεξιό βέλος">
            <a:extLst>
              <a:ext uri="{FF2B5EF4-FFF2-40B4-BE49-F238E27FC236}">
                <a16:creationId xmlns:a16="http://schemas.microsoft.com/office/drawing/2014/main" id="{AAA91E93-3E9B-7462-6D07-F30F521758F2}"/>
              </a:ext>
            </a:extLst>
          </p:cNvPr>
          <p:cNvSpPr/>
          <p:nvPr/>
        </p:nvSpPr>
        <p:spPr>
          <a:xfrm>
            <a:off x="4829747" y="2108073"/>
            <a:ext cx="361950" cy="1428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6" name="8 - Δεξιό βέλος">
            <a:extLst>
              <a:ext uri="{FF2B5EF4-FFF2-40B4-BE49-F238E27FC236}">
                <a16:creationId xmlns:a16="http://schemas.microsoft.com/office/drawing/2014/main" id="{608A9616-4504-32C1-E8C9-CC621DF2FB98}"/>
              </a:ext>
            </a:extLst>
          </p:cNvPr>
          <p:cNvSpPr/>
          <p:nvPr/>
        </p:nvSpPr>
        <p:spPr>
          <a:xfrm>
            <a:off x="4829747" y="3077337"/>
            <a:ext cx="361950" cy="1428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7" name="8 - Δεξιό βέλος">
            <a:extLst>
              <a:ext uri="{FF2B5EF4-FFF2-40B4-BE49-F238E27FC236}">
                <a16:creationId xmlns:a16="http://schemas.microsoft.com/office/drawing/2014/main" id="{9AB883CF-DB91-3EDB-3811-903644970C20}"/>
              </a:ext>
            </a:extLst>
          </p:cNvPr>
          <p:cNvSpPr/>
          <p:nvPr/>
        </p:nvSpPr>
        <p:spPr>
          <a:xfrm>
            <a:off x="4829747" y="3851529"/>
            <a:ext cx="361950" cy="1428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8" name="Text Box 2">
            <a:extLst>
              <a:ext uri="{FF2B5EF4-FFF2-40B4-BE49-F238E27FC236}">
                <a16:creationId xmlns:a16="http://schemas.microsoft.com/office/drawing/2014/main" id="{808956CA-7B60-DCA3-9505-16375E068EBE}"/>
              </a:ext>
            </a:extLst>
          </p:cNvPr>
          <p:cNvSpPr txBox="1">
            <a:spLocks noChangeArrowheads="1"/>
          </p:cNvSpPr>
          <p:nvPr/>
        </p:nvSpPr>
        <p:spPr bwMode="auto">
          <a:xfrm>
            <a:off x="505646" y="4341495"/>
            <a:ext cx="7936420"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1200" b="1" i="1" dirty="0"/>
              <a:t>Record your interaction in the patient’s notes</a:t>
            </a:r>
          </a:p>
        </p:txBody>
      </p:sp>
    </p:spTree>
    <p:extLst>
      <p:ext uri="{BB962C8B-B14F-4D97-AF65-F5344CB8AC3E}">
        <p14:creationId xmlns:p14="http://schemas.microsoft.com/office/powerpoint/2010/main" val="2402763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FA28-DAA0-7578-9EC1-78C1253FEEC9}"/>
              </a:ext>
            </a:extLst>
          </p:cNvPr>
          <p:cNvSpPr>
            <a:spLocks noGrp="1"/>
          </p:cNvSpPr>
          <p:nvPr>
            <p:ph type="title"/>
          </p:nvPr>
        </p:nvSpPr>
        <p:spPr/>
        <p:txBody>
          <a:bodyPr/>
          <a:lstStyle/>
          <a:p>
            <a:r>
              <a:rPr lang="en-US" dirty="0"/>
              <a:t>Johan’s consultation - revisited</a:t>
            </a:r>
          </a:p>
        </p:txBody>
      </p:sp>
      <p:sp>
        <p:nvSpPr>
          <p:cNvPr id="3" name="Content Placeholder 2">
            <a:extLst>
              <a:ext uri="{FF2B5EF4-FFF2-40B4-BE49-F238E27FC236}">
                <a16:creationId xmlns:a16="http://schemas.microsoft.com/office/drawing/2014/main" id="{9C243CB9-DCF1-2F21-225B-74C07FC2951B}"/>
              </a:ext>
            </a:extLst>
          </p:cNvPr>
          <p:cNvSpPr>
            <a:spLocks noGrp="1"/>
          </p:cNvSpPr>
          <p:nvPr>
            <p:ph idx="1"/>
          </p:nvPr>
        </p:nvSpPr>
        <p:spPr>
          <a:xfrm>
            <a:off x="358775" y="1348979"/>
            <a:ext cx="8212348" cy="2628900"/>
          </a:xfrm>
        </p:spPr>
        <p:txBody>
          <a:bodyPr/>
          <a:lstStyle/>
          <a:p>
            <a:pPr marL="342900" indent="-342900">
              <a:buFont typeface="Arial" panose="020B0604020202020204" pitchFamily="34" charset="0"/>
              <a:buChar char="•"/>
            </a:pPr>
            <a:r>
              <a:rPr lang="sv-SE" sz="1800" dirty="0">
                <a:latin typeface="Arial" panose="020B0604020202020204" pitchFamily="34" charset="0"/>
                <a:cs typeface="Arial" panose="020B0604020202020204" pitchFamily="34" charset="0"/>
              </a:rPr>
              <a:t>You acknowledge COPD is a hard condition to live with</a:t>
            </a:r>
          </a:p>
          <a:p>
            <a:pPr marL="342900" indent="-342900">
              <a:buFont typeface="Arial" panose="020B0604020202020204" pitchFamily="34" charset="0"/>
              <a:buChar char="•"/>
            </a:pPr>
            <a:r>
              <a:rPr lang="sv-SE" sz="1800" i="1" dirty="0">
                <a:latin typeface="Arial" panose="020B0604020202020204" pitchFamily="34" charset="0"/>
                <a:cs typeface="Arial" panose="020B0604020202020204" pitchFamily="34" charset="0"/>
              </a:rPr>
              <a:t>You administer the PHQ-4 and note that further assessment for anxiety is needed -  he then scores 10 on the GAD-7</a:t>
            </a:r>
          </a:p>
          <a:p>
            <a:pPr marL="609600" lvl="1" indent="-342900">
              <a:buFont typeface="Arial" panose="020B0604020202020204" pitchFamily="34" charset="0"/>
              <a:buChar char="•"/>
            </a:pPr>
            <a:r>
              <a:rPr lang="sv-SE" sz="1500" i="1" dirty="0">
                <a:latin typeface="Arial" panose="020B0604020202020204" pitchFamily="34" charset="0"/>
                <a:cs typeface="Arial" panose="020B0604020202020204" pitchFamily="34" charset="0"/>
              </a:rPr>
              <a:t>You note that at this time he is not presenting symptoms of depression, but make a note to follow-up this up at the next visit</a:t>
            </a:r>
          </a:p>
          <a:p>
            <a:pPr marL="342900" indent="-342900">
              <a:buFont typeface="Arial" panose="020B0604020202020204" pitchFamily="34" charset="0"/>
              <a:buChar char="•"/>
            </a:pPr>
            <a:r>
              <a:rPr lang="sv-SE" sz="1800" i="1" dirty="0">
                <a:latin typeface="Arial" panose="020B0604020202020204" pitchFamily="34" charset="0"/>
                <a:cs typeface="Arial" panose="020B0604020202020204" pitchFamily="34" charset="0"/>
              </a:rPr>
              <a:t>You arrange for CBT (referral or schedule a consultation at a later date)</a:t>
            </a:r>
            <a:endParaRPr lang="sv-SE" sz="1800" dirty="0">
              <a:latin typeface="Arial" panose="020B0604020202020204" pitchFamily="34" charset="0"/>
              <a:cs typeface="Arial" panose="020B0604020202020204" pitchFamily="34" charset="0"/>
            </a:endParaRPr>
          </a:p>
          <a:p>
            <a:pPr marL="609600" lvl="1" indent="-342900">
              <a:buFont typeface="Arial" panose="020B0604020202020204" pitchFamily="34" charset="0"/>
              <a:buChar char="•"/>
            </a:pPr>
            <a:r>
              <a:rPr lang="en-US" sz="1500" i="1" dirty="0">
                <a:latin typeface="Arial" panose="020B0604020202020204" pitchFamily="34" charset="0"/>
                <a:cs typeface="Arial" panose="020B0604020202020204" pitchFamily="34" charset="0"/>
              </a:rPr>
              <a:t>You agree also on a telephone review to see how the CBT is progressing in 6-8 weeks</a:t>
            </a:r>
          </a:p>
          <a:p>
            <a:pPr marL="342900" indent="-342900">
              <a:buFont typeface="Arial" panose="020B0604020202020204" pitchFamily="34" charset="0"/>
              <a:buChar char="•"/>
            </a:pPr>
            <a:r>
              <a:rPr lang="en-US" sz="1800" i="1" dirty="0">
                <a:latin typeface="Arial" panose="020B0604020202020204" pitchFamily="34" charset="0"/>
                <a:cs typeface="Arial" panose="020B0604020202020204" pitchFamily="34" charset="0"/>
              </a:rPr>
              <a:t>You ASK/ADVISE/ACT on smoking cessation and schedule a consultation to discuss options with Johan</a:t>
            </a:r>
          </a:p>
          <a:p>
            <a:endParaRPr lang="en-US" sz="1800" dirty="0"/>
          </a:p>
        </p:txBody>
      </p:sp>
      <p:pic>
        <p:nvPicPr>
          <p:cNvPr id="4" name="Picture 3" descr="Elderly man looking out the window">
            <a:extLst>
              <a:ext uri="{FF2B5EF4-FFF2-40B4-BE49-F238E27FC236}">
                <a16:creationId xmlns:a16="http://schemas.microsoft.com/office/drawing/2014/main" id="{20D916DB-BA68-036B-B611-1467B7269DD0}"/>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277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0B4B-0D6B-1014-4FF5-30AFB036CAB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0D78D2-9ED1-93DC-CC82-117B56DDE751}"/>
              </a:ext>
            </a:extLst>
          </p:cNvPr>
          <p:cNvSpPr>
            <a:spLocks noGrp="1"/>
          </p:cNvSpPr>
          <p:nvPr>
            <p:ph idx="1"/>
          </p:nvPr>
        </p:nvSpPr>
        <p:spPr>
          <a:xfrm>
            <a:off x="358775" y="1348979"/>
            <a:ext cx="8328025" cy="2628900"/>
          </a:xfrm>
        </p:spPr>
        <p:txBody>
          <a:bodyPr/>
          <a:lstStyle/>
          <a:p>
            <a:r>
              <a:rPr lang="en-US" sz="2000" dirty="0"/>
              <a:t>When reviewing a person with COPD evaluate all the comorbid conditions</a:t>
            </a:r>
          </a:p>
          <a:p>
            <a:r>
              <a:rPr lang="en-US" sz="2000" dirty="0"/>
              <a:t>Be vigilant for anxiety and depression</a:t>
            </a:r>
          </a:p>
          <a:p>
            <a:r>
              <a:rPr lang="en-US" sz="2000" dirty="0"/>
              <a:t>Diagnosis and interventions to treat comorbid anxiety and depression  in  people with COPD will improve their QoL and their COPD outcome</a:t>
            </a:r>
          </a:p>
        </p:txBody>
      </p:sp>
    </p:spTree>
    <p:extLst>
      <p:ext uri="{BB962C8B-B14F-4D97-AF65-F5344CB8AC3E}">
        <p14:creationId xmlns:p14="http://schemas.microsoft.com/office/powerpoint/2010/main" val="295245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7C2C-AC68-05AB-35B6-364AC18BAD0D}"/>
              </a:ext>
            </a:extLst>
          </p:cNvPr>
          <p:cNvSpPr>
            <a:spLocks noGrp="1"/>
          </p:cNvSpPr>
          <p:nvPr>
            <p:ph type="title"/>
          </p:nvPr>
        </p:nvSpPr>
        <p:spPr/>
        <p:txBody>
          <a:bodyPr/>
          <a:lstStyle/>
          <a:p>
            <a:r>
              <a:rPr lang="en-US" sz="2400" dirty="0"/>
              <a:t>Glossary of terms, abbreviations and acronyms</a:t>
            </a:r>
          </a:p>
        </p:txBody>
      </p:sp>
      <p:sp>
        <p:nvSpPr>
          <p:cNvPr id="3" name="Content Placeholder 2">
            <a:extLst>
              <a:ext uri="{FF2B5EF4-FFF2-40B4-BE49-F238E27FC236}">
                <a16:creationId xmlns:a16="http://schemas.microsoft.com/office/drawing/2014/main" id="{06682A68-65A4-035B-01B0-CC0D4A11E167}"/>
              </a:ext>
            </a:extLst>
          </p:cNvPr>
          <p:cNvSpPr>
            <a:spLocks noGrp="1"/>
          </p:cNvSpPr>
          <p:nvPr>
            <p:ph idx="1"/>
          </p:nvPr>
        </p:nvSpPr>
        <p:spPr/>
        <p:txBody>
          <a:bodyPr numCol="2"/>
          <a:lstStyle/>
          <a:p>
            <a:r>
              <a:rPr lang="en-US" sz="1200" b="1" dirty="0"/>
              <a:t>BMI</a:t>
            </a:r>
            <a:r>
              <a:rPr lang="en-US" sz="1200" dirty="0"/>
              <a:t>, body mass index</a:t>
            </a:r>
          </a:p>
          <a:p>
            <a:r>
              <a:rPr lang="en-US" sz="1200" b="1" dirty="0"/>
              <a:t>CBT</a:t>
            </a:r>
            <a:r>
              <a:rPr lang="en-US" sz="1200" dirty="0"/>
              <a:t>, cognitive </a:t>
            </a:r>
            <a:r>
              <a:rPr lang="en-US" sz="1200" dirty="0" err="1"/>
              <a:t>behavioural</a:t>
            </a:r>
            <a:r>
              <a:rPr lang="en-US" sz="1200" dirty="0"/>
              <a:t> therapy</a:t>
            </a:r>
          </a:p>
          <a:p>
            <a:r>
              <a:rPr lang="en-US" sz="1200" b="1" dirty="0"/>
              <a:t>COPD</a:t>
            </a:r>
            <a:r>
              <a:rPr lang="en-US" sz="1200" dirty="0"/>
              <a:t>, chronic obstructive pulmonary disease</a:t>
            </a:r>
          </a:p>
          <a:p>
            <a:r>
              <a:rPr lang="en-US" sz="1200" b="1" dirty="0"/>
              <a:t>FEV</a:t>
            </a:r>
            <a:r>
              <a:rPr lang="en-US" sz="1200" b="1" baseline="-25000" dirty="0"/>
              <a:t>1</a:t>
            </a:r>
            <a:r>
              <a:rPr lang="en-US" sz="1200" dirty="0"/>
              <a:t>, forced expiratory volume in 1 second</a:t>
            </a:r>
          </a:p>
          <a:p>
            <a:r>
              <a:rPr lang="en-US" sz="1200" b="1" dirty="0"/>
              <a:t>FVC</a:t>
            </a:r>
            <a:r>
              <a:rPr lang="en-US" sz="1200" dirty="0"/>
              <a:t>, forced vital capacity</a:t>
            </a:r>
          </a:p>
          <a:p>
            <a:r>
              <a:rPr lang="en-US" sz="1200" b="1" dirty="0"/>
              <a:t>GAD-7</a:t>
            </a:r>
            <a:r>
              <a:rPr lang="en-US" sz="1200" dirty="0"/>
              <a:t>, Generalized Anxiety Disorder 7-item scale</a:t>
            </a:r>
          </a:p>
          <a:p>
            <a:r>
              <a:rPr lang="en-US" sz="1200" b="1" dirty="0"/>
              <a:t>GOLD</a:t>
            </a:r>
            <a:r>
              <a:rPr lang="en-US" sz="1200" dirty="0"/>
              <a:t>, Global Initiative for Chronic Obstructive Lung Disease</a:t>
            </a:r>
          </a:p>
          <a:p>
            <a:r>
              <a:rPr lang="en-US" sz="1200" b="1" dirty="0"/>
              <a:t>GP, </a:t>
            </a:r>
            <a:r>
              <a:rPr lang="en-US" sz="1200" dirty="0"/>
              <a:t>General Practitioner</a:t>
            </a:r>
          </a:p>
          <a:p>
            <a:r>
              <a:rPr lang="en-US" sz="1200" b="1" dirty="0"/>
              <a:t>HbA1c</a:t>
            </a:r>
            <a:r>
              <a:rPr lang="en-US" sz="1200" dirty="0"/>
              <a:t>, glycated </a:t>
            </a:r>
            <a:r>
              <a:rPr lang="en-US" sz="1200" dirty="0" err="1"/>
              <a:t>haemoglobin</a:t>
            </a:r>
            <a:endParaRPr lang="en-US" sz="1200" dirty="0"/>
          </a:p>
          <a:p>
            <a:r>
              <a:rPr lang="en-US" sz="1200" b="1" dirty="0"/>
              <a:t>LABA</a:t>
            </a:r>
            <a:r>
              <a:rPr lang="en-US" sz="1200" dirty="0"/>
              <a:t>, long-acting beta agonist</a:t>
            </a:r>
          </a:p>
          <a:p>
            <a:r>
              <a:rPr lang="en-US" sz="1200" b="1" dirty="0"/>
              <a:t>LAMA</a:t>
            </a:r>
            <a:r>
              <a:rPr lang="en-US" sz="1200" dirty="0"/>
              <a:t>, long-acting muscarinic antagonist</a:t>
            </a:r>
          </a:p>
          <a:p>
            <a:r>
              <a:rPr lang="en-US" sz="1200" b="1" dirty="0"/>
              <a:t>LDL</a:t>
            </a:r>
            <a:r>
              <a:rPr lang="en-US" sz="1200" dirty="0"/>
              <a:t>, low-density lipoprotein</a:t>
            </a:r>
          </a:p>
          <a:p>
            <a:r>
              <a:rPr lang="en-US" sz="1200" b="1" dirty="0"/>
              <a:t>PCP</a:t>
            </a:r>
            <a:r>
              <a:rPr lang="en-US" sz="1200" dirty="0"/>
              <a:t>, primary care physician</a:t>
            </a:r>
          </a:p>
          <a:p>
            <a:r>
              <a:rPr lang="en-US" sz="1200" b="1" dirty="0"/>
              <a:t>PHQ-4</a:t>
            </a:r>
            <a:r>
              <a:rPr lang="en-US" sz="1200" dirty="0"/>
              <a:t>, Patient Health Questionnaire 4</a:t>
            </a:r>
          </a:p>
          <a:p>
            <a:r>
              <a:rPr lang="en-US" sz="1200" b="1" dirty="0"/>
              <a:t>PHQ-9</a:t>
            </a:r>
            <a:r>
              <a:rPr lang="en-US" sz="1200" dirty="0"/>
              <a:t>, Patient Health Questionnaire 9</a:t>
            </a:r>
          </a:p>
          <a:p>
            <a:r>
              <a:rPr lang="en-US" sz="1200" b="1" dirty="0"/>
              <a:t>QoL</a:t>
            </a:r>
            <a:r>
              <a:rPr lang="en-US" sz="1200" dirty="0"/>
              <a:t>, quality of life</a:t>
            </a:r>
          </a:p>
          <a:p>
            <a:r>
              <a:rPr lang="en-US" sz="1200" b="1" dirty="0"/>
              <a:t>SSRI</a:t>
            </a:r>
            <a:r>
              <a:rPr lang="en-US" sz="1200" dirty="0"/>
              <a:t>, selective serotonin reuptake inhibitor</a:t>
            </a:r>
          </a:p>
        </p:txBody>
      </p:sp>
    </p:spTree>
    <p:extLst>
      <p:ext uri="{BB962C8B-B14F-4D97-AF65-F5344CB8AC3E}">
        <p14:creationId xmlns:p14="http://schemas.microsoft.com/office/powerpoint/2010/main" val="29936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6E32-831D-6143-FA8B-F94B24A7FD9C}"/>
              </a:ext>
            </a:extLst>
          </p:cNvPr>
          <p:cNvSpPr>
            <a:spLocks noGrp="1"/>
          </p:cNvSpPr>
          <p:nvPr>
            <p:ph type="title"/>
          </p:nvPr>
        </p:nvSpPr>
        <p:spPr/>
        <p:txBody>
          <a:bodyPr/>
          <a:lstStyle/>
          <a:p>
            <a:r>
              <a:rPr lang="en-US" dirty="0"/>
              <a:t>Our aim</a:t>
            </a:r>
          </a:p>
        </p:txBody>
      </p:sp>
      <p:sp>
        <p:nvSpPr>
          <p:cNvPr id="3" name="Content Placeholder 2">
            <a:extLst>
              <a:ext uri="{FF2B5EF4-FFF2-40B4-BE49-F238E27FC236}">
                <a16:creationId xmlns:a16="http://schemas.microsoft.com/office/drawing/2014/main" id="{8ED24ED1-8072-531F-E800-4D6A42EF4344}"/>
              </a:ext>
            </a:extLst>
          </p:cNvPr>
          <p:cNvSpPr>
            <a:spLocks noGrp="1"/>
          </p:cNvSpPr>
          <p:nvPr>
            <p:ph idx="1"/>
          </p:nvPr>
        </p:nvSpPr>
        <p:spPr/>
        <p:txBody>
          <a:bodyPr/>
          <a:lstStyle/>
          <a:p>
            <a:r>
              <a:rPr lang="en-US" dirty="0"/>
              <a:t>To highlight the importance of </a:t>
            </a:r>
            <a:r>
              <a:rPr lang="en-US" i="1" dirty="0"/>
              <a:t>assessing for and treatment of anxiety </a:t>
            </a:r>
            <a:r>
              <a:rPr lang="en-US" dirty="0"/>
              <a:t>in people with COPD and provide an evidence-based intervention example through a clinical case</a:t>
            </a:r>
          </a:p>
        </p:txBody>
      </p:sp>
    </p:spTree>
    <p:extLst>
      <p:ext uri="{BB962C8B-B14F-4D97-AF65-F5344CB8AC3E}">
        <p14:creationId xmlns:p14="http://schemas.microsoft.com/office/powerpoint/2010/main" val="355233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8D90-93AC-1842-CECA-CCD118AF2197}"/>
              </a:ext>
            </a:extLst>
          </p:cNvPr>
          <p:cNvSpPr>
            <a:spLocks noGrp="1"/>
          </p:cNvSpPr>
          <p:nvPr>
            <p:ph type="title"/>
          </p:nvPr>
        </p:nvSpPr>
        <p:spPr/>
        <p:txBody>
          <a:bodyPr/>
          <a:lstStyle/>
          <a:p>
            <a:r>
              <a:rPr lang="en-US" dirty="0"/>
              <a:t>What you will learn</a:t>
            </a:r>
          </a:p>
        </p:txBody>
      </p:sp>
      <p:sp>
        <p:nvSpPr>
          <p:cNvPr id="3" name="Content Placeholder 2">
            <a:extLst>
              <a:ext uri="{FF2B5EF4-FFF2-40B4-BE49-F238E27FC236}">
                <a16:creationId xmlns:a16="http://schemas.microsoft.com/office/drawing/2014/main" id="{0EE9A9EB-987B-846F-8A8D-91B43BF2F6B8}"/>
              </a:ext>
            </a:extLst>
          </p:cNvPr>
          <p:cNvSpPr>
            <a:spLocks noGrp="1"/>
          </p:cNvSpPr>
          <p:nvPr>
            <p:ph idx="1"/>
          </p:nvPr>
        </p:nvSpPr>
        <p:spPr/>
        <p:txBody>
          <a:bodyPr/>
          <a:lstStyle/>
          <a:p>
            <a:r>
              <a:rPr lang="en-US" sz="2000" dirty="0"/>
              <a:t>Why we are focused on anxiety</a:t>
            </a:r>
          </a:p>
          <a:p>
            <a:r>
              <a:rPr lang="en-US" sz="2000" dirty="0"/>
              <a:t>What anxiety means in people with chronic respiratory disease</a:t>
            </a:r>
          </a:p>
          <a:p>
            <a:r>
              <a:rPr lang="en-US" sz="2000" dirty="0"/>
              <a:t>How we can improve the management of people with chronic respiratory disease and anxiety</a:t>
            </a:r>
          </a:p>
          <a:p>
            <a:r>
              <a:rPr lang="en-US" sz="2000" dirty="0"/>
              <a:t>How you can be part of that change</a:t>
            </a:r>
          </a:p>
        </p:txBody>
      </p:sp>
    </p:spTree>
    <p:extLst>
      <p:ext uri="{BB962C8B-B14F-4D97-AF65-F5344CB8AC3E}">
        <p14:creationId xmlns:p14="http://schemas.microsoft.com/office/powerpoint/2010/main" val="335462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893C-AF61-9328-F7F5-4EE4DCBD5B50}"/>
              </a:ext>
            </a:extLst>
          </p:cNvPr>
          <p:cNvSpPr>
            <a:spLocks noGrp="1"/>
          </p:cNvSpPr>
          <p:nvPr>
            <p:ph type="title"/>
          </p:nvPr>
        </p:nvSpPr>
        <p:spPr/>
        <p:txBody>
          <a:bodyPr/>
          <a:lstStyle/>
          <a:p>
            <a:r>
              <a:rPr lang="en-US" dirty="0"/>
              <a:t>Mental disorders: </a:t>
            </a:r>
            <a:br>
              <a:rPr lang="en-US" dirty="0"/>
            </a:br>
            <a:r>
              <a:rPr lang="en-US" dirty="0"/>
              <a:t>Important comorbidities in COPD</a:t>
            </a:r>
          </a:p>
        </p:txBody>
      </p:sp>
      <p:sp>
        <p:nvSpPr>
          <p:cNvPr id="3" name="Content Placeholder 2">
            <a:extLst>
              <a:ext uri="{FF2B5EF4-FFF2-40B4-BE49-F238E27FC236}">
                <a16:creationId xmlns:a16="http://schemas.microsoft.com/office/drawing/2014/main" id="{FDF19A55-3052-414B-180C-29C81DCED1A4}"/>
              </a:ext>
            </a:extLst>
          </p:cNvPr>
          <p:cNvSpPr>
            <a:spLocks noGrp="1"/>
          </p:cNvSpPr>
          <p:nvPr>
            <p:ph idx="1"/>
          </p:nvPr>
        </p:nvSpPr>
        <p:spPr/>
        <p:txBody>
          <a:bodyPr/>
          <a:lstStyle/>
          <a:p>
            <a:r>
              <a:rPr lang="en-US" sz="1600" dirty="0"/>
              <a:t>Anxiety and depression are common in COPD and are associated with poorer health status and increased risk of exacerbations and emergency hospital admissions</a:t>
            </a:r>
            <a:r>
              <a:rPr lang="en-US" sz="1600" baseline="30000" dirty="0"/>
              <a:t>1</a:t>
            </a:r>
          </a:p>
          <a:p>
            <a:r>
              <a:rPr lang="en-US" sz="1600" dirty="0"/>
              <a:t>Multiple studies have demonstrated an association between cigarette smoking and increased anxiety symptoms or disorders</a:t>
            </a:r>
            <a:r>
              <a:rPr lang="en-US" sz="1600" baseline="30000" dirty="0"/>
              <a:t>2</a:t>
            </a:r>
          </a:p>
          <a:p>
            <a:r>
              <a:rPr lang="en-US" sz="1600" dirty="0"/>
              <a:t>Smoking, depression and anxiety are all associated with a higher risk of death in people with COPD</a:t>
            </a:r>
            <a:r>
              <a:rPr lang="en-US" sz="1600" baseline="30000" dirty="0"/>
              <a:t>3</a:t>
            </a:r>
          </a:p>
          <a:p>
            <a:r>
              <a:rPr lang="en-US" sz="1600" dirty="0"/>
              <a:t>PCPs often have low confidence to evaluate and treat mental health problems due to the complex inter-relationships between them and symptoms such as breathlessness</a:t>
            </a:r>
          </a:p>
          <a:p>
            <a:endParaRPr lang="en-US" sz="1600" baseline="30000" dirty="0"/>
          </a:p>
        </p:txBody>
      </p:sp>
      <p:sp>
        <p:nvSpPr>
          <p:cNvPr id="4" name="Text Placeholder 3">
            <a:extLst>
              <a:ext uri="{FF2B5EF4-FFF2-40B4-BE49-F238E27FC236}">
                <a16:creationId xmlns:a16="http://schemas.microsoft.com/office/drawing/2014/main" id="{9EA2BF9A-CE52-FA5B-BE81-54DD909A1D20}"/>
              </a:ext>
            </a:extLst>
          </p:cNvPr>
          <p:cNvSpPr txBox="1">
            <a:spLocks/>
          </p:cNvSpPr>
          <p:nvPr/>
        </p:nvSpPr>
        <p:spPr>
          <a:xfrm>
            <a:off x="3911600" y="4436317"/>
            <a:ext cx="5232400" cy="374205"/>
          </a:xfrm>
          <a:prstGeom prst="rect">
            <a:avLst/>
          </a:prstGeom>
        </p:spPr>
        <p:txBody>
          <a:bodyPr wrap="square" anchor="b" anchorCtr="0">
            <a:sp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algn="r" defTabSz="914400">
              <a:buNone/>
            </a:pPr>
            <a:r>
              <a:rPr lang="en-US" sz="800" kern="0" dirty="0"/>
              <a:t>1. GOLD 2022. Available at: https://goldcopd.org/2022-gold-reports-2/;</a:t>
            </a:r>
            <a:br>
              <a:rPr lang="en-US" sz="800" kern="0" dirty="0"/>
            </a:br>
            <a:r>
              <a:rPr lang="en-US" sz="800" kern="0" dirty="0"/>
              <a:t>2. Moylan S, et al. Brain </a:t>
            </a:r>
            <a:r>
              <a:rPr lang="en-US" sz="800" kern="0" dirty="0" err="1"/>
              <a:t>Behav</a:t>
            </a:r>
            <a:r>
              <a:rPr lang="en-US" sz="800" kern="0" dirty="0"/>
              <a:t> 2013;3:302-26; 3. Lou P, et al. Respir Care 2014;59:54-61.</a:t>
            </a:r>
          </a:p>
        </p:txBody>
      </p:sp>
    </p:spTree>
    <p:extLst>
      <p:ext uri="{BB962C8B-B14F-4D97-AF65-F5344CB8AC3E}">
        <p14:creationId xmlns:p14="http://schemas.microsoft.com/office/powerpoint/2010/main" val="192250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71F5-3455-35A1-8E09-B1D3F8A315DA}"/>
              </a:ext>
            </a:extLst>
          </p:cNvPr>
          <p:cNvSpPr>
            <a:spLocks noGrp="1"/>
          </p:cNvSpPr>
          <p:nvPr>
            <p:ph type="title"/>
          </p:nvPr>
        </p:nvSpPr>
        <p:spPr/>
        <p:txBody>
          <a:bodyPr/>
          <a:lstStyle/>
          <a:p>
            <a:r>
              <a:rPr lang="en-US" dirty="0"/>
              <a:t>Prevalence and impact of anxiety in COPD</a:t>
            </a:r>
          </a:p>
        </p:txBody>
      </p:sp>
      <p:sp>
        <p:nvSpPr>
          <p:cNvPr id="3" name="Content Placeholder 2">
            <a:extLst>
              <a:ext uri="{FF2B5EF4-FFF2-40B4-BE49-F238E27FC236}">
                <a16:creationId xmlns:a16="http://schemas.microsoft.com/office/drawing/2014/main" id="{6A7244DA-8DF7-8700-D756-44506480FE59}"/>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US" sz="2000" dirty="0"/>
              <a:t>Anxiety has been recognized as a significant problem in COPD, with an estimated prevalence of up to 40%</a:t>
            </a:r>
            <a:r>
              <a:rPr lang="en-US" sz="2000" baseline="30000" dirty="0"/>
              <a:t>1</a:t>
            </a:r>
            <a:endParaRPr lang="en-US" sz="2000" dirty="0"/>
          </a:p>
          <a:p>
            <a:pPr marL="285750" indent="-285750">
              <a:spcBef>
                <a:spcPts val="600"/>
              </a:spcBef>
              <a:buFont typeface="Arial" panose="020B0604020202020204" pitchFamily="34" charset="0"/>
              <a:buChar char="•"/>
            </a:pPr>
            <a:r>
              <a:rPr lang="en-US" sz="2000" dirty="0"/>
              <a:t>People with COPD are up to ten times more likely to experience panic disorder or panic attacks compared with general population samples</a:t>
            </a:r>
            <a:r>
              <a:rPr lang="en-US" sz="2000" baseline="30000" dirty="0"/>
              <a:t>2</a:t>
            </a:r>
            <a:endParaRPr lang="en-US" sz="2000" dirty="0"/>
          </a:p>
          <a:p>
            <a:pPr marL="285750" indent="-285750">
              <a:spcBef>
                <a:spcPts val="600"/>
              </a:spcBef>
              <a:buFont typeface="Arial" panose="020B0604020202020204" pitchFamily="34" charset="0"/>
              <a:buChar char="•"/>
            </a:pPr>
            <a:r>
              <a:rPr lang="en-US" sz="2000" dirty="0"/>
              <a:t>Anxiety is associated with</a:t>
            </a:r>
            <a:r>
              <a:rPr lang="sv-SE" sz="2000" dirty="0"/>
              <a:t> </a:t>
            </a:r>
            <a:r>
              <a:rPr lang="en-US" sz="2000" dirty="0"/>
              <a:t>impaired health-related QoL</a:t>
            </a:r>
            <a:r>
              <a:rPr lang="en-US" sz="2000" baseline="30000" dirty="0"/>
              <a:t>3</a:t>
            </a:r>
            <a:r>
              <a:rPr lang="en-US" sz="2000" dirty="0"/>
              <a:t> and increased mortality risk</a:t>
            </a:r>
            <a:r>
              <a:rPr lang="en-US" sz="2000" baseline="30000" dirty="0"/>
              <a:t>4</a:t>
            </a:r>
          </a:p>
        </p:txBody>
      </p:sp>
      <p:sp>
        <p:nvSpPr>
          <p:cNvPr id="4" name="Text Placeholder 3">
            <a:extLst>
              <a:ext uri="{FF2B5EF4-FFF2-40B4-BE49-F238E27FC236}">
                <a16:creationId xmlns:a16="http://schemas.microsoft.com/office/drawing/2014/main" id="{8DC260FA-2039-A2FE-AA48-43A9528640B7}"/>
              </a:ext>
            </a:extLst>
          </p:cNvPr>
          <p:cNvSpPr txBox="1">
            <a:spLocks/>
          </p:cNvSpPr>
          <p:nvPr/>
        </p:nvSpPr>
        <p:spPr>
          <a:xfrm>
            <a:off x="3283027" y="4436317"/>
            <a:ext cx="5860973" cy="374205"/>
          </a:xfrm>
          <a:prstGeom prst="rect">
            <a:avLst/>
          </a:prstGeom>
        </p:spPr>
        <p:txBody>
          <a:bodyPr wrap="square" anchor="b" anchorCtr="0">
            <a:sp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algn="r" defTabSz="914400">
              <a:buNone/>
            </a:pPr>
            <a:r>
              <a:rPr lang="en-US" sz="800" kern="0" dirty="0"/>
              <a:t>1. </a:t>
            </a:r>
            <a:r>
              <a:rPr lang="en-US" sz="800" kern="0" dirty="0" err="1"/>
              <a:t>Panagioti</a:t>
            </a:r>
            <a:r>
              <a:rPr lang="en-US" sz="800" kern="0" dirty="0"/>
              <a:t> M. Int J Chron Obstruct </a:t>
            </a:r>
            <a:r>
              <a:rPr lang="en-US" sz="800" kern="0" dirty="0" err="1"/>
              <a:t>Pulmon</a:t>
            </a:r>
            <a:r>
              <a:rPr lang="en-US" sz="800" kern="0" dirty="0"/>
              <a:t> Dis 2014;9:1289-306; 2. Livermore N, et al. Respir Med 2010;104:1246-53; </a:t>
            </a:r>
            <a:br>
              <a:rPr lang="en-US" sz="800" kern="0" dirty="0"/>
            </a:br>
            <a:r>
              <a:rPr lang="en-US" sz="800" kern="0" dirty="0"/>
              <a:t>3. Blakemore A, et al. Int J Chron Obstruct </a:t>
            </a:r>
            <a:r>
              <a:rPr lang="en-US" sz="800" kern="0" dirty="0" err="1"/>
              <a:t>Pulmon</a:t>
            </a:r>
            <a:r>
              <a:rPr lang="en-US" sz="800" kern="0" dirty="0"/>
              <a:t> Dis 2014;9:501-12; 4. </a:t>
            </a:r>
            <a:r>
              <a:rPr lang="en-US" sz="800" kern="0" dirty="0" err="1"/>
              <a:t>Vikjord</a:t>
            </a:r>
            <a:r>
              <a:rPr lang="en-US" sz="800" kern="0" dirty="0"/>
              <a:t> SAA, et al. Respir Med 2020;171:106089.</a:t>
            </a:r>
          </a:p>
        </p:txBody>
      </p:sp>
    </p:spTree>
    <p:extLst>
      <p:ext uri="{BB962C8B-B14F-4D97-AF65-F5344CB8AC3E}">
        <p14:creationId xmlns:p14="http://schemas.microsoft.com/office/powerpoint/2010/main" val="380477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A77A5-4EC1-C6C6-417A-D33AA4273316}"/>
              </a:ext>
            </a:extLst>
          </p:cNvPr>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4124774284"/>
      </p:ext>
    </p:extLst>
  </p:cSld>
  <p:clrMapOvr>
    <a:masterClrMapping/>
  </p:clrMapOvr>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2481</Words>
  <Application>Microsoft Office PowerPoint</Application>
  <PresentationFormat>On-screen Show (16:9)</PresentationFormat>
  <Paragraphs>246</Paragraphs>
  <Slides>33</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vt:lpstr>
      <vt:lpstr>Wingdings</vt:lpstr>
      <vt:lpstr>1_Blank Presentation</vt:lpstr>
      <vt:lpstr>COPD and Mental Health</vt:lpstr>
      <vt:lpstr>COPD and Mental Health  Case Studies COPD and Anxiety  Bjorn Stallberg, Liz Steed, Stephanie Taylor</vt:lpstr>
      <vt:lpstr>About these slides</vt:lpstr>
      <vt:lpstr>Glossary of terms, abbreviations and acronyms</vt:lpstr>
      <vt:lpstr>Our aim</vt:lpstr>
      <vt:lpstr>What you will learn</vt:lpstr>
      <vt:lpstr>Mental disorders:  Important comorbidities in COPD</vt:lpstr>
      <vt:lpstr>Prevalence and impact of anxiety in COPD</vt:lpstr>
      <vt:lpstr>Case study</vt:lpstr>
      <vt:lpstr>Background</vt:lpstr>
      <vt:lpstr>Medical history </vt:lpstr>
      <vt:lpstr>Respiratory history I</vt:lpstr>
      <vt:lpstr>Respiratory history II</vt:lpstr>
      <vt:lpstr>Presenting appointment</vt:lpstr>
      <vt:lpstr>What his GP offered</vt:lpstr>
      <vt:lpstr>PowerPoint Presentation</vt:lpstr>
      <vt:lpstr>What is your opinion about Johan’s visit?</vt:lpstr>
      <vt:lpstr>Something important was missed</vt:lpstr>
      <vt:lpstr>PowerPoint Presentation</vt:lpstr>
      <vt:lpstr>Diagnosing anxiety</vt:lpstr>
      <vt:lpstr>Identifying mental health problems in people with COPD: PHQ-4</vt:lpstr>
      <vt:lpstr>More detailed evaluation of anxiety: GAD-7</vt:lpstr>
      <vt:lpstr>GAD-7</vt:lpstr>
      <vt:lpstr>Managing anxiety</vt:lpstr>
      <vt:lpstr>Cognitive Behavioural Therapy</vt:lpstr>
      <vt:lpstr>Discussing CBT as an option: Top Tips</vt:lpstr>
      <vt:lpstr>Introducing CBT</vt:lpstr>
      <vt:lpstr>Other interventions to address breathlessness may relieve anxiety</vt:lpstr>
      <vt:lpstr>Pharmacological interventions</vt:lpstr>
      <vt:lpstr>Smoking cessation in people with COPD and mental disorders</vt:lpstr>
      <vt:lpstr>Supporting smoking cessation</vt:lpstr>
      <vt:lpstr>Johan’s consultation - revisited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Siân Williams</dc:creator>
  <cp:lastModifiedBy>Pharmagenesis London</cp:lastModifiedBy>
  <cp:revision>18</cp:revision>
  <dcterms:created xsi:type="dcterms:W3CDTF">2019-11-21T21:57:43Z</dcterms:created>
  <dcterms:modified xsi:type="dcterms:W3CDTF">2022-07-12T08:43:29Z</dcterms:modified>
</cp:coreProperties>
</file>