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64" r:id="rId2"/>
    <p:sldId id="265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n Williams" initials="S" lastIdx="4" clrIdx="0"/>
  <p:cmAuthor id="2" name="Ioanna Tsiligianni" initials="IT" lastIdx="5" clrIdx="1"/>
  <p:cmAuthor id="3" name="drpan" initials="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136F5-1FC6-4A46-BA78-EF6E8FC93000}" v="1" dt="2022-07-06T15:12:47.764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692" autoAdjust="0"/>
    <p:restoredTop sz="93922" autoAdjust="0"/>
  </p:normalViewPr>
  <p:slideViewPr>
    <p:cSldViewPr snapToGrid="0" snapToObjects="1">
      <p:cViewPr varScale="1">
        <p:scale>
          <a:sx n="146" d="100"/>
          <a:sy n="146" d="100"/>
        </p:scale>
        <p:origin x="1296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y Lonergan" userId="93974b687ab88d62" providerId="LiveId" clId="{FBE136F5-1FC6-4A46-BA78-EF6E8FC93000}"/>
    <pc:docChg chg="custSel delSld modSld">
      <pc:chgData name="Tracey Lonergan" userId="93974b687ab88d62" providerId="LiveId" clId="{FBE136F5-1FC6-4A46-BA78-EF6E8FC93000}" dt="2022-07-12T09:01:57.875" v="36" actId="20577"/>
      <pc:docMkLst>
        <pc:docMk/>
      </pc:docMkLst>
      <pc:sldChg chg="modSp mod">
        <pc:chgData name="Tracey Lonergan" userId="93974b687ab88d62" providerId="LiveId" clId="{FBE136F5-1FC6-4A46-BA78-EF6E8FC93000}" dt="2022-07-12T08:54:03.294" v="10" actId="20577"/>
        <pc:sldMkLst>
          <pc:docMk/>
          <pc:sldMk cId="0" sldId="263"/>
        </pc:sldMkLst>
        <pc:spChg chg="mod">
          <ac:chgData name="Tracey Lonergan" userId="93974b687ab88d62" providerId="LiveId" clId="{FBE136F5-1FC6-4A46-BA78-EF6E8FC93000}" dt="2022-07-12T08:54:03.294" v="10" actId="20577"/>
          <ac:spMkLst>
            <pc:docMk/>
            <pc:sldMk cId="0" sldId="263"/>
            <ac:spMk id="5" creationId="{00000000-0000-0000-0000-000000000000}"/>
          </ac:spMkLst>
        </pc:spChg>
      </pc:sldChg>
      <pc:sldChg chg="modSp mod">
        <pc:chgData name="Tracey Lonergan" userId="93974b687ab88d62" providerId="LiveId" clId="{FBE136F5-1FC6-4A46-BA78-EF6E8FC93000}" dt="2022-07-12T08:55:21.523" v="15"/>
        <pc:sldMkLst>
          <pc:docMk/>
          <pc:sldMk cId="0" sldId="269"/>
        </pc:sldMkLst>
        <pc:spChg chg="mod">
          <ac:chgData name="Tracey Lonergan" userId="93974b687ab88d62" providerId="LiveId" clId="{FBE136F5-1FC6-4A46-BA78-EF6E8FC93000}" dt="2022-07-12T08:55:05.182" v="14" actId="20577"/>
          <ac:spMkLst>
            <pc:docMk/>
            <pc:sldMk cId="0" sldId="269"/>
            <ac:spMk id="2" creationId="{00000000-0000-0000-0000-000000000000}"/>
          </ac:spMkLst>
        </pc:spChg>
        <pc:spChg chg="mod">
          <ac:chgData name="Tracey Lonergan" userId="93974b687ab88d62" providerId="LiveId" clId="{FBE136F5-1FC6-4A46-BA78-EF6E8FC93000}" dt="2022-07-12T08:55:21.523" v="15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Tracey Lonergan" userId="93974b687ab88d62" providerId="LiveId" clId="{FBE136F5-1FC6-4A46-BA78-EF6E8FC93000}" dt="2022-07-12T08:55:35.187" v="16" actId="20577"/>
        <pc:sldMkLst>
          <pc:docMk/>
          <pc:sldMk cId="0" sldId="270"/>
        </pc:sldMkLst>
        <pc:spChg chg="mod">
          <ac:chgData name="Tracey Lonergan" userId="93974b687ab88d62" providerId="LiveId" clId="{FBE136F5-1FC6-4A46-BA78-EF6E8FC93000}" dt="2022-07-12T08:55:35.187" v="16" actId="20577"/>
          <ac:spMkLst>
            <pc:docMk/>
            <pc:sldMk cId="0" sldId="270"/>
            <ac:spMk id="2" creationId="{00000000-0000-0000-0000-000000000000}"/>
          </ac:spMkLst>
        </pc:spChg>
      </pc:sldChg>
      <pc:sldChg chg="modSp mod">
        <pc:chgData name="Tracey Lonergan" userId="93974b687ab88d62" providerId="LiveId" clId="{FBE136F5-1FC6-4A46-BA78-EF6E8FC93000}" dt="2022-07-12T08:56:57.417" v="26" actId="20577"/>
        <pc:sldMkLst>
          <pc:docMk/>
          <pc:sldMk cId="0" sldId="274"/>
        </pc:sldMkLst>
        <pc:spChg chg="mod">
          <ac:chgData name="Tracey Lonergan" userId="93974b687ab88d62" providerId="LiveId" clId="{FBE136F5-1FC6-4A46-BA78-EF6E8FC93000}" dt="2022-07-12T08:56:57.417" v="26" actId="20577"/>
          <ac:spMkLst>
            <pc:docMk/>
            <pc:sldMk cId="0" sldId="274"/>
            <ac:spMk id="3" creationId="{00000000-0000-0000-0000-000000000000}"/>
          </ac:spMkLst>
        </pc:spChg>
        <pc:graphicFrameChg chg="modGraphic">
          <ac:chgData name="Tracey Lonergan" userId="93974b687ab88d62" providerId="LiveId" clId="{FBE136F5-1FC6-4A46-BA78-EF6E8FC93000}" dt="2022-07-12T08:56:44.447" v="19" actId="120"/>
          <ac:graphicFrameMkLst>
            <pc:docMk/>
            <pc:sldMk cId="0" sldId="274"/>
            <ac:graphicFrameMk id="4" creationId="{00000000-0000-0000-0000-000000000000}"/>
          </ac:graphicFrameMkLst>
        </pc:graphicFrameChg>
      </pc:sldChg>
      <pc:sldChg chg="del">
        <pc:chgData name="Tracey Lonergan" userId="93974b687ab88d62" providerId="LiveId" clId="{FBE136F5-1FC6-4A46-BA78-EF6E8FC93000}" dt="2022-07-06T15:13:34.441" v="7" actId="47"/>
        <pc:sldMkLst>
          <pc:docMk/>
          <pc:sldMk cId="0" sldId="277"/>
        </pc:sldMkLst>
      </pc:sldChg>
      <pc:sldChg chg="modSp mod">
        <pc:chgData name="Tracey Lonergan" userId="93974b687ab88d62" providerId="LiveId" clId="{FBE136F5-1FC6-4A46-BA78-EF6E8FC93000}" dt="2022-07-12T08:57:58.848" v="27" actId="404"/>
        <pc:sldMkLst>
          <pc:docMk/>
          <pc:sldMk cId="0" sldId="280"/>
        </pc:sldMkLst>
        <pc:spChg chg="mod">
          <ac:chgData name="Tracey Lonergan" userId="93974b687ab88d62" providerId="LiveId" clId="{FBE136F5-1FC6-4A46-BA78-EF6E8FC93000}" dt="2022-07-12T08:57:58.848" v="27" actId="404"/>
          <ac:spMkLst>
            <pc:docMk/>
            <pc:sldMk cId="0" sldId="280"/>
            <ac:spMk id="4" creationId="{00000000-0000-0000-0000-000000000000}"/>
          </ac:spMkLst>
        </pc:spChg>
      </pc:sldChg>
      <pc:sldChg chg="modSp mod">
        <pc:chgData name="Tracey Lonergan" userId="93974b687ab88d62" providerId="LiveId" clId="{FBE136F5-1FC6-4A46-BA78-EF6E8FC93000}" dt="2022-07-12T08:58:44.229" v="28" actId="6549"/>
        <pc:sldMkLst>
          <pc:docMk/>
          <pc:sldMk cId="0" sldId="285"/>
        </pc:sldMkLst>
        <pc:spChg chg="mod">
          <ac:chgData name="Tracey Lonergan" userId="93974b687ab88d62" providerId="LiveId" clId="{FBE136F5-1FC6-4A46-BA78-EF6E8FC93000}" dt="2022-07-12T08:58:44.229" v="28" actId="6549"/>
          <ac:spMkLst>
            <pc:docMk/>
            <pc:sldMk cId="0" sldId="285"/>
            <ac:spMk id="7" creationId="{00000000-0000-0000-0000-000000000000}"/>
          </ac:spMkLst>
        </pc:spChg>
      </pc:sldChg>
      <pc:sldChg chg="modSp mod">
        <pc:chgData name="Tracey Lonergan" userId="93974b687ab88d62" providerId="LiveId" clId="{FBE136F5-1FC6-4A46-BA78-EF6E8FC93000}" dt="2022-07-12T08:59:22.329" v="32" actId="6549"/>
        <pc:sldMkLst>
          <pc:docMk/>
          <pc:sldMk cId="0" sldId="286"/>
        </pc:sldMkLst>
        <pc:spChg chg="mod">
          <ac:chgData name="Tracey Lonergan" userId="93974b687ab88d62" providerId="LiveId" clId="{FBE136F5-1FC6-4A46-BA78-EF6E8FC93000}" dt="2022-07-12T08:59:22.329" v="32" actId="6549"/>
          <ac:spMkLst>
            <pc:docMk/>
            <pc:sldMk cId="0" sldId="286"/>
            <ac:spMk id="4" creationId="{00000000-0000-0000-0000-000000000000}"/>
          </ac:spMkLst>
        </pc:spChg>
      </pc:sldChg>
      <pc:sldChg chg="modSp mod delCm">
        <pc:chgData name="Tracey Lonergan" userId="93974b687ab88d62" providerId="LiveId" clId="{FBE136F5-1FC6-4A46-BA78-EF6E8FC93000}" dt="2022-07-12T09:01:57.875" v="36" actId="20577"/>
        <pc:sldMkLst>
          <pc:docMk/>
          <pc:sldMk cId="0" sldId="289"/>
        </pc:sldMkLst>
        <pc:spChg chg="mod">
          <ac:chgData name="Tracey Lonergan" userId="93974b687ab88d62" providerId="LiveId" clId="{FBE136F5-1FC6-4A46-BA78-EF6E8FC93000}" dt="2022-07-12T09:01:57.875" v="36" actId="20577"/>
          <ac:spMkLst>
            <pc:docMk/>
            <pc:sldMk cId="0" sldId="28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7F46-0AAF-DD4A-93FC-C683461C5B8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27AF-AD0A-0A4A-B7CA-45E7D9D14E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722437" y="4672178"/>
            <a:ext cx="598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i="1" dirty="0">
                <a:solidFill>
                  <a:srgbClr val="074B88"/>
                </a:solidFill>
              </a:rPr>
              <a:t>Breathing and feeling well through universal access to right care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bject 5"/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bject 5"/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11792"/>
            <a:ext cx="6019536" cy="725828"/>
          </a:xfrm>
        </p:spPr>
        <p:txBody>
          <a:bodyPr anchor="ctr" anchorCtr="0"/>
          <a:lstStyle>
            <a:lvl1pPr>
              <a:defRPr sz="2700" spc="-56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038836" y="-41946"/>
            <a:ext cx="1105175" cy="110517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785997"/>
            <a:ext cx="8229600" cy="270272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ext&#10;&#10;Description automatically generated with low confidenc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333" y="300086"/>
            <a:ext cx="1727200" cy="6632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MS PGothic" panose="020B0600070205080204" pitchFamily="112" charset="-128"/>
          <a:cs typeface="MS PGothic" panose="020B0600070205080204" pitchFamily="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9715" indent="-25971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69975" algn="l"/>
          <a:tab pos="1230630" algn="l"/>
        </a:tabLst>
        <a:defRPr sz="2250">
          <a:solidFill>
            <a:schemeClr val="tx1"/>
          </a:solidFill>
          <a:latin typeface="+mn-lt"/>
          <a:ea typeface="MS PGothic" panose="020B0600070205080204" pitchFamily="112" charset="-128"/>
          <a:cs typeface="MS PGothic" panose="020B0600070205080204" pitchFamily="112" charset="-128"/>
        </a:defRPr>
      </a:lvl1pPr>
      <a:lvl2pPr marL="526415" indent="-26543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69975" algn="l"/>
          <a:tab pos="1230630" algn="l"/>
        </a:tabLst>
        <a:defRPr sz="1950">
          <a:solidFill>
            <a:schemeClr val="tx1"/>
          </a:solidFill>
          <a:latin typeface="+mn-lt"/>
          <a:ea typeface="MS PGothic" panose="020B0600070205080204" pitchFamily="112" charset="-128"/>
        </a:defRPr>
      </a:lvl2pPr>
      <a:lvl3pPr marL="745490" indent="-20129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69975" algn="l"/>
          <a:tab pos="1230630" algn="l"/>
        </a:tabLst>
        <a:defRPr sz="1650">
          <a:solidFill>
            <a:schemeClr val="tx1"/>
          </a:solidFill>
          <a:latin typeface="+mn-lt"/>
          <a:ea typeface="MS PGothic" panose="020B0600070205080204" pitchFamily="112" charset="-128"/>
        </a:defRPr>
      </a:lvl3pPr>
      <a:lvl4pPr marL="994410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69975" algn="l"/>
          <a:tab pos="1230630" algn="l"/>
        </a:tabLst>
        <a:defRPr sz="1425">
          <a:solidFill>
            <a:schemeClr val="tx1"/>
          </a:solidFill>
          <a:latin typeface="+mn-lt"/>
          <a:ea typeface="MS PGothic" panose="020B0600070205080204" pitchFamily="112" charset="-128"/>
        </a:defRPr>
      </a:lvl4pPr>
      <a:lvl5pPr marL="1200150" indent="-20510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  <a:ea typeface="MS PGothic" panose="020B0600070205080204" pitchFamily="112" charset="-128"/>
        </a:defRPr>
      </a:lvl5pPr>
      <a:lvl6pPr marL="15430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6pPr>
      <a:lvl7pPr marL="18859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7pPr>
      <a:lvl8pPr marL="22288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8pPr>
      <a:lvl9pPr marL="25717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crg.org/dth12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1171575"/>
            <a:ext cx="7578362" cy="933450"/>
          </a:xfrm>
        </p:spPr>
        <p:txBody>
          <a:bodyPr/>
          <a:lstStyle/>
          <a:p>
            <a:r>
              <a:rPr lang="en-GB" dirty="0"/>
              <a:t>COPD and Mental Health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1238" y="2248584"/>
            <a:ext cx="550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An IPCRG Initiative</a:t>
            </a:r>
          </a:p>
          <a:p>
            <a:pPr algn="ctr"/>
            <a:r>
              <a:rPr lang="en-US" b="1" dirty="0"/>
              <a:t>Holistic and Practical Guidance for Primary Care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774" y="4071559"/>
            <a:ext cx="84544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Boehringer Ingelheim provided an unrestricted educational grant </a:t>
            </a:r>
            <a:r>
              <a:rPr lang="en-US" sz="105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to 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support </a:t>
            </a:r>
            <a:r>
              <a:rPr lang="en-US" sz="105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development, typesetting, printing</a:t>
            </a:r>
            <a:r>
              <a:rPr lang="en-US" sz="1050" spc="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and</a:t>
            </a:r>
            <a:endParaRPr lang="en-US" sz="105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31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associated costs but did not contribute to the content of this</a:t>
            </a:r>
            <a:r>
              <a:rPr lang="en-US" sz="1050" spc="-19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document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775" y="1326358"/>
            <a:ext cx="5381625" cy="2628900"/>
          </a:xfrm>
        </p:spPr>
        <p:txBody>
          <a:bodyPr/>
          <a:lstStyle/>
          <a:p>
            <a:r>
              <a:rPr lang="en-US" sz="1500" dirty="0"/>
              <a:t>Mr JD is </a:t>
            </a:r>
            <a:r>
              <a:rPr lang="en-US" sz="1500" b="1" i="1" dirty="0"/>
              <a:t>67 years old </a:t>
            </a:r>
            <a:r>
              <a:rPr lang="en-US" sz="1500" dirty="0"/>
              <a:t>and used to work as a taxi driver</a:t>
            </a:r>
          </a:p>
          <a:p>
            <a:r>
              <a:rPr lang="en-US" sz="1500" dirty="0"/>
              <a:t>Her recently retired and </a:t>
            </a:r>
            <a:r>
              <a:rPr lang="en-US" sz="1500" b="1" i="1" dirty="0"/>
              <a:t>spends most of his time at home, reading the newspaper and watching TV</a:t>
            </a:r>
          </a:p>
          <a:p>
            <a:r>
              <a:rPr lang="en-US" sz="1500" dirty="0"/>
              <a:t>He drives his wife for the weekly shopping and </a:t>
            </a:r>
            <a:r>
              <a:rPr lang="en-US" sz="1500" b="1" i="1" dirty="0"/>
              <a:t>occasionally participates </a:t>
            </a:r>
            <a:r>
              <a:rPr lang="en-US" sz="1500" dirty="0"/>
              <a:t>in small household chores. But she is five years younger, likes to run the house and ‘spoil’ him</a:t>
            </a:r>
          </a:p>
          <a:p>
            <a:r>
              <a:rPr lang="en-US" sz="1500" dirty="0"/>
              <a:t>He had planned to fill his mornings by taking his 3 year old granddaughter to the park but has not been able to as he </a:t>
            </a:r>
            <a:r>
              <a:rPr lang="en-US" sz="1500" b="1" i="1" dirty="0"/>
              <a:t>got very tired very quickly </a:t>
            </a:r>
            <a:r>
              <a:rPr lang="en-US" sz="1500" dirty="0"/>
              <a:t>and was not able to keep up with her</a:t>
            </a: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3450" y="2411413"/>
            <a:ext cx="2757488" cy="1838325"/>
          </a:xfrm>
          <a:prstGeom prst="rect">
            <a:avLst/>
          </a:prstGeom>
        </p:spPr>
      </p:pic>
      <p:sp>
        <p:nvSpPr>
          <p:cNvPr id="6" name="6 - Επεξήγηση με στρογγυλεμένο παραλληλόγραμμο"/>
          <p:cNvSpPr/>
          <p:nvPr/>
        </p:nvSpPr>
        <p:spPr>
          <a:xfrm>
            <a:off x="6445885" y="1186815"/>
            <a:ext cx="1819910" cy="13538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</a:rPr>
              <a:t>“I am always a bit tired and I feel like I use most of my energy just trying to breathe when I walk”</a:t>
            </a:r>
            <a:endParaRPr lang="en-US" sz="14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Medial history and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3318946"/>
            <a:ext cx="8427402" cy="942579"/>
          </a:xfrm>
        </p:spPr>
        <p:txBody>
          <a:bodyPr/>
          <a:lstStyle/>
          <a:p>
            <a:r>
              <a:rPr lang="en-US" sz="1200" dirty="0"/>
              <a:t>Mr JD has shown good adherence to his recommended treatment for his </a:t>
            </a:r>
            <a:r>
              <a:rPr lang="en-US" sz="1200" dirty="0" err="1"/>
              <a:t>cardiovascaular</a:t>
            </a:r>
            <a:r>
              <a:rPr lang="en-US" sz="1200" dirty="0"/>
              <a:t> and cerebrovascular pathologies, especially after his TIA</a:t>
            </a:r>
          </a:p>
          <a:p>
            <a:r>
              <a:rPr lang="en-US" sz="1200" dirty="0"/>
              <a:t>Although he also has been prescribed a long-term treatment for his COPD he rarely takes it as he feels he has too many medicines to take and his ‘bronchitis’ only bothers him when he gets a cold</a:t>
            </a:r>
          </a:p>
          <a:p>
            <a:r>
              <a:rPr lang="en-US" sz="1200" dirty="0"/>
              <a:t>His last episode of ‘bronchitis’ was a year ago; he was prescribed a new treatment but didn’t need to go to hospital</a:t>
            </a:r>
          </a:p>
        </p:txBody>
      </p:sp>
      <p:graphicFrame>
        <p:nvGraphicFramePr>
          <p:cNvPr id="4" name="5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67356"/>
              </p:ext>
            </p:extLst>
          </p:nvPr>
        </p:nvGraphicFramePr>
        <p:xfrm>
          <a:off x="357823" y="1124386"/>
          <a:ext cx="847153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351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Medical conditions: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Hypertension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Hypercholesterolaemia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TIA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COPD</a:t>
                      </a:r>
                      <a:endParaRPr lang="en-US" altLang="x-none" sz="12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el-G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medication: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 inhibitor+diuretic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Antiplatelet drug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Statin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LABA and SABA as needed</a:t>
                      </a:r>
                    </a:p>
                    <a:p>
                      <a:pPr indent="0">
                        <a:buFont typeface="Arial" panose="020B0604020202020204" pitchFamily="34" charset="0"/>
                        <a:buNone/>
                      </a:pPr>
                      <a:endParaRPr lang="en-US" altLang="el-G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assessment: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Alcohol consumption: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occasionally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Smoking</a:t>
                      </a:r>
                      <a:r>
                        <a:rPr lang="en-US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status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smoker (37.5  pack year)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29.7 kg / m</a:t>
                      </a:r>
                      <a:r>
                        <a:rPr lang="en-US" altLang="x-none" sz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Exercise: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limited, he feels constantly fatigued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-268288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Allergies: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8288" marR="0" indent="-268288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Vaccinations: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date with influenza, pneumococcal and COVID-19 vaccinations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for visiting his GP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 JD has come for a prescription renewal</a:t>
            </a:r>
          </a:p>
        </p:txBody>
      </p:sp>
      <p:pic>
        <p:nvPicPr>
          <p:cNvPr id="4" name="Content Placeholder 2" descr="tablets-g42b1b0bfa_6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95488"/>
            <a:ext cx="2997200" cy="2446337"/>
          </a:xfrm>
          <a:prstGeom prst="rect">
            <a:avLst/>
          </a:prstGeom>
        </p:spPr>
      </p:pic>
      <p:pic>
        <p:nvPicPr>
          <p:cNvPr id="5" name="Content Placeholder 5" descr="prescription-g85ea7da41_6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575" y="2066925"/>
            <a:ext cx="3503613" cy="22558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9"/>
            <a:ext cx="3870325" cy="26289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Scenario 1?</a:t>
            </a:r>
          </a:p>
          <a:p>
            <a:r>
              <a:rPr lang="en-US" sz="1800" dirty="0"/>
              <a:t>“How do you feel?”</a:t>
            </a:r>
          </a:p>
          <a:p>
            <a:r>
              <a:rPr lang="en-US" sz="1800" i="1" dirty="0"/>
              <a:t>Clinical exam and general recommendations</a:t>
            </a:r>
          </a:p>
          <a:p>
            <a:r>
              <a:rPr lang="en-US" sz="1800" dirty="0"/>
              <a:t>“You know that smoking is bad for you don’t you?”</a:t>
            </a:r>
          </a:p>
          <a:p>
            <a:r>
              <a:rPr lang="en-US" sz="1800" i="1" dirty="0"/>
              <a:t>Prescription renewal</a:t>
            </a:r>
            <a:endParaRPr lang="en-US" sz="2000" i="1" dirty="0"/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4914900" y="1257300"/>
            <a:ext cx="3870325" cy="2628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 typeface="Times" pitchFamily="-65" charset="0"/>
              <a:buNone/>
            </a:pPr>
            <a:r>
              <a:rPr lang="en-US" b="1" kern="0" dirty="0">
                <a:solidFill>
                  <a:schemeClr val="tx2"/>
                </a:solidFill>
              </a:rPr>
              <a:t>Scenario 2?</a:t>
            </a:r>
          </a:p>
          <a:p>
            <a:pPr defTabSz="914400"/>
            <a:r>
              <a:rPr lang="en-US" sz="1800" kern="0" dirty="0"/>
              <a:t>Assessment of:</a:t>
            </a:r>
          </a:p>
          <a:p>
            <a:pPr lvl="1" defTabSz="914400"/>
            <a:r>
              <a:rPr lang="en-US" sz="1400" i="1" kern="0" dirty="0"/>
              <a:t>Symptoms</a:t>
            </a:r>
          </a:p>
          <a:p>
            <a:pPr lvl="1" defTabSz="914400"/>
            <a:r>
              <a:rPr lang="en-US" sz="1400" i="1" kern="0" dirty="0"/>
              <a:t>Risk of future events</a:t>
            </a:r>
          </a:p>
          <a:p>
            <a:pPr lvl="1" defTabSz="914400"/>
            <a:r>
              <a:rPr lang="en-US" sz="1400" i="1" kern="0" dirty="0"/>
              <a:t>Comorbidities</a:t>
            </a:r>
          </a:p>
          <a:p>
            <a:pPr defTabSz="914400"/>
            <a:r>
              <a:rPr lang="en-US" sz="1800" kern="0" dirty="0"/>
              <a:t>Clinical examination</a:t>
            </a:r>
          </a:p>
          <a:p>
            <a:pPr defTabSz="914400"/>
            <a:r>
              <a:rPr lang="en-US" sz="1800" kern="0" dirty="0"/>
              <a:t>VBA for Smoking Cessation</a:t>
            </a:r>
          </a:p>
          <a:p>
            <a:pPr defTabSz="914400"/>
            <a:r>
              <a:rPr lang="en-US" sz="1800" i="1" kern="0" dirty="0"/>
              <a:t>Prescription renewal</a:t>
            </a:r>
            <a:endParaRPr lang="en-US" sz="2000" i="1" kern="0" dirty="0"/>
          </a:p>
        </p:txBody>
      </p:sp>
      <p:pic>
        <p:nvPicPr>
          <p:cNvPr id="5" name="Content Placeholder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0363" y="1052910"/>
            <a:ext cx="647700" cy="5921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symptoms</a:t>
            </a:r>
          </a:p>
        </p:txBody>
      </p:sp>
      <p:graphicFrame>
        <p:nvGraphicFramePr>
          <p:cNvPr id="5" name="Content Placeholder 5"/>
          <p:cNvGraphicFramePr/>
          <p:nvPr/>
        </p:nvGraphicFramePr>
        <p:xfrm>
          <a:off x="900113" y="1568450"/>
          <a:ext cx="8085137" cy="2798801"/>
        </p:xfrm>
        <a:graphic>
          <a:graphicData uri="http://schemas.openxmlformats.org/drawingml/2006/table">
            <a:tbl>
              <a:tblPr firstRow="1" bandRow="1"/>
              <a:tblGrid>
                <a:gridCol w="895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38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</a:t>
                      </a:r>
                      <a:r>
                        <a:rPr lang="en-US" alt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of </a:t>
                      </a:r>
                      <a:r>
                        <a:rPr lang="en-US" altLang="en-GB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breathlesness</a:t>
                      </a:r>
                      <a:endParaRPr lang="en-US" alt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 only get breathless with strenuous exercise”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 get short of breath when hurrying on level ground or walking up a slight hill”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buNone/>
                      </a:pP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“On level ground, I walk slower than people of the same age because of breathlessness, or have to stop for breath when walking at my own pace”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42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buNone/>
                      </a:pP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 stop for breath after walking about 100 yards or after a few minutes on level ground”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buNone/>
                      </a:pP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 am too breathless to leave the house or I am breathless when dressing”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770708" y="2584704"/>
            <a:ext cx="8214542" cy="86563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58" y="2774985"/>
            <a:ext cx="760191" cy="50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50249" y="1203325"/>
            <a:ext cx="61269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/>
              <a:t>Modified Medical Research Council (</a:t>
            </a:r>
            <a:r>
              <a:rPr lang="en-US" altLang="zh-CN" sz="1600" b="1" dirty="0" err="1"/>
              <a:t>mMRC</a:t>
            </a:r>
            <a:r>
              <a:rPr lang="en-US" altLang="zh-CN" sz="1600" b="1" dirty="0"/>
              <a:t>) </a:t>
            </a:r>
            <a:r>
              <a:rPr lang="en-US" altLang="zh-CN" sz="1600" b="1" dirty="0" err="1"/>
              <a:t>dyspnoea</a:t>
            </a:r>
            <a:r>
              <a:rPr lang="en-US" altLang="zh-CN" sz="1600" b="1" dirty="0"/>
              <a:t> scale: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quality of life</a:t>
            </a:r>
          </a:p>
        </p:txBody>
      </p:sp>
      <p:pic>
        <p:nvPicPr>
          <p:cNvPr id="5" name="Content Placeholder 4" descr="0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/>
          <a:stretch>
            <a:fillRect/>
          </a:stretch>
        </p:blipFill>
        <p:spPr>
          <a:xfrm>
            <a:off x="2896875" y="920378"/>
            <a:ext cx="3238628" cy="3800094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44237" y="2320816"/>
            <a:ext cx="247412" cy="2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87131" y="2775211"/>
            <a:ext cx="248649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87131" y="2547387"/>
            <a:ext cx="248649" cy="26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36184" y="3001783"/>
            <a:ext cx="247412" cy="2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168575" y="3456177"/>
            <a:ext cx="248650" cy="26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131463" y="3651455"/>
            <a:ext cx="247412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467944" y="3854242"/>
            <a:ext cx="247412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50650" y="3229606"/>
            <a:ext cx="248649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883596" y="4049520"/>
            <a:ext cx="317925" cy="2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15" name="Oval 14"/>
          <p:cNvSpPr/>
          <p:nvPr/>
        </p:nvSpPr>
        <p:spPr>
          <a:xfrm>
            <a:off x="4916997" y="4049520"/>
            <a:ext cx="324110" cy="3292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ounded Rectangle 13"/>
          <p:cNvSpPr/>
          <p:nvPr/>
        </p:nvSpPr>
        <p:spPr>
          <a:xfrm>
            <a:off x="3009448" y="3219592"/>
            <a:ext cx="2978845" cy="8512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9066" y="3347448"/>
            <a:ext cx="760191" cy="50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COPD assessment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3911600" y="4567314"/>
            <a:ext cx="5232400" cy="2432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900" kern="0" dirty="0"/>
              <a:t>1. GOLD 2022. Available at: https://goldcopd.org/</a:t>
            </a:r>
            <a:r>
              <a:rPr lang="en-US" sz="800" kern="0" dirty="0"/>
              <a:t>2022-gold-reports-2</a:t>
            </a:r>
            <a:r>
              <a:rPr lang="en-US" sz="900" kern="0" dirty="0"/>
              <a:t>/.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7228" y="1134488"/>
            <a:ext cx="4428744" cy="3432826"/>
            <a:chOff x="2051050" y="842963"/>
            <a:chExt cx="5168900" cy="4003675"/>
          </a:xfrm>
        </p:grpSpPr>
        <p:pic>
          <p:nvPicPr>
            <p:cNvPr id="5" name="Picture 5" descr="A screenshot of a computer&#10;&#10;Description automatically generated"/>
            <p:cNvPicPr>
              <a:picLocks noChangeAspect="1"/>
            </p:cNvPicPr>
            <p:nvPr/>
          </p:nvPicPr>
          <p:blipFill rotWithShape="1">
            <a:blip r:embed="rId2"/>
            <a:srcRect b="7575"/>
            <a:stretch>
              <a:fillRect/>
            </a:stretch>
          </p:blipFill>
          <p:spPr>
            <a:xfrm>
              <a:off x="2051050" y="842963"/>
              <a:ext cx="5168900" cy="4003675"/>
            </a:xfrm>
            <a:prstGeom prst="rect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6" name="4 - Έλλειψη"/>
            <p:cNvSpPr/>
            <p:nvPr/>
          </p:nvSpPr>
          <p:spPr>
            <a:xfrm>
              <a:off x="3563938" y="3435350"/>
              <a:ext cx="1155700" cy="357188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7" name="5 - Έλλειψη"/>
            <p:cNvSpPr/>
            <p:nvPr/>
          </p:nvSpPr>
          <p:spPr>
            <a:xfrm>
              <a:off x="6573838" y="3435350"/>
              <a:ext cx="554037" cy="5715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8" name="5 - Έλλειψη"/>
            <p:cNvSpPr/>
            <p:nvPr/>
          </p:nvSpPr>
          <p:spPr>
            <a:xfrm>
              <a:off x="4932363" y="3724275"/>
              <a:ext cx="738187" cy="647700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9" name="5 - Έλλειψη"/>
            <p:cNvSpPr/>
            <p:nvPr/>
          </p:nvSpPr>
          <p:spPr>
            <a:xfrm>
              <a:off x="6516688" y="4156075"/>
              <a:ext cx="668337" cy="450850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</p:grpSp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48" y="3324425"/>
            <a:ext cx="760191" cy="50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future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Incidence of exacerbation is high in COPD patients</a:t>
            </a:r>
            <a:r>
              <a:rPr lang="en-US" sz="1400" baseline="30000" dirty="0">
                <a:ea typeface="Arial" panose="020B0604020202020204" pitchFamily="34" charset="0"/>
                <a:cs typeface="+mn-cs"/>
                <a:sym typeface="+mn-ea"/>
              </a:rPr>
              <a:t>1 </a:t>
            </a:r>
            <a:endParaRPr lang="en-US" sz="1400" dirty="0">
              <a:ea typeface="Arial" panose="020B0604020202020204" pitchFamily="34" charset="0"/>
              <a:cs typeface="+mn-cs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Smoking is a major factor in COPD exacerbations</a:t>
            </a:r>
            <a:r>
              <a:rPr lang="en-US" sz="1400" baseline="30000" dirty="0">
                <a:ea typeface="Arial" panose="020B0604020202020204" pitchFamily="34" charset="0"/>
                <a:cs typeface="+mn-cs"/>
                <a:sym typeface="+mn-ea"/>
              </a:rPr>
              <a:t>2</a:t>
            </a:r>
            <a:endParaRPr lang="en-US" sz="1400" dirty="0">
              <a:ea typeface="Arial" panose="020B0604020202020204" pitchFamily="34" charset="0"/>
              <a:cs typeface="+mn-cs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There is a high prevalence of COPD exacerbations requiring admission to a hospital unit in those patients who continue to smoke</a:t>
            </a:r>
            <a:r>
              <a:rPr lang="en-US" sz="1400" baseline="30000" dirty="0">
                <a:ea typeface="Arial" panose="020B0604020202020204" pitchFamily="34" charset="0"/>
                <a:cs typeface="+mn-cs"/>
                <a:sym typeface="+mn-ea"/>
              </a:rPr>
              <a:t>2 </a:t>
            </a:r>
            <a:endParaRPr lang="en-US" sz="1400" dirty="0">
              <a:ea typeface="Arial" panose="020B0604020202020204" pitchFamily="34" charset="0"/>
              <a:cs typeface="+mn-cs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Previous admission for exacerbation is a strong predictor and can identify patients at risk</a:t>
            </a:r>
            <a:r>
              <a:rPr lang="en-US" sz="1400" baseline="30000" dirty="0">
                <a:ea typeface="Arial" panose="020B0604020202020204" pitchFamily="34" charset="0"/>
                <a:cs typeface="+mn-cs"/>
                <a:sym typeface="+mn-ea"/>
              </a:rPr>
              <a:t>1</a:t>
            </a:r>
            <a:endParaRPr lang="en-US" altLang="zh-CN" sz="1400" b="1" baseline="30000" dirty="0">
              <a:ea typeface="Arial" panose="020B0604020202020204" pitchFamily="34" charset="0"/>
              <a:sym typeface="+mn-ea"/>
            </a:endParaRPr>
          </a:p>
          <a:p>
            <a:endParaRPr lang="en-US" sz="1400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473856" y="4339336"/>
            <a:ext cx="45801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dirty="0">
                <a:sym typeface="+mn-ea"/>
              </a:rPr>
              <a:t>1. GOLD 2022 Report, pg. 31, https://goldcopd.org/2022-gold-reports-2/</a:t>
            </a:r>
          </a:p>
          <a:p>
            <a:pPr algn="r" eaLnBrk="1" hangingPunct="1"/>
            <a:r>
              <a:rPr lang="en-US" altLang="en-GB" sz="800" dirty="0">
                <a:sym typeface="+mn-ea"/>
              </a:rPr>
              <a:t>2. </a:t>
            </a:r>
            <a:r>
              <a:rPr lang="en-US" altLang="en-GB" sz="800" dirty="0" err="1">
                <a:sym typeface="+mn-ea"/>
              </a:rPr>
              <a:t>Badaran</a:t>
            </a:r>
            <a:r>
              <a:rPr lang="en-US" altLang="en-GB" sz="800" dirty="0">
                <a:sym typeface="+mn-ea"/>
              </a:rPr>
              <a:t> E, et al. </a:t>
            </a:r>
            <a:r>
              <a:rPr lang="en-US" altLang="en-US" sz="800" dirty="0" err="1">
                <a:sym typeface="+mn-ea"/>
              </a:rPr>
              <a:t>Eur</a:t>
            </a:r>
            <a:r>
              <a:rPr lang="en-US" altLang="en-US" sz="800" dirty="0">
                <a:sym typeface="+mn-ea"/>
              </a:rPr>
              <a:t> Respir J 2012;40:1055;</a:t>
            </a:r>
          </a:p>
          <a:p>
            <a:pPr algn="r" eaLnBrk="1" hangingPunct="1"/>
            <a:r>
              <a:rPr lang="en-US" altLang="en-US" sz="800" dirty="0">
                <a:sym typeface="+mn-ea"/>
              </a:rPr>
              <a:t>3. Tobacco Cessation Guidelines for High Risk Groups. Available at: https://ensp.network/tob-g/.</a:t>
            </a:r>
          </a:p>
          <a:p>
            <a:pPr algn="r" eaLnBrk="1" hangingPunct="1"/>
            <a:endParaRPr lang="en-US" altLang="en-US" sz="800" dirty="0"/>
          </a:p>
          <a:p>
            <a:pPr algn="r" eaLnBrk="1" hangingPunct="1"/>
            <a:endParaRPr lang="en-US" altLang="en-GB" sz="800" dirty="0">
              <a:sym typeface="+mn-e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5646" y="3326652"/>
            <a:ext cx="7936420" cy="88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i="1" dirty="0"/>
              <a:t>The review of the existing literature for COPD patients showed the following: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b="1" i="1" dirty="0">
                <a:solidFill>
                  <a:srgbClr val="C00000"/>
                </a:solidFill>
              </a:rPr>
              <a:t>The evidence is strong (GRADE level A) to suggest that smoking cessation is a key intervention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b="1" i="1" dirty="0">
                <a:solidFill>
                  <a:srgbClr val="C00000"/>
                </a:solidFill>
              </a:rPr>
              <a:t>for smokers with COPD and should constitute a core element of long-term management of these patients</a:t>
            </a:r>
            <a:r>
              <a:rPr lang="en-US" altLang="en-US" sz="1200" i="1" baseline="30000" dirty="0">
                <a:solidFill>
                  <a:srgbClr val="C00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smoking cessation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</p:nvPr>
        </p:nvGraphicFramePr>
        <p:xfrm>
          <a:off x="358775" y="1349375"/>
          <a:ext cx="8285354" cy="2992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0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Healthcare professional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Patient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</a:t>
                      </a:r>
                      <a:r>
                        <a:rPr lang="en-US" altLang="en-US" sz="1400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obacco use at every clinical contact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see from your records that you have used tobacco recently. Is that still the case?”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I smoke 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</a:rPr>
                        <a:t>15 cigarettes per day for about 40 years, without any previous attempts at smoking cessation”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ADVISE</a:t>
                      </a:r>
                      <a:r>
                        <a:rPr lang="en-US" altLang="en-US" sz="14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about effective ways to quit (and if necessary, about the harms of tobacco)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-“Do you know the best way of stopping using tobacco or reducing its harm?”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”Not really, I have never thought of that till now you are asking”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</a:t>
                      </a:r>
                      <a:r>
                        <a:rPr lang="en-US" altLang="en-US" sz="1400" b="1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according to the patient’s response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-“Would you like to talk about the options available to help with your tobacco use today?”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”Yes, that would be helpful”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8 - Δεξιό βέλος"/>
          <p:cNvSpPr/>
          <p:nvPr/>
        </p:nvSpPr>
        <p:spPr>
          <a:xfrm>
            <a:off x="4829747" y="2108073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6" name="8 - Δεξιό βέλος"/>
          <p:cNvSpPr/>
          <p:nvPr/>
        </p:nvSpPr>
        <p:spPr>
          <a:xfrm>
            <a:off x="4829747" y="3077337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7" name="8 - Δεξιό βέλος"/>
          <p:cNvSpPr/>
          <p:nvPr/>
        </p:nvSpPr>
        <p:spPr>
          <a:xfrm>
            <a:off x="4829747" y="3851529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5646" y="4341495"/>
            <a:ext cx="7936420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b="1" i="1" dirty="0"/>
              <a:t>Record your interaction in the patient’s notes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COPD and Mental Health </a:t>
            </a:r>
            <a:br>
              <a:rPr lang="en-GB" sz="3600" dirty="0"/>
            </a:br>
            <a:r>
              <a:rPr lang="en-GB" sz="3600" dirty="0"/>
              <a:t>Case Studies</a:t>
            </a:r>
            <a:br>
              <a:rPr lang="en-GB" sz="2400" dirty="0"/>
            </a:br>
            <a:r>
              <a:rPr lang="en-GB" sz="1800" dirty="0">
                <a:solidFill>
                  <a:schemeClr val="tx1"/>
                </a:solidFill>
              </a:rPr>
              <a:t>COPD and Tobacco Dependence</a:t>
            </a: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1600" dirty="0" err="1">
                <a:solidFill>
                  <a:schemeClr val="tx1"/>
                </a:solidFill>
              </a:rPr>
              <a:t>Izolde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Bouloukaki</a:t>
            </a:r>
            <a:r>
              <a:rPr lang="en-GB" sz="1600" dirty="0">
                <a:solidFill>
                  <a:schemeClr val="tx1"/>
                </a:solidFill>
              </a:rPr>
              <a:t> (Greece) and Catalina </a:t>
            </a:r>
            <a:r>
              <a:rPr lang="en-GB" sz="1600" dirty="0" err="1">
                <a:solidFill>
                  <a:schemeClr val="tx1"/>
                </a:solidFill>
              </a:rPr>
              <a:t>Panaitescu</a:t>
            </a:r>
            <a:r>
              <a:rPr lang="en-GB" sz="1600" dirty="0">
                <a:solidFill>
                  <a:schemeClr val="tx1"/>
                </a:solidFill>
              </a:rPr>
              <a:t> (Romania)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Comorbidities: Assessment of mental health problems in people with COPD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57" y="1418626"/>
            <a:ext cx="2054263" cy="296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0376" y="1353312"/>
            <a:ext cx="3286407" cy="309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Comorbidities: Assessment of mental health for Mr JD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1463" y="3671858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9" y="1724259"/>
            <a:ext cx="3636708" cy="1701566"/>
          </a:xfrm>
          <a:prstGeom prst="rect">
            <a:avLst/>
          </a:prstGeom>
        </p:spPr>
      </p:pic>
      <p:graphicFrame>
        <p:nvGraphicFramePr>
          <p:cNvPr id="6" name="5 - Πίνακας"/>
          <p:cNvGraphicFramePr/>
          <p:nvPr/>
        </p:nvGraphicFramePr>
        <p:xfrm>
          <a:off x="4070618" y="1714531"/>
          <a:ext cx="4859070" cy="2765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3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02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PHQ-9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0-4: normal/minimal depression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5-9: mild depression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10-14: moderate depression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15-19: moderately severe depression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020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GAD-7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0-4: normal/minimal anxiety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5-9: mild anxiety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10-14: moderate anxiety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15-19: moderately severe anxiety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92">
                <a:tc>
                  <a:txBody>
                    <a:bodyPr/>
                    <a:lstStyle/>
                    <a:p>
                      <a:r>
                        <a:rPr lang="en-US" sz="1050" b="1" dirty="0"/>
                        <a:t>FSS*</a:t>
                      </a: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≥36 indicates 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020">
                <a:tc>
                  <a:txBody>
                    <a:bodyPr/>
                    <a:lstStyle/>
                    <a:p>
                      <a:r>
                        <a:rPr lang="en-US" sz="1050" b="1" dirty="0"/>
                        <a:t>AIS</a:t>
                      </a:r>
                      <a:r>
                        <a:rPr lang="el-GR" sz="1050" b="1" dirty="0"/>
                        <a:t>*</a:t>
                      </a:r>
                      <a:r>
                        <a:rPr lang="en-US" sz="1050" b="1" dirty="0"/>
                        <a:t>*</a:t>
                      </a: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0-5: absence of insomnia</a:t>
                      </a:r>
                    </a:p>
                    <a:p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6-9: mild insomnia</a:t>
                      </a:r>
                    </a:p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10-15: moderate insomnia</a:t>
                      </a:r>
                    </a:p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16-25: severe insomnia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19">
                <a:tc>
                  <a:txBody>
                    <a:bodyPr/>
                    <a:lstStyle/>
                    <a:p>
                      <a:r>
                        <a:rPr lang="en-US" sz="1050" b="1" dirty="0"/>
                        <a:t>PSQI</a:t>
                      </a:r>
                      <a:r>
                        <a:rPr lang="en-US" sz="1050" b="1" baseline="30000" dirty="0"/>
                        <a:t>#</a:t>
                      </a:r>
                      <a:endParaRPr lang="en-US" sz="105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/>
                        <a:t>6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≥5 is indicative of 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sleep quality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13 - TextBox"/>
          <p:cNvSpPr txBox="1">
            <a:spLocks noChangeArrowheads="1"/>
          </p:cNvSpPr>
          <p:nvPr/>
        </p:nvSpPr>
        <p:spPr bwMode="auto">
          <a:xfrm>
            <a:off x="357188" y="4484563"/>
            <a:ext cx="8572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l-GR" altLang="en-US" sz="700" dirty="0"/>
              <a:t>*</a:t>
            </a:r>
            <a:r>
              <a:rPr lang="en-US" altLang="en-US" sz="700" dirty="0"/>
              <a:t>Individuals rate their agreement with nine statements concerning the severity, frequency and impact of fatigue on daily life.</a:t>
            </a:r>
          </a:p>
          <a:p>
            <a:pPr algn="r" eaLnBrk="1" hangingPunct="1"/>
            <a:r>
              <a:rPr lang="en-US" altLang="en-US" sz="700" dirty="0"/>
              <a:t>** A 8-item self-assessment psychometric instrument, which has been used as a tool to evaluate the severity of insomnia.</a:t>
            </a:r>
          </a:p>
          <a:p>
            <a:pPr algn="r" eaLnBrk="1" hangingPunct="1"/>
            <a:r>
              <a:rPr lang="en-US" altLang="en-US" sz="700" baseline="30000" dirty="0"/>
              <a:t># </a:t>
            </a:r>
            <a:r>
              <a:rPr lang="en-US" altLang="en-US" sz="700" dirty="0"/>
              <a:t>A 7 component instrument used to measure the quality and patterns of sleep in adults over the last month. </a:t>
            </a:r>
            <a:endParaRPr lang="el-GR" altLang="en-US" sz="7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60475" y="2876550"/>
            <a:ext cx="280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9" name="Oval 8"/>
          <p:cNvSpPr/>
          <p:nvPr/>
        </p:nvSpPr>
        <p:spPr>
          <a:xfrm>
            <a:off x="323850" y="2876550"/>
            <a:ext cx="760413" cy="220663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09101" y="1269732"/>
            <a:ext cx="2480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Regular consultation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009824" y="1269732"/>
            <a:ext cx="2454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Specific assessment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the assessment of mental health problems for people with COPD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8"/>
            <a:ext cx="7772400" cy="3014015"/>
          </a:xfrm>
        </p:spPr>
        <p:txBody>
          <a:bodyPr numCol="2"/>
          <a:lstStyle/>
          <a:p>
            <a:pPr marL="0" indent="0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Patient-perceived barriers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Lack of knowledge</a:t>
            </a: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Reluctance to disclose symptoms of anxiety or depression </a:t>
            </a:r>
          </a:p>
          <a:p>
            <a:pPr marL="0" indent="0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Physician-perceived barriers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Lack of a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standardised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diagnostic approach for anxiety and depression</a:t>
            </a: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Short-consultation time</a:t>
            </a: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Lack of confidence to pursue in-depth psychological assessment </a:t>
            </a:r>
          </a:p>
          <a:p>
            <a:pPr marL="0" indent="0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System-level barriers</a:t>
            </a: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Poor communication between primary care and mental health systems</a:t>
            </a: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Lack of adequate resources for mental health treatment</a:t>
            </a:r>
            <a:endParaRPr lang="en-US" dirty="0"/>
          </a:p>
        </p:txBody>
      </p:sp>
      <p:sp>
        <p:nvSpPr>
          <p:cNvPr id="4" name="6 - TextBox"/>
          <p:cNvSpPr txBox="1">
            <a:spLocks noChangeArrowheads="1"/>
          </p:cNvSpPr>
          <p:nvPr/>
        </p:nvSpPr>
        <p:spPr bwMode="auto">
          <a:xfrm>
            <a:off x="2228849" y="4708525"/>
            <a:ext cx="6915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800" dirty="0"/>
              <a:t>Natali D, et al. </a:t>
            </a:r>
            <a:r>
              <a:rPr lang="en-US" altLang="en-US" sz="800" dirty="0">
                <a:sym typeface="+mn-ea"/>
              </a:rPr>
              <a:t>Breathe 2020;16:190315.</a:t>
            </a:r>
            <a:endParaRPr lang="en-US" altLang="zh-CN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968180"/>
            <a:ext cx="4095206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address these barriers, an integrated treatment approach is required from healthcare professionals, patients and caregivers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Mr JD</a:t>
            </a:r>
          </a:p>
        </p:txBody>
      </p:sp>
      <p:graphicFrame>
        <p:nvGraphicFramePr>
          <p:cNvPr id="4" name="4 - Πίνακας"/>
          <p:cNvGraphicFramePr>
            <a:graphicFrameLocks noGrp="1"/>
          </p:cNvGraphicFramePr>
          <p:nvPr/>
        </p:nvGraphicFramePr>
        <p:xfrm>
          <a:off x="658368" y="1218520"/>
          <a:ext cx="7949184" cy="31118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7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90">
                <a:tc>
                  <a:txBody>
                    <a:bodyPr/>
                    <a:lstStyle/>
                    <a:p>
                      <a:r>
                        <a:rPr lang="en-US" sz="1600" dirty="0"/>
                        <a:t>Challenges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Positives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n-US" sz="1600" dirty="0"/>
                        <a:t>He has 3 comorbid conditions in addition to his COPD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 is up to date with his vaccinations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710">
                <a:tc>
                  <a:txBody>
                    <a:bodyPr/>
                    <a:lstStyle/>
                    <a:p>
                      <a:r>
                        <a:rPr lang="en-US" sz="1600" dirty="0"/>
                        <a:t>He takes 4 medications every day plus his reliever as needed (he does not like to take too many medicines)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+mn-ea"/>
                        </a:rPr>
                        <a:t>He has a good relationship with his doctor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n-US" sz="1600" dirty="0"/>
                        <a:t>Low adherence to the COPD treatment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+mn-ea"/>
                        </a:rPr>
                        <a:t>He adheres well to his other medication regimen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62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/>
                        <a:t>He has a GAD </a:t>
                      </a:r>
                      <a:r>
                        <a:rPr lang="en-US" sz="1600" baseline="0" dirty="0"/>
                        <a:t>with no previous formal diagnosis or appropriate management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 really wants to try to stop smoking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5496" y="163513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Motivational interviewing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</p:nvPr>
        </p:nvGraphicFramePr>
        <p:xfrm>
          <a:off x="358774" y="1349375"/>
          <a:ext cx="8321930" cy="2839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Conversation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Clarify that you are not judgmental about tobacco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“We know how hard this is and that this is an addiction and that nicotine is more addictive than heroin…”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 the person to imagine and communicate what they think might be the benefits of quitting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“Did you know you that after quitting smoking will get fewer bronchitis episodes?”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“Did you know that you will likely feel much calmer and more positive, and have a better quality of life, after giving up smoking?”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“You may also find that you will be able to fall asleep more easily, and sleep for longer once </a:t>
                      </a:r>
                      <a:r>
                        <a:rPr lang="en-US" alt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bed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positive reinforcement (pleasure) to motivate the patient to quit smoking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“Did you know that if you quit smoking your energy levels will increase and you will be able to be around for grandchildren growing up?”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8 - Δεξιό βέλος"/>
          <p:cNvSpPr/>
          <p:nvPr/>
        </p:nvSpPr>
        <p:spPr>
          <a:xfrm>
            <a:off x="3842195" y="1876425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6" name="8 - Δεξιό βέλος"/>
          <p:cNvSpPr/>
          <p:nvPr/>
        </p:nvSpPr>
        <p:spPr>
          <a:xfrm>
            <a:off x="3842195" y="2845689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7" name="8 - Δεξιό βέλος"/>
          <p:cNvSpPr/>
          <p:nvPr/>
        </p:nvSpPr>
        <p:spPr>
          <a:xfrm>
            <a:off x="3842195" y="3762756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plan for Mr JD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Provide counselling (empathic understanding and respect): </a:t>
            </a:r>
            <a:br>
              <a:rPr lang="en-US" sz="1400" dirty="0"/>
            </a:br>
            <a:r>
              <a:rPr lang="en-US" sz="1400" dirty="0"/>
              <a:t>ASK / ADVISE / ACT</a:t>
            </a:r>
            <a:endParaRPr lang="en-US" sz="14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Discuss pharmacological treatment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/>
              <a:t>Nicotine replacement therapy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/>
              <a:t>Varenicline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/>
              <a:t>Bupropion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Assist with developing a ‘quit’ plan including setting a ‘quit date’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Schedule a next review date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Use email, text or phone as options for follow-up sessions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Discuss abstinence and suggest coping strategies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Encourage social support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Assist in dealing with barriers such as fear of failure, dealing with stress, weight gain and social pressures to smoke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Provide advice on nutrition, physical activity and sleep hygiene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Provide advice on managing withdrawal symptoms and reassurance that they are short-lived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147" y="163513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Smoking cessation for people with mental health disorders</a:t>
            </a:r>
            <a:r>
              <a:rPr lang="en-US" baseline="30000" dirty="0"/>
              <a:t>1–3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9"/>
            <a:ext cx="4213225" cy="2628900"/>
          </a:xfrm>
        </p:spPr>
        <p:txBody>
          <a:bodyPr/>
          <a:lstStyle/>
          <a:p>
            <a:r>
              <a:rPr lang="en-US" sz="2000" dirty="0"/>
              <a:t>Adding medications/management strategies for mood disorders to a standard program of smoking cessation may achieve better long-term quit rates</a:t>
            </a:r>
          </a:p>
        </p:txBody>
      </p:sp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3507377" y="4472786"/>
            <a:ext cx="5511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>
                <a:latin typeface="+mn-lt"/>
              </a:rPr>
              <a:t>1. </a:t>
            </a:r>
            <a:r>
              <a:rPr lang="zh-CN" altLang="en-US" sz="800" dirty="0">
                <a:latin typeface="+mn-lt"/>
              </a:rPr>
              <a:t>van der Meer </a:t>
            </a:r>
            <a:r>
              <a:rPr lang="en-GB" altLang="zh-CN" sz="800" dirty="0">
                <a:latin typeface="+mn-lt"/>
              </a:rPr>
              <a:t>RM</a:t>
            </a:r>
            <a:r>
              <a:rPr lang="zh-CN" altLang="en-US" sz="800" dirty="0">
                <a:latin typeface="+mn-lt"/>
              </a:rPr>
              <a:t>, et al. Cochrane Database Syst Rev 2013;8:CD006102</a:t>
            </a:r>
            <a:r>
              <a:rPr lang="en-GB" altLang="zh-CN" sz="800" dirty="0">
                <a:latin typeface="+mn-lt"/>
              </a:rPr>
              <a:t>; 2. </a:t>
            </a:r>
            <a:r>
              <a:rPr lang="zh-CN" altLang="en-US" sz="800" dirty="0">
                <a:latin typeface="+mn-lt"/>
              </a:rPr>
              <a:t>Anthenelli </a:t>
            </a:r>
            <a:r>
              <a:rPr lang="en-GB" altLang="zh-CN" sz="800" dirty="0">
                <a:latin typeface="+mn-lt"/>
              </a:rPr>
              <a:t>RM</a:t>
            </a:r>
            <a:r>
              <a:rPr lang="zh-CN" altLang="en-US" sz="800" dirty="0">
                <a:latin typeface="+mn-lt"/>
              </a:rPr>
              <a:t>, et al. Ann Intern Med 2013;159:390e400</a:t>
            </a:r>
            <a:r>
              <a:rPr lang="en-GB" altLang="zh-CN" sz="800" dirty="0">
                <a:latin typeface="+mn-lt"/>
              </a:rPr>
              <a:t>; 3. </a:t>
            </a:r>
            <a:r>
              <a:rPr lang="zh-CN" altLang="en-US" sz="800" dirty="0">
                <a:latin typeface="+mn-lt"/>
              </a:rPr>
              <a:t>Anthenelli </a:t>
            </a:r>
            <a:r>
              <a:rPr lang="en-GB" altLang="zh-CN" sz="800" dirty="0">
                <a:latin typeface="+mn-lt"/>
              </a:rPr>
              <a:t>RM, </a:t>
            </a:r>
            <a:r>
              <a:rPr lang="zh-CN" altLang="en-US" sz="800" dirty="0">
                <a:latin typeface="+mn-lt"/>
              </a:rPr>
              <a:t>et al. Lancet 2016;387:2507e20.</a:t>
            </a:r>
            <a:endParaRPr lang="el-GR" altLang="en-US" sz="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3354" y="1480903"/>
            <a:ext cx="4095206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Mr JD, consider initiating treatment for his GAD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8716" y="2261699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9"/>
            <a:ext cx="3993769" cy="2628900"/>
          </a:xfrm>
        </p:spPr>
        <p:txBody>
          <a:bodyPr/>
          <a:lstStyle/>
          <a:p>
            <a:r>
              <a:rPr lang="en-US" sz="1400" dirty="0"/>
              <a:t>Many people with COPD continue to smoke despite evidence that smoking cessation is the most effective intervention in increasing survival and reducing morbidity</a:t>
            </a:r>
          </a:p>
          <a:p>
            <a:r>
              <a:rPr lang="en-US" sz="1400" dirty="0"/>
              <a:t>Tobacco smokers with mental health disorders tend to be more addicted to smoking, smoke more cigarettes and are more likely to relapse</a:t>
            </a:r>
          </a:p>
          <a:p>
            <a:r>
              <a:rPr lang="en-US" sz="1400" dirty="0"/>
              <a:t>Anxiety and depression are common in people with COPD and should be actively evaluated and treated</a:t>
            </a:r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4595495" y="1348979"/>
            <a:ext cx="3993769" cy="2628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US" sz="1600" b="1" kern="0" dirty="0">
                <a:solidFill>
                  <a:schemeClr val="bg1"/>
                </a:solidFill>
              </a:rPr>
              <a:t>Smoking cessation reduces anxiety </a:t>
            </a:r>
            <a:br>
              <a:rPr lang="en-US" sz="1600" b="1" kern="0" dirty="0">
                <a:solidFill>
                  <a:schemeClr val="bg1"/>
                </a:solidFill>
              </a:rPr>
            </a:br>
            <a:r>
              <a:rPr lang="en-US" sz="1600" b="1" kern="0" dirty="0">
                <a:solidFill>
                  <a:schemeClr val="bg1"/>
                </a:solidFill>
              </a:rPr>
              <a:t>and depression</a:t>
            </a:r>
          </a:p>
          <a:p>
            <a:pPr defTabSz="914400"/>
            <a:r>
              <a:rPr lang="en-US" sz="1600" kern="0" dirty="0">
                <a:solidFill>
                  <a:schemeClr val="bg1"/>
                </a:solidFill>
              </a:rPr>
              <a:t>People with COPD and mental health disorders who smoke often need support for multiple quit attempts</a:t>
            </a:r>
          </a:p>
          <a:p>
            <a:pPr defTabSz="914400"/>
            <a:r>
              <a:rPr lang="en-US" sz="1600" kern="0" dirty="0">
                <a:solidFill>
                  <a:schemeClr val="bg1"/>
                </a:solidFill>
              </a:rPr>
              <a:t>Combine counselling and pharmacological treatments as this is the most effective intervention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58976" y="400050"/>
            <a:ext cx="6172200" cy="571500"/>
          </a:xfrm>
        </p:spPr>
        <p:txBody>
          <a:bodyPr/>
          <a:lstStyle/>
          <a:p>
            <a:r>
              <a:rPr lang="en-GB" dirty="0"/>
              <a:t>About these slides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Please feel free to use, update and share some or all of these slides in your non-commercial presentations to colleagues or patients</a:t>
            </a:r>
          </a:p>
          <a:p>
            <a:r>
              <a:rPr lang="en-GB" sz="1600" dirty="0"/>
              <a:t>There is a general introduction to COPD and mental health, followed by a case study</a:t>
            </a:r>
          </a:p>
          <a:p>
            <a:r>
              <a:rPr lang="en-GB" sz="1600" dirty="0"/>
              <a:t>The slides are provided under creative commons licence CC BY-NC-ND</a:t>
            </a:r>
          </a:p>
          <a:p>
            <a:pPr lvl="1"/>
            <a:r>
              <a:rPr lang="en-GB" sz="1200" dirty="0"/>
              <a:t>BY stands for attribution (the obligation to credit the author and other parties designated for attribution)</a:t>
            </a:r>
          </a:p>
          <a:p>
            <a:pPr lvl="1"/>
            <a:r>
              <a:rPr lang="en-GB" sz="1200" dirty="0"/>
              <a:t>NC stands for </a:t>
            </a:r>
            <a:r>
              <a:rPr lang="en-GB" sz="1200" dirty="0" err="1"/>
              <a:t>NonCommercial</a:t>
            </a:r>
            <a:r>
              <a:rPr lang="en-GB" sz="1200" dirty="0"/>
              <a:t> (commercial use is excluded from the license grant)</a:t>
            </a:r>
          </a:p>
          <a:p>
            <a:pPr lvl="1"/>
            <a:r>
              <a:rPr lang="en-GB" sz="1200" dirty="0"/>
              <a:t>ND means </a:t>
            </a:r>
            <a:r>
              <a:rPr lang="en-GB" sz="1200" dirty="0" err="1"/>
              <a:t>NoDerivatives</a:t>
            </a:r>
            <a:r>
              <a:rPr lang="en-GB" sz="1200" dirty="0"/>
              <a:t> (only verbatim copies of the work can be shared)</a:t>
            </a:r>
          </a:p>
          <a:p>
            <a:r>
              <a:rPr lang="en-GB" sz="1600" dirty="0"/>
              <a:t>When using our slides, please retain the source attribution: IPCRG 2022 COPD and Mental Health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Glossary of terms, abbreviations and acronyms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1200" b="1" dirty="0"/>
              <a:t>ACE inhibitor</a:t>
            </a:r>
            <a:r>
              <a:rPr lang="en-US" sz="1200" dirty="0"/>
              <a:t>, angiotensin-converting enzyme inhibitor</a:t>
            </a:r>
          </a:p>
          <a:p>
            <a:r>
              <a:rPr lang="en-US" sz="1200" b="1" dirty="0"/>
              <a:t>AIS</a:t>
            </a:r>
            <a:r>
              <a:rPr lang="en-US" sz="1200" dirty="0"/>
              <a:t>, Athens Insomnia Scale</a:t>
            </a:r>
          </a:p>
          <a:p>
            <a:r>
              <a:rPr lang="en-US" sz="1200" b="1" dirty="0"/>
              <a:t>BMI</a:t>
            </a:r>
            <a:r>
              <a:rPr lang="en-US" sz="1200" dirty="0"/>
              <a:t>, body mass index</a:t>
            </a:r>
          </a:p>
          <a:p>
            <a:r>
              <a:rPr lang="en-US" sz="1200" b="1" dirty="0"/>
              <a:t>CAT</a:t>
            </a:r>
            <a:r>
              <a:rPr lang="en-US" sz="1200" dirty="0"/>
              <a:t>, COPD Assessment Tool</a:t>
            </a:r>
          </a:p>
          <a:p>
            <a:r>
              <a:rPr lang="en-US" sz="1200" b="1" dirty="0"/>
              <a:t>COPD</a:t>
            </a:r>
            <a:r>
              <a:rPr lang="en-US" sz="1200" dirty="0"/>
              <a:t>, chronic obstructive pulmonary disease</a:t>
            </a:r>
          </a:p>
          <a:p>
            <a:r>
              <a:rPr lang="en-US" sz="1200" b="1" dirty="0"/>
              <a:t>FSS</a:t>
            </a:r>
            <a:r>
              <a:rPr lang="en-US" sz="1200" dirty="0"/>
              <a:t>, Fatigue Severity Scale</a:t>
            </a:r>
          </a:p>
          <a:p>
            <a:r>
              <a:rPr lang="en-US" sz="1200" b="1" dirty="0"/>
              <a:t>FEV</a:t>
            </a:r>
            <a:r>
              <a:rPr lang="en-US" sz="1200" b="1" baseline="-25000" dirty="0"/>
              <a:t>1</a:t>
            </a:r>
            <a:r>
              <a:rPr lang="en-US" sz="1200" dirty="0"/>
              <a:t>, forced expiratory volume in 1 second</a:t>
            </a:r>
          </a:p>
          <a:p>
            <a:r>
              <a:rPr lang="en-US" sz="1200" b="1" dirty="0"/>
              <a:t>FVC</a:t>
            </a:r>
            <a:r>
              <a:rPr lang="en-US" sz="1200" dirty="0"/>
              <a:t>, forced vital capacity</a:t>
            </a:r>
          </a:p>
          <a:p>
            <a:r>
              <a:rPr lang="en-US" sz="1200" b="1" dirty="0"/>
              <a:t>GAD-7</a:t>
            </a:r>
            <a:r>
              <a:rPr lang="en-US" sz="1200" dirty="0"/>
              <a:t>, General Anxiety Disorder 7 scale</a:t>
            </a:r>
          </a:p>
          <a:p>
            <a:r>
              <a:rPr lang="en-US" sz="1200" b="1" dirty="0"/>
              <a:t>GP</a:t>
            </a:r>
            <a:r>
              <a:rPr lang="en-US" sz="1200" dirty="0"/>
              <a:t>, general practitioner</a:t>
            </a:r>
          </a:p>
          <a:p>
            <a:r>
              <a:rPr lang="en-US" sz="1200" b="1" dirty="0"/>
              <a:t>GOLD</a:t>
            </a:r>
            <a:r>
              <a:rPr lang="en-US" sz="1200" dirty="0"/>
              <a:t>, Global Initiative for Chronic Obstructive Lung Disease</a:t>
            </a:r>
          </a:p>
          <a:p>
            <a:r>
              <a:rPr lang="en-US" sz="1200" b="1" dirty="0"/>
              <a:t>LABA</a:t>
            </a:r>
            <a:r>
              <a:rPr lang="en-US" sz="1200" dirty="0"/>
              <a:t>, long-acting beta agonist</a:t>
            </a:r>
          </a:p>
          <a:p>
            <a:r>
              <a:rPr lang="en-US" sz="1200" b="1" dirty="0" err="1"/>
              <a:t>mMRC</a:t>
            </a:r>
            <a:r>
              <a:rPr lang="en-US" sz="1200" dirty="0"/>
              <a:t>, modified Medical Research Council </a:t>
            </a:r>
            <a:r>
              <a:rPr lang="en-US" sz="1200" dirty="0" err="1"/>
              <a:t>Dyspnoea</a:t>
            </a:r>
            <a:r>
              <a:rPr lang="en-US" sz="1200" dirty="0"/>
              <a:t> </a:t>
            </a:r>
            <a:r>
              <a:rPr lang="en-US" sz="1200" dirty="0" err="1"/>
              <a:t>Scle</a:t>
            </a:r>
            <a:endParaRPr lang="en-US" sz="1200" dirty="0"/>
          </a:p>
          <a:p>
            <a:r>
              <a:rPr lang="en-US" sz="1200" b="1" dirty="0"/>
              <a:t>PHQ-9</a:t>
            </a:r>
            <a:r>
              <a:rPr lang="en-US" sz="1200" dirty="0"/>
              <a:t>, Patient Health Questionnaire 9</a:t>
            </a:r>
          </a:p>
          <a:p>
            <a:r>
              <a:rPr lang="en-US" sz="1200" b="1" dirty="0"/>
              <a:t>PSQI</a:t>
            </a:r>
            <a:r>
              <a:rPr lang="en-US" sz="1200" dirty="0"/>
              <a:t>, Pittsburgh Sleep Quality Index</a:t>
            </a:r>
          </a:p>
          <a:p>
            <a:r>
              <a:rPr lang="en-US" sz="1200" b="1" dirty="0"/>
              <a:t>SABA</a:t>
            </a:r>
            <a:r>
              <a:rPr lang="en-US" sz="1200" dirty="0"/>
              <a:t>, short-acting beta agonist</a:t>
            </a:r>
          </a:p>
          <a:p>
            <a:r>
              <a:rPr lang="en-US" sz="1200" b="1" dirty="0"/>
              <a:t>SC</a:t>
            </a:r>
            <a:r>
              <a:rPr lang="en-US" sz="1200" dirty="0"/>
              <a:t>, smoking cessation</a:t>
            </a:r>
          </a:p>
          <a:p>
            <a:r>
              <a:rPr lang="en-US" sz="1200" b="1" dirty="0"/>
              <a:t>TIA</a:t>
            </a:r>
            <a:r>
              <a:rPr lang="en-US" sz="1200" dirty="0"/>
              <a:t>, transient </a:t>
            </a:r>
            <a:r>
              <a:rPr lang="en-US" sz="1200" dirty="0" err="1"/>
              <a:t>ischaemic</a:t>
            </a:r>
            <a:r>
              <a:rPr lang="en-US" sz="1200" dirty="0"/>
              <a:t> attack</a:t>
            </a:r>
          </a:p>
          <a:p>
            <a:r>
              <a:rPr lang="en-US" sz="1200" b="1" dirty="0"/>
              <a:t>VBA</a:t>
            </a:r>
            <a:r>
              <a:rPr lang="en-US" sz="1200" dirty="0"/>
              <a:t>, very brief advice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highlight the importance of </a:t>
            </a:r>
            <a:r>
              <a:rPr lang="en-US" i="1" dirty="0"/>
              <a:t>smoking cessation </a:t>
            </a:r>
            <a:r>
              <a:rPr lang="en-US" dirty="0"/>
              <a:t>in people with COPD and anxiety and provide an evidence-based intervention example through a clinical case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Understand the importance of evaluating smoking status in people with COPD and anxiety</a:t>
            </a:r>
          </a:p>
          <a:p>
            <a:r>
              <a:rPr lang="en-US" sz="2000" dirty="0"/>
              <a:t>Identify the main barriers to smoking cessation in people with COPD and anxiety and appropriate methods to overcome them</a:t>
            </a:r>
          </a:p>
          <a:p>
            <a:r>
              <a:rPr lang="en-US" sz="2000" dirty="0"/>
              <a:t>How to apply a structured smoking cessation intervention for people with COPD and anxiety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smoking cessation </a:t>
            </a:r>
            <a:br>
              <a:rPr lang="en-US" dirty="0"/>
            </a:br>
            <a:r>
              <a:rPr lang="en-US" dirty="0"/>
              <a:t>in people with COPD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Smoking cessation is the most effective intervention in stopping the progression of COPD, as well as increasing survival and reducing mortality</a:t>
            </a:r>
            <a:r>
              <a:rPr lang="en-US" sz="1600" baseline="30000" dirty="0"/>
              <a:t>1</a:t>
            </a:r>
          </a:p>
          <a:p>
            <a:r>
              <a:rPr lang="en-US" sz="1600" dirty="0"/>
              <a:t>30–50% of people with symptomatic moderate to very severe COPD continue to smoke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Smoking cessation may be more effective when counselling and pharmacological treatments are combined.</a:t>
            </a:r>
            <a:r>
              <a:rPr lang="en-US" sz="1600" baseline="30000" dirty="0"/>
              <a:t>3 </a:t>
            </a:r>
            <a:r>
              <a:rPr lang="en-US" sz="1600" dirty="0"/>
              <a:t>However, even when a combined approach is taken, 65–85% are still smoking at 1 year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People with COPD often have comorbidities which require special attention in the effort to quit smoking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4445000" y="4288584"/>
            <a:ext cx="4699000" cy="52193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</a:t>
            </a:r>
            <a:r>
              <a:rPr lang="en-US" sz="800" kern="0" dirty="0" err="1"/>
              <a:t>Tonnesen</a:t>
            </a:r>
            <a:r>
              <a:rPr lang="en-US" sz="800" kern="0" dirty="0"/>
              <a:t> P. </a:t>
            </a:r>
            <a:r>
              <a:rPr lang="en-US" sz="800" kern="0" dirty="0" err="1"/>
              <a:t>Eur</a:t>
            </a:r>
            <a:r>
              <a:rPr lang="en-US" sz="800" kern="0" dirty="0"/>
              <a:t> Respir Rev 2013;22:37-43;</a:t>
            </a:r>
            <a:br>
              <a:rPr lang="en-US" sz="800" kern="0" dirty="0"/>
            </a:br>
            <a:r>
              <a:rPr lang="en-US" sz="800" kern="0" dirty="0"/>
              <a:t>2. </a:t>
            </a:r>
            <a:r>
              <a:rPr lang="en-US" sz="800" kern="0" dirty="0" err="1"/>
              <a:t>Tashkin</a:t>
            </a:r>
            <a:r>
              <a:rPr lang="en-US" sz="800" kern="0" dirty="0"/>
              <a:t> DP. Intern </a:t>
            </a:r>
            <a:r>
              <a:rPr lang="en-US" sz="800" kern="0" dirty="0" err="1"/>
              <a:t>Emerg</a:t>
            </a:r>
            <a:r>
              <a:rPr lang="en-US" sz="800" kern="0" dirty="0"/>
              <a:t> Med 2021;16:545-7; </a:t>
            </a:r>
            <a:br>
              <a:rPr lang="en-US" sz="800" kern="0" dirty="0"/>
            </a:br>
            <a:r>
              <a:rPr lang="en-US" sz="800" kern="0" dirty="0"/>
              <a:t>3. GOLD 2022. Available at: https://goldcopd.org/2022-gold-reports-2/.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disorders: </a:t>
            </a:r>
            <a:br>
              <a:rPr lang="en-US" dirty="0"/>
            </a:br>
            <a:r>
              <a:rPr lang="en-US" dirty="0"/>
              <a:t>Important comorbidities in COPD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Anxiety and depression are common in COPD and are associated with poorer health status, increased risk of exacerbations and emergency hospital admissions</a:t>
            </a:r>
            <a:r>
              <a:rPr lang="en-US" sz="1600" baseline="30000" dirty="0"/>
              <a:t>1</a:t>
            </a:r>
          </a:p>
          <a:p>
            <a:r>
              <a:rPr lang="en-US" sz="1600" dirty="0"/>
              <a:t>Multiple studies have demonstrated an association between cigarette smoking and increased anxiety symptoms or disorders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Smoking, depression and anxiety are all associated with a higher risk of death in people with COPD</a:t>
            </a:r>
            <a:r>
              <a:rPr lang="en-US" sz="1600" baseline="30000" dirty="0"/>
              <a:t>3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3911600" y="4436317"/>
            <a:ext cx="5232400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GOLD 2022. Available at: https://goldcopd.org/2022-gold-reports-2/;</a:t>
            </a:r>
            <a:br>
              <a:rPr lang="en-US" sz="800" kern="0" dirty="0"/>
            </a:br>
            <a:r>
              <a:rPr lang="en-US" sz="800" kern="0" dirty="0"/>
              <a:t>2. Moylan S, et al. Brain </a:t>
            </a:r>
            <a:r>
              <a:rPr lang="en-US" sz="800" kern="0" dirty="0" err="1"/>
              <a:t>Behav</a:t>
            </a:r>
            <a:r>
              <a:rPr lang="en-US" sz="800" kern="0" dirty="0"/>
              <a:t> 2013;3:302-26; 3. Lou P, et al. Respir Care 2014;59:54-61.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Smoking cessation in people with COPD and mental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Mental health problems are negatively associated with successful smoking cessation</a:t>
            </a:r>
            <a:r>
              <a:rPr lang="en-US" sz="1600" baseline="30000" dirty="0"/>
              <a:t>1,2</a:t>
            </a:r>
          </a:p>
          <a:p>
            <a:r>
              <a:rPr lang="en-US" sz="1600" dirty="0"/>
              <a:t>Tobacco smokers with mental health problems tend to be:</a:t>
            </a:r>
            <a:r>
              <a:rPr lang="en-US" sz="1600" baseline="30000" dirty="0"/>
              <a:t>3,4</a:t>
            </a:r>
          </a:p>
          <a:p>
            <a:pPr lvl="1"/>
            <a:r>
              <a:rPr lang="en-US" sz="1400" dirty="0"/>
              <a:t>More addicted to smoking</a:t>
            </a:r>
          </a:p>
          <a:p>
            <a:pPr lvl="1"/>
            <a:r>
              <a:rPr lang="en-US" sz="1400" dirty="0"/>
              <a:t>Smoke more cigarettes</a:t>
            </a:r>
          </a:p>
          <a:p>
            <a:pPr lvl="1"/>
            <a:r>
              <a:rPr lang="en-US" sz="1400" dirty="0"/>
              <a:t>More likely to relapse</a:t>
            </a:r>
          </a:p>
          <a:p>
            <a:pPr lvl="1"/>
            <a:r>
              <a:rPr lang="en-US" sz="1400" dirty="0"/>
              <a:t>Require support for repeated quit attempts</a:t>
            </a:r>
          </a:p>
          <a:p>
            <a:r>
              <a:rPr lang="en-US" sz="1600" dirty="0"/>
              <a:t>Contrary to population belief, quitting smoking reduces anxiety and depression and the effect size is as large, or larger, than antidepressants for mood and anxiety disorders</a:t>
            </a:r>
            <a:r>
              <a:rPr lang="en-US" sz="1600" baseline="30000" dirty="0"/>
              <a:t>1</a:t>
            </a:r>
          </a:p>
          <a:p>
            <a:endParaRPr lang="en-US" sz="1400" dirty="0"/>
          </a:p>
        </p:txBody>
      </p:sp>
      <p:sp>
        <p:nvSpPr>
          <p:cNvPr id="4" name="Text Placeholder 3"/>
          <p:cNvSpPr txBox="1"/>
          <p:nvPr/>
        </p:nvSpPr>
        <p:spPr>
          <a:xfrm>
            <a:off x="3911600" y="4288584"/>
            <a:ext cx="5232400" cy="52193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IPCRG Desktop Helper, No 12. Available at: </a:t>
            </a:r>
            <a:r>
              <a:rPr lang="en-US" sz="800" kern="0" dirty="0">
                <a:hlinkClick r:id="rId2"/>
              </a:rPr>
              <a:t>www.ipcrg.org/dth12</a:t>
            </a:r>
            <a:r>
              <a:rPr lang="en-US" sz="800" kern="0" dirty="0"/>
              <a:t>; </a:t>
            </a:r>
            <a:br>
              <a:rPr lang="en-US" sz="800" kern="0" dirty="0"/>
            </a:br>
            <a:r>
              <a:rPr lang="en-US" sz="800" kern="0" dirty="0"/>
              <a:t>2. Hashimoto R, et al. Respir </a:t>
            </a:r>
            <a:r>
              <a:rPr lang="en-US" sz="800" kern="0" dirty="0" err="1"/>
              <a:t>Investig</a:t>
            </a:r>
            <a:r>
              <a:rPr lang="en-US" sz="800" kern="0" dirty="0"/>
              <a:t> 2020;58:387-94; 3. Royal College of Physicians, Royal College of Psychiatrists, 2013; 4. Ho SY, et al. Gen Hosp Psychiatry 2015;37:399-407.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2488</Words>
  <Application>Microsoft Office PowerPoint</Application>
  <PresentationFormat>On-screen Show (16:9)</PresentationFormat>
  <Paragraphs>252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</vt:lpstr>
      <vt:lpstr>Wingdings</vt:lpstr>
      <vt:lpstr>1_Blank Presentation</vt:lpstr>
      <vt:lpstr>COPD and Mental Health</vt:lpstr>
      <vt:lpstr>COPD and Mental Health  Case Studies COPD and Tobacco Dependence  Izolde Bouloukaki (Greece) and Catalina Panaitescu (Romania)</vt:lpstr>
      <vt:lpstr>About these slides</vt:lpstr>
      <vt:lpstr>Glossary of terms, abbreviations and acronyms</vt:lpstr>
      <vt:lpstr>Our aim</vt:lpstr>
      <vt:lpstr>What you will learn</vt:lpstr>
      <vt:lpstr>The challenge of smoking cessation  in people with COPD</vt:lpstr>
      <vt:lpstr>Mental disorders:  Important comorbidities in COPD</vt:lpstr>
      <vt:lpstr>Smoking cessation in people with COPD and mental disorders</vt:lpstr>
      <vt:lpstr>Case study</vt:lpstr>
      <vt:lpstr>Background</vt:lpstr>
      <vt:lpstr>Medial history and risk factors</vt:lpstr>
      <vt:lpstr>Reason for visiting his GP</vt:lpstr>
      <vt:lpstr>What should you do?</vt:lpstr>
      <vt:lpstr>Assessment of symptoms</vt:lpstr>
      <vt:lpstr>Impact on quality of life</vt:lpstr>
      <vt:lpstr>Combined COPD assessment</vt:lpstr>
      <vt:lpstr>Risk of future events</vt:lpstr>
      <vt:lpstr>Supporting smoking cessation</vt:lpstr>
      <vt:lpstr>Comorbidities: Assessment of mental health problems in people with COPD</vt:lpstr>
      <vt:lpstr>Comorbidities: Assessment of mental health for Mr JD</vt:lpstr>
      <vt:lpstr>Barriers to the assessment of mental health problems for people with COPD</vt:lpstr>
      <vt:lpstr>Thinking about Mr JD</vt:lpstr>
      <vt:lpstr>Next steps: Motivational interviewing</vt:lpstr>
      <vt:lpstr>Management plan for Mr JD</vt:lpstr>
      <vt:lpstr>Smoking cessation for people with mental health disorders1–3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Pharmagenesis London</cp:lastModifiedBy>
  <cp:revision>13</cp:revision>
  <dcterms:created xsi:type="dcterms:W3CDTF">2019-11-21T21:57:00Z</dcterms:created>
  <dcterms:modified xsi:type="dcterms:W3CDTF">2022-07-12T09:02:00Z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F6EDA4F2A0594F1FBC2F47FFF91BA248</vt:lpwstr>
  </property>
  <property fmtid="{D5CDD505-2E9C-101B-9397-08002B2CF9AE}" pid="3" name="KSOProductBuildVer">
    <vt:lpwstr>1033-11.2.0.11156</vt:lpwstr>
  </property>
</Properties>
</file>