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9"/>
  </p:notesMasterIdLst>
  <p:sldIdLst>
    <p:sldId id="264" r:id="rId2"/>
    <p:sldId id="265" r:id="rId3"/>
    <p:sldId id="263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8" r:id="rId16"/>
    <p:sldId id="279" r:id="rId17"/>
    <p:sldId id="280" r:id="rId18"/>
    <p:sldId id="281" r:id="rId19"/>
    <p:sldId id="282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an Williams" initials="S" lastIdx="4" clrIdx="0"/>
  <p:cmAuthor id="2" name="Ioanna Tsiligianni" initials="IT" lastIdx="5" clrIdx="1"/>
  <p:cmAuthor id="3" name="drpan" initials="d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E136F5-1FC6-4A46-BA78-EF6E8FC93000}" v="1" dt="2022-07-06T15:12:47.764"/>
  </p1510:revLst>
</p1510:revInfo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00" autoAdjust="0"/>
    <p:restoredTop sz="93922" autoAdjust="0"/>
  </p:normalViewPr>
  <p:slideViewPr>
    <p:cSldViewPr snapToGrid="0" snapToObjects="1">
      <p:cViewPr varScale="1">
        <p:scale>
          <a:sx n="117" d="100"/>
          <a:sy n="117" d="100"/>
        </p:scale>
        <p:origin x="496" y="85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5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cey Lonergan" userId="93974b687ab88d62" providerId="LiveId" clId="{FBE136F5-1FC6-4A46-BA78-EF6E8FC93000}"/>
    <pc:docChg chg="custSel delSld modSld">
      <pc:chgData name="Tracey Lonergan" userId="93974b687ab88d62" providerId="LiveId" clId="{FBE136F5-1FC6-4A46-BA78-EF6E8FC93000}" dt="2022-07-12T09:01:57.875" v="36" actId="20577"/>
      <pc:docMkLst>
        <pc:docMk/>
      </pc:docMkLst>
      <pc:sldChg chg="modSp mod">
        <pc:chgData name="Tracey Lonergan" userId="93974b687ab88d62" providerId="LiveId" clId="{FBE136F5-1FC6-4A46-BA78-EF6E8FC93000}" dt="2022-07-12T08:54:03.294" v="10" actId="20577"/>
        <pc:sldMkLst>
          <pc:docMk/>
          <pc:sldMk cId="0" sldId="263"/>
        </pc:sldMkLst>
        <pc:spChg chg="mod">
          <ac:chgData name="Tracey Lonergan" userId="93974b687ab88d62" providerId="LiveId" clId="{FBE136F5-1FC6-4A46-BA78-EF6E8FC93000}" dt="2022-07-12T08:54:03.294" v="10" actId="20577"/>
          <ac:spMkLst>
            <pc:docMk/>
            <pc:sldMk cId="0" sldId="263"/>
            <ac:spMk id="5" creationId="{00000000-0000-0000-0000-000000000000}"/>
          </ac:spMkLst>
        </pc:spChg>
      </pc:sldChg>
      <pc:sldChg chg="modSp mod">
        <pc:chgData name="Tracey Lonergan" userId="93974b687ab88d62" providerId="LiveId" clId="{FBE136F5-1FC6-4A46-BA78-EF6E8FC93000}" dt="2022-07-12T08:55:21.523" v="15"/>
        <pc:sldMkLst>
          <pc:docMk/>
          <pc:sldMk cId="0" sldId="269"/>
        </pc:sldMkLst>
        <pc:spChg chg="mod">
          <ac:chgData name="Tracey Lonergan" userId="93974b687ab88d62" providerId="LiveId" clId="{FBE136F5-1FC6-4A46-BA78-EF6E8FC93000}" dt="2022-07-12T08:55:05.182" v="14" actId="20577"/>
          <ac:spMkLst>
            <pc:docMk/>
            <pc:sldMk cId="0" sldId="269"/>
            <ac:spMk id="2" creationId="{00000000-0000-0000-0000-000000000000}"/>
          </ac:spMkLst>
        </pc:spChg>
        <pc:spChg chg="mod">
          <ac:chgData name="Tracey Lonergan" userId="93974b687ab88d62" providerId="LiveId" clId="{FBE136F5-1FC6-4A46-BA78-EF6E8FC93000}" dt="2022-07-12T08:55:21.523" v="15"/>
          <ac:spMkLst>
            <pc:docMk/>
            <pc:sldMk cId="0" sldId="269"/>
            <ac:spMk id="3" creationId="{00000000-0000-0000-0000-000000000000}"/>
          </ac:spMkLst>
        </pc:spChg>
      </pc:sldChg>
      <pc:sldChg chg="modSp mod">
        <pc:chgData name="Tracey Lonergan" userId="93974b687ab88d62" providerId="LiveId" clId="{FBE136F5-1FC6-4A46-BA78-EF6E8FC93000}" dt="2022-07-12T08:55:35.187" v="16" actId="20577"/>
        <pc:sldMkLst>
          <pc:docMk/>
          <pc:sldMk cId="0" sldId="270"/>
        </pc:sldMkLst>
        <pc:spChg chg="mod">
          <ac:chgData name="Tracey Lonergan" userId="93974b687ab88d62" providerId="LiveId" clId="{FBE136F5-1FC6-4A46-BA78-EF6E8FC93000}" dt="2022-07-12T08:55:35.187" v="16" actId="20577"/>
          <ac:spMkLst>
            <pc:docMk/>
            <pc:sldMk cId="0" sldId="270"/>
            <ac:spMk id="2" creationId="{00000000-0000-0000-0000-000000000000}"/>
          </ac:spMkLst>
        </pc:spChg>
      </pc:sldChg>
      <pc:sldChg chg="modSp mod">
        <pc:chgData name="Tracey Lonergan" userId="93974b687ab88d62" providerId="LiveId" clId="{FBE136F5-1FC6-4A46-BA78-EF6E8FC93000}" dt="2022-07-12T08:56:57.417" v="26" actId="20577"/>
        <pc:sldMkLst>
          <pc:docMk/>
          <pc:sldMk cId="0" sldId="274"/>
        </pc:sldMkLst>
        <pc:spChg chg="mod">
          <ac:chgData name="Tracey Lonergan" userId="93974b687ab88d62" providerId="LiveId" clId="{FBE136F5-1FC6-4A46-BA78-EF6E8FC93000}" dt="2022-07-12T08:56:57.417" v="26" actId="20577"/>
          <ac:spMkLst>
            <pc:docMk/>
            <pc:sldMk cId="0" sldId="274"/>
            <ac:spMk id="3" creationId="{00000000-0000-0000-0000-000000000000}"/>
          </ac:spMkLst>
        </pc:spChg>
        <pc:graphicFrameChg chg="modGraphic">
          <ac:chgData name="Tracey Lonergan" userId="93974b687ab88d62" providerId="LiveId" clId="{FBE136F5-1FC6-4A46-BA78-EF6E8FC93000}" dt="2022-07-12T08:56:44.447" v="19" actId="120"/>
          <ac:graphicFrameMkLst>
            <pc:docMk/>
            <pc:sldMk cId="0" sldId="274"/>
            <ac:graphicFrameMk id="4" creationId="{00000000-0000-0000-0000-000000000000}"/>
          </ac:graphicFrameMkLst>
        </pc:graphicFrameChg>
      </pc:sldChg>
      <pc:sldChg chg="del">
        <pc:chgData name="Tracey Lonergan" userId="93974b687ab88d62" providerId="LiveId" clId="{FBE136F5-1FC6-4A46-BA78-EF6E8FC93000}" dt="2022-07-06T15:13:34.441" v="7" actId="47"/>
        <pc:sldMkLst>
          <pc:docMk/>
          <pc:sldMk cId="0" sldId="277"/>
        </pc:sldMkLst>
      </pc:sldChg>
      <pc:sldChg chg="modSp mod">
        <pc:chgData name="Tracey Lonergan" userId="93974b687ab88d62" providerId="LiveId" clId="{FBE136F5-1FC6-4A46-BA78-EF6E8FC93000}" dt="2022-07-12T08:57:58.848" v="27" actId="404"/>
        <pc:sldMkLst>
          <pc:docMk/>
          <pc:sldMk cId="0" sldId="280"/>
        </pc:sldMkLst>
        <pc:spChg chg="mod">
          <ac:chgData name="Tracey Lonergan" userId="93974b687ab88d62" providerId="LiveId" clId="{FBE136F5-1FC6-4A46-BA78-EF6E8FC93000}" dt="2022-07-12T08:57:58.848" v="27" actId="404"/>
          <ac:spMkLst>
            <pc:docMk/>
            <pc:sldMk cId="0" sldId="280"/>
            <ac:spMk id="4" creationId="{00000000-0000-0000-0000-000000000000}"/>
          </ac:spMkLst>
        </pc:spChg>
      </pc:sldChg>
      <pc:sldChg chg="modSp mod">
        <pc:chgData name="Tracey Lonergan" userId="93974b687ab88d62" providerId="LiveId" clId="{FBE136F5-1FC6-4A46-BA78-EF6E8FC93000}" dt="2022-07-12T08:58:44.229" v="28" actId="6549"/>
        <pc:sldMkLst>
          <pc:docMk/>
          <pc:sldMk cId="0" sldId="285"/>
        </pc:sldMkLst>
        <pc:spChg chg="mod">
          <ac:chgData name="Tracey Lonergan" userId="93974b687ab88d62" providerId="LiveId" clId="{FBE136F5-1FC6-4A46-BA78-EF6E8FC93000}" dt="2022-07-12T08:58:44.229" v="28" actId="6549"/>
          <ac:spMkLst>
            <pc:docMk/>
            <pc:sldMk cId="0" sldId="285"/>
            <ac:spMk id="7" creationId="{00000000-0000-0000-0000-000000000000}"/>
          </ac:spMkLst>
        </pc:spChg>
      </pc:sldChg>
      <pc:sldChg chg="modSp mod">
        <pc:chgData name="Tracey Lonergan" userId="93974b687ab88d62" providerId="LiveId" clId="{FBE136F5-1FC6-4A46-BA78-EF6E8FC93000}" dt="2022-07-12T08:59:22.329" v="32" actId="6549"/>
        <pc:sldMkLst>
          <pc:docMk/>
          <pc:sldMk cId="0" sldId="286"/>
        </pc:sldMkLst>
        <pc:spChg chg="mod">
          <ac:chgData name="Tracey Lonergan" userId="93974b687ab88d62" providerId="LiveId" clId="{FBE136F5-1FC6-4A46-BA78-EF6E8FC93000}" dt="2022-07-12T08:59:22.329" v="32" actId="6549"/>
          <ac:spMkLst>
            <pc:docMk/>
            <pc:sldMk cId="0" sldId="286"/>
            <ac:spMk id="4" creationId="{00000000-0000-0000-0000-000000000000}"/>
          </ac:spMkLst>
        </pc:spChg>
      </pc:sldChg>
      <pc:sldChg chg="modSp mod delCm">
        <pc:chgData name="Tracey Lonergan" userId="93974b687ab88d62" providerId="LiveId" clId="{FBE136F5-1FC6-4A46-BA78-EF6E8FC93000}" dt="2022-07-12T09:01:57.875" v="36" actId="20577"/>
        <pc:sldMkLst>
          <pc:docMk/>
          <pc:sldMk cId="0" sldId="289"/>
        </pc:sldMkLst>
        <pc:spChg chg="mod">
          <ac:chgData name="Tracey Lonergan" userId="93974b687ab88d62" providerId="LiveId" clId="{FBE136F5-1FC6-4A46-BA78-EF6E8FC93000}" dt="2022-07-12T09:01:57.875" v="36" actId="20577"/>
          <ac:spMkLst>
            <pc:docMk/>
            <pc:sldMk cId="0" sldId="289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67F46-0AAF-DD4A-93FC-C683461C5B8C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827AF-AD0A-0A4A-B7CA-45E7D9D14EF2}" type="slidenum">
              <a:rPr lang="en-US" smtClean="0"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5827AF-AD0A-0A4A-B7CA-45E7D9D14EF2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5827AF-AD0A-0A4A-B7CA-45E7D9D14EF2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5375" y="1171575"/>
            <a:ext cx="7124699" cy="93345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722437" y="4672178"/>
            <a:ext cx="5981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600" i="1" dirty="0">
                <a:solidFill>
                  <a:srgbClr val="074B88"/>
                </a:solidFill>
              </a:rPr>
              <a:t>Breathing and feeling well through universal access to right care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object 5"/>
          <p:cNvSpPr txBox="1"/>
          <p:nvPr userDrawn="1"/>
        </p:nvSpPr>
        <p:spPr>
          <a:xfrm>
            <a:off x="1016000" y="4942228"/>
            <a:ext cx="7462837" cy="131762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Boehringer</a:t>
            </a:r>
            <a:r>
              <a:rPr sz="700" spc="3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Ingelheim</a:t>
            </a:r>
            <a:r>
              <a:rPr sz="700" spc="5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provided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an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unrestricted</a:t>
            </a:r>
            <a:r>
              <a:rPr sz="700" spc="6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educational</a:t>
            </a:r>
            <a:r>
              <a:rPr sz="700" spc="3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grant</a:t>
            </a:r>
            <a:r>
              <a:rPr sz="700" spc="3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to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support</a:t>
            </a:r>
            <a:r>
              <a:rPr sz="700" spc="4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the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development,</a:t>
            </a:r>
            <a:r>
              <a:rPr sz="700" spc="5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typesetting,</a:t>
            </a:r>
            <a:r>
              <a:rPr sz="700" spc="6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printing</a:t>
            </a:r>
            <a:r>
              <a:rPr sz="700" spc="3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and</a:t>
            </a:r>
            <a:r>
              <a:rPr sz="700" spc="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associated</a:t>
            </a:r>
            <a:r>
              <a:rPr sz="700" spc="4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costs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but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did</a:t>
            </a:r>
            <a:r>
              <a:rPr sz="700" spc="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not</a:t>
            </a:r>
            <a:r>
              <a:rPr sz="700" spc="3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contribute</a:t>
            </a:r>
            <a:r>
              <a:rPr sz="700" spc="5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to</a:t>
            </a:r>
            <a:r>
              <a:rPr sz="700" spc="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the</a:t>
            </a:r>
            <a:r>
              <a:rPr sz="700" spc="2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content</a:t>
            </a:r>
            <a:r>
              <a:rPr sz="700" spc="4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of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this</a:t>
            </a:r>
            <a:r>
              <a:rPr sz="700" spc="2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document.</a:t>
            </a:r>
            <a:endParaRPr sz="700" dirty="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object 5"/>
          <p:cNvSpPr txBox="1"/>
          <p:nvPr userDrawn="1"/>
        </p:nvSpPr>
        <p:spPr>
          <a:xfrm>
            <a:off x="1016000" y="4942228"/>
            <a:ext cx="7462837" cy="131762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Boehringer</a:t>
            </a:r>
            <a:r>
              <a:rPr sz="700" spc="3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Ingelheim</a:t>
            </a:r>
            <a:r>
              <a:rPr sz="700" spc="5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provided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an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unrestricted</a:t>
            </a:r>
            <a:r>
              <a:rPr sz="700" spc="6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educational</a:t>
            </a:r>
            <a:r>
              <a:rPr sz="700" spc="3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grant</a:t>
            </a:r>
            <a:r>
              <a:rPr sz="700" spc="3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to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support</a:t>
            </a:r>
            <a:r>
              <a:rPr sz="700" spc="4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the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development,</a:t>
            </a:r>
            <a:r>
              <a:rPr sz="700" spc="5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typesetting,</a:t>
            </a:r>
            <a:r>
              <a:rPr sz="700" spc="6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printing</a:t>
            </a:r>
            <a:r>
              <a:rPr sz="700" spc="3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and</a:t>
            </a:r>
            <a:r>
              <a:rPr sz="700" spc="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associated</a:t>
            </a:r>
            <a:r>
              <a:rPr sz="700" spc="4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costs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but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did</a:t>
            </a:r>
            <a:r>
              <a:rPr sz="700" spc="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not</a:t>
            </a:r>
            <a:r>
              <a:rPr sz="700" spc="3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contribute</a:t>
            </a:r>
            <a:r>
              <a:rPr sz="700" spc="5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to</a:t>
            </a:r>
            <a:r>
              <a:rPr sz="700" spc="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the</a:t>
            </a:r>
            <a:r>
              <a:rPr sz="700" spc="2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content</a:t>
            </a:r>
            <a:r>
              <a:rPr sz="700" spc="4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of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this</a:t>
            </a:r>
            <a:r>
              <a:rPr sz="700" spc="2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document.</a:t>
            </a:r>
            <a:endParaRPr sz="700" dirty="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 strapeline logo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300" y="211792"/>
            <a:ext cx="6019536" cy="725828"/>
          </a:xfrm>
        </p:spPr>
        <p:txBody>
          <a:bodyPr anchor="ctr" anchorCtr="0"/>
          <a:lstStyle>
            <a:lvl1pPr>
              <a:defRPr sz="2700" spc="-56"/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8" name="Picture 7" descr="A picture containing vector graphics&#10;&#10;Description automatically generated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8038836" y="-41946"/>
            <a:ext cx="1105175" cy="1105175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785997"/>
            <a:ext cx="8229600" cy="270272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/>
              <a:t>References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58975" y="400050"/>
            <a:ext cx="7185025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348979"/>
            <a:ext cx="7772400" cy="2628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4" name="Picture 3" descr="Text&#10;&#10;Description automatically generated with low confidence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9333" y="300086"/>
            <a:ext cx="1727200" cy="66324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25" b="1">
          <a:solidFill>
            <a:srgbClr val="CC030B"/>
          </a:solidFill>
          <a:latin typeface="+mj-lt"/>
          <a:ea typeface="MS PGothic" panose="020B0600070205080204" pitchFamily="112" charset="-128"/>
          <a:cs typeface="MS PGothic" panose="020B0600070205080204" pitchFamily="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25" b="1">
          <a:solidFill>
            <a:srgbClr val="CC030B"/>
          </a:solidFill>
          <a:latin typeface="Arial" panose="020B0604020202020204" pitchFamily="34" charset="0"/>
          <a:ea typeface="MS PGothic" panose="020B0600070205080204" pitchFamily="112" charset="-128"/>
          <a:cs typeface="MS PGothic" panose="020B0600070205080204" pitchFamily="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25" b="1">
          <a:solidFill>
            <a:srgbClr val="CC030B"/>
          </a:solidFill>
          <a:latin typeface="Arial" panose="020B0604020202020204" pitchFamily="34" charset="0"/>
          <a:ea typeface="MS PGothic" panose="020B0600070205080204" pitchFamily="112" charset="-128"/>
          <a:cs typeface="MS PGothic" panose="020B0600070205080204" pitchFamily="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25" b="1">
          <a:solidFill>
            <a:srgbClr val="CC030B"/>
          </a:solidFill>
          <a:latin typeface="Arial" panose="020B0604020202020204" pitchFamily="34" charset="0"/>
          <a:ea typeface="MS PGothic" panose="020B0600070205080204" pitchFamily="112" charset="-128"/>
          <a:cs typeface="MS PGothic" panose="020B0600070205080204" pitchFamily="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25" b="1">
          <a:solidFill>
            <a:srgbClr val="CC030B"/>
          </a:solidFill>
          <a:latin typeface="Arial" panose="020B0604020202020204" pitchFamily="34" charset="0"/>
          <a:ea typeface="MS PGothic" panose="020B0600070205080204" pitchFamily="112" charset="-128"/>
          <a:cs typeface="MS PGothic" panose="020B0600070205080204" pitchFamily="112" charset="-128"/>
        </a:defRPr>
      </a:lvl5pPr>
      <a:lvl6pPr marL="342900" algn="l" rtl="0" fontAlgn="base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panose="020B0604020202020204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panose="020B0604020202020204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panose="020B0604020202020204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9715" indent="-259715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SzPct val="130000"/>
        <a:buFont typeface="Times" pitchFamily="-65" charset="0"/>
        <a:buChar char="•"/>
        <a:tabLst>
          <a:tab pos="1069975" algn="l"/>
          <a:tab pos="1230630" algn="l"/>
        </a:tabLst>
        <a:defRPr sz="2250">
          <a:solidFill>
            <a:schemeClr val="tx1"/>
          </a:solidFill>
          <a:latin typeface="+mn-lt"/>
          <a:ea typeface="MS PGothic" panose="020B0600070205080204" pitchFamily="112" charset="-128"/>
          <a:cs typeface="MS PGothic" panose="020B0600070205080204" pitchFamily="112" charset="-128"/>
        </a:defRPr>
      </a:lvl1pPr>
      <a:lvl2pPr marL="526415" indent="-26543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SzPct val="100000"/>
        <a:buChar char="o"/>
        <a:tabLst>
          <a:tab pos="1069975" algn="l"/>
          <a:tab pos="1230630" algn="l"/>
        </a:tabLst>
        <a:defRPr sz="1950">
          <a:solidFill>
            <a:schemeClr val="tx1"/>
          </a:solidFill>
          <a:latin typeface="+mn-lt"/>
          <a:ea typeface="MS PGothic" panose="020B0600070205080204" pitchFamily="112" charset="-128"/>
        </a:defRPr>
      </a:lvl2pPr>
      <a:lvl3pPr marL="745490" indent="-201295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•"/>
        <a:tabLst>
          <a:tab pos="1069975" algn="l"/>
          <a:tab pos="1230630" algn="l"/>
        </a:tabLst>
        <a:defRPr sz="1650">
          <a:solidFill>
            <a:schemeClr val="tx1"/>
          </a:solidFill>
          <a:latin typeface="+mn-lt"/>
          <a:ea typeface="MS PGothic" panose="020B0600070205080204" pitchFamily="112" charset="-128"/>
        </a:defRPr>
      </a:lvl3pPr>
      <a:lvl4pPr marL="994410" indent="-2476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–"/>
        <a:tabLst>
          <a:tab pos="1069975" algn="l"/>
          <a:tab pos="1230630" algn="l"/>
        </a:tabLst>
        <a:defRPr sz="1425">
          <a:solidFill>
            <a:schemeClr val="tx1"/>
          </a:solidFill>
          <a:latin typeface="+mn-lt"/>
          <a:ea typeface="MS PGothic" panose="020B0600070205080204" pitchFamily="112" charset="-128"/>
        </a:defRPr>
      </a:lvl4pPr>
      <a:lvl5pPr marL="1200150" indent="-205105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»"/>
        <a:tabLst>
          <a:tab pos="1069975" algn="l"/>
          <a:tab pos="1230630" algn="l"/>
        </a:tabLst>
        <a:defRPr sz="1275">
          <a:solidFill>
            <a:schemeClr val="tx1"/>
          </a:solidFill>
          <a:latin typeface="+mn-lt"/>
          <a:ea typeface="MS PGothic" panose="020B0600070205080204" pitchFamily="112" charset="-128"/>
        </a:defRPr>
      </a:lvl5pPr>
      <a:lvl6pPr marL="1543050" indent="-205105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069975" algn="l"/>
          <a:tab pos="1230630" algn="l"/>
        </a:tabLst>
        <a:defRPr sz="1275">
          <a:solidFill>
            <a:schemeClr val="tx1"/>
          </a:solidFill>
          <a:latin typeface="+mn-lt"/>
        </a:defRPr>
      </a:lvl6pPr>
      <a:lvl7pPr marL="1885950" indent="-205105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069975" algn="l"/>
          <a:tab pos="1230630" algn="l"/>
        </a:tabLst>
        <a:defRPr sz="1275">
          <a:solidFill>
            <a:schemeClr val="tx1"/>
          </a:solidFill>
          <a:latin typeface="+mn-lt"/>
        </a:defRPr>
      </a:lvl7pPr>
      <a:lvl8pPr marL="2228850" indent="-205105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069975" algn="l"/>
          <a:tab pos="1230630" algn="l"/>
        </a:tabLst>
        <a:defRPr sz="1275">
          <a:solidFill>
            <a:schemeClr val="tx1"/>
          </a:solidFill>
          <a:latin typeface="+mn-lt"/>
        </a:defRPr>
      </a:lvl8pPr>
      <a:lvl9pPr marL="2571750" indent="-205105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069975" algn="l"/>
          <a:tab pos="1230630" algn="l"/>
        </a:tabLst>
        <a:defRPr sz="12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pcrg.org/dth12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375" y="1171575"/>
            <a:ext cx="7578362" cy="933450"/>
          </a:xfrm>
        </p:spPr>
        <p:txBody>
          <a:bodyPr/>
          <a:lstStyle/>
          <a:p>
            <a:r>
              <a:rPr lang="en-GB" dirty="0"/>
              <a:t>BPCO et </a:t>
            </a:r>
            <a:r>
              <a:rPr lang="en-GB" dirty="0" err="1"/>
              <a:t>Santé</a:t>
            </a:r>
            <a:r>
              <a:rPr lang="en-GB" dirty="0"/>
              <a:t> </a:t>
            </a:r>
            <a:r>
              <a:rPr lang="en-GB" dirty="0" err="1"/>
              <a:t>Mentale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996592" y="2248584"/>
            <a:ext cx="5775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Une Initiative IPCRG</a:t>
            </a:r>
          </a:p>
          <a:p>
            <a:pPr algn="ctr"/>
            <a:r>
              <a:rPr lang="en-US" b="1" dirty="0"/>
              <a:t>Guide Pratique et </a:t>
            </a:r>
            <a:r>
              <a:rPr lang="en-US" b="1" dirty="0" err="1"/>
              <a:t>Globale</a:t>
            </a:r>
            <a:r>
              <a:rPr lang="en-US" b="1" dirty="0"/>
              <a:t> pour les </a:t>
            </a:r>
            <a:r>
              <a:rPr lang="en-US" b="1" dirty="0" err="1"/>
              <a:t>Soins</a:t>
            </a:r>
            <a:r>
              <a:rPr lang="en-US" b="1" dirty="0"/>
              <a:t> </a:t>
            </a:r>
            <a:r>
              <a:rPr lang="en-US" b="1" dirty="0" err="1"/>
              <a:t>Primaires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44774" y="4071559"/>
            <a:ext cx="84544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en-US" sz="105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Boehringer Ingelheim a </a:t>
            </a:r>
            <a:r>
              <a:rPr lang="en-US" sz="105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fourni</a:t>
            </a:r>
            <a:r>
              <a:rPr lang="en-US" sz="105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105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une</a:t>
            </a:r>
            <a:r>
              <a:rPr lang="en-US" sz="105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subvention sans restriction </a:t>
            </a:r>
            <a:r>
              <a:rPr lang="en-US" sz="105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afin</a:t>
            </a:r>
            <a:r>
              <a:rPr lang="en-US" sz="105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de </a:t>
            </a:r>
            <a:r>
              <a:rPr lang="en-US" sz="105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soutenir</a:t>
            </a:r>
            <a:r>
              <a:rPr lang="en-US" sz="105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le </a:t>
            </a:r>
            <a:r>
              <a:rPr lang="en-US" sz="105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développement</a:t>
            </a:r>
            <a:r>
              <a:rPr lang="en-US" sz="105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, la production et </a:t>
            </a:r>
            <a:r>
              <a:rPr lang="en-US" sz="105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l’impression</a:t>
            </a:r>
            <a:r>
              <a:rPr lang="en-US" sz="105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et </a:t>
            </a:r>
            <a:r>
              <a:rPr lang="en-US" sz="105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l’utilisation</a:t>
            </a:r>
            <a:r>
              <a:rPr lang="en-US" sz="105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de </a:t>
            </a:r>
            <a:r>
              <a:rPr lang="en-US" sz="105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l’ouvrage</a:t>
            </a:r>
            <a:r>
              <a:rPr lang="en-US" sz="105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.</a:t>
            </a:r>
            <a:endParaRPr lang="en-US" sz="1050" dirty="0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 </a:t>
            </a:r>
            <a:r>
              <a:rPr lang="en-US" dirty="0" err="1"/>
              <a:t>clinique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Contexte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8775" y="1326358"/>
            <a:ext cx="5381625" cy="2628900"/>
          </a:xfrm>
        </p:spPr>
        <p:txBody>
          <a:bodyPr/>
          <a:lstStyle/>
          <a:p>
            <a:r>
              <a:rPr lang="en-US" sz="1500" dirty="0" err="1"/>
              <a:t>Mr</a:t>
            </a:r>
            <a:r>
              <a:rPr lang="en-US" sz="1500" dirty="0"/>
              <a:t> JD, </a:t>
            </a:r>
            <a:r>
              <a:rPr lang="en-US" sz="1500" b="1" i="1" dirty="0"/>
              <a:t>67 </a:t>
            </a:r>
            <a:r>
              <a:rPr lang="en-US" sz="1500" b="1" i="1" dirty="0" err="1"/>
              <a:t>ans</a:t>
            </a:r>
            <a:r>
              <a:rPr lang="en-US" sz="1500" i="1" dirty="0"/>
              <a:t>, </a:t>
            </a:r>
            <a:r>
              <a:rPr lang="en-US" sz="1500" i="1" dirty="0" err="1"/>
              <a:t>travaillait</a:t>
            </a:r>
            <a:r>
              <a:rPr lang="en-US" sz="1500" i="1" dirty="0"/>
              <a:t> </a:t>
            </a:r>
            <a:r>
              <a:rPr lang="en-US" sz="1500" i="1" dirty="0" err="1"/>
              <a:t>comme</a:t>
            </a:r>
            <a:r>
              <a:rPr lang="en-US" sz="1500" i="1" dirty="0"/>
              <a:t> chauffeur de taxi</a:t>
            </a:r>
            <a:endParaRPr lang="en-US" sz="1500" dirty="0"/>
          </a:p>
          <a:p>
            <a:r>
              <a:rPr lang="en-US" sz="1500" dirty="0"/>
              <a:t>Il a </a:t>
            </a:r>
            <a:r>
              <a:rPr lang="en-US" sz="1500" dirty="0" err="1"/>
              <a:t>récemment</a:t>
            </a:r>
            <a:r>
              <a:rPr lang="en-US" sz="1500" dirty="0"/>
              <a:t> pris </a:t>
            </a:r>
            <a:r>
              <a:rPr lang="en-US" sz="1500" dirty="0" err="1"/>
              <a:t>sa</a:t>
            </a:r>
            <a:r>
              <a:rPr lang="en-US" sz="1500" dirty="0"/>
              <a:t> </a:t>
            </a:r>
            <a:r>
              <a:rPr lang="en-US" sz="1500" dirty="0" err="1"/>
              <a:t>retraite</a:t>
            </a:r>
            <a:r>
              <a:rPr lang="en-US" sz="1500" dirty="0"/>
              <a:t> et passe </a:t>
            </a:r>
            <a:r>
              <a:rPr lang="en-US" sz="1500" b="1" dirty="0"/>
              <a:t>la </a:t>
            </a:r>
            <a:r>
              <a:rPr lang="en-US" sz="1500" b="1" dirty="0" err="1"/>
              <a:t>plupart</a:t>
            </a:r>
            <a:r>
              <a:rPr lang="en-US" sz="1500" b="1" dirty="0"/>
              <a:t> de son temps à la </a:t>
            </a:r>
            <a:r>
              <a:rPr lang="en-US" sz="1500" b="1" dirty="0" err="1"/>
              <a:t>maison</a:t>
            </a:r>
            <a:r>
              <a:rPr lang="en-US" sz="1500" b="1" dirty="0"/>
              <a:t>, à lire des </a:t>
            </a:r>
            <a:r>
              <a:rPr lang="en-US" sz="1500" b="1" dirty="0" err="1"/>
              <a:t>journaux</a:t>
            </a:r>
            <a:r>
              <a:rPr lang="en-US" sz="1500" b="1" dirty="0"/>
              <a:t> et </a:t>
            </a:r>
            <a:r>
              <a:rPr lang="en-US" sz="1500" b="1" dirty="0" err="1"/>
              <a:t>regarder</a:t>
            </a:r>
            <a:r>
              <a:rPr lang="en-US" sz="1500" b="1" dirty="0"/>
              <a:t> la </a:t>
            </a:r>
            <a:r>
              <a:rPr lang="en-US" sz="1500" b="1" dirty="0" err="1"/>
              <a:t>télé</a:t>
            </a:r>
            <a:r>
              <a:rPr lang="en-US" sz="1500" dirty="0"/>
              <a:t>.</a:t>
            </a:r>
          </a:p>
          <a:p>
            <a:r>
              <a:rPr lang="en-US" sz="1500" dirty="0"/>
              <a:t>Il conduit </a:t>
            </a:r>
            <a:r>
              <a:rPr lang="en-US" sz="1500" dirty="0" err="1"/>
              <a:t>sa</a:t>
            </a:r>
            <a:r>
              <a:rPr lang="en-US" sz="1500" dirty="0"/>
              <a:t> femme </a:t>
            </a:r>
            <a:r>
              <a:rPr lang="en-US" sz="1500" dirty="0" err="1"/>
              <a:t>chaque</a:t>
            </a:r>
            <a:r>
              <a:rPr lang="en-US" sz="1500" dirty="0"/>
              <a:t> </a:t>
            </a:r>
            <a:r>
              <a:rPr lang="en-US" sz="1500" dirty="0" err="1"/>
              <a:t>semaine</a:t>
            </a:r>
            <a:r>
              <a:rPr lang="en-US" sz="1500" dirty="0"/>
              <a:t> pour les courses et </a:t>
            </a:r>
            <a:r>
              <a:rPr lang="en-US" sz="1500" b="1" dirty="0"/>
              <a:t>participle </a:t>
            </a:r>
            <a:r>
              <a:rPr lang="en-US" sz="1500" b="1" dirty="0" err="1"/>
              <a:t>occasionellement</a:t>
            </a:r>
            <a:r>
              <a:rPr lang="en-US" sz="1500" b="1" dirty="0"/>
              <a:t> </a:t>
            </a:r>
            <a:r>
              <a:rPr lang="en-US" sz="1500" dirty="0"/>
              <a:t>aux petites </a:t>
            </a:r>
            <a:r>
              <a:rPr lang="en-US" sz="1500" dirty="0" err="1"/>
              <a:t>tâches</a:t>
            </a:r>
            <a:r>
              <a:rPr lang="en-US" sz="1500" dirty="0"/>
              <a:t> </a:t>
            </a:r>
            <a:r>
              <a:rPr lang="en-US" sz="1500" dirty="0" err="1"/>
              <a:t>ménagères</a:t>
            </a:r>
            <a:r>
              <a:rPr lang="en-US" sz="1500" dirty="0"/>
              <a:t>. Elle a cinq </a:t>
            </a:r>
            <a:r>
              <a:rPr lang="en-US" sz="1500" dirty="0" err="1"/>
              <a:t>ans</a:t>
            </a:r>
            <a:r>
              <a:rPr lang="en-US" sz="1500" dirty="0"/>
              <a:t> de </a:t>
            </a:r>
            <a:r>
              <a:rPr lang="en-US" sz="1500" dirty="0" err="1"/>
              <a:t>moins</a:t>
            </a:r>
            <a:r>
              <a:rPr lang="en-US" sz="1500" dirty="0"/>
              <a:t> et </a:t>
            </a:r>
            <a:r>
              <a:rPr lang="en-US" sz="1500" dirty="0" err="1"/>
              <a:t>aime</a:t>
            </a:r>
            <a:r>
              <a:rPr lang="en-US" sz="1500" dirty="0"/>
              <a:t> </a:t>
            </a:r>
            <a:r>
              <a:rPr lang="en-US" sz="1500" dirty="0" err="1"/>
              <a:t>tenir</a:t>
            </a:r>
            <a:r>
              <a:rPr lang="en-US" sz="1500" dirty="0"/>
              <a:t> la </a:t>
            </a:r>
            <a:r>
              <a:rPr lang="en-US" sz="1500" dirty="0" err="1"/>
              <a:t>maison</a:t>
            </a:r>
            <a:r>
              <a:rPr lang="en-US" sz="1500" dirty="0"/>
              <a:t> et le “</a:t>
            </a:r>
            <a:r>
              <a:rPr lang="en-US" sz="1500" dirty="0" err="1"/>
              <a:t>gâter</a:t>
            </a:r>
            <a:r>
              <a:rPr lang="en-US" sz="1500" dirty="0"/>
              <a:t>”.</a:t>
            </a:r>
          </a:p>
          <a:p>
            <a:r>
              <a:rPr lang="en-US" sz="1500" dirty="0"/>
              <a:t>Il </a:t>
            </a:r>
            <a:r>
              <a:rPr lang="en-US" sz="1500" dirty="0" err="1"/>
              <a:t>avait</a:t>
            </a:r>
            <a:r>
              <a:rPr lang="en-US" sz="1500" dirty="0"/>
              <a:t> </a:t>
            </a:r>
            <a:r>
              <a:rPr lang="en-US" sz="1500" dirty="0" err="1"/>
              <a:t>prévu</a:t>
            </a:r>
            <a:r>
              <a:rPr lang="en-US" sz="1500" dirty="0"/>
              <a:t> </a:t>
            </a:r>
            <a:r>
              <a:rPr lang="en-US" sz="1500" dirty="0" err="1"/>
              <a:t>d’occuper</a:t>
            </a:r>
            <a:r>
              <a:rPr lang="en-US" sz="1500" dirty="0"/>
              <a:t> </a:t>
            </a:r>
            <a:r>
              <a:rPr lang="en-US" sz="1500" dirty="0" err="1"/>
              <a:t>ses</a:t>
            </a:r>
            <a:r>
              <a:rPr lang="en-US" sz="1500" dirty="0"/>
              <a:t> matinées </a:t>
            </a:r>
            <a:r>
              <a:rPr lang="en-US" sz="1500" dirty="0" err="1"/>
              <a:t>en</a:t>
            </a:r>
            <a:r>
              <a:rPr lang="en-US" sz="1500" dirty="0"/>
              <a:t> </a:t>
            </a:r>
            <a:r>
              <a:rPr lang="en-US" sz="1500" dirty="0" err="1"/>
              <a:t>emmenant</a:t>
            </a:r>
            <a:r>
              <a:rPr lang="en-US" sz="1500" dirty="0"/>
              <a:t> </a:t>
            </a:r>
            <a:r>
              <a:rPr lang="en-US" sz="1500" dirty="0" err="1"/>
              <a:t>sa</a:t>
            </a:r>
            <a:r>
              <a:rPr lang="en-US" sz="1500" dirty="0"/>
              <a:t> petite-fille de 3 </a:t>
            </a:r>
            <a:r>
              <a:rPr lang="en-US" sz="1500" dirty="0" err="1"/>
              <a:t>ans</a:t>
            </a:r>
            <a:r>
              <a:rPr lang="en-US" sz="1500" dirty="0"/>
              <a:t> au parc </a:t>
            </a:r>
            <a:r>
              <a:rPr lang="en-US" sz="1500" dirty="0" err="1"/>
              <a:t>mais</a:t>
            </a:r>
            <a:r>
              <a:rPr lang="en-US" sz="1500" dirty="0"/>
              <a:t> ne </a:t>
            </a:r>
            <a:r>
              <a:rPr lang="en-US" sz="1500" dirty="0" err="1"/>
              <a:t>l’a</a:t>
            </a:r>
            <a:r>
              <a:rPr lang="en-US" sz="1500" dirty="0"/>
              <a:t> pas </a:t>
            </a:r>
            <a:r>
              <a:rPr lang="en-US" sz="1500" dirty="0" err="1"/>
              <a:t>pu</a:t>
            </a:r>
            <a:r>
              <a:rPr lang="en-US" sz="1500" dirty="0"/>
              <a:t> car il </a:t>
            </a:r>
            <a:r>
              <a:rPr lang="en-US" sz="1500" b="1" dirty="0"/>
              <a:t>se sent très </a:t>
            </a:r>
            <a:r>
              <a:rPr lang="en-US" sz="1500" b="1" dirty="0" err="1"/>
              <a:t>vite</a:t>
            </a:r>
            <a:r>
              <a:rPr lang="en-US" sz="1500" b="1" dirty="0"/>
              <a:t> </a:t>
            </a:r>
            <a:r>
              <a:rPr lang="en-US" sz="1500" b="1" dirty="0" err="1"/>
              <a:t>fatigué</a:t>
            </a:r>
            <a:r>
              <a:rPr lang="en-US" sz="1500" b="1" dirty="0"/>
              <a:t> </a:t>
            </a:r>
            <a:r>
              <a:rPr lang="en-US" sz="1500" dirty="0"/>
              <a:t>et </a:t>
            </a:r>
            <a:r>
              <a:rPr lang="en-US" sz="1500" dirty="0" err="1"/>
              <a:t>n’arrive</a:t>
            </a:r>
            <a:r>
              <a:rPr lang="en-US" sz="1500" dirty="0"/>
              <a:t> pas à la </a:t>
            </a:r>
            <a:r>
              <a:rPr lang="en-US" sz="1500" dirty="0" err="1"/>
              <a:t>suivre</a:t>
            </a:r>
            <a:r>
              <a:rPr lang="en-US" sz="1500" dirty="0"/>
              <a:t>.</a:t>
            </a:r>
          </a:p>
        </p:txBody>
      </p:sp>
      <p:pic>
        <p:nvPicPr>
          <p:cNvPr id="5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3450" y="2411413"/>
            <a:ext cx="2757488" cy="1838325"/>
          </a:xfrm>
          <a:prstGeom prst="rect">
            <a:avLst/>
          </a:prstGeom>
        </p:spPr>
      </p:pic>
      <p:sp>
        <p:nvSpPr>
          <p:cNvPr id="6" name="6 - Επεξήγηση με στρογγυλεμένο παραλληλόγραμμο"/>
          <p:cNvSpPr/>
          <p:nvPr/>
        </p:nvSpPr>
        <p:spPr>
          <a:xfrm>
            <a:off x="6445885" y="1186815"/>
            <a:ext cx="1819910" cy="135382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i="1" dirty="0">
                <a:solidFill>
                  <a:schemeClr val="tx1"/>
                </a:solidFill>
              </a:rPr>
              <a:t>“Je suis </a:t>
            </a:r>
            <a:r>
              <a:rPr lang="en-US" sz="1400" i="1" dirty="0" err="1">
                <a:solidFill>
                  <a:schemeClr val="tx1"/>
                </a:solidFill>
              </a:rPr>
              <a:t>toujours</a:t>
            </a:r>
            <a:r>
              <a:rPr lang="en-US" sz="1400" i="1" dirty="0">
                <a:solidFill>
                  <a:schemeClr val="tx1"/>
                </a:solidFill>
              </a:rPr>
              <a:t> un </a:t>
            </a:r>
            <a:r>
              <a:rPr lang="en-US" sz="1400" i="1" dirty="0" err="1">
                <a:solidFill>
                  <a:schemeClr val="tx1"/>
                </a:solidFill>
              </a:rPr>
              <a:t>peu</a:t>
            </a:r>
            <a:r>
              <a:rPr lang="en-US" sz="1400" i="1" dirty="0">
                <a:solidFill>
                  <a:schemeClr val="tx1"/>
                </a:solidFill>
              </a:rPr>
              <a:t> </a:t>
            </a:r>
            <a:r>
              <a:rPr lang="en-US" sz="1400" i="1" dirty="0" err="1">
                <a:solidFill>
                  <a:schemeClr val="tx1"/>
                </a:solidFill>
              </a:rPr>
              <a:t>fatigué</a:t>
            </a:r>
            <a:r>
              <a:rPr lang="en-US" sz="1400" i="1" dirty="0">
                <a:solidFill>
                  <a:schemeClr val="tx1"/>
                </a:solidFill>
              </a:rPr>
              <a:t> </a:t>
            </a:r>
            <a:r>
              <a:rPr lang="en-US" sz="1400" i="1" dirty="0" err="1">
                <a:solidFill>
                  <a:schemeClr val="tx1"/>
                </a:solidFill>
              </a:rPr>
              <a:t>j’ai</a:t>
            </a:r>
            <a:r>
              <a:rPr lang="en-US" sz="1400" i="1" dirty="0">
                <a:solidFill>
                  <a:schemeClr val="tx1"/>
                </a:solidFill>
              </a:rPr>
              <a:t> </a:t>
            </a:r>
            <a:r>
              <a:rPr lang="en-US" sz="1400" i="1" dirty="0" err="1">
                <a:solidFill>
                  <a:schemeClr val="tx1"/>
                </a:solidFill>
              </a:rPr>
              <a:t>l’impression</a:t>
            </a:r>
            <a:r>
              <a:rPr lang="en-US" sz="1400" i="1" dirty="0">
                <a:solidFill>
                  <a:schemeClr val="tx1"/>
                </a:solidFill>
              </a:rPr>
              <a:t> </a:t>
            </a:r>
            <a:r>
              <a:rPr lang="en-US" sz="1400" i="1" dirty="0" err="1">
                <a:solidFill>
                  <a:schemeClr val="tx1"/>
                </a:solidFill>
              </a:rPr>
              <a:t>d’utiliser</a:t>
            </a:r>
            <a:r>
              <a:rPr lang="en-US" sz="1400" i="1" dirty="0">
                <a:solidFill>
                  <a:schemeClr val="tx1"/>
                </a:solidFill>
              </a:rPr>
              <a:t> </a:t>
            </a:r>
            <a:r>
              <a:rPr lang="en-US" sz="1400" i="1" dirty="0" err="1">
                <a:solidFill>
                  <a:schemeClr val="tx1"/>
                </a:solidFill>
              </a:rPr>
              <a:t>toute</a:t>
            </a:r>
            <a:r>
              <a:rPr lang="en-US" sz="1400" i="1" dirty="0">
                <a:solidFill>
                  <a:schemeClr val="tx1"/>
                </a:solidFill>
              </a:rPr>
              <a:t> </a:t>
            </a:r>
            <a:r>
              <a:rPr lang="en-US" sz="1400" i="1" dirty="0" err="1">
                <a:solidFill>
                  <a:schemeClr val="tx1"/>
                </a:solidFill>
              </a:rPr>
              <a:t>mon</a:t>
            </a:r>
            <a:r>
              <a:rPr lang="en-US" sz="1400" i="1" dirty="0">
                <a:solidFill>
                  <a:schemeClr val="tx1"/>
                </a:solidFill>
              </a:rPr>
              <a:t> </a:t>
            </a:r>
            <a:r>
              <a:rPr lang="en-US" sz="1400" i="1" dirty="0" err="1">
                <a:solidFill>
                  <a:schemeClr val="tx1"/>
                </a:solidFill>
              </a:rPr>
              <a:t>énergie</a:t>
            </a:r>
            <a:r>
              <a:rPr lang="en-US" sz="1400" i="1" dirty="0">
                <a:solidFill>
                  <a:schemeClr val="tx1"/>
                </a:solidFill>
              </a:rPr>
              <a:t> </a:t>
            </a:r>
            <a:r>
              <a:rPr lang="en-US" sz="1400" i="1" dirty="0" err="1">
                <a:solidFill>
                  <a:schemeClr val="tx1"/>
                </a:solidFill>
              </a:rPr>
              <a:t>rien</a:t>
            </a:r>
            <a:r>
              <a:rPr lang="en-US" sz="1400" i="1" dirty="0">
                <a:solidFill>
                  <a:schemeClr val="tx1"/>
                </a:solidFill>
              </a:rPr>
              <a:t> </a:t>
            </a:r>
            <a:r>
              <a:rPr lang="en-US" sz="1400" i="1" dirty="0" err="1">
                <a:solidFill>
                  <a:schemeClr val="tx1"/>
                </a:solidFill>
              </a:rPr>
              <a:t>qu’en</a:t>
            </a:r>
            <a:r>
              <a:rPr lang="en-US" sz="1400" i="1" dirty="0">
                <a:solidFill>
                  <a:schemeClr val="tx1"/>
                </a:solidFill>
              </a:rPr>
              <a:t> </a:t>
            </a:r>
            <a:r>
              <a:rPr lang="en-US" sz="1400" i="1" dirty="0" err="1">
                <a:solidFill>
                  <a:schemeClr val="tx1"/>
                </a:solidFill>
              </a:rPr>
              <a:t>respirant</a:t>
            </a:r>
            <a:r>
              <a:rPr lang="en-US" sz="1400" i="1" dirty="0">
                <a:solidFill>
                  <a:schemeClr val="tx1"/>
                </a:solidFill>
              </a:rPr>
              <a:t> </a:t>
            </a:r>
            <a:r>
              <a:rPr lang="en-US" sz="1400" i="1" dirty="0" err="1">
                <a:solidFill>
                  <a:schemeClr val="tx1"/>
                </a:solidFill>
              </a:rPr>
              <a:t>quand</a:t>
            </a:r>
            <a:r>
              <a:rPr lang="en-US" sz="1400" i="1" dirty="0">
                <a:solidFill>
                  <a:schemeClr val="tx1"/>
                </a:solidFill>
              </a:rPr>
              <a:t> je </a:t>
            </a:r>
            <a:r>
              <a:rPr lang="en-US" sz="1400" i="1" dirty="0" err="1">
                <a:solidFill>
                  <a:schemeClr val="tx1"/>
                </a:solidFill>
              </a:rPr>
              <a:t>marche</a:t>
            </a:r>
            <a:r>
              <a:rPr lang="en-US" sz="1400" i="1" dirty="0">
                <a:solidFill>
                  <a:schemeClr val="tx1"/>
                </a:solidFill>
              </a:rPr>
              <a:t>”</a:t>
            </a:r>
            <a:endParaRPr lang="en-US" sz="1400" i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Antécédents</a:t>
            </a:r>
            <a:r>
              <a:rPr lang="en-US" dirty="0"/>
              <a:t> et </a:t>
            </a:r>
            <a:r>
              <a:rPr lang="en-US" dirty="0" err="1"/>
              <a:t>facteurs</a:t>
            </a:r>
            <a:r>
              <a:rPr lang="en-US" dirty="0"/>
              <a:t> de </a:t>
            </a:r>
            <a:r>
              <a:rPr lang="en-US" dirty="0" err="1"/>
              <a:t>risque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3318946"/>
            <a:ext cx="8427402" cy="942579"/>
          </a:xfrm>
        </p:spPr>
        <p:txBody>
          <a:bodyPr/>
          <a:lstStyle/>
          <a:p>
            <a:r>
              <a:rPr lang="en-US" sz="1200" dirty="0"/>
              <a:t>Mr JD a </a:t>
            </a:r>
            <a:r>
              <a:rPr lang="en-US" sz="1200" dirty="0" err="1"/>
              <a:t>une</a:t>
            </a:r>
            <a:r>
              <a:rPr lang="en-US" sz="1200" dirty="0"/>
              <a:t> bonne observance au </a:t>
            </a:r>
            <a:r>
              <a:rPr lang="en-US" sz="1200" dirty="0" err="1"/>
              <a:t>traitement</a:t>
            </a:r>
            <a:r>
              <a:rPr lang="en-US" sz="1200" dirty="0"/>
              <a:t> </a:t>
            </a:r>
            <a:r>
              <a:rPr lang="en-US" sz="1200" dirty="0" err="1"/>
              <a:t>prescrit</a:t>
            </a:r>
            <a:r>
              <a:rPr lang="en-US" sz="1200" dirty="0"/>
              <a:t> pour </a:t>
            </a:r>
            <a:r>
              <a:rPr lang="en-US" sz="1200" dirty="0" err="1"/>
              <a:t>ses</a:t>
            </a:r>
            <a:r>
              <a:rPr lang="en-US" sz="1200" dirty="0"/>
              <a:t> pathologies </a:t>
            </a:r>
            <a:r>
              <a:rPr lang="en-US" sz="1200" dirty="0" err="1"/>
              <a:t>cardiovasculaires</a:t>
            </a:r>
            <a:r>
              <a:rPr lang="en-US" sz="1200" dirty="0"/>
              <a:t> et </a:t>
            </a:r>
            <a:r>
              <a:rPr lang="en-US" sz="1200" dirty="0" err="1"/>
              <a:t>neurovasculaires</a:t>
            </a:r>
            <a:r>
              <a:rPr lang="en-US" sz="1200" dirty="0"/>
              <a:t>, </a:t>
            </a:r>
            <a:r>
              <a:rPr lang="en-US" sz="1200" dirty="0" err="1"/>
              <a:t>notamment</a:t>
            </a:r>
            <a:r>
              <a:rPr lang="en-US" sz="1200" dirty="0"/>
              <a:t> après son AIT.</a:t>
            </a:r>
          </a:p>
          <a:p>
            <a:r>
              <a:rPr lang="en-US" sz="1200" dirty="0" err="1"/>
              <a:t>Alors</a:t>
            </a:r>
            <a:r>
              <a:rPr lang="en-US" sz="1200" dirty="0"/>
              <a:t> </a:t>
            </a:r>
            <a:r>
              <a:rPr lang="en-US" sz="1200" dirty="0" err="1"/>
              <a:t>qu’il</a:t>
            </a:r>
            <a:r>
              <a:rPr lang="en-US" sz="1200" dirty="0"/>
              <a:t> a </a:t>
            </a:r>
            <a:r>
              <a:rPr lang="en-US" sz="1200" dirty="0" err="1"/>
              <a:t>aussi</a:t>
            </a:r>
            <a:r>
              <a:rPr lang="en-US" sz="1200" dirty="0"/>
              <a:t> un </a:t>
            </a:r>
            <a:r>
              <a:rPr lang="en-US" sz="1200" dirty="0" err="1"/>
              <a:t>traitement</a:t>
            </a:r>
            <a:r>
              <a:rPr lang="en-US" sz="1200" dirty="0"/>
              <a:t> à long </a:t>
            </a:r>
            <a:r>
              <a:rPr lang="en-US" sz="1200" dirty="0" err="1"/>
              <a:t>terme</a:t>
            </a:r>
            <a:r>
              <a:rPr lang="en-US" sz="1200" dirty="0"/>
              <a:t> pour </a:t>
            </a:r>
            <a:r>
              <a:rPr lang="en-US" sz="1200" dirty="0" err="1"/>
              <a:t>sa</a:t>
            </a:r>
            <a:r>
              <a:rPr lang="en-US" sz="1200" dirty="0"/>
              <a:t> BPCO, Il le </a:t>
            </a:r>
            <a:r>
              <a:rPr lang="en-US" sz="1200" dirty="0" err="1"/>
              <a:t>prend</a:t>
            </a:r>
            <a:r>
              <a:rPr lang="en-US" sz="1200" dirty="0"/>
              <a:t> </a:t>
            </a:r>
            <a:r>
              <a:rPr lang="en-US" sz="1200" dirty="0" err="1"/>
              <a:t>rarement</a:t>
            </a:r>
            <a:r>
              <a:rPr lang="en-US" sz="1200" dirty="0"/>
              <a:t> car </a:t>
            </a:r>
            <a:r>
              <a:rPr lang="en-US" sz="1200" dirty="0" err="1"/>
              <a:t>ils</a:t>
            </a:r>
            <a:r>
              <a:rPr lang="en-US" sz="1200" dirty="0"/>
              <a:t> </a:t>
            </a:r>
            <a:r>
              <a:rPr lang="en-US" sz="1200" dirty="0" err="1"/>
              <a:t>estime</a:t>
            </a:r>
            <a:r>
              <a:rPr lang="en-US" sz="1200" dirty="0"/>
              <a:t> </a:t>
            </a:r>
            <a:r>
              <a:rPr lang="en-US" sz="1200" dirty="0" err="1"/>
              <a:t>avoir</a:t>
            </a:r>
            <a:r>
              <a:rPr lang="en-US" sz="1200" dirty="0"/>
              <a:t> trop de medicaments à prendre et </a:t>
            </a:r>
            <a:r>
              <a:rPr lang="en-US" sz="1200" dirty="0" err="1"/>
              <a:t>sa</a:t>
            </a:r>
            <a:r>
              <a:rPr lang="en-US" sz="1200" dirty="0"/>
              <a:t> “</a:t>
            </a:r>
            <a:r>
              <a:rPr lang="en-US" sz="1200" dirty="0" err="1"/>
              <a:t>bronchite</a:t>
            </a:r>
            <a:r>
              <a:rPr lang="en-US" sz="1200" dirty="0"/>
              <a:t>” ne le </a:t>
            </a:r>
            <a:r>
              <a:rPr lang="en-US" sz="1200" dirty="0" err="1"/>
              <a:t>dérangerait</a:t>
            </a:r>
            <a:r>
              <a:rPr lang="en-US" sz="1200" dirty="0"/>
              <a:t> que </a:t>
            </a:r>
            <a:r>
              <a:rPr lang="en-US" sz="1200" dirty="0" err="1"/>
              <a:t>lorsqu’il</a:t>
            </a:r>
            <a:r>
              <a:rPr lang="en-US" sz="1200" dirty="0"/>
              <a:t> a un </a:t>
            </a:r>
            <a:r>
              <a:rPr lang="en-US" sz="1200" dirty="0" err="1"/>
              <a:t>rhume</a:t>
            </a:r>
            <a:r>
              <a:rPr lang="en-US" sz="1200" dirty="0"/>
              <a:t>.</a:t>
            </a:r>
          </a:p>
          <a:p>
            <a:r>
              <a:rPr lang="en-US" sz="1200" dirty="0"/>
              <a:t>Sa </a:t>
            </a:r>
            <a:r>
              <a:rPr lang="en-US" sz="1200" dirty="0" err="1"/>
              <a:t>dernière</a:t>
            </a:r>
            <a:r>
              <a:rPr lang="en-US" sz="1200" dirty="0"/>
              <a:t> “</a:t>
            </a:r>
            <a:r>
              <a:rPr lang="en-US" sz="1200" dirty="0" err="1"/>
              <a:t>bronchite</a:t>
            </a:r>
            <a:r>
              <a:rPr lang="en-US" sz="1200" dirty="0"/>
              <a:t>” date </a:t>
            </a:r>
            <a:r>
              <a:rPr lang="en-US" sz="1200" dirty="0" err="1"/>
              <a:t>d’il</a:t>
            </a:r>
            <a:r>
              <a:rPr lang="en-US" sz="1200" dirty="0"/>
              <a:t> y a un an ; on </a:t>
            </a:r>
            <a:r>
              <a:rPr lang="en-US" sz="1200" dirty="0" err="1"/>
              <a:t>lui</a:t>
            </a:r>
            <a:r>
              <a:rPr lang="en-US" sz="1200" dirty="0"/>
              <a:t> a </a:t>
            </a:r>
            <a:r>
              <a:rPr lang="en-US" sz="1200" dirty="0" err="1"/>
              <a:t>prescrit</a:t>
            </a:r>
            <a:r>
              <a:rPr lang="en-US" sz="1200" dirty="0"/>
              <a:t> un nouveau </a:t>
            </a:r>
            <a:r>
              <a:rPr lang="en-US" sz="1200" dirty="0" err="1"/>
              <a:t>traitement</a:t>
            </a:r>
            <a:r>
              <a:rPr lang="en-US" sz="1200" dirty="0"/>
              <a:t> </a:t>
            </a:r>
            <a:r>
              <a:rPr lang="en-US" sz="1200" dirty="0" err="1"/>
              <a:t>mais</a:t>
            </a:r>
            <a:r>
              <a:rPr lang="en-US" sz="1200" dirty="0"/>
              <a:t> </a:t>
            </a:r>
            <a:r>
              <a:rPr lang="en-US" sz="1200" dirty="0" err="1"/>
              <a:t>n’a</a:t>
            </a:r>
            <a:r>
              <a:rPr lang="en-US" sz="1200" dirty="0"/>
              <a:t> pas </a:t>
            </a:r>
            <a:r>
              <a:rPr lang="en-US" sz="1200" dirty="0" err="1"/>
              <a:t>eu</a:t>
            </a:r>
            <a:r>
              <a:rPr lang="en-US" sz="1200" dirty="0"/>
              <a:t> </a:t>
            </a:r>
            <a:r>
              <a:rPr lang="en-US" sz="1200" dirty="0" err="1"/>
              <a:t>besoin</a:t>
            </a:r>
            <a:r>
              <a:rPr lang="en-US" sz="1200" dirty="0"/>
              <a:t> d’être </a:t>
            </a:r>
            <a:r>
              <a:rPr lang="en-US" sz="1200" dirty="0" err="1"/>
              <a:t>hospitalisé</a:t>
            </a:r>
            <a:r>
              <a:rPr lang="en-US" sz="1200" dirty="0"/>
              <a:t>.</a:t>
            </a:r>
          </a:p>
        </p:txBody>
      </p:sp>
      <p:graphicFrame>
        <p:nvGraphicFramePr>
          <p:cNvPr id="4" name="5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536760"/>
              </p:ext>
            </p:extLst>
          </p:nvPr>
        </p:nvGraphicFramePr>
        <p:xfrm>
          <a:off x="357823" y="1124386"/>
          <a:ext cx="8471535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2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8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23514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Antécédents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:</a:t>
                      </a:r>
                    </a:p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Hypertension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artérielle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Hypercholestérolémie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TIA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AIT</a:t>
                      </a:r>
                      <a:endParaRPr lang="en-US" altLang="x-none" sz="1200" b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el-G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Recommended medication: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el-G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IEC et </a:t>
                      </a:r>
                      <a:r>
                        <a:rPr lang="en-US" altLang="el-GR" sz="1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diurétique</a:t>
                      </a:r>
                      <a:endParaRPr lang="en-US" altLang="el-GR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el-GR" sz="1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Antiagrégant</a:t>
                      </a:r>
                      <a:r>
                        <a:rPr lang="en-US" altLang="el-G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l-GR" sz="1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plaquettaire</a:t>
                      </a:r>
                      <a:endParaRPr lang="en-US" altLang="el-GR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el-GR" sz="1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Statine</a:t>
                      </a:r>
                      <a:endParaRPr lang="en-US" altLang="el-GR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el-G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BALA et BASA </a:t>
                      </a:r>
                      <a:r>
                        <a:rPr lang="en-US" altLang="el-GR" sz="1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</a:t>
                      </a:r>
                      <a:r>
                        <a:rPr lang="en-US" altLang="el-G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l-GR" sz="1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besoin</a:t>
                      </a:r>
                      <a:endParaRPr lang="en-US" altLang="el-GR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0">
                        <a:buFont typeface="Arial" panose="020B0604020202020204" pitchFamily="34" charset="0"/>
                        <a:buNone/>
                      </a:pPr>
                      <a:endParaRPr lang="en-US" altLang="el-GR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Facteurs</a:t>
                      </a: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1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risque</a:t>
                      </a: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</a:p>
                    <a:p>
                      <a:pPr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Alcool</a:t>
                      </a:r>
                      <a:r>
                        <a:rPr lang="en-US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: </a:t>
                      </a:r>
                      <a:r>
                        <a:rPr 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occasionel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Tabagisme</a:t>
                      </a:r>
                      <a:r>
                        <a:rPr lang="en-US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: </a:t>
                      </a:r>
                      <a:r>
                        <a:rPr lang="en-US" sz="12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Actif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(37.5  </a:t>
                      </a:r>
                      <a:r>
                        <a:rPr 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paquets.année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IMC 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</a:t>
                      </a:r>
                      <a:r>
                        <a:rPr lang="en-US" altLang="x-none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29.7 kg / m</a:t>
                      </a:r>
                      <a:r>
                        <a:rPr lang="en-US" altLang="x-none" sz="120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2</a:t>
                      </a:r>
                      <a:r>
                        <a:rPr lang="en-US" altLang="x-none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Activité</a:t>
                      </a:r>
                      <a:r>
                        <a:rPr lang="en-US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physique : </a:t>
                      </a:r>
                      <a:r>
                        <a:rPr 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limitée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se sent </a:t>
                      </a:r>
                      <a:r>
                        <a:rPr 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souvent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fatigué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8288" indent="-268288" algn="jus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Allergies: 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 </a:t>
                      </a:r>
                      <a:r>
                        <a:rPr 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connu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68288" marR="0" indent="-268288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Vaccinations: 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 jour </a:t>
                      </a:r>
                      <a:r>
                        <a:rPr 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contre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 grippe, </a:t>
                      </a:r>
                      <a:r>
                        <a:rPr 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pneumocoque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COVID-19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Motif de consultation chez son MG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Mr JD </a:t>
            </a:r>
            <a:r>
              <a:rPr lang="en-US" dirty="0" err="1"/>
              <a:t>consulte</a:t>
            </a:r>
            <a:r>
              <a:rPr lang="en-US" dirty="0"/>
              <a:t> pour un </a:t>
            </a:r>
            <a:r>
              <a:rPr lang="en-US" dirty="0" err="1"/>
              <a:t>renouvellement</a:t>
            </a:r>
            <a:r>
              <a:rPr lang="en-US" dirty="0"/>
              <a:t> de </a:t>
            </a:r>
            <a:r>
              <a:rPr lang="en-US" dirty="0" err="1"/>
              <a:t>traitements</a:t>
            </a:r>
            <a:endParaRPr lang="en-US" dirty="0"/>
          </a:p>
        </p:txBody>
      </p:sp>
      <p:pic>
        <p:nvPicPr>
          <p:cNvPr id="4" name="Content Placeholder 2" descr="tablets-g42b1b0bfa_6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1995488"/>
            <a:ext cx="2997200" cy="2446337"/>
          </a:xfrm>
          <a:prstGeom prst="rect">
            <a:avLst/>
          </a:prstGeom>
        </p:spPr>
      </p:pic>
      <p:pic>
        <p:nvPicPr>
          <p:cNvPr id="5" name="Content Placeholder 5" descr="prescription-g85ea7da41_6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4575" y="2066925"/>
            <a:ext cx="3503613" cy="225583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 </a:t>
            </a:r>
            <a:r>
              <a:rPr lang="en-US" dirty="0" err="1"/>
              <a:t>feriez-vous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348979"/>
            <a:ext cx="3870325" cy="26289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>
                <a:solidFill>
                  <a:schemeClr val="tx2"/>
                </a:solidFill>
              </a:rPr>
              <a:t>Scénario</a:t>
            </a:r>
            <a:r>
              <a:rPr lang="en-US" b="1" dirty="0">
                <a:solidFill>
                  <a:schemeClr val="tx2"/>
                </a:solidFill>
              </a:rPr>
              <a:t> 1?</a:t>
            </a:r>
          </a:p>
          <a:p>
            <a:r>
              <a:rPr lang="en-US" sz="1800" dirty="0"/>
              <a:t>“Comment </a:t>
            </a:r>
            <a:r>
              <a:rPr lang="en-US" sz="1800" dirty="0" err="1"/>
              <a:t>allez-vous</a:t>
            </a:r>
            <a:r>
              <a:rPr lang="en-US" sz="1800" dirty="0"/>
              <a:t>?”</a:t>
            </a:r>
          </a:p>
          <a:p>
            <a:r>
              <a:rPr lang="en-US" sz="1800" i="1" dirty="0"/>
              <a:t>Examens </a:t>
            </a:r>
            <a:r>
              <a:rPr lang="en-US" sz="1800" i="1" dirty="0" err="1"/>
              <a:t>cliniques</a:t>
            </a:r>
            <a:r>
              <a:rPr lang="en-US" sz="1800" i="1" dirty="0"/>
              <a:t> et </a:t>
            </a:r>
            <a:r>
              <a:rPr lang="en-US" sz="1800" i="1" dirty="0" err="1"/>
              <a:t>délivrance</a:t>
            </a:r>
            <a:r>
              <a:rPr lang="en-US" sz="1800" i="1" dirty="0"/>
              <a:t> de conseils </a:t>
            </a:r>
            <a:r>
              <a:rPr lang="en-US" sz="1800" i="1" dirty="0" err="1"/>
              <a:t>généraux</a:t>
            </a:r>
            <a:endParaRPr lang="en-US" sz="1800" i="1" dirty="0"/>
          </a:p>
          <a:p>
            <a:r>
              <a:rPr lang="en-US" sz="1800" dirty="0"/>
              <a:t>“</a:t>
            </a:r>
            <a:r>
              <a:rPr lang="en-US" sz="1800" dirty="0" err="1"/>
              <a:t>Vous</a:t>
            </a:r>
            <a:r>
              <a:rPr lang="en-US" sz="1800" dirty="0"/>
              <a:t> </a:t>
            </a:r>
            <a:r>
              <a:rPr lang="en-US" sz="1800" dirty="0" err="1"/>
              <a:t>savez</a:t>
            </a:r>
            <a:r>
              <a:rPr lang="en-US" sz="1800" dirty="0"/>
              <a:t> que </a:t>
            </a:r>
            <a:r>
              <a:rPr lang="en-US" sz="1800" dirty="0" err="1"/>
              <a:t>fumer</a:t>
            </a:r>
            <a:r>
              <a:rPr lang="en-US" sz="1800" dirty="0"/>
              <a:t> </a:t>
            </a:r>
            <a:r>
              <a:rPr lang="en-US" sz="1800" dirty="0" err="1"/>
              <a:t>est</a:t>
            </a:r>
            <a:r>
              <a:rPr lang="en-US" sz="1800" dirty="0"/>
              <a:t> </a:t>
            </a:r>
            <a:r>
              <a:rPr lang="en-US" sz="1800" dirty="0" err="1"/>
              <a:t>mauvais</a:t>
            </a:r>
            <a:r>
              <a:rPr lang="en-US" sz="1800" dirty="0"/>
              <a:t> pour </a:t>
            </a:r>
            <a:r>
              <a:rPr lang="en-US" sz="1800" dirty="0" err="1"/>
              <a:t>vous</a:t>
            </a:r>
            <a:r>
              <a:rPr lang="en-US" sz="1800" dirty="0"/>
              <a:t>, </a:t>
            </a:r>
            <a:r>
              <a:rPr lang="en-US" sz="1800" dirty="0" err="1"/>
              <a:t>n’est-ce</a:t>
            </a:r>
            <a:r>
              <a:rPr lang="en-US" sz="1800" dirty="0"/>
              <a:t> pas?”</a:t>
            </a:r>
          </a:p>
          <a:p>
            <a:r>
              <a:rPr lang="en-US" sz="1800" i="1" dirty="0" err="1"/>
              <a:t>Renouvellement</a:t>
            </a:r>
            <a:r>
              <a:rPr lang="en-US" sz="1800" i="1" dirty="0"/>
              <a:t> </a:t>
            </a:r>
            <a:r>
              <a:rPr lang="en-US" sz="1800" i="1" dirty="0" err="1"/>
              <a:t>d’ordonnance</a:t>
            </a:r>
            <a:endParaRPr lang="en-US" sz="2000" i="1" dirty="0"/>
          </a:p>
        </p:txBody>
      </p:sp>
      <p:sp>
        <p:nvSpPr>
          <p:cNvPr id="4" name="Content Placeholder 2"/>
          <p:cNvSpPr txBox="1"/>
          <p:nvPr/>
        </p:nvSpPr>
        <p:spPr bwMode="auto">
          <a:xfrm>
            <a:off x="4914900" y="1257300"/>
            <a:ext cx="3870325" cy="2628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259715" indent="-25971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30000"/>
              <a:buFont typeface="Times" pitchFamily="-65" charset="0"/>
              <a:buChar char="•"/>
              <a:tabLst>
                <a:tab pos="1069975" algn="l"/>
                <a:tab pos="1230630" algn="l"/>
              </a:tabLst>
              <a:defRPr sz="2250">
                <a:solidFill>
                  <a:schemeClr val="tx1"/>
                </a:solidFill>
                <a:latin typeface="+mn-lt"/>
                <a:ea typeface="MS PGothic" panose="020B0600070205080204" pitchFamily="112" charset="-128"/>
                <a:cs typeface="MS PGothic" panose="020B0600070205080204" pitchFamily="112" charset="-128"/>
              </a:defRPr>
            </a:lvl1pPr>
            <a:lvl2pPr marL="526415" indent="-26543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00000"/>
              <a:buChar char="o"/>
              <a:tabLst>
                <a:tab pos="1069975" algn="l"/>
                <a:tab pos="1230630" algn="l"/>
              </a:tabLst>
              <a:defRPr sz="1950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2pPr>
            <a:lvl3pPr marL="745490" indent="-20129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•"/>
              <a:tabLst>
                <a:tab pos="1069975" algn="l"/>
                <a:tab pos="1230630" algn="l"/>
              </a:tabLst>
              <a:defRPr sz="1650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3pPr>
            <a:lvl4pPr marL="994410" indent="-2476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–"/>
              <a:tabLst>
                <a:tab pos="1069975" algn="l"/>
                <a:tab pos="1230630" algn="l"/>
              </a:tabLst>
              <a:defRPr sz="1425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4pPr>
            <a:lvl5pPr marL="1200150" indent="-20510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5pPr>
            <a:lvl6pPr marL="15430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6pPr>
            <a:lvl7pPr marL="18859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7pPr>
            <a:lvl8pPr marL="22288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8pPr>
            <a:lvl9pPr marL="25717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>
              <a:buFont typeface="Times" pitchFamily="-65" charset="0"/>
              <a:buNone/>
            </a:pPr>
            <a:r>
              <a:rPr lang="en-US" b="1" kern="0" dirty="0" err="1">
                <a:solidFill>
                  <a:schemeClr val="tx2"/>
                </a:solidFill>
              </a:rPr>
              <a:t>Scénario</a:t>
            </a:r>
            <a:r>
              <a:rPr lang="en-US" b="1" kern="0" dirty="0">
                <a:solidFill>
                  <a:schemeClr val="tx2"/>
                </a:solidFill>
              </a:rPr>
              <a:t> 2?</a:t>
            </a:r>
          </a:p>
          <a:p>
            <a:pPr defTabSz="914400"/>
            <a:r>
              <a:rPr lang="en-US" sz="1800" kern="0" dirty="0" err="1"/>
              <a:t>Évaluation</a:t>
            </a:r>
            <a:r>
              <a:rPr lang="en-US" sz="1800" kern="0" dirty="0"/>
              <a:t> des:</a:t>
            </a:r>
          </a:p>
          <a:p>
            <a:pPr lvl="1" defTabSz="914400"/>
            <a:r>
              <a:rPr lang="en-US" sz="1400" i="1" kern="0" dirty="0" err="1"/>
              <a:t>Symptomes</a:t>
            </a:r>
            <a:endParaRPr lang="en-US" sz="1400" i="1" kern="0" dirty="0"/>
          </a:p>
          <a:p>
            <a:pPr lvl="1" defTabSz="914400"/>
            <a:r>
              <a:rPr lang="en-US" sz="1400" i="1" kern="0" dirty="0" err="1"/>
              <a:t>Risques</a:t>
            </a:r>
            <a:r>
              <a:rPr lang="en-US" sz="1400" i="1" kern="0" dirty="0"/>
              <a:t> de </a:t>
            </a:r>
            <a:r>
              <a:rPr lang="en-US" sz="1400" i="1" kern="0" dirty="0" err="1"/>
              <a:t>survenue</a:t>
            </a:r>
            <a:r>
              <a:rPr lang="en-US" sz="1400" i="1" kern="0" dirty="0"/>
              <a:t> de nouveaux </a:t>
            </a:r>
            <a:r>
              <a:rPr lang="en-US" sz="1400" i="1" kern="0" dirty="0" err="1"/>
              <a:t>événements</a:t>
            </a:r>
            <a:endParaRPr lang="en-US" sz="1400" i="1" kern="0" dirty="0"/>
          </a:p>
          <a:p>
            <a:pPr lvl="1" defTabSz="914400"/>
            <a:r>
              <a:rPr lang="en-US" sz="1400" i="1" kern="0" dirty="0" err="1"/>
              <a:t>Comorbidités</a:t>
            </a:r>
            <a:endParaRPr lang="en-US" sz="1400" i="1" kern="0" dirty="0"/>
          </a:p>
          <a:p>
            <a:pPr defTabSz="914400"/>
            <a:r>
              <a:rPr lang="en-US" sz="1800" kern="0" dirty="0"/>
              <a:t>Examen </a:t>
            </a:r>
            <a:r>
              <a:rPr lang="en-US" sz="1800" kern="0" dirty="0" err="1"/>
              <a:t>clinique</a:t>
            </a:r>
            <a:endParaRPr lang="en-US" sz="1800" kern="0" dirty="0"/>
          </a:p>
          <a:p>
            <a:pPr defTabSz="914400"/>
            <a:r>
              <a:rPr lang="en-US" sz="1800" kern="0" dirty="0"/>
              <a:t>Conseil minimal </a:t>
            </a:r>
            <a:r>
              <a:rPr lang="en-US" sz="1800" kern="0" dirty="0" err="1"/>
              <a:t>d’arrêt</a:t>
            </a:r>
            <a:r>
              <a:rPr lang="en-US" sz="1800" kern="0" dirty="0"/>
              <a:t> du </a:t>
            </a:r>
            <a:r>
              <a:rPr lang="en-US" sz="1800" kern="0" dirty="0" err="1"/>
              <a:t>tabac</a:t>
            </a:r>
            <a:endParaRPr lang="en-US" sz="1800" kern="0" dirty="0"/>
          </a:p>
          <a:p>
            <a:pPr defTabSz="914400"/>
            <a:r>
              <a:rPr lang="en-US" sz="1800" i="1" kern="0" dirty="0" err="1"/>
              <a:t>Renouvellement</a:t>
            </a:r>
            <a:r>
              <a:rPr lang="en-US" sz="1800" i="1" kern="0" dirty="0"/>
              <a:t> </a:t>
            </a:r>
            <a:r>
              <a:rPr lang="en-US" sz="1800" i="1" kern="0" dirty="0" err="1"/>
              <a:t>d’ordonnance</a:t>
            </a:r>
            <a:endParaRPr lang="en-US" sz="2000" i="1" kern="0" dirty="0"/>
          </a:p>
        </p:txBody>
      </p:sp>
      <p:pic>
        <p:nvPicPr>
          <p:cNvPr id="5" name="Content Placeholder 10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10363" y="1052910"/>
            <a:ext cx="647700" cy="59213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Évaluation</a:t>
            </a:r>
            <a:r>
              <a:rPr lang="en-US" dirty="0"/>
              <a:t> des </a:t>
            </a:r>
            <a:r>
              <a:rPr lang="en-US" dirty="0" err="1"/>
              <a:t>symptômes</a:t>
            </a:r>
            <a:endParaRPr lang="en-US" dirty="0"/>
          </a:p>
        </p:txBody>
      </p:sp>
      <p:graphicFrame>
        <p:nvGraphicFramePr>
          <p:cNvPr id="5" name="Content Placeholder 5"/>
          <p:cNvGraphicFramePr/>
          <p:nvPr>
            <p:extLst>
              <p:ext uri="{D42A27DB-BD31-4B8C-83A1-F6EECF244321}">
                <p14:modId xmlns:p14="http://schemas.microsoft.com/office/powerpoint/2010/main" val="3821961077"/>
              </p:ext>
            </p:extLst>
          </p:nvPr>
        </p:nvGraphicFramePr>
        <p:xfrm>
          <a:off x="900113" y="1568450"/>
          <a:ext cx="8085137" cy="3042641"/>
        </p:xfrm>
        <a:graphic>
          <a:graphicData uri="http://schemas.openxmlformats.org/drawingml/2006/table">
            <a:tbl>
              <a:tblPr firstRow="1" bandRow="1"/>
              <a:tblGrid>
                <a:gridCol w="895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89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538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GB" alt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</a:t>
                      </a:r>
                      <a:r>
                        <a:rPr lang="en-US" alt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marL="91436" marR="91436" marT="45713" marB="4571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 of </a:t>
                      </a:r>
                      <a:r>
                        <a:rPr lang="en-US" altLang="en-GB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breathlesness</a:t>
                      </a:r>
                      <a:endParaRPr lang="en-US" alt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3" marB="4571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75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GB" alt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45713" marB="4571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buNone/>
                      </a:pPr>
                      <a:r>
                        <a:rPr lang="en-GB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“Je me </a:t>
                      </a:r>
                      <a:r>
                        <a:rPr lang="en-GB" alt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sens</a:t>
                      </a:r>
                      <a:r>
                        <a:rPr lang="en-GB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essoufflé</a:t>
                      </a:r>
                      <a:r>
                        <a:rPr lang="en-GB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qu’en</a:t>
                      </a:r>
                      <a:r>
                        <a:rPr lang="en-GB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</a:t>
                      </a:r>
                      <a:r>
                        <a:rPr lang="en-GB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d’effort</a:t>
                      </a:r>
                      <a:r>
                        <a:rPr lang="en-GB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physique important”</a:t>
                      </a:r>
                    </a:p>
                  </a:txBody>
                  <a:tcPr marL="91436" marR="91436" marT="45713" marB="4571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02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GB" altLang="en-US" sz="16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36" marR="91436" marT="45713" marB="4571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buNone/>
                      </a:pPr>
                      <a:r>
                        <a:rPr lang="en-GB" alt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“Je me </a:t>
                      </a:r>
                      <a:r>
                        <a:rPr lang="en-GB" altLang="en-US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sens</a:t>
                      </a:r>
                      <a:r>
                        <a:rPr lang="en-GB" alt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en-US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essouflé</a:t>
                      </a:r>
                      <a:r>
                        <a:rPr lang="en-GB" alt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en-US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qu’en</a:t>
                      </a:r>
                      <a:r>
                        <a:rPr lang="en-GB" alt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en-US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</a:t>
                      </a:r>
                      <a:r>
                        <a:rPr lang="en-GB" alt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GB" altLang="en-US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marche</a:t>
                      </a:r>
                      <a:r>
                        <a:rPr lang="en-GB" alt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en-US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rapide</a:t>
                      </a:r>
                      <a:r>
                        <a:rPr lang="en-GB" alt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à plat </a:t>
                      </a:r>
                      <a:r>
                        <a:rPr lang="en-GB" altLang="en-US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en-GB" alt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en-US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GB" alt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en-US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pente</a:t>
                      </a:r>
                      <a:r>
                        <a:rPr lang="en-GB" alt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en-US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légère</a:t>
                      </a:r>
                      <a:r>
                        <a:rPr lang="en-GB" alt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</a:t>
                      </a:r>
                    </a:p>
                  </a:txBody>
                  <a:tcPr marL="91436" marR="91436" marT="45713" marB="4571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1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GB" altLang="en-US" sz="1600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1436" marR="91436" marT="45713" marB="4571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buNone/>
                      </a:pPr>
                      <a:r>
                        <a:rPr lang="en-GB" altLang="en-US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“Je </a:t>
                      </a:r>
                      <a:r>
                        <a:rPr lang="en-GB" altLang="en-US" sz="16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m’essouffle</a:t>
                      </a:r>
                      <a:r>
                        <a:rPr lang="en-GB" altLang="en-US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en-US" sz="16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lors</a:t>
                      </a:r>
                      <a:r>
                        <a:rPr lang="en-GB" altLang="en-US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la </a:t>
                      </a:r>
                      <a:r>
                        <a:rPr lang="en-GB" altLang="en-US" sz="16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marche</a:t>
                      </a:r>
                      <a:r>
                        <a:rPr lang="en-GB" altLang="en-US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sur terrain plat </a:t>
                      </a:r>
                      <a:r>
                        <a:rPr lang="en-GB" altLang="en-US" sz="16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GB" altLang="en-US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en-US" sz="16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suivant</a:t>
                      </a:r>
                      <a:r>
                        <a:rPr lang="en-GB" altLang="en-US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en-US" sz="16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quelqu’un</a:t>
                      </a:r>
                      <a:r>
                        <a:rPr lang="en-GB" altLang="en-US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GB" altLang="en-US" sz="16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</a:t>
                      </a:r>
                      <a:r>
                        <a:rPr lang="en-GB" altLang="en-US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en-US" sz="16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âge</a:t>
                      </a:r>
                      <a:r>
                        <a:rPr lang="en-GB" altLang="en-US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en-US" sz="16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en-GB" altLang="en-US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je suis oblige de </a:t>
                      </a:r>
                      <a:r>
                        <a:rPr lang="en-GB" altLang="en-US" sz="16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m’arrêter</a:t>
                      </a:r>
                      <a:r>
                        <a:rPr lang="en-GB" altLang="en-US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pour </a:t>
                      </a:r>
                      <a:r>
                        <a:rPr lang="en-GB" altLang="en-US" sz="16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reprendre</a:t>
                      </a:r>
                      <a:r>
                        <a:rPr lang="en-GB" altLang="en-US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en-US" sz="16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</a:t>
                      </a:r>
                      <a:r>
                        <a:rPr lang="en-GB" altLang="en-US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souffle </a:t>
                      </a:r>
                      <a:r>
                        <a:rPr lang="en-GB" altLang="en-US" sz="16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GB" altLang="en-US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en-US" sz="16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marchant</a:t>
                      </a:r>
                      <a:r>
                        <a:rPr lang="en-GB" altLang="en-US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sur terrain plat à </a:t>
                      </a:r>
                      <a:r>
                        <a:rPr lang="en-GB" altLang="en-US" sz="16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</a:t>
                      </a:r>
                      <a:r>
                        <a:rPr lang="en-GB" altLang="en-US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propre </a:t>
                      </a:r>
                      <a:r>
                        <a:rPr lang="en-GB" altLang="en-US" sz="16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rythme</a:t>
                      </a:r>
                      <a:r>
                        <a:rPr lang="en-GB" altLang="en-US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</a:t>
                      </a:r>
                    </a:p>
                  </a:txBody>
                  <a:tcPr marL="91436" marR="91436" marT="45713" marB="4571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442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GB" alt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1436" marR="91436" marT="45713" marB="4571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buNone/>
                      </a:pPr>
                      <a:r>
                        <a:rPr lang="en-GB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“Je suis </a:t>
                      </a:r>
                      <a:r>
                        <a:rPr lang="en-GB" alt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obligé</a:t>
                      </a:r>
                      <a:r>
                        <a:rPr lang="en-GB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GB" alt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m’arrêter</a:t>
                      </a:r>
                      <a:r>
                        <a:rPr lang="en-GB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pour </a:t>
                      </a:r>
                      <a:r>
                        <a:rPr lang="en-GB" alt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reprendre</a:t>
                      </a:r>
                      <a:r>
                        <a:rPr lang="en-GB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</a:t>
                      </a:r>
                      <a:r>
                        <a:rPr lang="en-GB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souffle après </a:t>
                      </a:r>
                      <a:r>
                        <a:rPr lang="en-GB" alt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quelques</a:t>
                      </a:r>
                      <a:r>
                        <a:rPr lang="en-GB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minutes </a:t>
                      </a:r>
                      <a:r>
                        <a:rPr lang="en-GB" alt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en-GB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</a:t>
                      </a:r>
                      <a:r>
                        <a:rPr lang="en-GB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centaine</a:t>
                      </a:r>
                      <a:r>
                        <a:rPr lang="en-GB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GB" alt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mètres</a:t>
                      </a:r>
                      <a:r>
                        <a:rPr lang="en-GB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sur terrain plat”</a:t>
                      </a:r>
                    </a:p>
                  </a:txBody>
                  <a:tcPr marL="91436" marR="91436" marT="45713" marB="4571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5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GB" alt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1436" marR="91436" marT="45713" marB="4571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buNone/>
                      </a:pPr>
                      <a:r>
                        <a:rPr lang="en-GB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“Je suis </a:t>
                      </a:r>
                      <a:r>
                        <a:rPr lang="en-GB" alt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essoufflé</a:t>
                      </a:r>
                      <a:r>
                        <a:rPr lang="en-GB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quand</a:t>
                      </a:r>
                      <a:r>
                        <a:rPr lang="en-GB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je </a:t>
                      </a:r>
                      <a:r>
                        <a:rPr lang="en-GB" alt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veux</a:t>
                      </a:r>
                      <a:r>
                        <a:rPr lang="en-GB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quitter </a:t>
                      </a:r>
                      <a:r>
                        <a:rPr lang="en-GB" alt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</a:t>
                      </a:r>
                      <a:r>
                        <a:rPr lang="en-GB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domicile </a:t>
                      </a:r>
                      <a:r>
                        <a:rPr lang="en-GB" alt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en-GB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lors</a:t>
                      </a:r>
                      <a:r>
                        <a:rPr lang="en-GB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GB" alt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l’habillage</a:t>
                      </a:r>
                      <a:r>
                        <a:rPr lang="en-GB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en-GB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déshabillage</a:t>
                      </a:r>
                      <a:r>
                        <a:rPr lang="en-GB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</a:t>
                      </a:r>
                    </a:p>
                  </a:txBody>
                  <a:tcPr marL="91436" marR="91436" marT="45713" marB="4571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770708" y="2584704"/>
            <a:ext cx="8214542" cy="865632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pic>
        <p:nvPicPr>
          <p:cNvPr id="7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58" y="2774985"/>
            <a:ext cx="760191" cy="506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850249" y="1203325"/>
            <a:ext cx="6811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600" b="1" dirty="0" err="1"/>
              <a:t>Échelle</a:t>
            </a:r>
            <a:r>
              <a:rPr lang="en-US" altLang="zh-CN" sz="1600" b="1" dirty="0"/>
              <a:t> de </a:t>
            </a:r>
            <a:r>
              <a:rPr lang="en-US" altLang="zh-CN" sz="1600" b="1" dirty="0" err="1"/>
              <a:t>dyspnée</a:t>
            </a:r>
            <a:r>
              <a:rPr lang="en-US" altLang="zh-CN" sz="1600" b="1" dirty="0"/>
              <a:t> </a:t>
            </a:r>
            <a:r>
              <a:rPr lang="en-US" altLang="zh-CN" sz="1600" b="1" dirty="0" err="1"/>
              <a:t>modifiée</a:t>
            </a:r>
            <a:r>
              <a:rPr lang="en-US" altLang="zh-CN" sz="1600" b="1" dirty="0"/>
              <a:t> du Medical Research Council (</a:t>
            </a:r>
            <a:r>
              <a:rPr lang="en-US" altLang="zh-CN" sz="1600" b="1" dirty="0" err="1"/>
              <a:t>mMRC</a:t>
            </a:r>
            <a:r>
              <a:rPr lang="en-US" altLang="zh-CN" sz="1600" b="1" dirty="0"/>
              <a:t>):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Retentissement</a:t>
            </a:r>
            <a:r>
              <a:rPr lang="en-US" dirty="0"/>
              <a:t> sur la </a:t>
            </a:r>
            <a:r>
              <a:rPr lang="en-US" dirty="0" err="1"/>
              <a:t>qualité</a:t>
            </a:r>
            <a:r>
              <a:rPr lang="en-US" dirty="0"/>
              <a:t> de vie</a:t>
            </a:r>
          </a:p>
        </p:txBody>
      </p:sp>
      <p:pic>
        <p:nvPicPr>
          <p:cNvPr id="5" name="Content Placeholder 4" descr="00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4"/>
          <a:stretch>
            <a:fillRect/>
          </a:stretch>
        </p:blipFill>
        <p:spPr>
          <a:xfrm>
            <a:off x="2896875" y="920378"/>
            <a:ext cx="3238628" cy="3800094"/>
          </a:xfrm>
          <a:prstGeom prst="rect">
            <a:avLst/>
          </a:prstGeom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344237" y="2320816"/>
            <a:ext cx="247412" cy="2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/>
              <a:t>X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187131" y="2775211"/>
            <a:ext cx="248649" cy="265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/>
              <a:t>X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187131" y="2547387"/>
            <a:ext cx="248649" cy="266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/>
              <a:t>X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636184" y="3001783"/>
            <a:ext cx="247412" cy="2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/>
              <a:t>X</a:t>
            </a:r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4168575" y="3456177"/>
            <a:ext cx="248650" cy="266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/>
              <a:t>X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131463" y="3651455"/>
            <a:ext cx="247412" cy="265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/>
              <a:t>X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467944" y="3854242"/>
            <a:ext cx="247412" cy="265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/>
              <a:t>X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850650" y="3229606"/>
            <a:ext cx="248649" cy="265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/>
              <a:t>X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4883596" y="4049520"/>
            <a:ext cx="317925" cy="2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C00000"/>
                </a:solidFill>
              </a:rPr>
              <a:t>20</a:t>
            </a:r>
          </a:p>
        </p:txBody>
      </p:sp>
      <p:sp>
        <p:nvSpPr>
          <p:cNvPr id="15" name="Oval 14"/>
          <p:cNvSpPr/>
          <p:nvPr/>
        </p:nvSpPr>
        <p:spPr>
          <a:xfrm>
            <a:off x="4916997" y="4049520"/>
            <a:ext cx="324110" cy="32921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Rounded Rectangle 13"/>
          <p:cNvSpPr/>
          <p:nvPr/>
        </p:nvSpPr>
        <p:spPr>
          <a:xfrm>
            <a:off x="3009448" y="3219592"/>
            <a:ext cx="2978845" cy="85120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9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9066" y="3347448"/>
            <a:ext cx="760191" cy="506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Évaluation</a:t>
            </a:r>
            <a:r>
              <a:rPr lang="en-US" dirty="0"/>
              <a:t> </a:t>
            </a:r>
            <a:r>
              <a:rPr lang="en-US" dirty="0" err="1"/>
              <a:t>combinée</a:t>
            </a:r>
            <a:r>
              <a:rPr lang="en-US" dirty="0"/>
              <a:t> de la BPCO</a:t>
            </a:r>
          </a:p>
        </p:txBody>
      </p:sp>
      <p:sp>
        <p:nvSpPr>
          <p:cNvPr id="4" name="Text Placeholder 3"/>
          <p:cNvSpPr txBox="1"/>
          <p:nvPr/>
        </p:nvSpPr>
        <p:spPr>
          <a:xfrm>
            <a:off x="3911600" y="4567314"/>
            <a:ext cx="5232400" cy="243208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259715" indent="-25971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30000"/>
              <a:buFont typeface="Times" pitchFamily="-65" charset="0"/>
              <a:buChar char="•"/>
              <a:tabLst>
                <a:tab pos="1069975" algn="l"/>
                <a:tab pos="1230630" algn="l"/>
              </a:tabLst>
              <a:defRPr sz="2250">
                <a:solidFill>
                  <a:schemeClr val="tx1"/>
                </a:solidFill>
                <a:latin typeface="+mn-lt"/>
                <a:ea typeface="MS PGothic" panose="020B0600070205080204" pitchFamily="112" charset="-128"/>
                <a:cs typeface="MS PGothic" panose="020B0600070205080204" pitchFamily="112" charset="-128"/>
              </a:defRPr>
            </a:lvl1pPr>
            <a:lvl2pPr marL="526415" indent="-26543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00000"/>
              <a:buChar char="o"/>
              <a:tabLst>
                <a:tab pos="1069975" algn="l"/>
                <a:tab pos="1230630" algn="l"/>
              </a:tabLst>
              <a:defRPr sz="1950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2pPr>
            <a:lvl3pPr marL="745490" indent="-20129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•"/>
              <a:tabLst>
                <a:tab pos="1069975" algn="l"/>
                <a:tab pos="1230630" algn="l"/>
              </a:tabLst>
              <a:defRPr sz="1650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3pPr>
            <a:lvl4pPr marL="994410" indent="-2476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–"/>
              <a:tabLst>
                <a:tab pos="1069975" algn="l"/>
                <a:tab pos="1230630" algn="l"/>
              </a:tabLst>
              <a:defRPr sz="1425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4pPr>
            <a:lvl5pPr marL="1200150" indent="-20510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5pPr>
            <a:lvl6pPr marL="15430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6pPr>
            <a:lvl7pPr marL="18859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7pPr>
            <a:lvl8pPr marL="22288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8pPr>
            <a:lvl9pPr marL="25717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 defTabSz="914400">
              <a:buNone/>
            </a:pPr>
            <a:r>
              <a:rPr lang="en-US" sz="900" kern="0" dirty="0"/>
              <a:t>1. GOLD 2022. Available at: https://goldcopd.org/</a:t>
            </a:r>
            <a:r>
              <a:rPr lang="en-US" sz="800" kern="0" dirty="0"/>
              <a:t>2022-gold-reports-2</a:t>
            </a:r>
            <a:r>
              <a:rPr lang="en-US" sz="900" kern="0" dirty="0"/>
              <a:t>/.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97228" y="1134488"/>
            <a:ext cx="4428744" cy="3432826"/>
            <a:chOff x="2051050" y="842963"/>
            <a:chExt cx="5168900" cy="4003675"/>
          </a:xfrm>
        </p:grpSpPr>
        <p:pic>
          <p:nvPicPr>
            <p:cNvPr id="5" name="Picture 5" descr="A screenshot of a computer&#10;&#10;Description automatically generated"/>
            <p:cNvPicPr>
              <a:picLocks noChangeAspect="1"/>
            </p:cNvPicPr>
            <p:nvPr/>
          </p:nvPicPr>
          <p:blipFill rotWithShape="1">
            <a:blip r:embed="rId2"/>
            <a:srcRect b="7575"/>
            <a:stretch>
              <a:fillRect/>
            </a:stretch>
          </p:blipFill>
          <p:spPr>
            <a:xfrm>
              <a:off x="2051050" y="842963"/>
              <a:ext cx="5168900" cy="4003675"/>
            </a:xfrm>
            <a:prstGeom prst="rect">
              <a:avLst/>
            </a:prstGeom>
            <a:ln w="19050">
              <a:solidFill>
                <a:schemeClr val="bg2">
                  <a:lumMod val="25000"/>
                </a:schemeClr>
              </a:solidFill>
            </a:ln>
          </p:spPr>
        </p:pic>
        <p:sp>
          <p:nvSpPr>
            <p:cNvPr id="6" name="4 - Έλλειψη"/>
            <p:cNvSpPr/>
            <p:nvPr/>
          </p:nvSpPr>
          <p:spPr>
            <a:xfrm>
              <a:off x="3563938" y="3435350"/>
              <a:ext cx="1155700" cy="357188"/>
            </a:xfrm>
            <a:prstGeom prst="ellipse">
              <a:avLst/>
            </a:prstGeom>
            <a:no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l-GR"/>
            </a:p>
          </p:txBody>
        </p:sp>
        <p:sp>
          <p:nvSpPr>
            <p:cNvPr id="7" name="5 - Έλλειψη"/>
            <p:cNvSpPr/>
            <p:nvPr/>
          </p:nvSpPr>
          <p:spPr>
            <a:xfrm>
              <a:off x="6573838" y="3435350"/>
              <a:ext cx="554037" cy="5715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l-GR"/>
            </a:p>
          </p:txBody>
        </p:sp>
        <p:sp>
          <p:nvSpPr>
            <p:cNvPr id="8" name="5 - Έλλειψη"/>
            <p:cNvSpPr/>
            <p:nvPr/>
          </p:nvSpPr>
          <p:spPr>
            <a:xfrm>
              <a:off x="4932363" y="3724275"/>
              <a:ext cx="738187" cy="647700"/>
            </a:xfrm>
            <a:prstGeom prst="ellipse">
              <a:avLst/>
            </a:prstGeom>
            <a:no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l-GR"/>
            </a:p>
          </p:txBody>
        </p:sp>
        <p:sp>
          <p:nvSpPr>
            <p:cNvPr id="9" name="5 - Έλλειψη"/>
            <p:cNvSpPr/>
            <p:nvPr/>
          </p:nvSpPr>
          <p:spPr>
            <a:xfrm>
              <a:off x="6516688" y="4156075"/>
              <a:ext cx="668337" cy="450850"/>
            </a:xfrm>
            <a:prstGeom prst="ellipse">
              <a:avLst/>
            </a:prstGeom>
            <a:no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l-GR"/>
            </a:p>
          </p:txBody>
        </p:sp>
      </p:grpSp>
      <p:pic>
        <p:nvPicPr>
          <p:cNvPr id="11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48" y="3324425"/>
            <a:ext cx="760191" cy="506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Risque</a:t>
            </a:r>
            <a:r>
              <a:rPr lang="en-US" dirty="0"/>
              <a:t> de </a:t>
            </a:r>
            <a:r>
              <a:rPr lang="en-US" dirty="0" err="1"/>
              <a:t>survenue</a:t>
            </a:r>
            <a:r>
              <a:rPr lang="en-US" dirty="0"/>
              <a:t> </a:t>
            </a:r>
            <a:r>
              <a:rPr lang="en-US" dirty="0" err="1"/>
              <a:t>d’événéments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 err="1">
                <a:ea typeface="Arial" panose="020B0604020202020204" pitchFamily="34" charset="0"/>
                <a:cs typeface="+mn-cs"/>
                <a:sym typeface="+mn-ea"/>
              </a:rPr>
              <a:t>L’incidence</a:t>
            </a:r>
            <a:r>
              <a:rPr lang="en-US" sz="1400" dirty="0">
                <a:ea typeface="Arial" panose="020B0604020202020204" pitchFamily="34" charset="0"/>
                <a:cs typeface="+mn-cs"/>
                <a:sym typeface="+mn-ea"/>
              </a:rPr>
              <a:t> des exacerbations </a:t>
            </a:r>
            <a:r>
              <a:rPr lang="en-US" sz="1400" dirty="0" err="1">
                <a:ea typeface="Arial" panose="020B0604020202020204" pitchFamily="34" charset="0"/>
                <a:cs typeface="+mn-cs"/>
                <a:sym typeface="+mn-ea"/>
              </a:rPr>
              <a:t>est</a:t>
            </a:r>
            <a:r>
              <a:rPr lang="en-US" sz="1400" dirty="0">
                <a:ea typeface="Arial" panose="020B0604020202020204" pitchFamily="34" charset="0"/>
                <a:cs typeface="+mn-cs"/>
                <a:sym typeface="+mn-ea"/>
              </a:rPr>
              <a:t> </a:t>
            </a:r>
            <a:r>
              <a:rPr lang="en-US" sz="1400" dirty="0" err="1">
                <a:ea typeface="Arial" panose="020B0604020202020204" pitchFamily="34" charset="0"/>
                <a:cs typeface="+mn-cs"/>
                <a:sym typeface="+mn-ea"/>
              </a:rPr>
              <a:t>élevée</a:t>
            </a:r>
            <a:r>
              <a:rPr lang="en-US" sz="1400" dirty="0">
                <a:ea typeface="Arial" panose="020B0604020202020204" pitchFamily="34" charset="0"/>
                <a:cs typeface="+mn-cs"/>
                <a:sym typeface="+mn-ea"/>
              </a:rPr>
              <a:t> chez les patients </a:t>
            </a:r>
            <a:r>
              <a:rPr lang="en-US" sz="1400" dirty="0" err="1">
                <a:ea typeface="Arial" panose="020B0604020202020204" pitchFamily="34" charset="0"/>
                <a:cs typeface="+mn-cs"/>
                <a:sym typeface="+mn-ea"/>
              </a:rPr>
              <a:t>souffrant</a:t>
            </a:r>
            <a:r>
              <a:rPr lang="en-US" sz="1400" dirty="0">
                <a:ea typeface="Arial" panose="020B0604020202020204" pitchFamily="34" charset="0"/>
                <a:cs typeface="+mn-cs"/>
                <a:sym typeface="+mn-ea"/>
              </a:rPr>
              <a:t> de BPCO</a:t>
            </a:r>
            <a:r>
              <a:rPr lang="en-US" sz="1400" baseline="30000" dirty="0">
                <a:ea typeface="Arial" panose="020B0604020202020204" pitchFamily="34" charset="0"/>
                <a:cs typeface="+mn-cs"/>
                <a:sym typeface="+mn-ea"/>
              </a:rPr>
              <a:t>1 </a:t>
            </a:r>
            <a:endParaRPr lang="en-US" sz="1400" dirty="0">
              <a:ea typeface="Arial" panose="020B0604020202020204" pitchFamily="34" charset="0"/>
              <a:cs typeface="+mn-cs"/>
              <a:sym typeface="+mn-ea"/>
            </a:endParaRP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ea typeface="Arial" panose="020B0604020202020204" pitchFamily="34" charset="0"/>
                <a:cs typeface="+mn-cs"/>
                <a:sym typeface="+mn-ea"/>
              </a:rPr>
              <a:t>Le </a:t>
            </a:r>
            <a:r>
              <a:rPr lang="en-US" sz="1400" b="1" dirty="0" err="1">
                <a:ea typeface="Arial" panose="020B0604020202020204" pitchFamily="34" charset="0"/>
                <a:cs typeface="+mn-cs"/>
                <a:sym typeface="+mn-ea"/>
              </a:rPr>
              <a:t>tabagisme</a:t>
            </a:r>
            <a:r>
              <a:rPr lang="en-US" sz="1400" b="1" dirty="0">
                <a:ea typeface="Arial" panose="020B0604020202020204" pitchFamily="34" charset="0"/>
                <a:cs typeface="+mn-cs"/>
                <a:sym typeface="+mn-ea"/>
              </a:rPr>
              <a:t> </a:t>
            </a:r>
            <a:r>
              <a:rPr lang="en-US" sz="1400" b="1" dirty="0" err="1">
                <a:ea typeface="Arial" panose="020B0604020202020204" pitchFamily="34" charset="0"/>
                <a:cs typeface="+mn-cs"/>
                <a:sym typeface="+mn-ea"/>
              </a:rPr>
              <a:t>est</a:t>
            </a:r>
            <a:r>
              <a:rPr lang="en-US" sz="1400" b="1" dirty="0">
                <a:ea typeface="Arial" panose="020B0604020202020204" pitchFamily="34" charset="0"/>
                <a:cs typeface="+mn-cs"/>
                <a:sym typeface="+mn-ea"/>
              </a:rPr>
              <a:t> un </a:t>
            </a:r>
            <a:r>
              <a:rPr lang="en-US" sz="1400" b="1" dirty="0" err="1">
                <a:ea typeface="Arial" panose="020B0604020202020204" pitchFamily="34" charset="0"/>
                <a:cs typeface="+mn-cs"/>
                <a:sym typeface="+mn-ea"/>
              </a:rPr>
              <a:t>facteur</a:t>
            </a:r>
            <a:r>
              <a:rPr lang="en-US" sz="1400" b="1" dirty="0">
                <a:ea typeface="Arial" panose="020B0604020202020204" pitchFamily="34" charset="0"/>
                <a:cs typeface="+mn-cs"/>
                <a:sym typeface="+mn-ea"/>
              </a:rPr>
              <a:t> </a:t>
            </a:r>
            <a:r>
              <a:rPr lang="en-US" sz="1400" b="1" dirty="0" err="1">
                <a:ea typeface="Arial" panose="020B0604020202020204" pitchFamily="34" charset="0"/>
                <a:cs typeface="+mn-cs"/>
                <a:sym typeface="+mn-ea"/>
              </a:rPr>
              <a:t>majeur</a:t>
            </a:r>
            <a:r>
              <a:rPr lang="en-US" sz="1400" b="1" dirty="0">
                <a:ea typeface="Arial" panose="020B0604020202020204" pitchFamily="34" charset="0"/>
                <a:cs typeface="+mn-cs"/>
                <a:sym typeface="+mn-ea"/>
              </a:rPr>
              <a:t> </a:t>
            </a:r>
            <a:r>
              <a:rPr lang="en-US" sz="1400" b="1" dirty="0" err="1">
                <a:ea typeface="Arial" panose="020B0604020202020204" pitchFamily="34" charset="0"/>
                <a:cs typeface="+mn-cs"/>
                <a:sym typeface="+mn-ea"/>
              </a:rPr>
              <a:t>d’exacerbation</a:t>
            </a:r>
            <a:r>
              <a:rPr lang="en-US" sz="1400" b="1" dirty="0">
                <a:ea typeface="Arial" panose="020B0604020202020204" pitchFamily="34" charset="0"/>
                <a:cs typeface="+mn-cs"/>
                <a:sym typeface="+mn-ea"/>
              </a:rPr>
              <a:t> de la BPCO</a:t>
            </a:r>
            <a:r>
              <a:rPr lang="en-US" sz="1400" baseline="30000" dirty="0">
                <a:ea typeface="Arial" panose="020B0604020202020204" pitchFamily="34" charset="0"/>
                <a:cs typeface="+mn-cs"/>
                <a:sym typeface="+mn-ea"/>
              </a:rPr>
              <a:t>2</a:t>
            </a:r>
            <a:endParaRPr lang="en-US" sz="1400" dirty="0">
              <a:ea typeface="Arial" panose="020B0604020202020204" pitchFamily="34" charset="0"/>
              <a:cs typeface="+mn-cs"/>
              <a:sym typeface="+mn-ea"/>
            </a:endParaRP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ea typeface="Arial" panose="020B0604020202020204" pitchFamily="34" charset="0"/>
                <a:cs typeface="+mn-cs"/>
                <a:sym typeface="+mn-ea"/>
              </a:rPr>
              <a:t>Il y a </a:t>
            </a:r>
            <a:r>
              <a:rPr lang="en-US" sz="1400" b="1" dirty="0" err="1">
                <a:ea typeface="Arial" panose="020B0604020202020204" pitchFamily="34" charset="0"/>
                <a:cs typeface="+mn-cs"/>
                <a:sym typeface="+mn-ea"/>
              </a:rPr>
              <a:t>une</a:t>
            </a:r>
            <a:r>
              <a:rPr lang="en-US" sz="1400" b="1" dirty="0">
                <a:ea typeface="Arial" panose="020B0604020202020204" pitchFamily="34" charset="0"/>
                <a:cs typeface="+mn-cs"/>
                <a:sym typeface="+mn-ea"/>
              </a:rPr>
              <a:t> </a:t>
            </a:r>
            <a:r>
              <a:rPr lang="en-US" sz="1400" b="1" dirty="0" err="1">
                <a:ea typeface="Arial" panose="020B0604020202020204" pitchFamily="34" charset="0"/>
                <a:cs typeface="+mn-cs"/>
                <a:sym typeface="+mn-ea"/>
              </a:rPr>
              <a:t>grande</a:t>
            </a:r>
            <a:r>
              <a:rPr lang="en-US" sz="1400" b="1" dirty="0">
                <a:ea typeface="Arial" panose="020B0604020202020204" pitchFamily="34" charset="0"/>
                <a:cs typeface="+mn-cs"/>
                <a:sym typeface="+mn-ea"/>
              </a:rPr>
              <a:t> </a:t>
            </a:r>
            <a:r>
              <a:rPr lang="en-US" sz="1400" b="1" dirty="0" err="1">
                <a:ea typeface="Arial" panose="020B0604020202020204" pitchFamily="34" charset="0"/>
                <a:cs typeface="+mn-cs"/>
                <a:sym typeface="+mn-ea"/>
              </a:rPr>
              <a:t>prévalence</a:t>
            </a:r>
            <a:r>
              <a:rPr lang="en-US" sz="1400" b="1" dirty="0">
                <a:ea typeface="Arial" panose="020B0604020202020204" pitchFamily="34" charset="0"/>
                <a:cs typeface="+mn-cs"/>
                <a:sym typeface="+mn-ea"/>
              </a:rPr>
              <a:t> des exacerbations de BPCO qui </a:t>
            </a:r>
            <a:r>
              <a:rPr lang="en-US" sz="1400" b="1" dirty="0" err="1">
                <a:ea typeface="Arial" panose="020B0604020202020204" pitchFamily="34" charset="0"/>
                <a:cs typeface="+mn-cs"/>
                <a:sym typeface="+mn-ea"/>
              </a:rPr>
              <a:t>nécessitent</a:t>
            </a:r>
            <a:r>
              <a:rPr lang="en-US" sz="1400" b="1" dirty="0">
                <a:ea typeface="Arial" panose="020B0604020202020204" pitchFamily="34" charset="0"/>
                <a:cs typeface="+mn-cs"/>
                <a:sym typeface="+mn-ea"/>
              </a:rPr>
              <a:t> </a:t>
            </a:r>
            <a:r>
              <a:rPr lang="en-US" sz="1400" b="1" dirty="0" err="1">
                <a:ea typeface="Arial" panose="020B0604020202020204" pitchFamily="34" charset="0"/>
                <a:cs typeface="+mn-cs"/>
                <a:sym typeface="+mn-ea"/>
              </a:rPr>
              <a:t>une</a:t>
            </a:r>
            <a:r>
              <a:rPr lang="en-US" sz="1400" b="1" dirty="0">
                <a:ea typeface="Arial" panose="020B0604020202020204" pitchFamily="34" charset="0"/>
                <a:cs typeface="+mn-cs"/>
                <a:sym typeface="+mn-ea"/>
              </a:rPr>
              <a:t> </a:t>
            </a:r>
            <a:r>
              <a:rPr lang="en-US" sz="1400" b="1" dirty="0" err="1">
                <a:ea typeface="Arial" panose="020B0604020202020204" pitchFamily="34" charset="0"/>
                <a:cs typeface="+mn-cs"/>
                <a:sym typeface="+mn-ea"/>
              </a:rPr>
              <a:t>hospitalisation</a:t>
            </a:r>
            <a:r>
              <a:rPr lang="en-US" sz="1400" b="1" dirty="0">
                <a:ea typeface="Arial" panose="020B0604020202020204" pitchFamily="34" charset="0"/>
                <a:cs typeface="+mn-cs"/>
                <a:sym typeface="+mn-ea"/>
              </a:rPr>
              <a:t> </a:t>
            </a:r>
            <a:r>
              <a:rPr lang="en-US" sz="1400" b="1" dirty="0" err="1">
                <a:ea typeface="Arial" panose="020B0604020202020204" pitchFamily="34" charset="0"/>
                <a:cs typeface="+mn-cs"/>
                <a:sym typeface="+mn-ea"/>
              </a:rPr>
              <a:t>parmi</a:t>
            </a:r>
            <a:r>
              <a:rPr lang="en-US" sz="1400" b="1" dirty="0">
                <a:ea typeface="Arial" panose="020B0604020202020204" pitchFamily="34" charset="0"/>
                <a:cs typeface="+mn-cs"/>
                <a:sym typeface="+mn-ea"/>
              </a:rPr>
              <a:t> les patients qui </a:t>
            </a:r>
            <a:r>
              <a:rPr lang="en-US" sz="1400" b="1" dirty="0" err="1">
                <a:ea typeface="Arial" panose="020B0604020202020204" pitchFamily="34" charset="0"/>
                <a:cs typeface="+mn-cs"/>
                <a:sym typeface="+mn-ea"/>
              </a:rPr>
              <a:t>continuent</a:t>
            </a:r>
            <a:r>
              <a:rPr lang="en-US" sz="1400" b="1" dirty="0">
                <a:ea typeface="Arial" panose="020B0604020202020204" pitchFamily="34" charset="0"/>
                <a:cs typeface="+mn-cs"/>
                <a:sym typeface="+mn-ea"/>
              </a:rPr>
              <a:t> à fumer.</a:t>
            </a:r>
            <a:r>
              <a:rPr lang="en-US" sz="1400" baseline="30000" dirty="0">
                <a:ea typeface="Arial" panose="020B0604020202020204" pitchFamily="34" charset="0"/>
                <a:cs typeface="+mn-cs"/>
                <a:sym typeface="+mn-ea"/>
              </a:rPr>
              <a:t>2 </a:t>
            </a:r>
            <a:endParaRPr lang="en-US" sz="1400" dirty="0">
              <a:ea typeface="Arial" panose="020B0604020202020204" pitchFamily="34" charset="0"/>
              <a:cs typeface="+mn-cs"/>
              <a:sym typeface="+mn-ea"/>
            </a:endParaRP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ea typeface="Arial" panose="020B0604020202020204" pitchFamily="34" charset="0"/>
                <a:cs typeface="+mn-cs"/>
                <a:sym typeface="+mn-ea"/>
              </a:rPr>
              <a:t>Les </a:t>
            </a:r>
            <a:r>
              <a:rPr lang="en-US" sz="1400" dirty="0" err="1">
                <a:ea typeface="Arial" panose="020B0604020202020204" pitchFamily="34" charset="0"/>
                <a:cs typeface="+mn-cs"/>
                <a:sym typeface="+mn-ea"/>
              </a:rPr>
              <a:t>hospitalisations</a:t>
            </a:r>
            <a:r>
              <a:rPr lang="en-US" sz="1400" dirty="0">
                <a:ea typeface="Arial" panose="020B0604020202020204" pitchFamily="34" charset="0"/>
                <a:cs typeface="+mn-cs"/>
                <a:sym typeface="+mn-ea"/>
              </a:rPr>
              <a:t> </a:t>
            </a:r>
            <a:r>
              <a:rPr lang="en-US" sz="1400" dirty="0" err="1">
                <a:ea typeface="Arial" panose="020B0604020202020204" pitchFamily="34" charset="0"/>
                <a:cs typeface="+mn-cs"/>
                <a:sym typeface="+mn-ea"/>
              </a:rPr>
              <a:t>antérieures</a:t>
            </a:r>
            <a:r>
              <a:rPr lang="en-US" sz="1400" dirty="0">
                <a:ea typeface="Arial" panose="020B0604020202020204" pitchFamily="34" charset="0"/>
                <a:cs typeface="+mn-cs"/>
                <a:sym typeface="+mn-ea"/>
              </a:rPr>
              <a:t> </a:t>
            </a:r>
            <a:r>
              <a:rPr lang="en-US" sz="1400" dirty="0" err="1">
                <a:ea typeface="Arial" panose="020B0604020202020204" pitchFamily="34" charset="0"/>
                <a:cs typeface="+mn-cs"/>
                <a:sym typeface="+mn-ea"/>
              </a:rPr>
              <a:t>sont</a:t>
            </a:r>
            <a:r>
              <a:rPr lang="en-US" sz="1400" dirty="0">
                <a:ea typeface="Arial" panose="020B0604020202020204" pitchFamily="34" charset="0"/>
                <a:cs typeface="+mn-cs"/>
                <a:sym typeface="+mn-ea"/>
              </a:rPr>
              <a:t> un bon </a:t>
            </a:r>
            <a:r>
              <a:rPr lang="en-US" sz="1400" dirty="0" err="1">
                <a:ea typeface="Arial" panose="020B0604020202020204" pitchFamily="34" charset="0"/>
                <a:cs typeface="+mn-cs"/>
                <a:sym typeface="+mn-ea"/>
              </a:rPr>
              <a:t>facteur</a:t>
            </a:r>
            <a:r>
              <a:rPr lang="en-US" sz="1400" dirty="0">
                <a:ea typeface="Arial" panose="020B0604020202020204" pitchFamily="34" charset="0"/>
                <a:cs typeface="+mn-cs"/>
                <a:sym typeface="+mn-ea"/>
              </a:rPr>
              <a:t> </a:t>
            </a:r>
            <a:r>
              <a:rPr lang="en-US" sz="1400" dirty="0" err="1">
                <a:ea typeface="Arial" panose="020B0604020202020204" pitchFamily="34" charset="0"/>
                <a:cs typeface="+mn-cs"/>
                <a:sym typeface="+mn-ea"/>
              </a:rPr>
              <a:t>prédictif</a:t>
            </a:r>
            <a:r>
              <a:rPr lang="en-US" sz="1400" dirty="0">
                <a:ea typeface="Arial" panose="020B0604020202020204" pitchFamily="34" charset="0"/>
                <a:cs typeface="+mn-cs"/>
                <a:sym typeface="+mn-ea"/>
              </a:rPr>
              <a:t> pour identifier les patients à risque</a:t>
            </a:r>
            <a:r>
              <a:rPr lang="en-US" sz="1400" baseline="30000" dirty="0">
                <a:ea typeface="Arial" panose="020B0604020202020204" pitchFamily="34" charset="0"/>
                <a:cs typeface="+mn-cs"/>
                <a:sym typeface="+mn-ea"/>
              </a:rPr>
              <a:t>1</a:t>
            </a:r>
            <a:endParaRPr lang="en-US" altLang="zh-CN" sz="1400" b="1" baseline="30000" dirty="0">
              <a:ea typeface="Arial" panose="020B0604020202020204" pitchFamily="34" charset="0"/>
              <a:sym typeface="+mn-ea"/>
            </a:endParaRPr>
          </a:p>
          <a:p>
            <a:endParaRPr lang="en-US" sz="1400" dirty="0"/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4473856" y="4339336"/>
            <a:ext cx="458016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800" dirty="0">
                <a:sym typeface="+mn-ea"/>
              </a:rPr>
              <a:t>1. GOLD 2022 Report, pg. 31, https://goldcopd.org/2022-gold-reports-2/</a:t>
            </a:r>
          </a:p>
          <a:p>
            <a:pPr algn="r" eaLnBrk="1" hangingPunct="1"/>
            <a:r>
              <a:rPr lang="en-US" altLang="en-GB" sz="800" dirty="0">
                <a:sym typeface="+mn-ea"/>
              </a:rPr>
              <a:t>2. </a:t>
            </a:r>
            <a:r>
              <a:rPr lang="en-US" altLang="en-GB" sz="800" dirty="0" err="1">
                <a:sym typeface="+mn-ea"/>
              </a:rPr>
              <a:t>Badaran</a:t>
            </a:r>
            <a:r>
              <a:rPr lang="en-US" altLang="en-GB" sz="800" dirty="0">
                <a:sym typeface="+mn-ea"/>
              </a:rPr>
              <a:t> E, et al. </a:t>
            </a:r>
            <a:r>
              <a:rPr lang="en-US" altLang="en-US" sz="800" dirty="0" err="1">
                <a:sym typeface="+mn-ea"/>
              </a:rPr>
              <a:t>Eur</a:t>
            </a:r>
            <a:r>
              <a:rPr lang="en-US" altLang="en-US" sz="800" dirty="0">
                <a:sym typeface="+mn-ea"/>
              </a:rPr>
              <a:t> Respir J 2012;40:1055;</a:t>
            </a:r>
          </a:p>
          <a:p>
            <a:pPr algn="r" eaLnBrk="1" hangingPunct="1"/>
            <a:r>
              <a:rPr lang="en-US" altLang="en-US" sz="800" dirty="0">
                <a:sym typeface="+mn-ea"/>
              </a:rPr>
              <a:t>3. Tobacco Cessation Guidelines for High Risk Groups. Available at: https://ensp.network/tob-g/.</a:t>
            </a:r>
          </a:p>
          <a:p>
            <a:pPr algn="r" eaLnBrk="1" hangingPunct="1"/>
            <a:endParaRPr lang="en-US" altLang="en-US" sz="800" dirty="0"/>
          </a:p>
          <a:p>
            <a:pPr algn="r" eaLnBrk="1" hangingPunct="1"/>
            <a:endParaRPr lang="en-US" altLang="en-GB" sz="800" dirty="0">
              <a:sym typeface="+mn-ea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05646" y="3326652"/>
            <a:ext cx="7936420" cy="116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1200" i="1" dirty="0"/>
              <a:t>Une revue de la </a:t>
            </a:r>
            <a:r>
              <a:rPr lang="en-US" altLang="en-US" sz="1200" i="1" dirty="0" err="1"/>
              <a:t>littérature</a:t>
            </a:r>
            <a:r>
              <a:rPr lang="en-US" altLang="en-US" sz="1200" i="1" dirty="0"/>
              <a:t> </a:t>
            </a:r>
            <a:r>
              <a:rPr lang="en-US" altLang="en-US" sz="1200" i="1" dirty="0" err="1"/>
              <a:t>concernant</a:t>
            </a:r>
            <a:r>
              <a:rPr lang="en-US" altLang="en-US" sz="1200" i="1" dirty="0"/>
              <a:t> les patients BPCO a </a:t>
            </a:r>
            <a:r>
              <a:rPr lang="en-US" altLang="en-US" sz="1200" i="1" dirty="0" err="1"/>
              <a:t>montré</a:t>
            </a:r>
            <a:r>
              <a:rPr lang="en-US" altLang="en-US" sz="1200" i="1" dirty="0"/>
              <a:t> :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1200" b="1" i="1" dirty="0">
                <a:solidFill>
                  <a:srgbClr val="C00000"/>
                </a:solidFill>
              </a:rPr>
              <a:t>On </a:t>
            </a:r>
            <a:r>
              <a:rPr lang="en-US" altLang="en-US" sz="1200" b="1" i="1" dirty="0" err="1">
                <a:solidFill>
                  <a:srgbClr val="C00000"/>
                </a:solidFill>
              </a:rPr>
              <a:t>peut</a:t>
            </a:r>
            <a:r>
              <a:rPr lang="en-US" altLang="en-US" sz="1200" b="1" i="1" dirty="0">
                <a:solidFill>
                  <a:srgbClr val="C00000"/>
                </a:solidFill>
              </a:rPr>
              <a:t> dire avec un haut </a:t>
            </a:r>
            <a:r>
              <a:rPr lang="en-US" altLang="en-US" sz="1200" b="1" i="1" dirty="0" err="1">
                <a:solidFill>
                  <a:srgbClr val="C00000"/>
                </a:solidFill>
              </a:rPr>
              <a:t>niveau</a:t>
            </a:r>
            <a:r>
              <a:rPr lang="en-US" altLang="en-US" sz="1200" b="1" i="1" dirty="0">
                <a:solidFill>
                  <a:srgbClr val="C00000"/>
                </a:solidFill>
              </a:rPr>
              <a:t> de </a:t>
            </a:r>
            <a:r>
              <a:rPr lang="en-US" altLang="en-US" sz="1200" b="1" i="1" dirty="0" err="1">
                <a:solidFill>
                  <a:srgbClr val="C00000"/>
                </a:solidFill>
              </a:rPr>
              <a:t>preuve</a:t>
            </a:r>
            <a:r>
              <a:rPr lang="en-US" altLang="en-US" sz="1200" b="1" i="1" dirty="0">
                <a:solidFill>
                  <a:srgbClr val="C00000"/>
                </a:solidFill>
              </a:rPr>
              <a:t> (GRADE </a:t>
            </a:r>
            <a:r>
              <a:rPr lang="en-US" altLang="en-US" sz="1200" b="1" i="1" dirty="0" err="1">
                <a:solidFill>
                  <a:srgbClr val="C00000"/>
                </a:solidFill>
              </a:rPr>
              <a:t>niveau</a:t>
            </a:r>
            <a:r>
              <a:rPr lang="en-US" altLang="en-US" sz="1200" b="1" i="1" dirty="0">
                <a:solidFill>
                  <a:srgbClr val="C00000"/>
                </a:solidFill>
              </a:rPr>
              <a:t> A) que le </a:t>
            </a:r>
            <a:r>
              <a:rPr lang="en-US" altLang="en-US" sz="1200" b="1" i="1" dirty="0" err="1">
                <a:solidFill>
                  <a:srgbClr val="C00000"/>
                </a:solidFill>
              </a:rPr>
              <a:t>sevrage</a:t>
            </a:r>
            <a:r>
              <a:rPr lang="en-US" altLang="en-US" sz="1200" b="1" i="1" dirty="0">
                <a:solidFill>
                  <a:srgbClr val="C00000"/>
                </a:solidFill>
              </a:rPr>
              <a:t> </a:t>
            </a:r>
            <a:r>
              <a:rPr lang="en-US" altLang="en-US" sz="1200" b="1" i="1" dirty="0" err="1">
                <a:solidFill>
                  <a:srgbClr val="C00000"/>
                </a:solidFill>
              </a:rPr>
              <a:t>tabagique</a:t>
            </a:r>
            <a:r>
              <a:rPr lang="en-US" altLang="en-US" sz="1200" b="1" i="1" dirty="0">
                <a:solidFill>
                  <a:srgbClr val="C00000"/>
                </a:solidFill>
              </a:rPr>
              <a:t> </a:t>
            </a:r>
            <a:r>
              <a:rPr lang="en-US" altLang="en-US" sz="1200" b="1" i="1" dirty="0" err="1">
                <a:solidFill>
                  <a:srgbClr val="C00000"/>
                </a:solidFill>
              </a:rPr>
              <a:t>représente</a:t>
            </a:r>
            <a:r>
              <a:rPr lang="en-US" altLang="en-US" sz="1200" b="1" i="1" dirty="0">
                <a:solidFill>
                  <a:srgbClr val="C00000"/>
                </a:solidFill>
              </a:rPr>
              <a:t> </a:t>
            </a:r>
            <a:r>
              <a:rPr lang="en-US" altLang="en-US" sz="1200" b="1" i="1" dirty="0" err="1">
                <a:solidFill>
                  <a:srgbClr val="C00000"/>
                </a:solidFill>
              </a:rPr>
              <a:t>une</a:t>
            </a:r>
            <a:r>
              <a:rPr lang="en-US" altLang="en-US" sz="1200" b="1" i="1" dirty="0">
                <a:solidFill>
                  <a:srgbClr val="C00000"/>
                </a:solidFill>
              </a:rPr>
              <a:t> intervention centrale pour les </a:t>
            </a:r>
            <a:r>
              <a:rPr lang="en-US" altLang="en-US" sz="1200" b="1" i="1" dirty="0" err="1">
                <a:solidFill>
                  <a:srgbClr val="C00000"/>
                </a:solidFill>
              </a:rPr>
              <a:t>fumeurs</a:t>
            </a:r>
            <a:r>
              <a:rPr lang="en-US" altLang="en-US" sz="1200" b="1" i="1" dirty="0">
                <a:solidFill>
                  <a:srgbClr val="C00000"/>
                </a:solidFill>
              </a:rPr>
              <a:t> BPCO et </a:t>
            </a:r>
            <a:r>
              <a:rPr lang="en-US" altLang="en-US" sz="1200" b="1" i="1" dirty="0" err="1">
                <a:solidFill>
                  <a:srgbClr val="C00000"/>
                </a:solidFill>
              </a:rPr>
              <a:t>devrait</a:t>
            </a:r>
            <a:r>
              <a:rPr lang="en-US" altLang="en-US" sz="1200" b="1" i="1" dirty="0">
                <a:solidFill>
                  <a:srgbClr val="C00000"/>
                </a:solidFill>
              </a:rPr>
              <a:t> </a:t>
            </a:r>
            <a:r>
              <a:rPr lang="en-US" altLang="en-US" sz="1200" b="1" i="1" dirty="0" err="1">
                <a:solidFill>
                  <a:srgbClr val="C00000"/>
                </a:solidFill>
              </a:rPr>
              <a:t>constituer</a:t>
            </a:r>
            <a:r>
              <a:rPr lang="en-US" altLang="en-US" sz="1200" b="1" i="1" dirty="0">
                <a:solidFill>
                  <a:srgbClr val="C00000"/>
                </a:solidFill>
              </a:rPr>
              <a:t> un </a:t>
            </a:r>
            <a:r>
              <a:rPr lang="en-US" altLang="en-US" sz="1200" b="1" i="1" dirty="0" err="1">
                <a:solidFill>
                  <a:srgbClr val="C00000"/>
                </a:solidFill>
              </a:rPr>
              <a:t>élément</a:t>
            </a:r>
            <a:r>
              <a:rPr lang="en-US" altLang="en-US" sz="1200" b="1" i="1" dirty="0">
                <a:solidFill>
                  <a:srgbClr val="C00000"/>
                </a:solidFill>
              </a:rPr>
              <a:t> </a:t>
            </a:r>
            <a:r>
              <a:rPr lang="en-US" altLang="en-US" sz="1200" b="1" i="1" dirty="0" err="1">
                <a:solidFill>
                  <a:srgbClr val="C00000"/>
                </a:solidFill>
              </a:rPr>
              <a:t>clé</a:t>
            </a:r>
            <a:r>
              <a:rPr lang="en-US" altLang="en-US" sz="1200" b="1" i="1" dirty="0">
                <a:solidFill>
                  <a:srgbClr val="C00000"/>
                </a:solidFill>
              </a:rPr>
              <a:t> </a:t>
            </a:r>
            <a:r>
              <a:rPr lang="en-US" altLang="en-US" sz="1200" b="1" i="1" dirty="0" err="1">
                <a:solidFill>
                  <a:srgbClr val="C00000"/>
                </a:solidFill>
              </a:rPr>
              <a:t>s’inscrivant</a:t>
            </a:r>
            <a:r>
              <a:rPr lang="en-US" altLang="en-US" sz="1200" b="1" i="1" dirty="0">
                <a:solidFill>
                  <a:srgbClr val="C00000"/>
                </a:solidFill>
              </a:rPr>
              <a:t> dans </a:t>
            </a:r>
            <a:r>
              <a:rPr lang="en-US" altLang="en-US" sz="1200" b="1" i="1" dirty="0" err="1">
                <a:solidFill>
                  <a:srgbClr val="C00000"/>
                </a:solidFill>
              </a:rPr>
              <a:t>une</a:t>
            </a:r>
            <a:r>
              <a:rPr lang="en-US" altLang="en-US" sz="1200" b="1" i="1" dirty="0">
                <a:solidFill>
                  <a:srgbClr val="C00000"/>
                </a:solidFill>
              </a:rPr>
              <a:t> </a:t>
            </a:r>
            <a:r>
              <a:rPr lang="en-US" altLang="en-US" sz="1200" b="1" i="1" dirty="0" err="1">
                <a:solidFill>
                  <a:srgbClr val="C00000"/>
                </a:solidFill>
              </a:rPr>
              <a:t>prise</a:t>
            </a:r>
            <a:r>
              <a:rPr lang="en-US" altLang="en-US" sz="1200" b="1" i="1" dirty="0">
                <a:solidFill>
                  <a:srgbClr val="C00000"/>
                </a:solidFill>
              </a:rPr>
              <a:t> </a:t>
            </a:r>
            <a:r>
              <a:rPr lang="en-US" altLang="en-US" sz="1200" b="1" i="1" dirty="0" err="1">
                <a:solidFill>
                  <a:srgbClr val="C00000"/>
                </a:solidFill>
              </a:rPr>
              <a:t>en</a:t>
            </a:r>
            <a:r>
              <a:rPr lang="en-US" altLang="en-US" sz="1200" b="1" i="1" dirty="0">
                <a:solidFill>
                  <a:srgbClr val="C00000"/>
                </a:solidFill>
              </a:rPr>
              <a:t> charge à long terme</a:t>
            </a:r>
            <a:r>
              <a:rPr lang="en-US" altLang="en-US" sz="1200" i="1" baseline="30000" dirty="0">
                <a:solidFill>
                  <a:srgbClr val="C00000"/>
                </a:solidFill>
              </a:rPr>
              <a:t>3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Soutien</a:t>
            </a:r>
            <a:r>
              <a:rPr lang="en-US" dirty="0"/>
              <a:t> pour le </a:t>
            </a:r>
            <a:r>
              <a:rPr lang="en-US" dirty="0" err="1"/>
              <a:t>sevrage</a:t>
            </a:r>
            <a:r>
              <a:rPr lang="en-US" dirty="0"/>
              <a:t> </a:t>
            </a:r>
            <a:r>
              <a:rPr lang="en-US" dirty="0" err="1"/>
              <a:t>tabagique</a:t>
            </a:r>
            <a:endParaRPr lang="en-US" dirty="0"/>
          </a:p>
        </p:txBody>
      </p:sp>
      <p:graphicFrame>
        <p:nvGraphicFramePr>
          <p:cNvPr id="4" name="Tabl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8636517"/>
              </p:ext>
            </p:extLst>
          </p:nvPr>
        </p:nvGraphicFramePr>
        <p:xfrm>
          <a:off x="358775" y="1349375"/>
          <a:ext cx="8285354" cy="32054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4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0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Professionnel</a:t>
                      </a:r>
                      <a:r>
                        <a:rPr lang="en-US" dirty="0"/>
                        <a:t> de </a:t>
                      </a:r>
                      <a:r>
                        <a:rPr lang="en-US" dirty="0" err="1"/>
                        <a:t>santé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Réponse</a:t>
                      </a:r>
                      <a:r>
                        <a:rPr lang="en-US" dirty="0"/>
                        <a:t> du patient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Char char="v"/>
                      </a:pPr>
                      <a:r>
                        <a:rPr lang="en-US" altLang="en-US" sz="1400" b="1" u="sng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INTERROGER </a:t>
                      </a:r>
                      <a:r>
                        <a:rPr lang="en-US" alt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 la </a:t>
                      </a:r>
                      <a:r>
                        <a:rPr lang="en-US" altLang="en-US" sz="1400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concommation</a:t>
                      </a:r>
                      <a:r>
                        <a:rPr lang="en-US" alt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altLang="en-US" sz="1400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tabac</a:t>
                      </a:r>
                      <a:r>
                        <a:rPr lang="en-US" alt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à </a:t>
                      </a:r>
                      <a:r>
                        <a:rPr lang="en-US" altLang="en-US" sz="1400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chaque</a:t>
                      </a:r>
                      <a:r>
                        <a:rPr lang="en-US" alt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consultation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alt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-“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vois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dans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votre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dossier que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vous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fumiez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jusqu’à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récemment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Est-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toujours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altLang="en-US" sz="1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Oui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je fume 15 cigarettes par jour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depuis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environ 40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sans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aucune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tentative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préalable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sevrage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tabagique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</a:rPr>
                        <a:t>”.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Char char="v"/>
                      </a:pPr>
                      <a:r>
                        <a:rPr lang="en-US" altLang="en-US" sz="1400" b="1" u="sng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CONSEILLER</a:t>
                      </a:r>
                      <a:r>
                        <a:rPr lang="en-US" altLang="en-US" sz="1400" b="1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 les </a:t>
                      </a:r>
                      <a:r>
                        <a:rPr lang="en-US" altLang="en-US" sz="1400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moyens</a:t>
                      </a:r>
                      <a:r>
                        <a:rPr lang="en-US" alt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efficaces</a:t>
                      </a:r>
                      <a:r>
                        <a:rPr lang="en-US" alt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altLang="en-US" sz="1400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sevrage</a:t>
                      </a:r>
                      <a:r>
                        <a:rPr lang="en-US" alt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(et </a:t>
                      </a:r>
                      <a:r>
                        <a:rPr lang="en-US" altLang="en-US" sz="1400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</a:t>
                      </a:r>
                      <a:r>
                        <a:rPr lang="en-US" alt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nécessaire</a:t>
                      </a:r>
                      <a:r>
                        <a:rPr lang="en-US" alt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exposer les </a:t>
                      </a:r>
                      <a:r>
                        <a:rPr lang="en-US" altLang="en-US" sz="1400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méfaits</a:t>
                      </a:r>
                      <a:r>
                        <a:rPr lang="en-US" alt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 </a:t>
                      </a:r>
                      <a:r>
                        <a:rPr lang="en-US" altLang="en-US" sz="1400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tabac</a:t>
                      </a:r>
                      <a:r>
                        <a:rPr lang="en-US" alt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-“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Connaissez-vous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meilleur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moyen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d’arrêter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fumer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réduire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méfaits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?”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altLang="en-US" sz="1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”Pas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vraiment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je ne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m’étais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jamais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interrogé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avant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votre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question”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Char char="v"/>
                      </a:pPr>
                      <a:r>
                        <a:rPr lang="en-US" altLang="en-US" sz="1400" b="1" u="sng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AGIR</a:t>
                      </a:r>
                      <a:r>
                        <a:rPr lang="en-US" altLang="en-US" sz="1400" b="1" u="sng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US" alt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fonction</a:t>
                      </a:r>
                      <a:r>
                        <a:rPr lang="en-US" alt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la </a:t>
                      </a:r>
                      <a:r>
                        <a:rPr lang="en-US" altLang="en-US" sz="1400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réponse</a:t>
                      </a:r>
                      <a:r>
                        <a:rPr lang="en-US" alt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 patient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-“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Voulez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vous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discuter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à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propos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des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moyens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disponibles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pour le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sevrage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tabagique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?”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altLang="en-US" sz="1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Oui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serait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utile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8 - Δεξιό βέλος"/>
          <p:cNvSpPr/>
          <p:nvPr/>
        </p:nvSpPr>
        <p:spPr>
          <a:xfrm>
            <a:off x="4829747" y="2108073"/>
            <a:ext cx="361950" cy="14287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 dirty="0"/>
          </a:p>
        </p:txBody>
      </p:sp>
      <p:sp>
        <p:nvSpPr>
          <p:cNvPr id="6" name="8 - Δεξιό βέλος"/>
          <p:cNvSpPr/>
          <p:nvPr/>
        </p:nvSpPr>
        <p:spPr>
          <a:xfrm>
            <a:off x="4829747" y="3077337"/>
            <a:ext cx="361950" cy="14287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 dirty="0"/>
          </a:p>
        </p:txBody>
      </p:sp>
      <p:sp>
        <p:nvSpPr>
          <p:cNvPr id="7" name="8 - Δεξιό βέλος"/>
          <p:cNvSpPr/>
          <p:nvPr/>
        </p:nvSpPr>
        <p:spPr>
          <a:xfrm>
            <a:off x="4829747" y="3851529"/>
            <a:ext cx="361950" cy="14287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05646" y="4341495"/>
            <a:ext cx="7936420" cy="33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1200" b="1" i="1" dirty="0" err="1"/>
              <a:t>Reportez</a:t>
            </a:r>
            <a:r>
              <a:rPr lang="en-US" altLang="en-US" sz="1200" b="1" i="1" dirty="0"/>
              <a:t> </a:t>
            </a:r>
            <a:r>
              <a:rPr lang="en-US" altLang="en-US" sz="1200" b="1" i="1" dirty="0" err="1"/>
              <a:t>votre</a:t>
            </a:r>
            <a:r>
              <a:rPr lang="en-US" altLang="en-US" sz="1200" b="1" i="1" dirty="0"/>
              <a:t> interaction dans le dossier </a:t>
            </a:r>
            <a:r>
              <a:rPr lang="en-US" altLang="en-US" sz="1200" b="1" i="1" dirty="0" err="1"/>
              <a:t>médical</a:t>
            </a:r>
            <a:endParaRPr lang="en-US" altLang="en-US" sz="1200" b="1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BPCO et </a:t>
            </a:r>
            <a:r>
              <a:rPr lang="en-GB" sz="3600" dirty="0" err="1"/>
              <a:t>Santé</a:t>
            </a:r>
            <a:r>
              <a:rPr lang="en-GB" sz="3600" dirty="0"/>
              <a:t> </a:t>
            </a:r>
            <a:r>
              <a:rPr lang="en-GB" sz="3600" dirty="0" err="1"/>
              <a:t>Mentale</a:t>
            </a:r>
            <a:br>
              <a:rPr lang="en-GB" sz="3600" dirty="0"/>
            </a:br>
            <a:r>
              <a:rPr lang="en-GB" sz="3600" dirty="0"/>
              <a:t>Cas </a:t>
            </a:r>
            <a:r>
              <a:rPr lang="en-GB" sz="3600" dirty="0" err="1"/>
              <a:t>Cliniques</a:t>
            </a:r>
            <a:br>
              <a:rPr lang="en-GB" sz="2400" dirty="0"/>
            </a:br>
            <a:r>
              <a:rPr lang="en-GB" sz="1800" dirty="0">
                <a:solidFill>
                  <a:schemeClr val="tx1"/>
                </a:solidFill>
              </a:rPr>
              <a:t>BPCO et Addiction au </a:t>
            </a:r>
            <a:r>
              <a:rPr lang="en-GB" sz="1800" dirty="0" err="1">
                <a:solidFill>
                  <a:schemeClr val="tx1"/>
                </a:solidFill>
              </a:rPr>
              <a:t>Tabac</a:t>
            </a:r>
            <a:br>
              <a:rPr lang="en-GB" sz="2400" dirty="0">
                <a:solidFill>
                  <a:schemeClr val="tx1"/>
                </a:solidFill>
              </a:rPr>
            </a:b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1600" dirty="0" err="1">
                <a:solidFill>
                  <a:schemeClr val="tx1"/>
                </a:solidFill>
              </a:rPr>
              <a:t>Izolde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Bouloukaki</a:t>
            </a:r>
            <a:r>
              <a:rPr lang="en-GB" sz="1600" dirty="0">
                <a:solidFill>
                  <a:schemeClr val="tx1"/>
                </a:solidFill>
              </a:rPr>
              <a:t> (</a:t>
            </a:r>
            <a:r>
              <a:rPr lang="en-GB" sz="1600" dirty="0" err="1">
                <a:solidFill>
                  <a:schemeClr val="tx1"/>
                </a:solidFill>
              </a:rPr>
              <a:t>Grèce</a:t>
            </a:r>
            <a:r>
              <a:rPr lang="en-GB" sz="1600" dirty="0">
                <a:solidFill>
                  <a:schemeClr val="tx1"/>
                </a:solidFill>
              </a:rPr>
              <a:t>) et Catalina </a:t>
            </a:r>
            <a:r>
              <a:rPr lang="en-GB" sz="1600" dirty="0" err="1">
                <a:solidFill>
                  <a:schemeClr val="tx1"/>
                </a:solidFill>
              </a:rPr>
              <a:t>Panaitescu</a:t>
            </a:r>
            <a:r>
              <a:rPr lang="en-GB" sz="1600" dirty="0">
                <a:solidFill>
                  <a:schemeClr val="tx1"/>
                </a:solidFill>
              </a:rPr>
              <a:t> (</a:t>
            </a:r>
            <a:r>
              <a:rPr lang="en-GB" sz="1600" dirty="0" err="1">
                <a:solidFill>
                  <a:schemeClr val="tx1"/>
                </a:solidFill>
              </a:rPr>
              <a:t>Roumanie</a:t>
            </a:r>
            <a:r>
              <a:rPr lang="en-GB" sz="1600" dirty="0">
                <a:solidFill>
                  <a:schemeClr val="tx1"/>
                </a:solidFill>
              </a:rPr>
              <a:t>)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Comorbidités</a:t>
            </a:r>
            <a:r>
              <a:rPr lang="en-US" dirty="0"/>
              <a:t>: </a:t>
            </a:r>
            <a:r>
              <a:rPr lang="en-US" dirty="0" err="1"/>
              <a:t>Évaluation</a:t>
            </a:r>
            <a:r>
              <a:rPr lang="en-US" dirty="0"/>
              <a:t> des </a:t>
            </a:r>
            <a:r>
              <a:rPr lang="en-US" dirty="0" err="1"/>
              <a:t>problèmes</a:t>
            </a:r>
            <a:r>
              <a:rPr lang="en-US" dirty="0"/>
              <a:t> de </a:t>
            </a:r>
            <a:r>
              <a:rPr lang="en-US" dirty="0" err="1"/>
              <a:t>santé</a:t>
            </a:r>
            <a:r>
              <a:rPr lang="en-US" dirty="0"/>
              <a:t> </a:t>
            </a:r>
            <a:r>
              <a:rPr lang="en-US" dirty="0" err="1"/>
              <a:t>mentale</a:t>
            </a:r>
            <a:r>
              <a:rPr lang="en-US" dirty="0"/>
              <a:t> chez les patients BPCO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657" y="1418626"/>
            <a:ext cx="2054263" cy="2963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Content Placeholder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50376" y="1353312"/>
            <a:ext cx="3286407" cy="3099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- TextBox"/>
          <p:cNvSpPr txBox="1">
            <a:spLocks noChangeArrowheads="1"/>
          </p:cNvSpPr>
          <p:nvPr/>
        </p:nvSpPr>
        <p:spPr bwMode="auto">
          <a:xfrm>
            <a:off x="2857500" y="4617810"/>
            <a:ext cx="62611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zh-CN" sz="800" dirty="0"/>
              <a:t>Available at: https://www.ipcrg.org/dth12.</a:t>
            </a:r>
            <a:endParaRPr lang="zh-CN" altLang="en-US" sz="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Comorbidités</a:t>
            </a:r>
            <a:r>
              <a:rPr lang="en-US" dirty="0"/>
              <a:t>: </a:t>
            </a:r>
            <a:r>
              <a:rPr lang="en-US" dirty="0" err="1"/>
              <a:t>Évaluation</a:t>
            </a:r>
            <a:r>
              <a:rPr lang="en-US" dirty="0"/>
              <a:t> de la </a:t>
            </a:r>
            <a:r>
              <a:rPr lang="en-US" dirty="0" err="1"/>
              <a:t>santé</a:t>
            </a:r>
            <a:r>
              <a:rPr lang="en-US" dirty="0"/>
              <a:t> </a:t>
            </a:r>
            <a:r>
              <a:rPr lang="en-US" dirty="0" err="1"/>
              <a:t>mentale</a:t>
            </a:r>
            <a:r>
              <a:rPr lang="en-US" dirty="0"/>
              <a:t> de M. JD</a:t>
            </a:r>
          </a:p>
        </p:txBody>
      </p:sp>
      <p:pic>
        <p:nvPicPr>
          <p:cNvPr id="4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1463" y="3671858"/>
            <a:ext cx="1212056" cy="808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Content Placeholder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9" y="1724259"/>
            <a:ext cx="3636708" cy="1701566"/>
          </a:xfrm>
          <a:prstGeom prst="rect">
            <a:avLst/>
          </a:prstGeom>
        </p:spPr>
      </p:pic>
      <p:graphicFrame>
        <p:nvGraphicFramePr>
          <p:cNvPr id="6" name="5 - Πίνακας"/>
          <p:cNvGraphicFramePr/>
          <p:nvPr/>
        </p:nvGraphicFramePr>
        <p:xfrm>
          <a:off x="4070618" y="1714531"/>
          <a:ext cx="4859070" cy="27653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07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7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39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8020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PHQ-9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8" marR="91418" marT="45734" marB="45734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0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8" marR="91418" marT="45734" marB="45734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0-4: normal/minimal depression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5-9: mild depression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10-14: moderate depression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15-19: moderately severe depression</a:t>
                      </a:r>
                    </a:p>
                  </a:txBody>
                  <a:tcPr marL="91418" marR="91418" marT="45734" marB="4573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8020"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GAD-7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8" marR="91418" marT="45734" marB="45734"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8" marR="91418" marT="45734" marB="45734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0-4: normal/minimal anxiety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5-9: mild anxiety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10-14: moderate anxiety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15-19: moderately severe anxiety</a:t>
                      </a:r>
                    </a:p>
                  </a:txBody>
                  <a:tcPr marL="91418" marR="91418" marT="45734" marB="4573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892">
                <a:tc>
                  <a:txBody>
                    <a:bodyPr/>
                    <a:lstStyle/>
                    <a:p>
                      <a:r>
                        <a:rPr lang="en-US" sz="1050" b="1" dirty="0"/>
                        <a:t>FSS*</a:t>
                      </a:r>
                      <a:endParaRPr lang="en-US" sz="10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8" marR="91418" marT="45734" marB="45734"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40</a:t>
                      </a:r>
                      <a:endParaRPr lang="en-US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8" marR="91418" marT="45734" marB="45734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Score ≥36 indicates </a:t>
                      </a: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fatigue</a:t>
                      </a:r>
                    </a:p>
                  </a:txBody>
                  <a:tcPr marL="91418" marR="91418" marT="45734" marB="4573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8020">
                <a:tc>
                  <a:txBody>
                    <a:bodyPr/>
                    <a:lstStyle/>
                    <a:p>
                      <a:r>
                        <a:rPr lang="en-US" sz="1050" b="1" dirty="0"/>
                        <a:t>AIS</a:t>
                      </a:r>
                      <a:r>
                        <a:rPr lang="el-GR" sz="1050" b="1" dirty="0"/>
                        <a:t>*</a:t>
                      </a:r>
                      <a:r>
                        <a:rPr lang="en-US" sz="1050" b="1" dirty="0"/>
                        <a:t>*</a:t>
                      </a:r>
                      <a:endParaRPr lang="en-US" sz="10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8" marR="91418" marT="45734" marB="45734"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7</a:t>
                      </a:r>
                      <a:endParaRPr lang="en-US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8" marR="91418" marT="45734" marB="45734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0-5: absence of insomnia</a:t>
                      </a:r>
                    </a:p>
                    <a:p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6-9: mild insomnia</a:t>
                      </a:r>
                    </a:p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10-15: moderate insomnia</a:t>
                      </a:r>
                    </a:p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16-25: severe insomnia</a:t>
                      </a:r>
                    </a:p>
                  </a:txBody>
                  <a:tcPr marL="91418" marR="91418" marT="45734" marB="4573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519">
                <a:tc>
                  <a:txBody>
                    <a:bodyPr/>
                    <a:lstStyle/>
                    <a:p>
                      <a:r>
                        <a:rPr lang="en-US" sz="1050" b="1" dirty="0"/>
                        <a:t>PSQI</a:t>
                      </a:r>
                      <a:r>
                        <a:rPr lang="en-US" sz="1050" b="1" baseline="30000" dirty="0"/>
                        <a:t>#</a:t>
                      </a:r>
                      <a:endParaRPr lang="en-US" sz="1050" b="1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8" marR="91418" marT="45734" marB="45734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50" dirty="0"/>
                        <a:t>6</a:t>
                      </a:r>
                      <a:endParaRPr lang="en-US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8" marR="91418" marT="45734" marB="45734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Score ≥5 is indicative of </a:t>
                      </a: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poor sleep quality</a:t>
                      </a:r>
                    </a:p>
                  </a:txBody>
                  <a:tcPr marL="91418" marR="91418" marT="45734" marB="4573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13 - TextBox"/>
          <p:cNvSpPr txBox="1">
            <a:spLocks noChangeArrowheads="1"/>
          </p:cNvSpPr>
          <p:nvPr/>
        </p:nvSpPr>
        <p:spPr bwMode="auto">
          <a:xfrm>
            <a:off x="357188" y="4484563"/>
            <a:ext cx="85725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l-GR" altLang="en-US" sz="700" dirty="0"/>
              <a:t>*</a:t>
            </a:r>
            <a:r>
              <a:rPr lang="en-US" altLang="en-US" sz="700" dirty="0"/>
              <a:t>Individuals rate their agreement with nine statements concerning the severity, frequency and impact of fatigue on daily life.</a:t>
            </a:r>
          </a:p>
          <a:p>
            <a:pPr algn="r" eaLnBrk="1" hangingPunct="1"/>
            <a:r>
              <a:rPr lang="en-US" altLang="en-US" sz="700" dirty="0"/>
              <a:t>** A 8-item self-assessment psychometric instrument, which has been used as a tool to evaluate the severity of insomnia.</a:t>
            </a:r>
          </a:p>
          <a:p>
            <a:pPr algn="r" eaLnBrk="1" hangingPunct="1"/>
            <a:r>
              <a:rPr lang="en-US" altLang="en-US" sz="700" baseline="30000" dirty="0"/>
              <a:t># </a:t>
            </a:r>
            <a:r>
              <a:rPr lang="en-US" altLang="en-US" sz="700" dirty="0"/>
              <a:t>A 7 component instrument used to measure the quality and patterns of sleep in adults over the last month. </a:t>
            </a:r>
            <a:endParaRPr lang="el-GR" altLang="en-US" sz="700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260475" y="2876550"/>
            <a:ext cx="2809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9" name="Oval 8"/>
          <p:cNvSpPr/>
          <p:nvPr/>
        </p:nvSpPr>
        <p:spPr>
          <a:xfrm>
            <a:off x="323850" y="2876550"/>
            <a:ext cx="760413" cy="220663"/>
          </a:xfrm>
          <a:prstGeom prst="ellipse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709101" y="1269732"/>
            <a:ext cx="24801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/>
              <a:t>Regular consultation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5009824" y="1269732"/>
            <a:ext cx="24545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/>
              <a:t>Specific assessment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Obstacles à </a:t>
            </a:r>
            <a:r>
              <a:rPr lang="en-US" dirty="0" err="1"/>
              <a:t>l’évaluation</a:t>
            </a:r>
            <a:r>
              <a:rPr lang="en-US" dirty="0"/>
              <a:t> des </a:t>
            </a:r>
            <a:r>
              <a:rPr lang="en-US" dirty="0" err="1"/>
              <a:t>problèmes</a:t>
            </a:r>
            <a:r>
              <a:rPr lang="en-US" dirty="0"/>
              <a:t> de </a:t>
            </a:r>
            <a:r>
              <a:rPr lang="en-US" dirty="0" err="1"/>
              <a:t>santé</a:t>
            </a:r>
            <a:r>
              <a:rPr lang="en-US" dirty="0"/>
              <a:t> </a:t>
            </a:r>
            <a:r>
              <a:rPr lang="en-US" dirty="0" err="1"/>
              <a:t>mentale</a:t>
            </a:r>
            <a:r>
              <a:rPr lang="en-US" dirty="0"/>
              <a:t> des </a:t>
            </a:r>
            <a:r>
              <a:rPr lang="en-US" dirty="0" err="1"/>
              <a:t>personnes</a:t>
            </a:r>
            <a:r>
              <a:rPr lang="en-US" dirty="0"/>
              <a:t> </a:t>
            </a:r>
            <a:r>
              <a:rPr lang="en-US" dirty="0" err="1"/>
              <a:t>atteintes</a:t>
            </a:r>
            <a:r>
              <a:rPr lang="en-US" dirty="0"/>
              <a:t> de BPCO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348978"/>
            <a:ext cx="7772400" cy="3014015"/>
          </a:xfrm>
        </p:spPr>
        <p:txBody>
          <a:bodyPr numCol="2"/>
          <a:lstStyle/>
          <a:p>
            <a:pPr marL="0" indent="0"/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Obstacles </a:t>
            </a:r>
            <a:r>
              <a:rPr lang="en-US" alt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perçus</a:t>
            </a: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par les patients</a:t>
            </a:r>
          </a:p>
          <a:p>
            <a:pPr lvl="1"/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Manque de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connaissance</a:t>
            </a: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Réticence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révéler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symptômes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d’anxiété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dépression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/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Obstacles </a:t>
            </a:r>
            <a:r>
              <a:rPr lang="en-US" alt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perçus</a:t>
            </a: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par les </a:t>
            </a:r>
            <a:r>
              <a:rPr lang="en-US" alt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médecins</a:t>
            </a: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Absence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d’une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approche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diagnostique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standardisée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pour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l’anxiété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et la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dépression</a:t>
            </a: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Temps de consultation court</a:t>
            </a:r>
          </a:p>
          <a:p>
            <a:pPr lvl="1"/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Manque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d’assurance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pour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poursuivre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évaluation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psychologique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approfondie</a:t>
            </a: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Obstacles </a:t>
            </a:r>
            <a:r>
              <a:rPr lang="en-US" alt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liés</a:t>
            </a: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au </a:t>
            </a:r>
            <a:r>
              <a:rPr lang="en-US" alt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système</a:t>
            </a:r>
            <a:endParaRPr lang="en-US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Mauvaise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communication entre les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systèmes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soins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primaires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et de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santé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mentale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Manque de sources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fiables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pour la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prise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charge de la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santé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mentale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dirty="0"/>
          </a:p>
        </p:txBody>
      </p:sp>
      <p:sp>
        <p:nvSpPr>
          <p:cNvPr id="4" name="6 - TextBox"/>
          <p:cNvSpPr txBox="1">
            <a:spLocks noChangeArrowheads="1"/>
          </p:cNvSpPr>
          <p:nvPr/>
        </p:nvSpPr>
        <p:spPr bwMode="auto">
          <a:xfrm>
            <a:off x="2228849" y="4708525"/>
            <a:ext cx="69151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zh-CN" sz="800" dirty="0"/>
              <a:t>Natali D, et al. </a:t>
            </a:r>
            <a:r>
              <a:rPr lang="en-US" altLang="en-US" sz="800" dirty="0">
                <a:sym typeface="+mn-ea"/>
              </a:rPr>
              <a:t>Breathe 2020;16:190315.</a:t>
            </a:r>
            <a:endParaRPr lang="en-US" altLang="zh-CN" sz="8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3615918"/>
            <a:ext cx="4095206" cy="147732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fr-FR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surmonter ces obstacles, les professionnels de la santé, les patients et les soignants doivent adopter une approche intégrée du traitement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 on envisage le </a:t>
            </a:r>
            <a:r>
              <a:rPr lang="en-US" dirty="0" err="1"/>
              <a:t>cas</a:t>
            </a:r>
            <a:r>
              <a:rPr lang="en-US" dirty="0"/>
              <a:t> de M. JD</a:t>
            </a:r>
          </a:p>
        </p:txBody>
      </p:sp>
      <p:graphicFrame>
        <p:nvGraphicFramePr>
          <p:cNvPr id="4" name="4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558529"/>
              </p:ext>
            </p:extLst>
          </p:nvPr>
        </p:nvGraphicFramePr>
        <p:xfrm>
          <a:off x="658368" y="1218520"/>
          <a:ext cx="7949184" cy="326613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74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4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0090">
                <a:tc>
                  <a:txBody>
                    <a:bodyPr/>
                    <a:lstStyle/>
                    <a:p>
                      <a:r>
                        <a:rPr lang="en-US" sz="1600" dirty="0" err="1"/>
                        <a:t>Défis</a:t>
                      </a:r>
                      <a:r>
                        <a:rPr lang="en-US" sz="1600" dirty="0"/>
                        <a:t>/</a:t>
                      </a:r>
                      <a:r>
                        <a:rPr lang="en-US" sz="1600" dirty="0" err="1"/>
                        <a:t>difficultés</a:t>
                      </a:r>
                      <a:endParaRPr lang="el-GR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Élements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positifs</a:t>
                      </a:r>
                      <a:endParaRPr lang="el-GR" sz="1600" dirty="0"/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551">
                <a:tc>
                  <a:txBody>
                    <a:bodyPr/>
                    <a:lstStyle/>
                    <a:p>
                      <a:r>
                        <a:rPr lang="en-US" sz="1600" dirty="0"/>
                        <a:t>Il </a:t>
                      </a:r>
                      <a:r>
                        <a:rPr lang="en-US" sz="1600" dirty="0" err="1"/>
                        <a:t>présente</a:t>
                      </a:r>
                      <a:r>
                        <a:rPr lang="en-US" sz="1600" dirty="0"/>
                        <a:t> trois maladies </a:t>
                      </a:r>
                      <a:r>
                        <a:rPr lang="en-US" sz="1600" dirty="0" err="1"/>
                        <a:t>concomitantes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en</a:t>
                      </a:r>
                      <a:r>
                        <a:rPr lang="en-US" sz="1600" dirty="0"/>
                        <a:t> plus de la BPCO</a:t>
                      </a:r>
                      <a:endParaRPr lang="el-GR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Il </a:t>
                      </a:r>
                      <a:r>
                        <a:rPr lang="en-US" sz="1600" dirty="0" err="1"/>
                        <a:t>est</a:t>
                      </a:r>
                      <a:r>
                        <a:rPr lang="en-US" sz="1600" dirty="0"/>
                        <a:t> à jour de </a:t>
                      </a:r>
                      <a:r>
                        <a:rPr lang="en-US" sz="1600" dirty="0" err="1"/>
                        <a:t>ses</a:t>
                      </a:r>
                      <a:r>
                        <a:rPr lang="en-US" sz="1600" dirty="0"/>
                        <a:t> vaccinations</a:t>
                      </a:r>
                      <a:endParaRPr lang="el-GR" sz="1600" dirty="0"/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710">
                <a:tc>
                  <a:txBody>
                    <a:bodyPr/>
                    <a:lstStyle/>
                    <a:p>
                      <a:r>
                        <a:rPr lang="en-US" sz="1600" dirty="0"/>
                        <a:t>Il </a:t>
                      </a:r>
                      <a:r>
                        <a:rPr lang="en-US" sz="1600" dirty="0" err="1"/>
                        <a:t>prend</a:t>
                      </a:r>
                      <a:r>
                        <a:rPr lang="en-US" sz="1600" dirty="0"/>
                        <a:t> 4 medicaments par jour </a:t>
                      </a:r>
                      <a:r>
                        <a:rPr lang="en-US" sz="1600" dirty="0" err="1"/>
                        <a:t>en</a:t>
                      </a:r>
                      <a:r>
                        <a:rPr lang="en-US" sz="1600" dirty="0"/>
                        <a:t> plus de son medicament </a:t>
                      </a:r>
                      <a:r>
                        <a:rPr lang="en-US" sz="1600" dirty="0" err="1"/>
                        <a:t>en</a:t>
                      </a:r>
                      <a:r>
                        <a:rPr lang="en-US" sz="1600" dirty="0"/>
                        <a:t> “</a:t>
                      </a:r>
                      <a:r>
                        <a:rPr lang="en-US" sz="1600" dirty="0" err="1"/>
                        <a:t>si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besoin</a:t>
                      </a:r>
                      <a:r>
                        <a:rPr lang="en-US" sz="1600" dirty="0"/>
                        <a:t>” (Il </a:t>
                      </a:r>
                      <a:r>
                        <a:rPr lang="en-US" sz="1600" dirty="0" err="1"/>
                        <a:t>n’aime</a:t>
                      </a:r>
                      <a:r>
                        <a:rPr lang="en-US" sz="1600" dirty="0"/>
                        <a:t> pas se </a:t>
                      </a:r>
                      <a:r>
                        <a:rPr lang="en-US" sz="1600" dirty="0" err="1"/>
                        <a:t>polymédiquer</a:t>
                      </a:r>
                      <a:r>
                        <a:rPr lang="en-US" sz="1600" dirty="0"/>
                        <a:t>)</a:t>
                      </a:r>
                      <a:endParaRPr lang="el-GR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ym typeface="+mn-ea"/>
                        </a:rPr>
                        <a:t>Il </a:t>
                      </a:r>
                      <a:r>
                        <a:rPr lang="en-US" sz="1600" dirty="0" err="1">
                          <a:sym typeface="+mn-ea"/>
                        </a:rPr>
                        <a:t>entretient</a:t>
                      </a:r>
                      <a:r>
                        <a:rPr lang="en-US" sz="1600" dirty="0">
                          <a:sym typeface="+mn-ea"/>
                        </a:rPr>
                        <a:t> de </a:t>
                      </a:r>
                      <a:r>
                        <a:rPr lang="en-US" sz="1600" dirty="0" err="1">
                          <a:sym typeface="+mn-ea"/>
                        </a:rPr>
                        <a:t>bonnes</a:t>
                      </a:r>
                      <a:r>
                        <a:rPr lang="en-US" sz="1600" dirty="0">
                          <a:sym typeface="+mn-ea"/>
                        </a:rPr>
                        <a:t> relations avec son </a:t>
                      </a:r>
                      <a:r>
                        <a:rPr lang="en-US" sz="1600" dirty="0" err="1">
                          <a:sym typeface="+mn-ea"/>
                        </a:rPr>
                        <a:t>médecin</a:t>
                      </a:r>
                      <a:endParaRPr lang="el-GR" sz="1600" dirty="0"/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551">
                <a:tc>
                  <a:txBody>
                    <a:bodyPr/>
                    <a:lstStyle/>
                    <a:p>
                      <a:r>
                        <a:rPr lang="en-US" sz="1600" dirty="0" err="1"/>
                        <a:t>Faible</a:t>
                      </a:r>
                      <a:r>
                        <a:rPr lang="en-US" sz="1600" dirty="0"/>
                        <a:t> observance de son </a:t>
                      </a:r>
                      <a:r>
                        <a:rPr lang="en-US" sz="1600" dirty="0" err="1"/>
                        <a:t>traitement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contre</a:t>
                      </a:r>
                      <a:r>
                        <a:rPr lang="en-US" sz="1600" dirty="0"/>
                        <a:t> la BPCO</a:t>
                      </a:r>
                      <a:endParaRPr lang="el-GR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ym typeface="+mn-ea"/>
                        </a:rPr>
                        <a:t>Il </a:t>
                      </a:r>
                      <a:r>
                        <a:rPr lang="en-US" sz="1600" dirty="0" err="1">
                          <a:sym typeface="+mn-ea"/>
                        </a:rPr>
                        <a:t>prend</a:t>
                      </a:r>
                      <a:r>
                        <a:rPr lang="en-US" sz="1600" dirty="0">
                          <a:sym typeface="+mn-ea"/>
                        </a:rPr>
                        <a:t> bien </a:t>
                      </a:r>
                      <a:r>
                        <a:rPr lang="en-US" sz="1600" dirty="0" err="1">
                          <a:sym typeface="+mn-ea"/>
                        </a:rPr>
                        <a:t>ses</a:t>
                      </a:r>
                      <a:r>
                        <a:rPr lang="en-US" sz="1600" dirty="0">
                          <a:sym typeface="+mn-ea"/>
                        </a:rPr>
                        <a:t> </a:t>
                      </a:r>
                      <a:r>
                        <a:rPr lang="en-US" sz="1600" dirty="0" err="1">
                          <a:sym typeface="+mn-ea"/>
                        </a:rPr>
                        <a:t>autres</a:t>
                      </a:r>
                      <a:r>
                        <a:rPr lang="en-US" sz="1600" dirty="0">
                          <a:sym typeface="+mn-ea"/>
                        </a:rPr>
                        <a:t> </a:t>
                      </a:r>
                      <a:r>
                        <a:rPr lang="en-US" sz="1600" dirty="0" err="1">
                          <a:sym typeface="+mn-ea"/>
                        </a:rPr>
                        <a:t>traitements</a:t>
                      </a:r>
                      <a:r>
                        <a:rPr lang="en-US" sz="1600" dirty="0">
                          <a:sym typeface="+mn-ea"/>
                        </a:rPr>
                        <a:t> </a:t>
                      </a:r>
                      <a:r>
                        <a:rPr lang="en-US" sz="1600" dirty="0" err="1">
                          <a:sym typeface="+mn-ea"/>
                        </a:rPr>
                        <a:t>habituels</a:t>
                      </a:r>
                      <a:endParaRPr lang="el-GR" sz="1600" dirty="0"/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629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dirty="0"/>
                        <a:t>Il </a:t>
                      </a:r>
                      <a:r>
                        <a:rPr lang="en-US" sz="1600" dirty="0" err="1"/>
                        <a:t>souffre</a:t>
                      </a:r>
                      <a:r>
                        <a:rPr lang="en-US" sz="1600" dirty="0"/>
                        <a:t> d’un trouble de </a:t>
                      </a:r>
                      <a:r>
                        <a:rPr lang="en-US" sz="1600" dirty="0" err="1"/>
                        <a:t>l’anxiété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généralisé</a:t>
                      </a:r>
                      <a:r>
                        <a:rPr lang="en-US" sz="1600" dirty="0"/>
                        <a:t> non </a:t>
                      </a:r>
                      <a:r>
                        <a:rPr lang="en-US" sz="1600" dirty="0" err="1"/>
                        <a:t>diagnostiqué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ni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traité</a:t>
                      </a:r>
                      <a:r>
                        <a:rPr lang="en-US" sz="1600" dirty="0"/>
                        <a:t> de </a:t>
                      </a:r>
                      <a:r>
                        <a:rPr lang="en-US" sz="1600" dirty="0" err="1"/>
                        <a:t>façon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appropriée</a:t>
                      </a:r>
                      <a:endParaRPr lang="el-GR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Il </a:t>
                      </a:r>
                      <a:r>
                        <a:rPr lang="en-US" sz="1600" dirty="0" err="1"/>
                        <a:t>souhaite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vraiment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arrêter</a:t>
                      </a:r>
                      <a:r>
                        <a:rPr lang="en-US" sz="1600" dirty="0"/>
                        <a:t> de </a:t>
                      </a:r>
                      <a:r>
                        <a:rPr lang="en-US" sz="1600" dirty="0" err="1"/>
                        <a:t>fumer</a:t>
                      </a:r>
                      <a:endParaRPr lang="el-GR" sz="1600" dirty="0"/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95496" y="163513"/>
            <a:ext cx="1212056" cy="808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Prochaines</a:t>
            </a:r>
            <a:r>
              <a:rPr lang="en-US" dirty="0"/>
              <a:t> étapes : Entretien </a:t>
            </a:r>
            <a:r>
              <a:rPr lang="en-US" dirty="0" err="1"/>
              <a:t>motivationnel</a:t>
            </a:r>
            <a:endParaRPr lang="en-US" dirty="0"/>
          </a:p>
        </p:txBody>
      </p:sp>
      <p:graphicFrame>
        <p:nvGraphicFramePr>
          <p:cNvPr id="4" name="Tabl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8519732"/>
              </p:ext>
            </p:extLst>
          </p:nvPr>
        </p:nvGraphicFramePr>
        <p:xfrm>
          <a:off x="358774" y="1349375"/>
          <a:ext cx="8321930" cy="32054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201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06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But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Conversation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Précisez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que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vous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ne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portez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pas de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jugement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sur le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tabagisme</a:t>
                      </a:r>
                      <a:endParaRPr lang="en-US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lang="fr-FR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Nous savons que c'est difficile, qu'il s'agit d'une dépendance et que la nicotine est plus addictive que l'héroïne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Encouragez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personne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à imaginer et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communiquer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qu’elle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pense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être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les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avantages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fumer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Savez-vous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qu’après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avoir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arrêté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fumer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vous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aurez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moins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d’épisodes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bronchite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?”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“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Saviez-vous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que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vous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vous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sentirez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probablement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plus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calme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positif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que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vous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aurez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meilleure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qualité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vie après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avoir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arrêté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fumer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?”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“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Vous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constaterez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peut-être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aussi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que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vous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vous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endormirez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plus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facilement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que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vous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dormirez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plus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longtemps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fois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au lit”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Envisagez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renforcement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positif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(Plaisir) pour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motiver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 patient à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arrêter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fumer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Saviez-vous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que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vous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arrêtez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fumer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votre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niveau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d’énergie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augmentera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vous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serez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mesure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d’être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pour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vos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petits-enfants qui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grandissent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?”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8 - Δεξιό βέλος"/>
          <p:cNvSpPr/>
          <p:nvPr/>
        </p:nvSpPr>
        <p:spPr>
          <a:xfrm>
            <a:off x="3842195" y="1876425"/>
            <a:ext cx="361950" cy="14287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 dirty="0"/>
          </a:p>
        </p:txBody>
      </p:sp>
      <p:sp>
        <p:nvSpPr>
          <p:cNvPr id="6" name="8 - Δεξιό βέλος"/>
          <p:cNvSpPr/>
          <p:nvPr/>
        </p:nvSpPr>
        <p:spPr>
          <a:xfrm>
            <a:off x="3842195" y="2845689"/>
            <a:ext cx="361950" cy="14287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 dirty="0"/>
          </a:p>
        </p:txBody>
      </p:sp>
      <p:sp>
        <p:nvSpPr>
          <p:cNvPr id="7" name="8 - Δεξιό βέλος"/>
          <p:cNvSpPr/>
          <p:nvPr/>
        </p:nvSpPr>
        <p:spPr>
          <a:xfrm>
            <a:off x="3842195" y="3762756"/>
            <a:ext cx="361950" cy="14287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de </a:t>
            </a:r>
            <a:r>
              <a:rPr lang="en-US" dirty="0" err="1"/>
              <a:t>soins</a:t>
            </a:r>
            <a:r>
              <a:rPr lang="en-US" dirty="0"/>
              <a:t> pour Mr JD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348978"/>
            <a:ext cx="7772400" cy="3394471"/>
          </a:xfrm>
        </p:spPr>
        <p:txBody>
          <a:bodyPr numCol="2"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1400" dirty="0" err="1"/>
              <a:t>Fournir</a:t>
            </a:r>
            <a:r>
              <a:rPr lang="en-US" sz="1400" dirty="0"/>
              <a:t> des conseils (</a:t>
            </a:r>
            <a:r>
              <a:rPr lang="en-US" sz="1400" dirty="0" err="1"/>
              <a:t>Compréhension</a:t>
            </a:r>
            <a:r>
              <a:rPr lang="en-US" sz="1400" dirty="0"/>
              <a:t> </a:t>
            </a:r>
            <a:r>
              <a:rPr lang="en-US" sz="1400" dirty="0" err="1"/>
              <a:t>empathique</a:t>
            </a:r>
            <a:r>
              <a:rPr lang="en-US" sz="1400" dirty="0"/>
              <a:t> et respect): </a:t>
            </a:r>
            <a:br>
              <a:rPr lang="en-US" sz="1400" dirty="0"/>
            </a:br>
            <a:r>
              <a:rPr lang="en-US" sz="1400" dirty="0"/>
              <a:t>DEMANDER / CONSEILLER / AGIR</a:t>
            </a:r>
            <a:endParaRPr lang="en-US" sz="1400" b="1" dirty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dirty="0" err="1"/>
              <a:t>Discuter</a:t>
            </a:r>
            <a:r>
              <a:rPr lang="en-US" sz="1400" dirty="0"/>
              <a:t> du </a:t>
            </a:r>
            <a:r>
              <a:rPr lang="en-US" sz="1400" dirty="0" err="1"/>
              <a:t>traitement</a:t>
            </a:r>
            <a:r>
              <a:rPr lang="en-US" sz="1400" dirty="0"/>
              <a:t> </a:t>
            </a:r>
            <a:r>
              <a:rPr lang="en-US" sz="1400" dirty="0" err="1"/>
              <a:t>pharmacologique</a:t>
            </a:r>
            <a:endParaRPr lang="en-US" sz="14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200" dirty="0" err="1"/>
              <a:t>Traitement</a:t>
            </a:r>
            <a:r>
              <a:rPr lang="en-US" sz="1200" dirty="0"/>
              <a:t> de substitution </a:t>
            </a:r>
            <a:r>
              <a:rPr lang="en-US" sz="1200" dirty="0" err="1"/>
              <a:t>nicotinique</a:t>
            </a:r>
            <a:endParaRPr lang="en-US" sz="12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200" dirty="0"/>
              <a:t>Varenicline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200" dirty="0"/>
              <a:t>Bupropion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dirty="0"/>
              <a:t>Aider à </a:t>
            </a:r>
            <a:r>
              <a:rPr lang="en-US" sz="1400" dirty="0" err="1"/>
              <a:t>l’élaboration</a:t>
            </a:r>
            <a:r>
              <a:rPr lang="en-US" sz="1400" dirty="0"/>
              <a:t> d’un plan de </a:t>
            </a:r>
            <a:r>
              <a:rPr lang="en-US" sz="1400" dirty="0" err="1"/>
              <a:t>sevrage</a:t>
            </a:r>
            <a:r>
              <a:rPr lang="en-US" sz="1400" dirty="0"/>
              <a:t>, y </a:t>
            </a:r>
            <a:r>
              <a:rPr lang="en-US" sz="1400" dirty="0" err="1"/>
              <a:t>compris</a:t>
            </a:r>
            <a:r>
              <a:rPr lang="en-US" sz="1400" dirty="0"/>
              <a:t> un “</a:t>
            </a:r>
            <a:r>
              <a:rPr lang="en-US" sz="1400" dirty="0" err="1"/>
              <a:t>calendrier</a:t>
            </a:r>
            <a:r>
              <a:rPr lang="en-US" sz="1400" dirty="0"/>
              <a:t>” du </a:t>
            </a:r>
            <a:r>
              <a:rPr lang="en-US" sz="1400" dirty="0" err="1"/>
              <a:t>sevrage</a:t>
            </a:r>
            <a:endParaRPr lang="en-US" sz="14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1400" dirty="0"/>
              <a:t>Fixer </a:t>
            </a:r>
            <a:r>
              <a:rPr lang="en-US" sz="1400" dirty="0" err="1"/>
              <a:t>une</a:t>
            </a:r>
            <a:r>
              <a:rPr lang="en-US" sz="1400" dirty="0"/>
              <a:t> date pour le prochain examen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dirty="0" err="1"/>
              <a:t>Utiliser</a:t>
            </a:r>
            <a:r>
              <a:rPr lang="en-US" sz="1400" dirty="0"/>
              <a:t> les emails, </a:t>
            </a:r>
            <a:r>
              <a:rPr lang="en-US" sz="1400" dirty="0" err="1"/>
              <a:t>courriers</a:t>
            </a:r>
            <a:r>
              <a:rPr lang="en-US" sz="1400" dirty="0"/>
              <a:t> </a:t>
            </a:r>
            <a:r>
              <a:rPr lang="en-US" sz="1400" dirty="0" err="1"/>
              <a:t>ou</a:t>
            </a:r>
            <a:r>
              <a:rPr lang="en-US" sz="1400" dirty="0"/>
              <a:t> </a:t>
            </a:r>
            <a:r>
              <a:rPr lang="en-US" sz="1400" dirty="0" err="1"/>
              <a:t>téléphone</a:t>
            </a:r>
            <a:r>
              <a:rPr lang="en-US" sz="1400" dirty="0"/>
              <a:t> </a:t>
            </a:r>
            <a:r>
              <a:rPr lang="en-US" sz="1400" dirty="0" err="1"/>
              <a:t>comme</a:t>
            </a:r>
            <a:r>
              <a:rPr lang="en-US" sz="1400" dirty="0"/>
              <a:t> options pour le </a:t>
            </a:r>
            <a:r>
              <a:rPr lang="en-US" sz="1400" dirty="0" err="1"/>
              <a:t>suivi</a:t>
            </a:r>
            <a:endParaRPr lang="en-US" sz="14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1400" dirty="0" err="1"/>
              <a:t>Discuter</a:t>
            </a:r>
            <a:r>
              <a:rPr lang="en-US" sz="1400" dirty="0"/>
              <a:t> de </a:t>
            </a:r>
            <a:r>
              <a:rPr lang="en-US" sz="1400" dirty="0" err="1"/>
              <a:t>l’abstinence</a:t>
            </a:r>
            <a:r>
              <a:rPr lang="en-US" sz="1400" dirty="0"/>
              <a:t> et </a:t>
            </a:r>
            <a:r>
              <a:rPr lang="en-US" sz="1400" dirty="0" err="1"/>
              <a:t>suggérer</a:t>
            </a:r>
            <a:r>
              <a:rPr lang="en-US" sz="1400" dirty="0"/>
              <a:t> des strategies </a:t>
            </a:r>
            <a:r>
              <a:rPr lang="en-US" sz="1400" dirty="0" err="1"/>
              <a:t>d’adaptation</a:t>
            </a:r>
            <a:r>
              <a:rPr lang="en-US" sz="1400" dirty="0"/>
              <a:t>/compensation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dirty="0"/>
              <a:t>Encourager le </a:t>
            </a:r>
            <a:r>
              <a:rPr lang="en-US" sz="1400" dirty="0" err="1"/>
              <a:t>soutien</a:t>
            </a:r>
            <a:r>
              <a:rPr lang="en-US" sz="1400" dirty="0"/>
              <a:t> social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dirty="0"/>
              <a:t>Aider à </a:t>
            </a:r>
            <a:r>
              <a:rPr lang="en-US" sz="1400" dirty="0" err="1"/>
              <a:t>surmonter</a:t>
            </a:r>
            <a:r>
              <a:rPr lang="en-US" sz="1400" dirty="0"/>
              <a:t> les obstacles tells que la </a:t>
            </a:r>
            <a:r>
              <a:rPr lang="en-US" sz="1400" dirty="0" err="1"/>
              <a:t>peur</a:t>
            </a:r>
            <a:r>
              <a:rPr lang="en-US" sz="1400" dirty="0"/>
              <a:t> de </a:t>
            </a:r>
            <a:r>
              <a:rPr lang="en-US" sz="1400" dirty="0" err="1"/>
              <a:t>l’échec</a:t>
            </a:r>
            <a:r>
              <a:rPr lang="en-US" sz="1400" dirty="0"/>
              <a:t>, la gestion du stress, la </a:t>
            </a:r>
            <a:r>
              <a:rPr lang="en-US" sz="1400" dirty="0" err="1"/>
              <a:t>prise</a:t>
            </a:r>
            <a:r>
              <a:rPr lang="en-US" sz="1400" dirty="0"/>
              <a:t> de </a:t>
            </a:r>
            <a:r>
              <a:rPr lang="en-US" sz="1400" dirty="0" err="1"/>
              <a:t>poids</a:t>
            </a:r>
            <a:r>
              <a:rPr lang="en-US" sz="1400" dirty="0"/>
              <a:t> et les pressions </a:t>
            </a:r>
            <a:r>
              <a:rPr lang="en-US" sz="1400" dirty="0" err="1"/>
              <a:t>sociales</a:t>
            </a:r>
            <a:r>
              <a:rPr lang="en-US" sz="1400" dirty="0"/>
              <a:t> pour </a:t>
            </a:r>
            <a:r>
              <a:rPr lang="en-US" sz="1400" dirty="0" err="1"/>
              <a:t>fumer</a:t>
            </a:r>
            <a:endParaRPr lang="en-US" sz="14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1400" dirty="0" err="1"/>
              <a:t>Conseiller</a:t>
            </a:r>
            <a:r>
              <a:rPr lang="en-US" sz="1400" dirty="0"/>
              <a:t> sur la nutrition, </a:t>
            </a:r>
            <a:r>
              <a:rPr lang="en-US" sz="1400" dirty="0" err="1"/>
              <a:t>l’activité</a:t>
            </a:r>
            <a:r>
              <a:rPr lang="en-US" sz="1400" dirty="0"/>
              <a:t> physique et </a:t>
            </a:r>
            <a:r>
              <a:rPr lang="en-US" sz="1400" dirty="0" err="1"/>
              <a:t>l’hygiène</a:t>
            </a:r>
            <a:r>
              <a:rPr lang="en-US" sz="1400" dirty="0"/>
              <a:t> de </a:t>
            </a:r>
            <a:r>
              <a:rPr lang="en-US" sz="1400" dirty="0" err="1"/>
              <a:t>sommeil</a:t>
            </a:r>
            <a:r>
              <a:rPr lang="en-US" sz="1400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dirty="0" err="1"/>
              <a:t>Conseiller</a:t>
            </a:r>
            <a:r>
              <a:rPr lang="en-US" sz="1400" dirty="0"/>
              <a:t> sur la gestion des </a:t>
            </a:r>
            <a:r>
              <a:rPr lang="en-US" sz="1400" dirty="0" err="1"/>
              <a:t>signes</a:t>
            </a:r>
            <a:r>
              <a:rPr lang="en-US" sz="1400" dirty="0"/>
              <a:t> de </a:t>
            </a:r>
            <a:r>
              <a:rPr lang="en-US" sz="1400" dirty="0" err="1"/>
              <a:t>sevrage</a:t>
            </a:r>
            <a:r>
              <a:rPr lang="en-US" sz="1400" dirty="0"/>
              <a:t> et </a:t>
            </a:r>
            <a:r>
              <a:rPr lang="en-US" sz="1400" dirty="0" err="1"/>
              <a:t>rassurer</a:t>
            </a:r>
            <a:r>
              <a:rPr lang="en-US" sz="1400" dirty="0"/>
              <a:t> sur le fait </a:t>
            </a:r>
            <a:r>
              <a:rPr lang="en-US" sz="1400" dirty="0" err="1"/>
              <a:t>qu’ils</a:t>
            </a:r>
            <a:r>
              <a:rPr lang="en-US" sz="1400" dirty="0"/>
              <a:t> </a:t>
            </a:r>
            <a:r>
              <a:rPr lang="en-US" sz="1400" dirty="0" err="1"/>
              <a:t>sont</a:t>
            </a:r>
            <a:r>
              <a:rPr lang="en-US" sz="1400" dirty="0"/>
              <a:t> de </a:t>
            </a:r>
            <a:r>
              <a:rPr lang="en-US" sz="1400" dirty="0" err="1"/>
              <a:t>courte</a:t>
            </a:r>
            <a:r>
              <a:rPr lang="en-US" sz="1400" dirty="0"/>
              <a:t> durée.</a:t>
            </a:r>
          </a:p>
        </p:txBody>
      </p:sp>
      <p:pic>
        <p:nvPicPr>
          <p:cNvPr id="4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25147" y="163513"/>
            <a:ext cx="1212056" cy="808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Sevrage</a:t>
            </a:r>
            <a:r>
              <a:rPr lang="en-US" dirty="0"/>
              <a:t> </a:t>
            </a:r>
            <a:r>
              <a:rPr lang="en-US" dirty="0" err="1"/>
              <a:t>tabagique</a:t>
            </a:r>
            <a:r>
              <a:rPr lang="en-US" dirty="0"/>
              <a:t> pour les </a:t>
            </a:r>
            <a:r>
              <a:rPr lang="en-US" dirty="0" err="1"/>
              <a:t>personnes</a:t>
            </a:r>
            <a:r>
              <a:rPr lang="en-US" dirty="0"/>
              <a:t> </a:t>
            </a:r>
            <a:r>
              <a:rPr lang="en-US" dirty="0" err="1"/>
              <a:t>souffrant</a:t>
            </a:r>
            <a:r>
              <a:rPr lang="en-US" dirty="0"/>
              <a:t> de troubles mentaux</a:t>
            </a:r>
            <a:r>
              <a:rPr lang="en-US" baseline="30000" dirty="0"/>
              <a:t>1–3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348979"/>
            <a:ext cx="4213225" cy="2628900"/>
          </a:xfrm>
        </p:spPr>
        <p:txBody>
          <a:bodyPr/>
          <a:lstStyle/>
          <a:p>
            <a:r>
              <a:rPr lang="en-US" sz="2000" dirty="0" err="1"/>
              <a:t>L’introduction</a:t>
            </a:r>
            <a:r>
              <a:rPr lang="en-US" sz="2000" dirty="0"/>
              <a:t> de medicaments </a:t>
            </a:r>
            <a:r>
              <a:rPr lang="en-US" sz="2000" dirty="0" err="1"/>
              <a:t>ou</a:t>
            </a:r>
            <a:r>
              <a:rPr lang="en-US" sz="2000" dirty="0"/>
              <a:t> de </a:t>
            </a:r>
            <a:r>
              <a:rPr lang="en-US" sz="2000" dirty="0" err="1"/>
              <a:t>stratégies</a:t>
            </a:r>
            <a:r>
              <a:rPr lang="en-US" sz="2000" dirty="0"/>
              <a:t> de gestion des troubles de </a:t>
            </a:r>
            <a:r>
              <a:rPr lang="en-US" sz="2000" dirty="0" err="1"/>
              <a:t>l’humeur</a:t>
            </a:r>
            <a:r>
              <a:rPr lang="en-US" sz="2000" dirty="0"/>
              <a:t> à un </a:t>
            </a:r>
            <a:r>
              <a:rPr lang="en-US" sz="2000" dirty="0" err="1"/>
              <a:t>programme</a:t>
            </a:r>
            <a:r>
              <a:rPr lang="en-US" sz="2000" dirty="0"/>
              <a:t> standard de </a:t>
            </a:r>
            <a:r>
              <a:rPr lang="en-US" sz="2000" dirty="0" err="1"/>
              <a:t>sevrage</a:t>
            </a:r>
            <a:r>
              <a:rPr lang="en-US" sz="2000" dirty="0"/>
              <a:t> </a:t>
            </a:r>
            <a:r>
              <a:rPr lang="en-US" sz="2000" dirty="0" err="1"/>
              <a:t>tabagique</a:t>
            </a:r>
            <a:r>
              <a:rPr lang="en-US" sz="2000" dirty="0"/>
              <a:t> </a:t>
            </a:r>
            <a:r>
              <a:rPr lang="en-US" sz="2000" dirty="0" err="1"/>
              <a:t>peut</a:t>
            </a:r>
            <a:r>
              <a:rPr lang="en-US" sz="2000" dirty="0"/>
              <a:t> </a:t>
            </a:r>
            <a:r>
              <a:rPr lang="en-US" sz="2000" dirty="0" err="1"/>
              <a:t>permettre</a:t>
            </a:r>
            <a:r>
              <a:rPr lang="en-US" sz="2000" dirty="0"/>
              <a:t> </a:t>
            </a:r>
            <a:r>
              <a:rPr lang="en-US" sz="2000" dirty="0" err="1"/>
              <a:t>d’obtenir</a:t>
            </a:r>
            <a:r>
              <a:rPr lang="en-US" sz="2000" dirty="0"/>
              <a:t> de </a:t>
            </a:r>
            <a:r>
              <a:rPr lang="en-US" sz="2000" dirty="0" err="1"/>
              <a:t>meilleurs</a:t>
            </a:r>
            <a:r>
              <a:rPr lang="en-US" sz="2000" dirty="0"/>
              <a:t> </a:t>
            </a:r>
            <a:r>
              <a:rPr lang="en-US" sz="2000" dirty="0" err="1"/>
              <a:t>taux</a:t>
            </a:r>
            <a:r>
              <a:rPr lang="en-US" sz="2000" dirty="0"/>
              <a:t> de </a:t>
            </a:r>
            <a:r>
              <a:rPr lang="en-US" sz="2000" dirty="0" err="1"/>
              <a:t>sevrage</a:t>
            </a:r>
            <a:r>
              <a:rPr lang="en-US" sz="2000" dirty="0"/>
              <a:t> à long </a:t>
            </a:r>
            <a:r>
              <a:rPr lang="en-US" sz="2000" dirty="0" err="1"/>
              <a:t>terme</a:t>
            </a:r>
            <a:r>
              <a:rPr lang="en-US" sz="2000" dirty="0"/>
              <a:t>.</a:t>
            </a:r>
          </a:p>
        </p:txBody>
      </p:sp>
      <p:sp>
        <p:nvSpPr>
          <p:cNvPr id="4" name="3 - TextBox"/>
          <p:cNvSpPr txBox="1">
            <a:spLocks noChangeArrowheads="1"/>
          </p:cNvSpPr>
          <p:nvPr/>
        </p:nvSpPr>
        <p:spPr bwMode="auto">
          <a:xfrm>
            <a:off x="3507377" y="4472786"/>
            <a:ext cx="55114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zh-CN" sz="800" dirty="0">
                <a:latin typeface="+mn-lt"/>
              </a:rPr>
              <a:t>1. </a:t>
            </a:r>
            <a:r>
              <a:rPr lang="zh-CN" altLang="en-US" sz="800" dirty="0">
                <a:latin typeface="+mn-lt"/>
              </a:rPr>
              <a:t>van der Meer </a:t>
            </a:r>
            <a:r>
              <a:rPr lang="en-GB" altLang="zh-CN" sz="800" dirty="0">
                <a:latin typeface="+mn-lt"/>
              </a:rPr>
              <a:t>RM</a:t>
            </a:r>
            <a:r>
              <a:rPr lang="zh-CN" altLang="en-US" sz="800" dirty="0">
                <a:latin typeface="+mn-lt"/>
              </a:rPr>
              <a:t>, et al. Cochrane Database Syst Rev 2013;8:CD006102</a:t>
            </a:r>
            <a:r>
              <a:rPr lang="en-GB" altLang="zh-CN" sz="800" dirty="0">
                <a:latin typeface="+mn-lt"/>
              </a:rPr>
              <a:t>; 2. </a:t>
            </a:r>
            <a:r>
              <a:rPr lang="zh-CN" altLang="en-US" sz="800" dirty="0">
                <a:latin typeface="+mn-lt"/>
              </a:rPr>
              <a:t>Anthenelli </a:t>
            </a:r>
            <a:r>
              <a:rPr lang="en-GB" altLang="zh-CN" sz="800" dirty="0">
                <a:latin typeface="+mn-lt"/>
              </a:rPr>
              <a:t>RM</a:t>
            </a:r>
            <a:r>
              <a:rPr lang="zh-CN" altLang="en-US" sz="800" dirty="0">
                <a:latin typeface="+mn-lt"/>
              </a:rPr>
              <a:t>, et al. Ann Intern Med 2013;159:390e400</a:t>
            </a:r>
            <a:r>
              <a:rPr lang="en-GB" altLang="zh-CN" sz="800" dirty="0">
                <a:latin typeface="+mn-lt"/>
              </a:rPr>
              <a:t>; 3. </a:t>
            </a:r>
            <a:r>
              <a:rPr lang="zh-CN" altLang="en-US" sz="800" dirty="0">
                <a:latin typeface="+mn-lt"/>
              </a:rPr>
              <a:t>Anthenelli </a:t>
            </a:r>
            <a:r>
              <a:rPr lang="en-GB" altLang="zh-CN" sz="800" dirty="0">
                <a:latin typeface="+mn-lt"/>
              </a:rPr>
              <a:t>RM, </a:t>
            </a:r>
            <a:r>
              <a:rPr lang="zh-CN" altLang="en-US" sz="800" dirty="0">
                <a:latin typeface="+mn-lt"/>
              </a:rPr>
              <a:t>et al. Lancet 2016;387:2507e20.</a:t>
            </a:r>
            <a:endParaRPr lang="el-GR" altLang="en-US" sz="8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3354" y="1480903"/>
            <a:ext cx="4095206" cy="203132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Mr JD, </a:t>
            </a:r>
            <a:r>
              <a:rPr lang="en-US" altLang="en-US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envisagez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d’initier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altLang="en-US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traitement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pour son trouble de </a:t>
            </a:r>
            <a:r>
              <a:rPr lang="en-US" altLang="en-US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l’anxiété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généralisée</a:t>
            </a: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78716" y="2261699"/>
            <a:ext cx="1212056" cy="808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Résumé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348979"/>
            <a:ext cx="3993769" cy="2628900"/>
          </a:xfrm>
        </p:spPr>
        <p:txBody>
          <a:bodyPr/>
          <a:lstStyle/>
          <a:p>
            <a:r>
              <a:rPr lang="en-US" sz="1400" dirty="0"/>
              <a:t>De </a:t>
            </a:r>
            <a:r>
              <a:rPr lang="en-US" sz="1400" dirty="0" err="1"/>
              <a:t>nombreuses</a:t>
            </a:r>
            <a:r>
              <a:rPr lang="en-US" sz="1400" dirty="0"/>
              <a:t> </a:t>
            </a:r>
            <a:r>
              <a:rPr lang="en-US" sz="1400" dirty="0" err="1"/>
              <a:t>personnes</a:t>
            </a:r>
            <a:r>
              <a:rPr lang="en-US" sz="1400" dirty="0"/>
              <a:t> </a:t>
            </a:r>
            <a:r>
              <a:rPr lang="en-US" sz="1400" dirty="0" err="1"/>
              <a:t>atteintes</a:t>
            </a:r>
            <a:r>
              <a:rPr lang="en-US" sz="1400" dirty="0"/>
              <a:t> de BPCO </a:t>
            </a:r>
            <a:r>
              <a:rPr lang="en-US" sz="1400" dirty="0" err="1"/>
              <a:t>continuent</a:t>
            </a:r>
            <a:r>
              <a:rPr lang="en-US" sz="1400" dirty="0"/>
              <a:t> de </a:t>
            </a:r>
            <a:r>
              <a:rPr lang="en-US" sz="1400" dirty="0" err="1"/>
              <a:t>fumer</a:t>
            </a:r>
            <a:r>
              <a:rPr lang="en-US" sz="1400" dirty="0"/>
              <a:t> malgré les </a:t>
            </a:r>
            <a:r>
              <a:rPr lang="en-US" sz="1400" dirty="0" err="1"/>
              <a:t>preuves</a:t>
            </a:r>
            <a:r>
              <a:rPr lang="en-US" sz="1400" dirty="0"/>
              <a:t> que le </a:t>
            </a:r>
            <a:r>
              <a:rPr lang="en-US" sz="1400" dirty="0" err="1"/>
              <a:t>sevrage</a:t>
            </a:r>
            <a:r>
              <a:rPr lang="en-US" sz="1400" dirty="0"/>
              <a:t> </a:t>
            </a:r>
            <a:r>
              <a:rPr lang="en-US" sz="1400" dirty="0" err="1"/>
              <a:t>tabagique</a:t>
            </a:r>
            <a:r>
              <a:rPr lang="en-US" sz="1400" dirty="0"/>
              <a:t> </a:t>
            </a:r>
            <a:r>
              <a:rPr lang="en-US" sz="1400" dirty="0" err="1"/>
              <a:t>permet</a:t>
            </a:r>
            <a:r>
              <a:rPr lang="en-US" sz="1400" dirty="0"/>
              <a:t> </a:t>
            </a:r>
            <a:r>
              <a:rPr lang="en-US" sz="1400" dirty="0" err="1"/>
              <a:t>d’augmenter</a:t>
            </a:r>
            <a:r>
              <a:rPr lang="en-US" sz="1400" dirty="0"/>
              <a:t> la </a:t>
            </a:r>
            <a:r>
              <a:rPr lang="en-US" sz="1400" dirty="0" err="1"/>
              <a:t>survie</a:t>
            </a:r>
            <a:r>
              <a:rPr lang="en-US" sz="1400" dirty="0"/>
              <a:t> et </a:t>
            </a:r>
            <a:r>
              <a:rPr lang="en-US" sz="1400" dirty="0" err="1"/>
              <a:t>réduire</a:t>
            </a:r>
            <a:r>
              <a:rPr lang="en-US" sz="1400" dirty="0"/>
              <a:t> la </a:t>
            </a:r>
            <a:r>
              <a:rPr lang="en-US" sz="1400" dirty="0" err="1"/>
              <a:t>mortalité</a:t>
            </a:r>
            <a:r>
              <a:rPr lang="en-US" sz="1400" dirty="0"/>
              <a:t>.</a:t>
            </a:r>
          </a:p>
          <a:p>
            <a:r>
              <a:rPr lang="en-US" sz="1400" dirty="0"/>
              <a:t>Les </a:t>
            </a:r>
            <a:r>
              <a:rPr lang="en-US" sz="1400" dirty="0" err="1"/>
              <a:t>fumeurs</a:t>
            </a:r>
            <a:r>
              <a:rPr lang="en-US" sz="1400" dirty="0"/>
              <a:t> </a:t>
            </a:r>
            <a:r>
              <a:rPr lang="en-US" sz="1400" dirty="0" err="1"/>
              <a:t>présentant</a:t>
            </a:r>
            <a:r>
              <a:rPr lang="en-US" sz="1400" dirty="0"/>
              <a:t> des troubles </a:t>
            </a:r>
            <a:r>
              <a:rPr lang="en-US" sz="1400" dirty="0" err="1"/>
              <a:t>mentaux</a:t>
            </a:r>
            <a:r>
              <a:rPr lang="en-US" sz="1400" dirty="0"/>
              <a:t> </a:t>
            </a:r>
            <a:r>
              <a:rPr lang="en-US" sz="1400" dirty="0" err="1"/>
              <a:t>ont</a:t>
            </a:r>
            <a:r>
              <a:rPr lang="en-US" sz="1400" dirty="0"/>
              <a:t> tendance à </a:t>
            </a:r>
            <a:r>
              <a:rPr lang="en-US" sz="1400" dirty="0" err="1"/>
              <a:t>être</a:t>
            </a:r>
            <a:r>
              <a:rPr lang="en-US" sz="1400" dirty="0"/>
              <a:t> plus addict au </a:t>
            </a:r>
            <a:r>
              <a:rPr lang="en-US" sz="1400" dirty="0" err="1"/>
              <a:t>tabac</a:t>
            </a:r>
            <a:r>
              <a:rPr lang="en-US" sz="1400" dirty="0"/>
              <a:t>, </a:t>
            </a:r>
            <a:r>
              <a:rPr lang="en-US" sz="1400" dirty="0" err="1"/>
              <a:t>fument</a:t>
            </a:r>
            <a:r>
              <a:rPr lang="en-US" sz="1400" dirty="0"/>
              <a:t> plus et </a:t>
            </a:r>
            <a:r>
              <a:rPr lang="en-US" sz="1400" dirty="0" err="1"/>
              <a:t>ont</a:t>
            </a:r>
            <a:r>
              <a:rPr lang="en-US" sz="1400" dirty="0"/>
              <a:t> un </a:t>
            </a:r>
            <a:r>
              <a:rPr lang="en-US" sz="1400" dirty="0" err="1"/>
              <a:t>risque</a:t>
            </a:r>
            <a:r>
              <a:rPr lang="en-US" sz="1400" dirty="0"/>
              <a:t> de </a:t>
            </a:r>
            <a:r>
              <a:rPr lang="en-US" sz="1400" dirty="0" err="1"/>
              <a:t>rechute</a:t>
            </a:r>
            <a:r>
              <a:rPr lang="en-US" sz="1400" dirty="0"/>
              <a:t> plus important</a:t>
            </a:r>
          </a:p>
          <a:p>
            <a:r>
              <a:rPr lang="en-US" sz="1400" dirty="0" err="1"/>
              <a:t>L’anxiété</a:t>
            </a:r>
            <a:r>
              <a:rPr lang="en-US" sz="1400" dirty="0"/>
              <a:t> et la depression </a:t>
            </a:r>
            <a:r>
              <a:rPr lang="en-US" sz="1400" dirty="0" err="1"/>
              <a:t>sont</a:t>
            </a:r>
            <a:r>
              <a:rPr lang="en-US" sz="1400" dirty="0"/>
              <a:t> </a:t>
            </a:r>
            <a:r>
              <a:rPr lang="en-US" sz="1400" dirty="0" err="1"/>
              <a:t>fréquentes</a:t>
            </a:r>
            <a:r>
              <a:rPr lang="en-US" sz="1400" dirty="0"/>
              <a:t> chez les </a:t>
            </a:r>
            <a:r>
              <a:rPr lang="en-US" sz="1400" dirty="0" err="1"/>
              <a:t>personnes</a:t>
            </a:r>
            <a:r>
              <a:rPr lang="en-US" sz="1400" dirty="0"/>
              <a:t> </a:t>
            </a:r>
            <a:r>
              <a:rPr lang="en-US" sz="1400" dirty="0" err="1"/>
              <a:t>souffrant</a:t>
            </a:r>
            <a:r>
              <a:rPr lang="en-US" sz="1400" dirty="0"/>
              <a:t> de BPCO et </a:t>
            </a:r>
            <a:r>
              <a:rPr lang="en-US" sz="1400" dirty="0" err="1"/>
              <a:t>doivent</a:t>
            </a:r>
            <a:r>
              <a:rPr lang="en-US" sz="1400" dirty="0"/>
              <a:t> </a:t>
            </a:r>
            <a:r>
              <a:rPr lang="en-US" sz="1400" dirty="0" err="1"/>
              <a:t>être</a:t>
            </a:r>
            <a:r>
              <a:rPr lang="en-US" sz="1400" dirty="0"/>
              <a:t> </a:t>
            </a:r>
            <a:r>
              <a:rPr lang="en-US" sz="1400" dirty="0" err="1"/>
              <a:t>évaluées</a:t>
            </a:r>
            <a:r>
              <a:rPr lang="en-US" sz="1400" dirty="0"/>
              <a:t> et </a:t>
            </a:r>
            <a:r>
              <a:rPr lang="en-US" sz="1400" dirty="0" err="1"/>
              <a:t>traitées</a:t>
            </a:r>
            <a:r>
              <a:rPr lang="en-US" sz="1400" dirty="0"/>
              <a:t> </a:t>
            </a:r>
            <a:r>
              <a:rPr lang="en-US" sz="1400" dirty="0" err="1"/>
              <a:t>activement</a:t>
            </a:r>
            <a:endParaRPr lang="en-US" sz="1400" dirty="0"/>
          </a:p>
        </p:txBody>
      </p:sp>
      <p:sp>
        <p:nvSpPr>
          <p:cNvPr id="4" name="Content Placeholder 2"/>
          <p:cNvSpPr txBox="1"/>
          <p:nvPr/>
        </p:nvSpPr>
        <p:spPr bwMode="auto">
          <a:xfrm>
            <a:off x="4595495" y="1348978"/>
            <a:ext cx="3993769" cy="313158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259715" indent="-25971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30000"/>
              <a:buFont typeface="Times" pitchFamily="-65" charset="0"/>
              <a:buChar char="•"/>
              <a:tabLst>
                <a:tab pos="1069975" algn="l"/>
                <a:tab pos="1230630" algn="l"/>
              </a:tabLst>
              <a:defRPr sz="2250">
                <a:solidFill>
                  <a:schemeClr val="tx1"/>
                </a:solidFill>
                <a:latin typeface="+mn-lt"/>
                <a:ea typeface="MS PGothic" panose="020B0600070205080204" pitchFamily="112" charset="-128"/>
                <a:cs typeface="MS PGothic" panose="020B0600070205080204" pitchFamily="112" charset="-128"/>
              </a:defRPr>
            </a:lvl1pPr>
            <a:lvl2pPr marL="526415" indent="-26543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00000"/>
              <a:buChar char="o"/>
              <a:tabLst>
                <a:tab pos="1069975" algn="l"/>
                <a:tab pos="1230630" algn="l"/>
              </a:tabLst>
              <a:defRPr sz="1950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2pPr>
            <a:lvl3pPr marL="745490" indent="-20129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•"/>
              <a:tabLst>
                <a:tab pos="1069975" algn="l"/>
                <a:tab pos="1230630" algn="l"/>
              </a:tabLst>
              <a:defRPr sz="1650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3pPr>
            <a:lvl4pPr marL="994410" indent="-2476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–"/>
              <a:tabLst>
                <a:tab pos="1069975" algn="l"/>
                <a:tab pos="1230630" algn="l"/>
              </a:tabLst>
              <a:defRPr sz="1425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4pPr>
            <a:lvl5pPr marL="1200150" indent="-20510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5pPr>
            <a:lvl6pPr marL="15430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6pPr>
            <a:lvl7pPr marL="18859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7pPr>
            <a:lvl8pPr marL="22288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8pPr>
            <a:lvl9pPr marL="25717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914400">
              <a:buNone/>
            </a:pPr>
            <a:r>
              <a:rPr lang="en-US" sz="1600" b="1" kern="0" dirty="0">
                <a:solidFill>
                  <a:schemeClr val="bg1"/>
                </a:solidFill>
              </a:rPr>
              <a:t>Le </a:t>
            </a:r>
            <a:r>
              <a:rPr lang="en-US" sz="1600" b="1" kern="0" dirty="0" err="1">
                <a:solidFill>
                  <a:schemeClr val="bg1"/>
                </a:solidFill>
              </a:rPr>
              <a:t>sevrage</a:t>
            </a:r>
            <a:r>
              <a:rPr lang="en-US" sz="1600" b="1" kern="0" dirty="0">
                <a:solidFill>
                  <a:schemeClr val="bg1"/>
                </a:solidFill>
              </a:rPr>
              <a:t> </a:t>
            </a:r>
            <a:r>
              <a:rPr lang="en-US" sz="1600" b="1" kern="0" dirty="0" err="1">
                <a:solidFill>
                  <a:schemeClr val="bg1"/>
                </a:solidFill>
              </a:rPr>
              <a:t>tabagique</a:t>
            </a:r>
            <a:r>
              <a:rPr lang="en-US" sz="1600" b="1" kern="0" dirty="0">
                <a:solidFill>
                  <a:schemeClr val="bg1"/>
                </a:solidFill>
              </a:rPr>
              <a:t> </a:t>
            </a:r>
            <a:r>
              <a:rPr lang="en-US" sz="1600" b="1" kern="0" dirty="0" err="1">
                <a:solidFill>
                  <a:schemeClr val="bg1"/>
                </a:solidFill>
              </a:rPr>
              <a:t>réduit</a:t>
            </a:r>
            <a:r>
              <a:rPr lang="en-US" sz="1600" b="1" kern="0" dirty="0">
                <a:solidFill>
                  <a:schemeClr val="bg1"/>
                </a:solidFill>
              </a:rPr>
              <a:t> </a:t>
            </a:r>
            <a:r>
              <a:rPr lang="en-US" sz="1600" b="1" kern="0" dirty="0" err="1">
                <a:solidFill>
                  <a:schemeClr val="bg1"/>
                </a:solidFill>
              </a:rPr>
              <a:t>l’anxiété</a:t>
            </a:r>
            <a:r>
              <a:rPr lang="en-US" sz="1600" b="1" kern="0" dirty="0">
                <a:solidFill>
                  <a:schemeClr val="bg1"/>
                </a:solidFill>
              </a:rPr>
              <a:t> et la </a:t>
            </a:r>
            <a:r>
              <a:rPr lang="en-US" sz="1600" b="1" kern="0" dirty="0" err="1">
                <a:solidFill>
                  <a:schemeClr val="bg1"/>
                </a:solidFill>
              </a:rPr>
              <a:t>dépression</a:t>
            </a:r>
            <a:endParaRPr lang="en-US" sz="1600" b="1" kern="0" dirty="0">
              <a:solidFill>
                <a:schemeClr val="bg1"/>
              </a:solidFill>
            </a:endParaRPr>
          </a:p>
          <a:p>
            <a:pPr defTabSz="914400"/>
            <a:r>
              <a:rPr lang="en-US" sz="1600" kern="0" dirty="0">
                <a:solidFill>
                  <a:schemeClr val="bg1"/>
                </a:solidFill>
              </a:rPr>
              <a:t>Les </a:t>
            </a:r>
            <a:r>
              <a:rPr lang="en-US" sz="1600" kern="0" dirty="0" err="1">
                <a:solidFill>
                  <a:schemeClr val="bg1"/>
                </a:solidFill>
              </a:rPr>
              <a:t>personnes</a:t>
            </a:r>
            <a:r>
              <a:rPr lang="en-US" sz="1600" kern="0" dirty="0">
                <a:solidFill>
                  <a:schemeClr val="bg1"/>
                </a:solidFill>
              </a:rPr>
              <a:t> </a:t>
            </a:r>
            <a:r>
              <a:rPr lang="en-US" sz="1600" kern="0" dirty="0" err="1">
                <a:solidFill>
                  <a:schemeClr val="bg1"/>
                </a:solidFill>
              </a:rPr>
              <a:t>souffrant</a:t>
            </a:r>
            <a:r>
              <a:rPr lang="en-US" sz="1600" kern="0" dirty="0">
                <a:solidFill>
                  <a:schemeClr val="bg1"/>
                </a:solidFill>
              </a:rPr>
              <a:t> de BPCO et troubles </a:t>
            </a:r>
            <a:r>
              <a:rPr lang="en-US" sz="1600" kern="0" dirty="0" err="1">
                <a:solidFill>
                  <a:schemeClr val="bg1"/>
                </a:solidFill>
              </a:rPr>
              <a:t>mentaux</a:t>
            </a:r>
            <a:r>
              <a:rPr lang="en-US" sz="1600" kern="0" dirty="0">
                <a:solidFill>
                  <a:schemeClr val="bg1"/>
                </a:solidFill>
              </a:rPr>
              <a:t> qui </a:t>
            </a:r>
            <a:r>
              <a:rPr lang="en-US" sz="1600" kern="0" dirty="0" err="1">
                <a:solidFill>
                  <a:schemeClr val="bg1"/>
                </a:solidFill>
              </a:rPr>
              <a:t>fument</a:t>
            </a:r>
            <a:r>
              <a:rPr lang="en-US" sz="1600" kern="0" dirty="0">
                <a:solidFill>
                  <a:schemeClr val="bg1"/>
                </a:solidFill>
              </a:rPr>
              <a:t> </a:t>
            </a:r>
            <a:r>
              <a:rPr lang="en-US" sz="1600" kern="0" dirty="0" err="1">
                <a:solidFill>
                  <a:schemeClr val="bg1"/>
                </a:solidFill>
              </a:rPr>
              <a:t>ont</a:t>
            </a:r>
            <a:r>
              <a:rPr lang="en-US" sz="1600" kern="0" dirty="0">
                <a:solidFill>
                  <a:schemeClr val="bg1"/>
                </a:solidFill>
              </a:rPr>
              <a:t> </a:t>
            </a:r>
            <a:r>
              <a:rPr lang="en-US" sz="1600" kern="0" dirty="0" err="1">
                <a:solidFill>
                  <a:schemeClr val="bg1"/>
                </a:solidFill>
              </a:rPr>
              <a:t>souvent</a:t>
            </a:r>
            <a:r>
              <a:rPr lang="en-US" sz="1600" kern="0" dirty="0">
                <a:solidFill>
                  <a:schemeClr val="bg1"/>
                </a:solidFill>
              </a:rPr>
              <a:t> </a:t>
            </a:r>
            <a:r>
              <a:rPr lang="en-US" sz="1600" kern="0" dirty="0" err="1">
                <a:solidFill>
                  <a:schemeClr val="bg1"/>
                </a:solidFill>
              </a:rPr>
              <a:t>besoin</a:t>
            </a:r>
            <a:r>
              <a:rPr lang="en-US" sz="1600" kern="0" dirty="0">
                <a:solidFill>
                  <a:schemeClr val="bg1"/>
                </a:solidFill>
              </a:rPr>
              <a:t> d’un </a:t>
            </a:r>
            <a:r>
              <a:rPr lang="en-US" sz="1600" kern="0" dirty="0" err="1">
                <a:solidFill>
                  <a:schemeClr val="bg1"/>
                </a:solidFill>
              </a:rPr>
              <a:t>soutien</a:t>
            </a:r>
            <a:r>
              <a:rPr lang="en-US" sz="1600" kern="0" dirty="0">
                <a:solidFill>
                  <a:schemeClr val="bg1"/>
                </a:solidFill>
              </a:rPr>
              <a:t> à </a:t>
            </a:r>
            <a:r>
              <a:rPr lang="en-US" sz="1600" kern="0" dirty="0" err="1">
                <a:solidFill>
                  <a:schemeClr val="bg1"/>
                </a:solidFill>
              </a:rPr>
              <a:t>l’occasion</a:t>
            </a:r>
            <a:r>
              <a:rPr lang="en-US" sz="1600" kern="0" dirty="0">
                <a:solidFill>
                  <a:schemeClr val="bg1"/>
                </a:solidFill>
              </a:rPr>
              <a:t> de multiples </a:t>
            </a:r>
            <a:r>
              <a:rPr lang="en-US" sz="1600" kern="0" dirty="0" err="1">
                <a:solidFill>
                  <a:schemeClr val="bg1"/>
                </a:solidFill>
              </a:rPr>
              <a:t>tentatives</a:t>
            </a:r>
            <a:r>
              <a:rPr lang="en-US" sz="1600" kern="0" dirty="0">
                <a:solidFill>
                  <a:schemeClr val="bg1"/>
                </a:solidFill>
              </a:rPr>
              <a:t> de </a:t>
            </a:r>
            <a:r>
              <a:rPr lang="en-US" sz="1600" kern="0" dirty="0" err="1">
                <a:solidFill>
                  <a:schemeClr val="bg1"/>
                </a:solidFill>
              </a:rPr>
              <a:t>sevrage</a:t>
            </a:r>
            <a:endParaRPr lang="en-US" sz="1600" kern="0" dirty="0">
              <a:solidFill>
                <a:schemeClr val="bg1"/>
              </a:solidFill>
            </a:endParaRPr>
          </a:p>
          <a:p>
            <a:pPr defTabSz="914400"/>
            <a:r>
              <a:rPr lang="en-US" sz="1600" kern="0" dirty="0" err="1">
                <a:solidFill>
                  <a:schemeClr val="bg1"/>
                </a:solidFill>
              </a:rPr>
              <a:t>Associer</a:t>
            </a:r>
            <a:r>
              <a:rPr lang="en-US" sz="1600" kern="0" dirty="0">
                <a:solidFill>
                  <a:schemeClr val="bg1"/>
                </a:solidFill>
              </a:rPr>
              <a:t> un conseil minimal et les </a:t>
            </a:r>
            <a:r>
              <a:rPr lang="en-US" sz="1600" kern="0" dirty="0" err="1">
                <a:solidFill>
                  <a:schemeClr val="bg1"/>
                </a:solidFill>
              </a:rPr>
              <a:t>traitements</a:t>
            </a:r>
            <a:r>
              <a:rPr lang="en-US" sz="1600" kern="0" dirty="0">
                <a:solidFill>
                  <a:schemeClr val="bg1"/>
                </a:solidFill>
              </a:rPr>
              <a:t> </a:t>
            </a:r>
            <a:r>
              <a:rPr lang="en-US" sz="1600" kern="0" dirty="0" err="1">
                <a:solidFill>
                  <a:schemeClr val="bg1"/>
                </a:solidFill>
              </a:rPr>
              <a:t>pharmacologiques</a:t>
            </a:r>
            <a:r>
              <a:rPr lang="en-US" sz="1600" kern="0" dirty="0">
                <a:solidFill>
                  <a:schemeClr val="bg1"/>
                </a:solidFill>
              </a:rPr>
              <a:t>, car </a:t>
            </a:r>
            <a:r>
              <a:rPr lang="en-US" sz="1600" kern="0" dirty="0" err="1">
                <a:solidFill>
                  <a:schemeClr val="bg1"/>
                </a:solidFill>
              </a:rPr>
              <a:t>c’est</a:t>
            </a:r>
            <a:r>
              <a:rPr lang="en-US" sz="1600" kern="0" dirty="0">
                <a:solidFill>
                  <a:schemeClr val="bg1"/>
                </a:solidFill>
              </a:rPr>
              <a:t> </a:t>
            </a:r>
            <a:r>
              <a:rPr lang="en-US" sz="1600" kern="0" dirty="0" err="1">
                <a:solidFill>
                  <a:schemeClr val="bg1"/>
                </a:solidFill>
              </a:rPr>
              <a:t>l’intervention</a:t>
            </a:r>
            <a:r>
              <a:rPr lang="en-US" sz="1600" kern="0" dirty="0">
                <a:solidFill>
                  <a:schemeClr val="bg1"/>
                </a:solidFill>
              </a:rPr>
              <a:t> la plus </a:t>
            </a:r>
            <a:r>
              <a:rPr lang="en-US" sz="1600" kern="0" dirty="0" err="1">
                <a:solidFill>
                  <a:schemeClr val="bg1"/>
                </a:solidFill>
              </a:rPr>
              <a:t>efficace</a:t>
            </a:r>
            <a:endParaRPr lang="en-US" sz="1600" kern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58976" y="400050"/>
            <a:ext cx="6172200" cy="571500"/>
          </a:xfrm>
        </p:spPr>
        <p:txBody>
          <a:bodyPr/>
          <a:lstStyle/>
          <a:p>
            <a:r>
              <a:rPr lang="en-GB" dirty="0"/>
              <a:t>A </a:t>
            </a:r>
            <a:r>
              <a:rPr lang="en-GB" dirty="0" err="1"/>
              <a:t>propos</a:t>
            </a:r>
            <a:r>
              <a:rPr lang="en-GB" dirty="0"/>
              <a:t> du </a:t>
            </a:r>
            <a:r>
              <a:rPr lang="en-GB" dirty="0" err="1"/>
              <a:t>diaporama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600" dirty="0" err="1"/>
              <a:t>Vous</a:t>
            </a:r>
            <a:r>
              <a:rPr lang="en-GB" sz="1600" dirty="0"/>
              <a:t> </a:t>
            </a:r>
            <a:r>
              <a:rPr lang="en-GB" sz="1600" dirty="0" err="1"/>
              <a:t>pouvez</a:t>
            </a:r>
            <a:r>
              <a:rPr lang="en-GB" sz="1600" dirty="0"/>
              <a:t> utiliser, </a:t>
            </a:r>
            <a:r>
              <a:rPr lang="en-GB" sz="1600" dirty="0" err="1"/>
              <a:t>mettre</a:t>
            </a:r>
            <a:r>
              <a:rPr lang="en-GB" sz="1600" dirty="0"/>
              <a:t> à jour et </a:t>
            </a:r>
            <a:r>
              <a:rPr lang="en-GB" sz="1600" dirty="0" err="1"/>
              <a:t>partager</a:t>
            </a:r>
            <a:r>
              <a:rPr lang="en-GB" sz="1600" dirty="0"/>
              <a:t> </a:t>
            </a:r>
            <a:r>
              <a:rPr lang="en-GB" sz="1600" dirty="0" err="1"/>
              <a:t>ces</a:t>
            </a:r>
            <a:r>
              <a:rPr lang="en-GB" sz="1600" dirty="0"/>
              <a:t> </a:t>
            </a:r>
            <a:r>
              <a:rPr lang="en-GB" sz="1600" dirty="0" err="1"/>
              <a:t>dispositives</a:t>
            </a:r>
            <a:r>
              <a:rPr lang="en-GB" sz="1600" dirty="0"/>
              <a:t> </a:t>
            </a:r>
            <a:r>
              <a:rPr lang="en-GB" sz="1600" dirty="0" err="1"/>
              <a:t>librement</a:t>
            </a:r>
            <a:r>
              <a:rPr lang="en-GB" sz="1600" dirty="0"/>
              <a:t> avec </a:t>
            </a:r>
            <a:r>
              <a:rPr lang="en-GB" sz="1600" dirty="0" err="1"/>
              <a:t>vos</a:t>
            </a:r>
            <a:r>
              <a:rPr lang="en-GB" sz="1600" dirty="0"/>
              <a:t> </a:t>
            </a:r>
            <a:r>
              <a:rPr lang="en-GB" sz="1600" dirty="0" err="1"/>
              <a:t>collègues</a:t>
            </a:r>
            <a:r>
              <a:rPr lang="en-GB" sz="1600" dirty="0"/>
              <a:t> et patients dans un but non commercial</a:t>
            </a:r>
          </a:p>
          <a:p>
            <a:r>
              <a:rPr lang="en-GB" sz="1600" dirty="0"/>
              <a:t>Il y aura </a:t>
            </a:r>
            <a:r>
              <a:rPr lang="en-GB" sz="1600" dirty="0" err="1"/>
              <a:t>une</a:t>
            </a:r>
            <a:r>
              <a:rPr lang="en-GB" sz="1600" dirty="0"/>
              <a:t> introduction sur les </a:t>
            </a:r>
            <a:r>
              <a:rPr lang="en-GB" sz="1600" dirty="0" err="1"/>
              <a:t>généralités</a:t>
            </a:r>
            <a:r>
              <a:rPr lang="en-GB" sz="1600" dirty="0"/>
              <a:t> sur la BPCO et la </a:t>
            </a:r>
            <a:r>
              <a:rPr lang="en-GB" sz="1600" dirty="0" err="1"/>
              <a:t>santé</a:t>
            </a:r>
            <a:r>
              <a:rPr lang="en-GB" sz="1600" dirty="0"/>
              <a:t> </a:t>
            </a:r>
            <a:r>
              <a:rPr lang="en-GB" sz="1600" dirty="0" err="1"/>
              <a:t>mentale</a:t>
            </a:r>
            <a:r>
              <a:rPr lang="en-GB" sz="1600" dirty="0"/>
              <a:t> </a:t>
            </a:r>
            <a:r>
              <a:rPr lang="en-GB" sz="1600" dirty="0" err="1"/>
              <a:t>suivie</a:t>
            </a:r>
            <a:r>
              <a:rPr lang="en-GB" sz="1600" dirty="0"/>
              <a:t> d’un </a:t>
            </a:r>
            <a:r>
              <a:rPr lang="en-GB" sz="1600" dirty="0" err="1"/>
              <a:t>cas</a:t>
            </a:r>
            <a:r>
              <a:rPr lang="en-GB" sz="1600" dirty="0"/>
              <a:t> </a:t>
            </a:r>
            <a:r>
              <a:rPr lang="en-GB" sz="1600" dirty="0" err="1"/>
              <a:t>clinique</a:t>
            </a:r>
            <a:r>
              <a:rPr lang="en-GB" sz="1600" dirty="0"/>
              <a:t>.</a:t>
            </a:r>
          </a:p>
          <a:p>
            <a:r>
              <a:rPr lang="en-GB" sz="1600" dirty="0"/>
              <a:t>Les </a:t>
            </a:r>
            <a:r>
              <a:rPr lang="en-GB" sz="1600" dirty="0" err="1"/>
              <a:t>diapos</a:t>
            </a:r>
            <a:r>
              <a:rPr lang="en-GB" sz="1600" dirty="0"/>
              <a:t> </a:t>
            </a:r>
            <a:r>
              <a:rPr lang="en-GB" sz="1600" dirty="0" err="1"/>
              <a:t>sont</a:t>
            </a:r>
            <a:r>
              <a:rPr lang="en-GB" sz="1600" dirty="0"/>
              <a:t> </a:t>
            </a:r>
            <a:r>
              <a:rPr lang="en-GB" sz="1600" dirty="0" err="1"/>
              <a:t>soumises</a:t>
            </a:r>
            <a:r>
              <a:rPr lang="en-GB" sz="1600" dirty="0"/>
              <a:t> à la licence Creative Commons CC BY-NC-ND</a:t>
            </a:r>
          </a:p>
          <a:p>
            <a:pPr lvl="1"/>
            <a:r>
              <a:rPr lang="en-GB" sz="1200" dirty="0"/>
              <a:t>BY pour attribution (</a:t>
            </a:r>
            <a:r>
              <a:rPr lang="fr-FR" sz="1200" dirty="0"/>
              <a:t>obligation de créditer l'auteur et les autres parties liées à la production de ce travail</a:t>
            </a:r>
            <a:r>
              <a:rPr lang="en-GB" sz="1200" dirty="0"/>
              <a:t>)</a:t>
            </a:r>
          </a:p>
          <a:p>
            <a:pPr lvl="1"/>
            <a:r>
              <a:rPr lang="en-GB" sz="1200" dirty="0"/>
              <a:t>NC pour </a:t>
            </a:r>
            <a:r>
              <a:rPr lang="en-GB" sz="1200" dirty="0" err="1"/>
              <a:t>NonCommercial</a:t>
            </a:r>
            <a:r>
              <a:rPr lang="en-GB" sz="1200" dirty="0"/>
              <a:t> (</a:t>
            </a:r>
            <a:r>
              <a:rPr lang="en-GB" sz="1200" dirty="0" err="1"/>
              <a:t>l’utilisation</a:t>
            </a:r>
            <a:r>
              <a:rPr lang="en-GB" sz="1200" dirty="0"/>
              <a:t> à des fins </a:t>
            </a:r>
            <a:r>
              <a:rPr lang="en-GB" sz="1200" dirty="0" err="1"/>
              <a:t>commerciales</a:t>
            </a:r>
            <a:r>
              <a:rPr lang="en-GB" sz="1200" dirty="0"/>
              <a:t> </a:t>
            </a:r>
            <a:r>
              <a:rPr lang="en-GB" sz="1200" dirty="0" err="1"/>
              <a:t>n’est</a:t>
            </a:r>
            <a:r>
              <a:rPr lang="en-GB" sz="1200" dirty="0"/>
              <a:t> pas </a:t>
            </a:r>
            <a:r>
              <a:rPr lang="en-GB" sz="1200" dirty="0" err="1"/>
              <a:t>autorisée</a:t>
            </a:r>
            <a:r>
              <a:rPr lang="en-GB" sz="1200" dirty="0"/>
              <a:t> par la license)</a:t>
            </a:r>
          </a:p>
          <a:p>
            <a:pPr lvl="1"/>
            <a:r>
              <a:rPr lang="en-GB" sz="1200" dirty="0"/>
              <a:t>ND pour </a:t>
            </a:r>
            <a:r>
              <a:rPr lang="en-GB" sz="1200" dirty="0" err="1"/>
              <a:t>NoDerivatives</a:t>
            </a:r>
            <a:r>
              <a:rPr lang="en-GB" sz="1200" dirty="0"/>
              <a:t> (</a:t>
            </a:r>
            <a:r>
              <a:rPr lang="en-GB" sz="1200" dirty="0" err="1"/>
              <a:t>Seules</a:t>
            </a:r>
            <a:r>
              <a:rPr lang="en-GB" sz="1200" dirty="0"/>
              <a:t> les copies de verbatim de </a:t>
            </a:r>
            <a:r>
              <a:rPr lang="en-GB" sz="1200" dirty="0" err="1"/>
              <a:t>ce</a:t>
            </a:r>
            <a:r>
              <a:rPr lang="en-GB" sz="1200" dirty="0"/>
              <a:t> travail </a:t>
            </a:r>
            <a:r>
              <a:rPr lang="en-GB" sz="1200" dirty="0" err="1"/>
              <a:t>peuvent</a:t>
            </a:r>
            <a:r>
              <a:rPr lang="en-GB" sz="1200" dirty="0"/>
              <a:t> </a:t>
            </a:r>
            <a:r>
              <a:rPr lang="en-GB" sz="1200" dirty="0" err="1"/>
              <a:t>être</a:t>
            </a:r>
            <a:r>
              <a:rPr lang="en-GB" sz="1200" dirty="0"/>
              <a:t> </a:t>
            </a:r>
            <a:r>
              <a:rPr lang="en-GB" sz="1200" dirty="0" err="1"/>
              <a:t>partagées</a:t>
            </a:r>
            <a:r>
              <a:rPr lang="en-GB" sz="1200" dirty="0"/>
              <a:t>)</a:t>
            </a:r>
          </a:p>
          <a:p>
            <a:r>
              <a:rPr lang="en-GB" sz="1600" dirty="0" err="1"/>
              <a:t>Lors</a:t>
            </a:r>
            <a:r>
              <a:rPr lang="en-GB" sz="1600" dirty="0"/>
              <a:t> de </a:t>
            </a:r>
            <a:r>
              <a:rPr lang="en-GB" sz="1600" dirty="0" err="1"/>
              <a:t>l’utilisation</a:t>
            </a:r>
            <a:r>
              <a:rPr lang="en-GB" sz="1600" dirty="0"/>
              <a:t> des diapositives, merci de bien </a:t>
            </a:r>
            <a:r>
              <a:rPr lang="en-GB" sz="1600" dirty="0" err="1"/>
              <a:t>indiquer</a:t>
            </a:r>
            <a:r>
              <a:rPr lang="en-GB" sz="1600" dirty="0"/>
              <a:t> la source : IPCRG 2022 COPD and Mental Health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Glossaire</a:t>
            </a:r>
            <a:r>
              <a:rPr lang="en-US" sz="2400" dirty="0"/>
              <a:t>, abbreviations et </a:t>
            </a:r>
            <a:r>
              <a:rPr lang="en-US" sz="2400" dirty="0" err="1"/>
              <a:t>acronymes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sz="1200" b="1" dirty="0"/>
              <a:t>IEC</a:t>
            </a:r>
            <a:r>
              <a:rPr lang="en-US" sz="1200" dirty="0"/>
              <a:t>, </a:t>
            </a:r>
            <a:r>
              <a:rPr lang="en-US" sz="1200" dirty="0" err="1"/>
              <a:t>inhibiteur</a:t>
            </a:r>
            <a:r>
              <a:rPr lang="en-US" sz="1200" dirty="0"/>
              <a:t> de </a:t>
            </a:r>
            <a:r>
              <a:rPr lang="en-US" sz="1200" dirty="0" err="1"/>
              <a:t>l’enzyme</a:t>
            </a:r>
            <a:r>
              <a:rPr lang="en-US" sz="1200" dirty="0"/>
              <a:t> de conversion</a:t>
            </a:r>
          </a:p>
          <a:p>
            <a:r>
              <a:rPr lang="en-US" sz="1200" b="1" dirty="0"/>
              <a:t>AIS</a:t>
            </a:r>
            <a:r>
              <a:rPr lang="en-US" sz="1200" dirty="0"/>
              <a:t>, Echelle AIS </a:t>
            </a:r>
            <a:r>
              <a:rPr lang="en-US" sz="1200" dirty="0" err="1"/>
              <a:t>d’insomnie</a:t>
            </a:r>
            <a:r>
              <a:rPr lang="en-US" sz="1200" dirty="0"/>
              <a:t> </a:t>
            </a:r>
            <a:r>
              <a:rPr lang="en-US" sz="1200" dirty="0" err="1"/>
              <a:t>d’Athènes</a:t>
            </a:r>
            <a:endParaRPr lang="en-US" sz="1200" dirty="0"/>
          </a:p>
          <a:p>
            <a:r>
              <a:rPr lang="en-US" sz="1200" b="1" dirty="0"/>
              <a:t>IMC</a:t>
            </a:r>
            <a:r>
              <a:rPr lang="en-US" sz="1200" dirty="0"/>
              <a:t>, </a:t>
            </a:r>
            <a:r>
              <a:rPr lang="en-US" sz="1200" dirty="0" err="1"/>
              <a:t>indice</a:t>
            </a:r>
            <a:r>
              <a:rPr lang="en-US" sz="1200" dirty="0"/>
              <a:t> de masse </a:t>
            </a:r>
            <a:r>
              <a:rPr lang="en-US" sz="1200" dirty="0" err="1"/>
              <a:t>corporelle</a:t>
            </a:r>
            <a:endParaRPr lang="en-US" sz="1200" dirty="0"/>
          </a:p>
          <a:p>
            <a:r>
              <a:rPr lang="en-US" sz="1200" b="1" dirty="0"/>
              <a:t>CAT</a:t>
            </a:r>
            <a:r>
              <a:rPr lang="en-US" sz="1200" dirty="0"/>
              <a:t>, Questionnaire CAT </a:t>
            </a:r>
            <a:r>
              <a:rPr lang="en-US" sz="1200" dirty="0" err="1"/>
              <a:t>d’évaluation</a:t>
            </a:r>
            <a:r>
              <a:rPr lang="en-US" sz="1200" dirty="0"/>
              <a:t> BPCO </a:t>
            </a:r>
          </a:p>
          <a:p>
            <a:r>
              <a:rPr lang="en-US" sz="1200" b="1" dirty="0"/>
              <a:t>BPCO</a:t>
            </a:r>
            <a:r>
              <a:rPr lang="en-US" sz="1200" dirty="0"/>
              <a:t>, </a:t>
            </a:r>
            <a:r>
              <a:rPr lang="en-US" sz="1200" dirty="0" err="1"/>
              <a:t>Bronchopneumopathie</a:t>
            </a:r>
            <a:r>
              <a:rPr lang="en-US" sz="1200" dirty="0"/>
              <a:t> </a:t>
            </a:r>
            <a:r>
              <a:rPr lang="en-US" sz="1200" dirty="0" err="1"/>
              <a:t>chronique</a:t>
            </a:r>
            <a:r>
              <a:rPr lang="en-US" sz="1200" dirty="0"/>
              <a:t> obstructive</a:t>
            </a:r>
          </a:p>
          <a:p>
            <a:r>
              <a:rPr lang="en-US" sz="1200" b="1" dirty="0"/>
              <a:t>FSS</a:t>
            </a:r>
            <a:r>
              <a:rPr lang="en-US" sz="1200" dirty="0"/>
              <a:t>, Echelle de </a:t>
            </a:r>
            <a:r>
              <a:rPr lang="en-US" sz="1200" dirty="0" err="1"/>
              <a:t>sévérité</a:t>
            </a:r>
            <a:r>
              <a:rPr lang="en-US" sz="1200" dirty="0"/>
              <a:t> de la fatigue</a:t>
            </a:r>
          </a:p>
          <a:p>
            <a:r>
              <a:rPr lang="en-US" sz="1200" b="1" dirty="0"/>
              <a:t>VEMS</a:t>
            </a:r>
            <a:r>
              <a:rPr lang="en-US" sz="1200" dirty="0"/>
              <a:t>, </a:t>
            </a:r>
            <a:r>
              <a:rPr lang="fr-FR" sz="1200" dirty="0"/>
              <a:t>volume expiratoire maximal à la première seconde</a:t>
            </a:r>
            <a:endParaRPr lang="en-US" sz="1200" dirty="0"/>
          </a:p>
          <a:p>
            <a:r>
              <a:rPr lang="en-US" sz="1200" b="1" dirty="0"/>
              <a:t>CVF</a:t>
            </a:r>
            <a:r>
              <a:rPr lang="en-US" sz="1200" dirty="0"/>
              <a:t>, </a:t>
            </a:r>
            <a:r>
              <a:rPr lang="en-US" sz="1200" dirty="0" err="1"/>
              <a:t>capacité</a:t>
            </a:r>
            <a:r>
              <a:rPr lang="en-US" sz="1200" dirty="0"/>
              <a:t> </a:t>
            </a:r>
            <a:r>
              <a:rPr lang="en-US" sz="1200" dirty="0" err="1"/>
              <a:t>vitale</a:t>
            </a:r>
            <a:r>
              <a:rPr lang="en-US" sz="1200" dirty="0"/>
              <a:t> </a:t>
            </a:r>
            <a:r>
              <a:rPr lang="en-US" sz="1200" dirty="0" err="1"/>
              <a:t>forcée</a:t>
            </a:r>
            <a:endParaRPr lang="en-US" sz="1200" dirty="0"/>
          </a:p>
          <a:p>
            <a:r>
              <a:rPr lang="en-US" sz="1200" b="1" dirty="0"/>
              <a:t>GAD-7</a:t>
            </a:r>
            <a:r>
              <a:rPr lang="en-US" sz="1200" dirty="0"/>
              <a:t>, </a:t>
            </a:r>
            <a:r>
              <a:rPr lang="fr-FR" sz="1200" dirty="0"/>
              <a:t>Échelle de dépistage de l'anxiété généralisée</a:t>
            </a:r>
          </a:p>
          <a:p>
            <a:r>
              <a:rPr lang="en-US" sz="1200" b="1" dirty="0"/>
              <a:t>MG</a:t>
            </a:r>
            <a:r>
              <a:rPr lang="en-US" sz="1200" dirty="0"/>
              <a:t>, </a:t>
            </a:r>
            <a:r>
              <a:rPr lang="en-US" sz="1200" dirty="0" err="1"/>
              <a:t>Médecin</a:t>
            </a:r>
            <a:r>
              <a:rPr lang="en-US" sz="1200" dirty="0"/>
              <a:t> </a:t>
            </a:r>
            <a:r>
              <a:rPr lang="en-US" sz="1200" dirty="0" err="1"/>
              <a:t>généraliste</a:t>
            </a:r>
            <a:endParaRPr lang="en-US" sz="1200" dirty="0"/>
          </a:p>
          <a:p>
            <a:r>
              <a:rPr lang="en-US" sz="1200" b="1" dirty="0"/>
              <a:t>GOLD</a:t>
            </a:r>
            <a:r>
              <a:rPr lang="en-US" sz="1200" dirty="0"/>
              <a:t>, Global Initiative for Chronic Obstructive Lung Disease</a:t>
            </a:r>
          </a:p>
          <a:p>
            <a:r>
              <a:rPr lang="en-US" sz="1200" b="1" dirty="0"/>
              <a:t>BALA</a:t>
            </a:r>
            <a:r>
              <a:rPr lang="en-US" sz="1200" dirty="0"/>
              <a:t>, </a:t>
            </a:r>
            <a:r>
              <a:rPr lang="el-GR" sz="1200" dirty="0"/>
              <a:t>β-</a:t>
            </a:r>
            <a:r>
              <a:rPr lang="en-US" sz="1200" dirty="0" err="1"/>
              <a:t>agoniste</a:t>
            </a:r>
            <a:r>
              <a:rPr lang="en-US" sz="1200" dirty="0"/>
              <a:t> de longue durée </a:t>
            </a:r>
            <a:r>
              <a:rPr lang="en-US" sz="1200" dirty="0" err="1"/>
              <a:t>d’action</a:t>
            </a:r>
            <a:endParaRPr lang="en-US" sz="1200" dirty="0"/>
          </a:p>
          <a:p>
            <a:r>
              <a:rPr lang="en-US" sz="1200" b="1" dirty="0" err="1"/>
              <a:t>mMRC</a:t>
            </a:r>
            <a:r>
              <a:rPr lang="en-US" sz="1200" dirty="0"/>
              <a:t>, </a:t>
            </a:r>
            <a:r>
              <a:rPr lang="fr-FR" sz="1200" dirty="0"/>
              <a:t>échelle de dyspnée modifiée du </a:t>
            </a:r>
            <a:r>
              <a:rPr lang="fr-FR" sz="1200" dirty="0" err="1"/>
              <a:t>Medical</a:t>
            </a:r>
            <a:r>
              <a:rPr lang="fr-FR" sz="1200" dirty="0"/>
              <a:t> </a:t>
            </a:r>
            <a:r>
              <a:rPr lang="fr-FR" sz="1200" dirty="0" err="1"/>
              <a:t>Research</a:t>
            </a:r>
            <a:r>
              <a:rPr lang="fr-FR" sz="1200" dirty="0"/>
              <a:t> Council</a:t>
            </a:r>
          </a:p>
          <a:p>
            <a:r>
              <a:rPr lang="en-US" sz="1200" b="1" dirty="0"/>
              <a:t>PHQ-9</a:t>
            </a:r>
            <a:r>
              <a:rPr lang="en-US" sz="1200" dirty="0"/>
              <a:t>, Questionnaire de </a:t>
            </a:r>
            <a:r>
              <a:rPr lang="en-US" sz="1200" dirty="0" err="1"/>
              <a:t>santé</a:t>
            </a:r>
            <a:r>
              <a:rPr lang="en-US" sz="1200" dirty="0"/>
              <a:t> patient PHQ-9</a:t>
            </a:r>
          </a:p>
          <a:p>
            <a:r>
              <a:rPr lang="en-US" sz="1200" b="1" dirty="0"/>
              <a:t>PSQI</a:t>
            </a:r>
            <a:r>
              <a:rPr lang="en-US" sz="1200" dirty="0"/>
              <a:t>, </a:t>
            </a:r>
            <a:r>
              <a:rPr lang="fr-FR" sz="1200" dirty="0"/>
              <a:t>Index de Qualité du Sommeil de Pittsburgh</a:t>
            </a:r>
          </a:p>
          <a:p>
            <a:r>
              <a:rPr lang="en-US" sz="1200" b="1" dirty="0"/>
              <a:t>BASA</a:t>
            </a:r>
            <a:r>
              <a:rPr lang="en-US" sz="1200" dirty="0"/>
              <a:t>, </a:t>
            </a:r>
            <a:r>
              <a:rPr lang="el-GR" sz="1200" dirty="0"/>
              <a:t>β-</a:t>
            </a:r>
            <a:r>
              <a:rPr lang="en-US" sz="1200" dirty="0" err="1"/>
              <a:t>agoniste</a:t>
            </a:r>
            <a:r>
              <a:rPr lang="en-US" sz="1200" dirty="0"/>
              <a:t> de </a:t>
            </a:r>
            <a:r>
              <a:rPr lang="en-US" sz="1200" dirty="0" err="1"/>
              <a:t>courte</a:t>
            </a:r>
            <a:r>
              <a:rPr lang="en-US" sz="1200" dirty="0"/>
              <a:t> durée </a:t>
            </a:r>
            <a:r>
              <a:rPr lang="en-US" sz="1200" dirty="0" err="1"/>
              <a:t>d’action</a:t>
            </a:r>
            <a:endParaRPr lang="en-US" sz="1200" dirty="0"/>
          </a:p>
          <a:p>
            <a:r>
              <a:rPr lang="en-US" sz="1200" b="1" dirty="0"/>
              <a:t>ST</a:t>
            </a:r>
            <a:r>
              <a:rPr lang="en-US" sz="1200" dirty="0"/>
              <a:t>, </a:t>
            </a:r>
            <a:r>
              <a:rPr lang="en-US" sz="1200" dirty="0" err="1"/>
              <a:t>sevrage</a:t>
            </a:r>
            <a:r>
              <a:rPr lang="en-US" sz="1200" dirty="0"/>
              <a:t> </a:t>
            </a:r>
            <a:r>
              <a:rPr lang="en-US" sz="1200" dirty="0" err="1"/>
              <a:t>tabagique</a:t>
            </a:r>
            <a:endParaRPr lang="en-US" sz="1200" dirty="0"/>
          </a:p>
          <a:p>
            <a:r>
              <a:rPr lang="en-US" sz="1200" b="1" dirty="0"/>
              <a:t>AIT</a:t>
            </a:r>
            <a:r>
              <a:rPr lang="en-US" sz="1200" dirty="0"/>
              <a:t>, accident </a:t>
            </a:r>
            <a:r>
              <a:rPr lang="en-US" sz="1200" dirty="0" err="1"/>
              <a:t>ischémique</a:t>
            </a:r>
            <a:r>
              <a:rPr lang="en-US" sz="1200" dirty="0"/>
              <a:t> </a:t>
            </a:r>
            <a:r>
              <a:rPr lang="en-US" sz="1200" dirty="0" err="1"/>
              <a:t>transitoire</a:t>
            </a:r>
            <a:endParaRPr lang="en-US" sz="1200" dirty="0"/>
          </a:p>
          <a:p>
            <a:r>
              <a:rPr lang="en-US" sz="1200" b="1" dirty="0"/>
              <a:t>CTB</a:t>
            </a:r>
            <a:r>
              <a:rPr lang="en-US" sz="1200" dirty="0"/>
              <a:t>, conseil très </a:t>
            </a:r>
            <a:r>
              <a:rPr lang="en-US" sz="1200" dirty="0" err="1"/>
              <a:t>bref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Souligner</a:t>
            </a:r>
            <a:r>
              <a:rPr lang="en-US" dirty="0"/>
              <a:t> </a:t>
            </a:r>
            <a:r>
              <a:rPr lang="en-US" dirty="0" err="1"/>
              <a:t>l’importance</a:t>
            </a:r>
            <a:r>
              <a:rPr lang="en-US" dirty="0"/>
              <a:t> du </a:t>
            </a:r>
            <a:r>
              <a:rPr lang="en-US" dirty="0" err="1"/>
              <a:t>sevrage</a:t>
            </a:r>
            <a:r>
              <a:rPr lang="en-US" dirty="0"/>
              <a:t> </a:t>
            </a:r>
            <a:r>
              <a:rPr lang="en-US" dirty="0" err="1"/>
              <a:t>tabagique</a:t>
            </a:r>
            <a:r>
              <a:rPr lang="en-US" dirty="0"/>
              <a:t> chez les </a:t>
            </a:r>
            <a:r>
              <a:rPr lang="en-US" dirty="0" err="1"/>
              <a:t>personnes</a:t>
            </a:r>
            <a:r>
              <a:rPr lang="en-US" dirty="0"/>
              <a:t> </a:t>
            </a:r>
            <a:r>
              <a:rPr lang="en-US" dirty="0" err="1"/>
              <a:t>souffrant</a:t>
            </a:r>
            <a:r>
              <a:rPr lang="en-US" dirty="0"/>
              <a:t> de BPCO et </a:t>
            </a:r>
            <a:r>
              <a:rPr lang="en-US" dirty="0" err="1"/>
              <a:t>d’anxiété</a:t>
            </a:r>
            <a:r>
              <a:rPr lang="en-US" dirty="0"/>
              <a:t> et </a:t>
            </a:r>
            <a:r>
              <a:rPr lang="en-US" dirty="0" err="1"/>
              <a:t>fournir</a:t>
            </a:r>
            <a:r>
              <a:rPr lang="en-US" dirty="0"/>
              <a:t> un </a:t>
            </a:r>
            <a:r>
              <a:rPr lang="en-US" dirty="0" err="1"/>
              <a:t>exemple</a:t>
            </a:r>
            <a:r>
              <a:rPr lang="en-US" dirty="0"/>
              <a:t> </a:t>
            </a:r>
            <a:r>
              <a:rPr lang="en-US" dirty="0" err="1"/>
              <a:t>d’intervention</a:t>
            </a:r>
            <a:r>
              <a:rPr lang="en-US" dirty="0"/>
              <a:t> </a:t>
            </a:r>
            <a:r>
              <a:rPr lang="en-US" dirty="0" err="1"/>
              <a:t>basée</a:t>
            </a:r>
            <a:r>
              <a:rPr lang="en-US" dirty="0"/>
              <a:t> sur les </a:t>
            </a:r>
            <a:r>
              <a:rPr lang="en-US" dirty="0" err="1"/>
              <a:t>preuves</a:t>
            </a:r>
            <a:r>
              <a:rPr lang="en-US" dirty="0"/>
              <a:t> à travers un </a:t>
            </a:r>
            <a:r>
              <a:rPr lang="en-US" dirty="0" err="1"/>
              <a:t>cas</a:t>
            </a:r>
            <a:r>
              <a:rPr lang="en-US" dirty="0"/>
              <a:t> </a:t>
            </a:r>
            <a:r>
              <a:rPr lang="en-US" dirty="0" err="1"/>
              <a:t>clinique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 que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allez</a:t>
            </a:r>
            <a:r>
              <a:rPr lang="en-US" dirty="0"/>
              <a:t> </a:t>
            </a:r>
            <a:r>
              <a:rPr lang="en-US" dirty="0" err="1"/>
              <a:t>apprendre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/>
              <a:t>Comprendre</a:t>
            </a:r>
            <a:r>
              <a:rPr lang="en-US" sz="2000" dirty="0"/>
              <a:t> </a:t>
            </a:r>
            <a:r>
              <a:rPr lang="en-US" sz="2000" dirty="0" err="1"/>
              <a:t>l’importance</a:t>
            </a:r>
            <a:r>
              <a:rPr lang="en-US" sz="2000" dirty="0"/>
              <a:t> de </a:t>
            </a:r>
            <a:r>
              <a:rPr lang="en-US" sz="2000" dirty="0" err="1"/>
              <a:t>l’évaluation</a:t>
            </a:r>
            <a:r>
              <a:rPr lang="en-US" sz="2000" dirty="0"/>
              <a:t> du </a:t>
            </a:r>
            <a:r>
              <a:rPr lang="en-US" sz="2000" dirty="0" err="1"/>
              <a:t>statut</a:t>
            </a:r>
            <a:r>
              <a:rPr lang="en-US" sz="2000" dirty="0"/>
              <a:t> </a:t>
            </a:r>
            <a:r>
              <a:rPr lang="en-US" sz="2000" dirty="0" err="1"/>
              <a:t>tabagique</a:t>
            </a:r>
            <a:r>
              <a:rPr lang="en-US" sz="2000" dirty="0"/>
              <a:t> chez les </a:t>
            </a:r>
            <a:r>
              <a:rPr lang="en-US" sz="2000" dirty="0" err="1"/>
              <a:t>personnes</a:t>
            </a:r>
            <a:r>
              <a:rPr lang="en-US" sz="2000" dirty="0"/>
              <a:t> </a:t>
            </a:r>
            <a:r>
              <a:rPr lang="en-US" sz="2000" dirty="0" err="1"/>
              <a:t>souffrant</a:t>
            </a:r>
            <a:r>
              <a:rPr lang="en-US" sz="2000" dirty="0"/>
              <a:t> de BPCO et </a:t>
            </a:r>
            <a:r>
              <a:rPr lang="en-US" sz="2000" dirty="0" err="1"/>
              <a:t>d’anxiété</a:t>
            </a:r>
            <a:endParaRPr lang="en-US" sz="2000" dirty="0"/>
          </a:p>
          <a:p>
            <a:r>
              <a:rPr lang="en-US" sz="2000" dirty="0"/>
              <a:t>Identifier les </a:t>
            </a:r>
            <a:r>
              <a:rPr lang="en-US" sz="2000" dirty="0" err="1"/>
              <a:t>principaux</a:t>
            </a:r>
            <a:r>
              <a:rPr lang="en-US" sz="2000" dirty="0"/>
              <a:t> obstacles au </a:t>
            </a:r>
            <a:r>
              <a:rPr lang="en-US" sz="2000" dirty="0" err="1"/>
              <a:t>sevrage</a:t>
            </a:r>
            <a:r>
              <a:rPr lang="en-US" sz="2000" dirty="0"/>
              <a:t> </a:t>
            </a:r>
            <a:r>
              <a:rPr lang="en-US" sz="2000" dirty="0" err="1"/>
              <a:t>tabagique</a:t>
            </a:r>
            <a:r>
              <a:rPr lang="en-US" sz="2000" dirty="0"/>
              <a:t> chez les </a:t>
            </a:r>
            <a:r>
              <a:rPr lang="en-US" sz="2000" dirty="0" err="1"/>
              <a:t>personnes</a:t>
            </a:r>
            <a:r>
              <a:rPr lang="en-US" sz="2000" dirty="0"/>
              <a:t> </a:t>
            </a:r>
            <a:r>
              <a:rPr lang="en-US" sz="2000" dirty="0" err="1"/>
              <a:t>atteintes</a:t>
            </a:r>
            <a:r>
              <a:rPr lang="en-US" sz="2000" dirty="0"/>
              <a:t> de BPCO et </a:t>
            </a:r>
            <a:r>
              <a:rPr lang="en-US" sz="2000" dirty="0" err="1"/>
              <a:t>d’anxiété</a:t>
            </a:r>
            <a:r>
              <a:rPr lang="en-US" sz="2000" dirty="0"/>
              <a:t> et les </a:t>
            </a:r>
            <a:r>
              <a:rPr lang="en-US" sz="2000" dirty="0" err="1"/>
              <a:t>méthodes</a:t>
            </a:r>
            <a:r>
              <a:rPr lang="en-US" sz="2000" dirty="0"/>
              <a:t> </a:t>
            </a:r>
            <a:r>
              <a:rPr lang="en-US" sz="2000" dirty="0" err="1"/>
              <a:t>appropriées</a:t>
            </a:r>
            <a:r>
              <a:rPr lang="en-US" sz="2000" dirty="0"/>
              <a:t> pour les </a:t>
            </a:r>
            <a:r>
              <a:rPr lang="en-US" sz="2000" dirty="0" err="1"/>
              <a:t>surmonter</a:t>
            </a:r>
            <a:r>
              <a:rPr lang="en-US" sz="2000" dirty="0"/>
              <a:t>.</a:t>
            </a:r>
          </a:p>
          <a:p>
            <a:r>
              <a:rPr lang="en-US" sz="2000" dirty="0"/>
              <a:t>Comment appliquer </a:t>
            </a:r>
            <a:r>
              <a:rPr lang="en-US" sz="2000" dirty="0" err="1"/>
              <a:t>une</a:t>
            </a:r>
            <a:r>
              <a:rPr lang="en-US" sz="2000" dirty="0"/>
              <a:t> intervention </a:t>
            </a:r>
            <a:r>
              <a:rPr lang="en-US" sz="2000" dirty="0" err="1"/>
              <a:t>structurée</a:t>
            </a:r>
            <a:r>
              <a:rPr lang="en-US" sz="2000" dirty="0"/>
              <a:t> de </a:t>
            </a:r>
            <a:r>
              <a:rPr lang="en-US" sz="2000" dirty="0" err="1"/>
              <a:t>sevrage</a:t>
            </a:r>
            <a:r>
              <a:rPr lang="en-US" sz="2000" dirty="0"/>
              <a:t> </a:t>
            </a:r>
            <a:r>
              <a:rPr lang="en-US" sz="2000" dirty="0" err="1"/>
              <a:t>tabagique</a:t>
            </a:r>
            <a:r>
              <a:rPr lang="en-US" sz="2000" dirty="0"/>
              <a:t> pour les </a:t>
            </a:r>
            <a:r>
              <a:rPr lang="en-US" sz="2000" dirty="0" err="1"/>
              <a:t>personnes</a:t>
            </a:r>
            <a:r>
              <a:rPr lang="en-US" sz="2000" dirty="0"/>
              <a:t> </a:t>
            </a:r>
            <a:r>
              <a:rPr lang="en-US" sz="2000" dirty="0" err="1"/>
              <a:t>souffrant</a:t>
            </a:r>
            <a:r>
              <a:rPr lang="en-US" sz="2000" dirty="0"/>
              <a:t> de BPCO et </a:t>
            </a:r>
            <a:r>
              <a:rPr lang="en-US" sz="2000" dirty="0" err="1"/>
              <a:t>d’anxiété</a:t>
            </a:r>
            <a:r>
              <a:rPr lang="en-US" sz="2000" dirty="0"/>
              <a:t> 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 challenge de </a:t>
            </a:r>
            <a:r>
              <a:rPr lang="en-US" dirty="0" err="1"/>
              <a:t>l’arrêt</a:t>
            </a:r>
            <a:r>
              <a:rPr lang="en-US" dirty="0"/>
              <a:t> du </a:t>
            </a:r>
            <a:r>
              <a:rPr lang="en-US" dirty="0" err="1"/>
              <a:t>tabac</a:t>
            </a:r>
            <a:r>
              <a:rPr lang="en-US" dirty="0"/>
              <a:t> chez les patients BPCO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Le </a:t>
            </a:r>
            <a:r>
              <a:rPr lang="en-US" sz="1600" dirty="0" err="1"/>
              <a:t>sevrage</a:t>
            </a:r>
            <a:r>
              <a:rPr lang="en-US" sz="1600" dirty="0"/>
              <a:t> </a:t>
            </a:r>
            <a:r>
              <a:rPr lang="en-US" sz="1600" dirty="0" err="1"/>
              <a:t>tabagique</a:t>
            </a:r>
            <a:r>
              <a:rPr lang="en-US" sz="1600" dirty="0"/>
              <a:t> </a:t>
            </a:r>
            <a:r>
              <a:rPr lang="en-US" sz="1600" dirty="0" err="1"/>
              <a:t>est</a:t>
            </a:r>
            <a:r>
              <a:rPr lang="en-US" sz="1600" dirty="0"/>
              <a:t> </a:t>
            </a:r>
            <a:r>
              <a:rPr lang="en-US" sz="1600" dirty="0" err="1"/>
              <a:t>l’intervention</a:t>
            </a:r>
            <a:r>
              <a:rPr lang="en-US" sz="1600" dirty="0"/>
              <a:t> la plus </a:t>
            </a:r>
            <a:r>
              <a:rPr lang="en-US" sz="1600" dirty="0" err="1"/>
              <a:t>efficace</a:t>
            </a:r>
            <a:r>
              <a:rPr lang="en-US" sz="1600" dirty="0"/>
              <a:t> pour </a:t>
            </a:r>
            <a:r>
              <a:rPr lang="en-US" sz="1600" dirty="0" err="1"/>
              <a:t>arrêter</a:t>
            </a:r>
            <a:r>
              <a:rPr lang="en-US" sz="1600" dirty="0"/>
              <a:t> la progression de la BPCO </a:t>
            </a:r>
            <a:r>
              <a:rPr lang="en-US" sz="1600" dirty="0" err="1"/>
              <a:t>puis</a:t>
            </a:r>
            <a:r>
              <a:rPr lang="en-US" sz="1600" dirty="0"/>
              <a:t> augmenter </a:t>
            </a:r>
            <a:r>
              <a:rPr lang="en-US" sz="1600" dirty="0" err="1"/>
              <a:t>l’espérance</a:t>
            </a:r>
            <a:r>
              <a:rPr lang="en-US" sz="1600" dirty="0"/>
              <a:t> de vie et </a:t>
            </a:r>
            <a:r>
              <a:rPr lang="en-US" sz="1600" dirty="0" err="1"/>
              <a:t>réduire</a:t>
            </a:r>
            <a:r>
              <a:rPr lang="en-US" sz="1600" dirty="0"/>
              <a:t> la mortalité</a:t>
            </a:r>
            <a:r>
              <a:rPr lang="en-US" sz="1600" baseline="30000" dirty="0"/>
              <a:t>1</a:t>
            </a:r>
          </a:p>
          <a:p>
            <a:r>
              <a:rPr lang="en-US" sz="1600" dirty="0"/>
              <a:t>30 à 50% des </a:t>
            </a:r>
            <a:r>
              <a:rPr lang="en-US" sz="1600" dirty="0" err="1"/>
              <a:t>personnes</a:t>
            </a:r>
            <a:r>
              <a:rPr lang="en-US" sz="1600" dirty="0"/>
              <a:t> </a:t>
            </a:r>
            <a:r>
              <a:rPr lang="en-US" sz="1600" dirty="0" err="1"/>
              <a:t>atteintes</a:t>
            </a:r>
            <a:r>
              <a:rPr lang="en-US" sz="1600" dirty="0"/>
              <a:t> </a:t>
            </a:r>
            <a:r>
              <a:rPr lang="en-US" sz="1600" dirty="0" err="1"/>
              <a:t>d’une</a:t>
            </a:r>
            <a:r>
              <a:rPr lang="en-US" sz="1600" dirty="0"/>
              <a:t> BPCO </a:t>
            </a:r>
            <a:r>
              <a:rPr lang="en-US" sz="1600" dirty="0" err="1"/>
              <a:t>symptomatique</a:t>
            </a:r>
            <a:r>
              <a:rPr lang="en-US" sz="1600" dirty="0"/>
              <a:t> </a:t>
            </a:r>
            <a:r>
              <a:rPr lang="en-US" sz="1600" dirty="0" err="1"/>
              <a:t>modérée</a:t>
            </a:r>
            <a:r>
              <a:rPr lang="en-US" sz="1600" dirty="0"/>
              <a:t> à très </a:t>
            </a:r>
            <a:r>
              <a:rPr lang="en-US" sz="1600" dirty="0" err="1"/>
              <a:t>sévère</a:t>
            </a:r>
            <a:r>
              <a:rPr lang="en-US" sz="1600" dirty="0"/>
              <a:t> </a:t>
            </a:r>
            <a:r>
              <a:rPr lang="en-US" sz="1600" dirty="0" err="1"/>
              <a:t>continuent</a:t>
            </a:r>
            <a:r>
              <a:rPr lang="en-US" sz="1600" dirty="0"/>
              <a:t> de fumer.</a:t>
            </a:r>
            <a:r>
              <a:rPr lang="en-US" sz="1600" baseline="30000" dirty="0"/>
              <a:t>2</a:t>
            </a:r>
          </a:p>
          <a:p>
            <a:r>
              <a:rPr lang="en-US" sz="1600" dirty="0"/>
              <a:t>Le </a:t>
            </a:r>
            <a:r>
              <a:rPr lang="en-US" sz="1600" dirty="0" err="1"/>
              <a:t>sevrage</a:t>
            </a:r>
            <a:r>
              <a:rPr lang="en-US" sz="1600" dirty="0"/>
              <a:t> </a:t>
            </a:r>
            <a:r>
              <a:rPr lang="en-US" sz="1600" dirty="0" err="1"/>
              <a:t>tabagique</a:t>
            </a:r>
            <a:r>
              <a:rPr lang="en-US" sz="1600" dirty="0"/>
              <a:t> </a:t>
            </a:r>
            <a:r>
              <a:rPr lang="en-US" sz="1600" dirty="0" err="1"/>
              <a:t>peut</a:t>
            </a:r>
            <a:r>
              <a:rPr lang="en-US" sz="1600" dirty="0"/>
              <a:t> </a:t>
            </a:r>
            <a:r>
              <a:rPr lang="en-US" sz="1600" dirty="0" err="1"/>
              <a:t>être</a:t>
            </a:r>
            <a:r>
              <a:rPr lang="en-US" sz="1600" dirty="0"/>
              <a:t> plus </a:t>
            </a:r>
            <a:r>
              <a:rPr lang="en-US" sz="1600" dirty="0" err="1"/>
              <a:t>efficace</a:t>
            </a:r>
            <a:r>
              <a:rPr lang="en-US" sz="1600" dirty="0"/>
              <a:t> </a:t>
            </a:r>
            <a:r>
              <a:rPr lang="en-US" sz="1600" dirty="0" err="1"/>
              <a:t>lorsque</a:t>
            </a:r>
            <a:r>
              <a:rPr lang="en-US" sz="1600" dirty="0"/>
              <a:t> des conseils et des </a:t>
            </a:r>
            <a:r>
              <a:rPr lang="en-US" sz="1600" dirty="0" err="1"/>
              <a:t>traitements</a:t>
            </a:r>
            <a:r>
              <a:rPr lang="en-US" sz="1600" dirty="0"/>
              <a:t> </a:t>
            </a:r>
            <a:r>
              <a:rPr lang="en-US" sz="1600" dirty="0" err="1"/>
              <a:t>pharmacologiques</a:t>
            </a:r>
            <a:r>
              <a:rPr lang="en-US" sz="1600" dirty="0"/>
              <a:t> </a:t>
            </a:r>
            <a:r>
              <a:rPr lang="en-US" sz="1600" dirty="0" err="1"/>
              <a:t>sont</a:t>
            </a:r>
            <a:r>
              <a:rPr lang="en-US" sz="1600" dirty="0"/>
              <a:t> combinés.</a:t>
            </a:r>
            <a:r>
              <a:rPr lang="en-US" sz="1600" baseline="30000" dirty="0"/>
              <a:t>3 </a:t>
            </a:r>
            <a:r>
              <a:rPr lang="en-US" sz="1600" dirty="0" err="1"/>
              <a:t>Cependant</a:t>
            </a:r>
            <a:r>
              <a:rPr lang="en-US" sz="1600" dirty="0"/>
              <a:t>, </a:t>
            </a:r>
            <a:r>
              <a:rPr lang="en-US" sz="1600" dirty="0" err="1"/>
              <a:t>même</a:t>
            </a:r>
            <a:r>
              <a:rPr lang="en-US" sz="1600" dirty="0"/>
              <a:t> </a:t>
            </a:r>
            <a:r>
              <a:rPr lang="en-US" sz="1600" dirty="0" err="1"/>
              <a:t>lorsqu’une</a:t>
            </a:r>
            <a:r>
              <a:rPr lang="en-US" sz="1600" dirty="0"/>
              <a:t> </a:t>
            </a:r>
            <a:r>
              <a:rPr lang="en-US" sz="1600" dirty="0" err="1"/>
              <a:t>approche</a:t>
            </a:r>
            <a:r>
              <a:rPr lang="en-US" sz="1600" dirty="0"/>
              <a:t> </a:t>
            </a:r>
            <a:r>
              <a:rPr lang="en-US" sz="1600" dirty="0" err="1"/>
              <a:t>combinée</a:t>
            </a:r>
            <a:r>
              <a:rPr lang="en-US" sz="1600" dirty="0"/>
              <a:t> </a:t>
            </a:r>
            <a:r>
              <a:rPr lang="en-US" sz="1600" dirty="0" err="1"/>
              <a:t>est</a:t>
            </a:r>
            <a:r>
              <a:rPr lang="en-US" sz="1600" dirty="0"/>
              <a:t> </a:t>
            </a:r>
            <a:r>
              <a:rPr lang="en-US" sz="1600" dirty="0" err="1"/>
              <a:t>adoptée</a:t>
            </a:r>
            <a:r>
              <a:rPr lang="en-US" sz="1600" dirty="0"/>
              <a:t>, 65 à 85 % des </a:t>
            </a:r>
            <a:r>
              <a:rPr lang="en-US" sz="1600" dirty="0" err="1"/>
              <a:t>fumeurs</a:t>
            </a:r>
            <a:r>
              <a:rPr lang="en-US" sz="1600" dirty="0"/>
              <a:t> </a:t>
            </a:r>
            <a:r>
              <a:rPr lang="en-US" sz="1600" dirty="0" err="1"/>
              <a:t>continuent</a:t>
            </a:r>
            <a:r>
              <a:rPr lang="en-US" sz="1600" dirty="0"/>
              <a:t> de </a:t>
            </a:r>
            <a:r>
              <a:rPr lang="en-US" sz="1600" dirty="0" err="1"/>
              <a:t>fumer</a:t>
            </a:r>
            <a:r>
              <a:rPr lang="en-US" sz="1600" dirty="0"/>
              <a:t> après un an.</a:t>
            </a:r>
            <a:r>
              <a:rPr lang="en-US" sz="1600" baseline="30000" dirty="0"/>
              <a:t>2</a:t>
            </a:r>
          </a:p>
          <a:p>
            <a:r>
              <a:rPr lang="en-US" sz="1600" dirty="0"/>
              <a:t>Les </a:t>
            </a:r>
            <a:r>
              <a:rPr lang="en-US" sz="1600" dirty="0" err="1"/>
              <a:t>personnes</a:t>
            </a:r>
            <a:r>
              <a:rPr lang="en-US" sz="1600" dirty="0"/>
              <a:t> </a:t>
            </a:r>
            <a:r>
              <a:rPr lang="en-US" sz="1600" dirty="0" err="1"/>
              <a:t>atteintes</a:t>
            </a:r>
            <a:r>
              <a:rPr lang="en-US" sz="1600" dirty="0"/>
              <a:t> de BPCO </a:t>
            </a:r>
            <a:r>
              <a:rPr lang="en-US" sz="1600" dirty="0" err="1"/>
              <a:t>présentent</a:t>
            </a:r>
            <a:r>
              <a:rPr lang="en-US" sz="1600" dirty="0"/>
              <a:t> </a:t>
            </a:r>
            <a:r>
              <a:rPr lang="en-US" sz="1600" dirty="0" err="1"/>
              <a:t>souvent</a:t>
            </a:r>
            <a:r>
              <a:rPr lang="en-US" sz="1600" dirty="0"/>
              <a:t> des </a:t>
            </a:r>
            <a:r>
              <a:rPr lang="en-US" sz="1600" dirty="0" err="1"/>
              <a:t>comorbidités</a:t>
            </a:r>
            <a:r>
              <a:rPr lang="en-US" sz="1600" dirty="0"/>
              <a:t> qui </a:t>
            </a:r>
            <a:r>
              <a:rPr lang="en-US" sz="1600" dirty="0" err="1"/>
              <a:t>nécessitent</a:t>
            </a:r>
            <a:r>
              <a:rPr lang="en-US" sz="1600" dirty="0"/>
              <a:t> </a:t>
            </a:r>
            <a:r>
              <a:rPr lang="en-US" sz="1600" dirty="0" err="1"/>
              <a:t>une</a:t>
            </a:r>
            <a:r>
              <a:rPr lang="en-US" sz="1600" dirty="0"/>
              <a:t> attention </a:t>
            </a:r>
            <a:r>
              <a:rPr lang="en-US" sz="1600" dirty="0" err="1"/>
              <a:t>particulière</a:t>
            </a:r>
            <a:r>
              <a:rPr lang="en-US" sz="1600" dirty="0"/>
              <a:t> dans le cadre des efforts </a:t>
            </a:r>
            <a:r>
              <a:rPr lang="en-US" sz="1600" dirty="0" err="1"/>
              <a:t>déployés</a:t>
            </a:r>
            <a:r>
              <a:rPr lang="en-US" sz="1600" dirty="0"/>
              <a:t> pour </a:t>
            </a:r>
            <a:r>
              <a:rPr lang="en-US" sz="1600" dirty="0" err="1"/>
              <a:t>arrêter</a:t>
            </a:r>
            <a:r>
              <a:rPr lang="en-US" sz="1600" dirty="0"/>
              <a:t> de </a:t>
            </a:r>
            <a:r>
              <a:rPr lang="en-US" sz="1600" dirty="0" err="1"/>
              <a:t>fumer</a:t>
            </a:r>
            <a:r>
              <a:rPr lang="en-US" sz="1600" dirty="0"/>
              <a:t>.</a:t>
            </a:r>
          </a:p>
        </p:txBody>
      </p:sp>
      <p:sp>
        <p:nvSpPr>
          <p:cNvPr id="4" name="Text Placeholder 3"/>
          <p:cNvSpPr txBox="1"/>
          <p:nvPr/>
        </p:nvSpPr>
        <p:spPr>
          <a:xfrm>
            <a:off x="4445000" y="4288584"/>
            <a:ext cx="4699000" cy="521938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259715" indent="-25971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30000"/>
              <a:buFont typeface="Times" pitchFamily="-65" charset="0"/>
              <a:buChar char="•"/>
              <a:tabLst>
                <a:tab pos="1069975" algn="l"/>
                <a:tab pos="1230630" algn="l"/>
              </a:tabLst>
              <a:defRPr sz="2250">
                <a:solidFill>
                  <a:schemeClr val="tx1"/>
                </a:solidFill>
                <a:latin typeface="+mn-lt"/>
                <a:ea typeface="MS PGothic" panose="020B0600070205080204" pitchFamily="112" charset="-128"/>
                <a:cs typeface="MS PGothic" panose="020B0600070205080204" pitchFamily="112" charset="-128"/>
              </a:defRPr>
            </a:lvl1pPr>
            <a:lvl2pPr marL="526415" indent="-26543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00000"/>
              <a:buChar char="o"/>
              <a:tabLst>
                <a:tab pos="1069975" algn="l"/>
                <a:tab pos="1230630" algn="l"/>
              </a:tabLst>
              <a:defRPr sz="1950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2pPr>
            <a:lvl3pPr marL="745490" indent="-20129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•"/>
              <a:tabLst>
                <a:tab pos="1069975" algn="l"/>
                <a:tab pos="1230630" algn="l"/>
              </a:tabLst>
              <a:defRPr sz="1650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3pPr>
            <a:lvl4pPr marL="994410" indent="-2476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–"/>
              <a:tabLst>
                <a:tab pos="1069975" algn="l"/>
                <a:tab pos="1230630" algn="l"/>
              </a:tabLst>
              <a:defRPr sz="1425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4pPr>
            <a:lvl5pPr marL="1200150" indent="-20510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5pPr>
            <a:lvl6pPr marL="15430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6pPr>
            <a:lvl7pPr marL="18859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7pPr>
            <a:lvl8pPr marL="22288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8pPr>
            <a:lvl9pPr marL="25717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 defTabSz="914400">
              <a:buNone/>
            </a:pPr>
            <a:r>
              <a:rPr lang="en-US" sz="800" kern="0" dirty="0"/>
              <a:t>1. </a:t>
            </a:r>
            <a:r>
              <a:rPr lang="en-US" sz="800" kern="0" dirty="0" err="1"/>
              <a:t>Tonnesen</a:t>
            </a:r>
            <a:r>
              <a:rPr lang="en-US" sz="800" kern="0" dirty="0"/>
              <a:t> P. </a:t>
            </a:r>
            <a:r>
              <a:rPr lang="en-US" sz="800" kern="0" dirty="0" err="1"/>
              <a:t>Eur</a:t>
            </a:r>
            <a:r>
              <a:rPr lang="en-US" sz="800" kern="0" dirty="0"/>
              <a:t> Respir Rev 2013;22:37-43;</a:t>
            </a:r>
            <a:br>
              <a:rPr lang="en-US" sz="800" kern="0" dirty="0"/>
            </a:br>
            <a:r>
              <a:rPr lang="en-US" sz="800" kern="0" dirty="0"/>
              <a:t>2. </a:t>
            </a:r>
            <a:r>
              <a:rPr lang="en-US" sz="800" kern="0" dirty="0" err="1"/>
              <a:t>Tashkin</a:t>
            </a:r>
            <a:r>
              <a:rPr lang="en-US" sz="800" kern="0" dirty="0"/>
              <a:t> DP. Intern </a:t>
            </a:r>
            <a:r>
              <a:rPr lang="en-US" sz="800" kern="0" dirty="0" err="1"/>
              <a:t>Emerg</a:t>
            </a:r>
            <a:r>
              <a:rPr lang="en-US" sz="800" kern="0" dirty="0"/>
              <a:t> Med 2021;16:545-7; </a:t>
            </a:r>
            <a:br>
              <a:rPr lang="en-US" sz="800" kern="0" dirty="0"/>
            </a:br>
            <a:r>
              <a:rPr lang="en-US" sz="800" kern="0" dirty="0"/>
              <a:t>3. GOLD 2022. Available at: https://goldcopd.org/2022-gold-reports-2/.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 troubles </a:t>
            </a:r>
            <a:r>
              <a:rPr lang="en-US" dirty="0" err="1"/>
              <a:t>mentaux</a:t>
            </a:r>
            <a:r>
              <a:rPr lang="en-US" dirty="0"/>
              <a:t> : </a:t>
            </a:r>
            <a:br>
              <a:rPr lang="en-US" dirty="0"/>
            </a:br>
            <a:r>
              <a:rPr lang="en-US" dirty="0" err="1"/>
              <a:t>Comorbidités</a:t>
            </a:r>
            <a:r>
              <a:rPr lang="en-US" dirty="0"/>
              <a:t> </a:t>
            </a:r>
            <a:r>
              <a:rPr lang="en-US" dirty="0" err="1"/>
              <a:t>importantes</a:t>
            </a:r>
            <a:r>
              <a:rPr lang="en-US" dirty="0"/>
              <a:t> dans la BPCO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err="1"/>
              <a:t>L’anxiété</a:t>
            </a:r>
            <a:r>
              <a:rPr lang="en-US" sz="1600" dirty="0"/>
              <a:t> et la depression </a:t>
            </a:r>
            <a:r>
              <a:rPr lang="en-US" sz="1600" dirty="0" err="1"/>
              <a:t>sont</a:t>
            </a:r>
            <a:r>
              <a:rPr lang="en-US" sz="1600" dirty="0"/>
              <a:t> </a:t>
            </a:r>
            <a:r>
              <a:rPr lang="en-US" sz="1600" dirty="0" err="1"/>
              <a:t>courantes</a:t>
            </a:r>
            <a:r>
              <a:rPr lang="en-US" sz="1600" dirty="0"/>
              <a:t> dans les </a:t>
            </a:r>
            <a:r>
              <a:rPr lang="en-US" sz="1600" dirty="0" err="1"/>
              <a:t>cas</a:t>
            </a:r>
            <a:r>
              <a:rPr lang="en-US" sz="1600" dirty="0"/>
              <a:t> de BPCO et </a:t>
            </a:r>
            <a:r>
              <a:rPr lang="en-US" sz="1600" dirty="0" err="1"/>
              <a:t>sont</a:t>
            </a:r>
            <a:r>
              <a:rPr lang="en-US" sz="1600" dirty="0"/>
              <a:t> </a:t>
            </a:r>
            <a:r>
              <a:rPr lang="en-US" sz="1600" dirty="0" err="1"/>
              <a:t>associées</a:t>
            </a:r>
            <a:r>
              <a:rPr lang="en-US" sz="1600" dirty="0"/>
              <a:t> à un </a:t>
            </a:r>
            <a:r>
              <a:rPr lang="en-US" sz="1600" dirty="0" err="1"/>
              <a:t>état</a:t>
            </a:r>
            <a:r>
              <a:rPr lang="en-US" sz="1600" dirty="0"/>
              <a:t> de </a:t>
            </a:r>
            <a:r>
              <a:rPr lang="en-US" sz="1600" dirty="0" err="1"/>
              <a:t>santé</a:t>
            </a:r>
            <a:r>
              <a:rPr lang="en-US" sz="1600" dirty="0"/>
              <a:t> </a:t>
            </a:r>
            <a:r>
              <a:rPr lang="en-US" sz="1600" dirty="0" err="1"/>
              <a:t>moins</a:t>
            </a:r>
            <a:r>
              <a:rPr lang="en-US" sz="1600" dirty="0"/>
              <a:t> bon, à un </a:t>
            </a:r>
            <a:r>
              <a:rPr lang="en-US" sz="1600" dirty="0" err="1"/>
              <a:t>risque</a:t>
            </a:r>
            <a:r>
              <a:rPr lang="en-US" sz="1600" dirty="0"/>
              <a:t> </a:t>
            </a:r>
            <a:r>
              <a:rPr lang="en-US" sz="1600" dirty="0" err="1"/>
              <a:t>accru</a:t>
            </a:r>
            <a:r>
              <a:rPr lang="en-US" sz="1600" dirty="0"/>
              <a:t> </a:t>
            </a:r>
            <a:r>
              <a:rPr lang="en-US" sz="1600" dirty="0" err="1"/>
              <a:t>d’exacerbations</a:t>
            </a:r>
            <a:r>
              <a:rPr lang="en-US" sz="1600" dirty="0"/>
              <a:t> et </a:t>
            </a:r>
            <a:r>
              <a:rPr lang="en-US" sz="1600" dirty="0" err="1"/>
              <a:t>d’hospitalisations</a:t>
            </a:r>
            <a:r>
              <a:rPr lang="en-US" sz="1600" dirty="0"/>
              <a:t> d’urgence.</a:t>
            </a:r>
            <a:r>
              <a:rPr lang="en-US" sz="1600" baseline="30000" dirty="0"/>
              <a:t>1</a:t>
            </a:r>
          </a:p>
          <a:p>
            <a:r>
              <a:rPr lang="en-US" sz="1600" dirty="0"/>
              <a:t>De </a:t>
            </a:r>
            <a:r>
              <a:rPr lang="en-US" sz="1600" dirty="0" err="1"/>
              <a:t>nombreuses</a:t>
            </a:r>
            <a:r>
              <a:rPr lang="en-US" sz="1600" dirty="0"/>
              <a:t> études </a:t>
            </a:r>
            <a:r>
              <a:rPr lang="en-US" sz="1600" dirty="0" err="1"/>
              <a:t>ont</a:t>
            </a:r>
            <a:r>
              <a:rPr lang="en-US" sz="1600" dirty="0"/>
              <a:t> </a:t>
            </a:r>
            <a:r>
              <a:rPr lang="en-US" sz="1600" dirty="0" err="1"/>
              <a:t>démontré</a:t>
            </a:r>
            <a:r>
              <a:rPr lang="en-US" sz="1600" dirty="0"/>
              <a:t> </a:t>
            </a:r>
            <a:r>
              <a:rPr lang="en-US" sz="1600" dirty="0" err="1"/>
              <a:t>une</a:t>
            </a:r>
            <a:r>
              <a:rPr lang="en-US" sz="1600" dirty="0"/>
              <a:t> association entre le </a:t>
            </a:r>
            <a:r>
              <a:rPr lang="en-US" sz="1600" dirty="0" err="1"/>
              <a:t>tabagisme</a:t>
            </a:r>
            <a:r>
              <a:rPr lang="en-US" sz="1600" dirty="0"/>
              <a:t> et </a:t>
            </a:r>
            <a:r>
              <a:rPr lang="en-US" sz="1600" dirty="0" err="1"/>
              <a:t>l’augmentation</a:t>
            </a:r>
            <a:r>
              <a:rPr lang="en-US" sz="1600" dirty="0"/>
              <a:t> des </a:t>
            </a:r>
            <a:r>
              <a:rPr lang="en-US" sz="1600" dirty="0" err="1"/>
              <a:t>symptômes</a:t>
            </a:r>
            <a:r>
              <a:rPr lang="en-US" sz="1600" dirty="0"/>
              <a:t> </a:t>
            </a:r>
            <a:r>
              <a:rPr lang="en-US" sz="1600" dirty="0" err="1"/>
              <a:t>ou</a:t>
            </a:r>
            <a:r>
              <a:rPr lang="en-US" sz="1600" dirty="0"/>
              <a:t> des troubles anxieux.</a:t>
            </a:r>
            <a:r>
              <a:rPr lang="en-US" sz="1600" baseline="30000" dirty="0"/>
              <a:t>2</a:t>
            </a:r>
          </a:p>
          <a:p>
            <a:r>
              <a:rPr lang="en-US" sz="1600" dirty="0"/>
              <a:t>Le </a:t>
            </a:r>
            <a:r>
              <a:rPr lang="en-US" sz="1600" dirty="0" err="1"/>
              <a:t>tabagisme</a:t>
            </a:r>
            <a:r>
              <a:rPr lang="en-US" sz="1600" dirty="0"/>
              <a:t>, la </a:t>
            </a:r>
            <a:r>
              <a:rPr lang="en-US" sz="1600" dirty="0" err="1"/>
              <a:t>dépression</a:t>
            </a:r>
            <a:r>
              <a:rPr lang="en-US" sz="1600" dirty="0"/>
              <a:t> et </a:t>
            </a:r>
            <a:r>
              <a:rPr lang="en-US" sz="1600" dirty="0" err="1"/>
              <a:t>l’anxiété</a:t>
            </a:r>
            <a:r>
              <a:rPr lang="en-US" sz="1600" dirty="0"/>
              <a:t> </a:t>
            </a:r>
            <a:r>
              <a:rPr lang="en-US" sz="1600" dirty="0" err="1"/>
              <a:t>sont</a:t>
            </a:r>
            <a:r>
              <a:rPr lang="en-US" sz="1600" dirty="0"/>
              <a:t> </a:t>
            </a:r>
            <a:r>
              <a:rPr lang="en-US" sz="1600" dirty="0" err="1"/>
              <a:t>tous</a:t>
            </a:r>
            <a:r>
              <a:rPr lang="en-US" sz="1600" dirty="0"/>
              <a:t> </a:t>
            </a:r>
            <a:r>
              <a:rPr lang="en-US" sz="1600" dirty="0" err="1"/>
              <a:t>associés</a:t>
            </a:r>
            <a:r>
              <a:rPr lang="en-US" sz="1600" dirty="0"/>
              <a:t> à un </a:t>
            </a:r>
            <a:r>
              <a:rPr lang="en-US" sz="1600" dirty="0" err="1"/>
              <a:t>risque</a:t>
            </a:r>
            <a:r>
              <a:rPr lang="en-US" sz="1600" dirty="0"/>
              <a:t> </a:t>
            </a:r>
            <a:r>
              <a:rPr lang="en-US" sz="1600" dirty="0" err="1"/>
              <a:t>accru</a:t>
            </a:r>
            <a:r>
              <a:rPr lang="en-US" sz="1600" dirty="0"/>
              <a:t> de </a:t>
            </a:r>
            <a:r>
              <a:rPr lang="en-US" sz="1600" dirty="0" err="1"/>
              <a:t>décès</a:t>
            </a:r>
            <a:r>
              <a:rPr lang="en-US" sz="1600" dirty="0"/>
              <a:t> chez les </a:t>
            </a:r>
            <a:r>
              <a:rPr lang="en-US" sz="1600" dirty="0" err="1"/>
              <a:t>personnes</a:t>
            </a:r>
            <a:r>
              <a:rPr lang="en-US" sz="1600" dirty="0"/>
              <a:t> </a:t>
            </a:r>
            <a:r>
              <a:rPr lang="en-US" sz="1600" dirty="0" err="1"/>
              <a:t>atteintes</a:t>
            </a:r>
            <a:r>
              <a:rPr lang="en-US" sz="1600" dirty="0"/>
              <a:t> de BPCO.</a:t>
            </a:r>
            <a:r>
              <a:rPr lang="en-US" sz="1600" baseline="30000" dirty="0"/>
              <a:t>3</a:t>
            </a:r>
          </a:p>
        </p:txBody>
      </p:sp>
      <p:sp>
        <p:nvSpPr>
          <p:cNvPr id="4" name="Text Placeholder 3"/>
          <p:cNvSpPr txBox="1"/>
          <p:nvPr/>
        </p:nvSpPr>
        <p:spPr>
          <a:xfrm>
            <a:off x="3911600" y="4436317"/>
            <a:ext cx="5232400" cy="374205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259715" indent="-25971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30000"/>
              <a:buFont typeface="Times" pitchFamily="-65" charset="0"/>
              <a:buChar char="•"/>
              <a:tabLst>
                <a:tab pos="1069975" algn="l"/>
                <a:tab pos="1230630" algn="l"/>
              </a:tabLst>
              <a:defRPr sz="2250">
                <a:solidFill>
                  <a:schemeClr val="tx1"/>
                </a:solidFill>
                <a:latin typeface="+mn-lt"/>
                <a:ea typeface="MS PGothic" panose="020B0600070205080204" pitchFamily="112" charset="-128"/>
                <a:cs typeface="MS PGothic" panose="020B0600070205080204" pitchFamily="112" charset="-128"/>
              </a:defRPr>
            </a:lvl1pPr>
            <a:lvl2pPr marL="526415" indent="-26543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00000"/>
              <a:buChar char="o"/>
              <a:tabLst>
                <a:tab pos="1069975" algn="l"/>
                <a:tab pos="1230630" algn="l"/>
              </a:tabLst>
              <a:defRPr sz="1950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2pPr>
            <a:lvl3pPr marL="745490" indent="-20129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•"/>
              <a:tabLst>
                <a:tab pos="1069975" algn="l"/>
                <a:tab pos="1230630" algn="l"/>
              </a:tabLst>
              <a:defRPr sz="1650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3pPr>
            <a:lvl4pPr marL="994410" indent="-2476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–"/>
              <a:tabLst>
                <a:tab pos="1069975" algn="l"/>
                <a:tab pos="1230630" algn="l"/>
              </a:tabLst>
              <a:defRPr sz="1425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4pPr>
            <a:lvl5pPr marL="1200150" indent="-20510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5pPr>
            <a:lvl6pPr marL="15430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6pPr>
            <a:lvl7pPr marL="18859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7pPr>
            <a:lvl8pPr marL="22288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8pPr>
            <a:lvl9pPr marL="25717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 defTabSz="914400">
              <a:buNone/>
            </a:pPr>
            <a:r>
              <a:rPr lang="en-US" sz="800" kern="0" dirty="0"/>
              <a:t>1. GOLD 2022. Available at: https://goldcopd.org/2022-gold-reports-2/;</a:t>
            </a:r>
            <a:br>
              <a:rPr lang="en-US" sz="800" kern="0" dirty="0"/>
            </a:br>
            <a:r>
              <a:rPr lang="en-US" sz="800" kern="0" dirty="0"/>
              <a:t>2. Moylan S, et al. Brain </a:t>
            </a:r>
            <a:r>
              <a:rPr lang="en-US" sz="800" kern="0" dirty="0" err="1"/>
              <a:t>Behav</a:t>
            </a:r>
            <a:r>
              <a:rPr lang="en-US" sz="800" kern="0" dirty="0"/>
              <a:t> 2013;3:302-26; 3. Lou P, et al. Respir Care 2014;59:54-61.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Sevrage</a:t>
            </a:r>
            <a:r>
              <a:rPr lang="en-US" dirty="0"/>
              <a:t> </a:t>
            </a:r>
            <a:r>
              <a:rPr lang="en-US" dirty="0" err="1"/>
              <a:t>tabagique</a:t>
            </a:r>
            <a:r>
              <a:rPr lang="en-US" dirty="0"/>
              <a:t> chez les patients BPCO </a:t>
            </a:r>
            <a:r>
              <a:rPr lang="en-US" dirty="0" err="1"/>
              <a:t>ayant</a:t>
            </a:r>
            <a:r>
              <a:rPr lang="en-US" dirty="0"/>
              <a:t> des troubles </a:t>
            </a:r>
            <a:r>
              <a:rPr lang="en-US" dirty="0" err="1"/>
              <a:t>mentaux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Les </a:t>
            </a:r>
            <a:r>
              <a:rPr lang="en-US" sz="1600" dirty="0" err="1"/>
              <a:t>problèmes</a:t>
            </a:r>
            <a:r>
              <a:rPr lang="en-US" sz="1600" dirty="0"/>
              <a:t> de </a:t>
            </a:r>
            <a:r>
              <a:rPr lang="en-US" sz="1600" dirty="0" err="1"/>
              <a:t>santé</a:t>
            </a:r>
            <a:r>
              <a:rPr lang="en-US" sz="1600" dirty="0"/>
              <a:t> </a:t>
            </a:r>
            <a:r>
              <a:rPr lang="en-US" sz="1600" dirty="0" err="1"/>
              <a:t>mentale</a:t>
            </a:r>
            <a:r>
              <a:rPr lang="en-US" sz="1600" dirty="0"/>
              <a:t> </a:t>
            </a:r>
            <a:r>
              <a:rPr lang="en-US" sz="1600" dirty="0" err="1"/>
              <a:t>sont</a:t>
            </a:r>
            <a:r>
              <a:rPr lang="en-US" sz="1600" dirty="0"/>
              <a:t> </a:t>
            </a:r>
            <a:r>
              <a:rPr lang="en-US" sz="1600" dirty="0" err="1"/>
              <a:t>négativement</a:t>
            </a:r>
            <a:r>
              <a:rPr lang="en-US" sz="1600" dirty="0"/>
              <a:t> </a:t>
            </a:r>
            <a:r>
              <a:rPr lang="en-US" sz="1600" dirty="0" err="1"/>
              <a:t>associés</a:t>
            </a:r>
            <a:r>
              <a:rPr lang="en-US" sz="1600" dirty="0"/>
              <a:t> à la </a:t>
            </a:r>
            <a:r>
              <a:rPr lang="en-US" sz="1600" dirty="0" err="1"/>
              <a:t>réussite</a:t>
            </a:r>
            <a:r>
              <a:rPr lang="en-US" sz="1600" dirty="0"/>
              <a:t> du </a:t>
            </a:r>
            <a:r>
              <a:rPr lang="en-US" sz="1600" dirty="0" err="1"/>
              <a:t>sevrage</a:t>
            </a:r>
            <a:r>
              <a:rPr lang="en-US" sz="1600" dirty="0"/>
              <a:t> tabagique.</a:t>
            </a:r>
            <a:r>
              <a:rPr lang="en-US" sz="1600" baseline="30000" dirty="0"/>
              <a:t>1,2</a:t>
            </a:r>
          </a:p>
          <a:p>
            <a:r>
              <a:rPr lang="en-US" sz="1600" dirty="0"/>
              <a:t>Les </a:t>
            </a:r>
            <a:r>
              <a:rPr lang="en-US" sz="1600" dirty="0" err="1"/>
              <a:t>tabagiques</a:t>
            </a:r>
            <a:r>
              <a:rPr lang="en-US" sz="1600" dirty="0"/>
              <a:t> </a:t>
            </a:r>
            <a:r>
              <a:rPr lang="en-US" sz="1600" dirty="0" err="1"/>
              <a:t>ayant</a:t>
            </a:r>
            <a:r>
              <a:rPr lang="en-US" sz="1600" dirty="0"/>
              <a:t> des problems de </a:t>
            </a:r>
            <a:r>
              <a:rPr lang="en-US" sz="1600" dirty="0" err="1"/>
              <a:t>santé</a:t>
            </a:r>
            <a:r>
              <a:rPr lang="en-US" sz="1600" dirty="0"/>
              <a:t> </a:t>
            </a:r>
            <a:r>
              <a:rPr lang="en-US" sz="1600" dirty="0" err="1"/>
              <a:t>mentale</a:t>
            </a:r>
            <a:r>
              <a:rPr lang="en-US" sz="1600" dirty="0"/>
              <a:t> </a:t>
            </a:r>
            <a:r>
              <a:rPr lang="en-US" sz="1600" dirty="0" err="1"/>
              <a:t>ont</a:t>
            </a:r>
            <a:r>
              <a:rPr lang="en-US" sz="1600" dirty="0"/>
              <a:t> </a:t>
            </a:r>
            <a:r>
              <a:rPr lang="en-US" sz="1600" dirty="0" err="1"/>
              <a:t>souvent</a:t>
            </a:r>
            <a:r>
              <a:rPr lang="en-US" sz="1600" dirty="0"/>
              <a:t> tendance à :</a:t>
            </a:r>
            <a:r>
              <a:rPr lang="en-US" sz="1600" baseline="30000" dirty="0"/>
              <a:t>3,4</a:t>
            </a:r>
          </a:p>
          <a:p>
            <a:pPr lvl="1"/>
            <a:r>
              <a:rPr lang="en-US" sz="1400" dirty="0" err="1"/>
              <a:t>Être</a:t>
            </a:r>
            <a:r>
              <a:rPr lang="en-US" sz="1400" dirty="0"/>
              <a:t> plus </a:t>
            </a:r>
            <a:r>
              <a:rPr lang="en-US" sz="1400" dirty="0" err="1"/>
              <a:t>dépendant</a:t>
            </a:r>
            <a:r>
              <a:rPr lang="en-US" sz="1400" dirty="0"/>
              <a:t> du </a:t>
            </a:r>
            <a:r>
              <a:rPr lang="en-US" sz="1400" dirty="0" err="1"/>
              <a:t>tabac</a:t>
            </a:r>
            <a:endParaRPr lang="en-US" sz="1400" dirty="0"/>
          </a:p>
          <a:p>
            <a:pPr lvl="1"/>
            <a:r>
              <a:rPr lang="en-US" sz="1400" dirty="0" err="1"/>
              <a:t>Fumer</a:t>
            </a:r>
            <a:r>
              <a:rPr lang="en-US" sz="1400" dirty="0"/>
              <a:t> plus</a:t>
            </a:r>
          </a:p>
          <a:p>
            <a:pPr lvl="1"/>
            <a:r>
              <a:rPr lang="en-US" sz="1400" dirty="0" err="1"/>
              <a:t>Avoir</a:t>
            </a:r>
            <a:r>
              <a:rPr lang="en-US" sz="1400" dirty="0"/>
              <a:t> plus de </a:t>
            </a:r>
            <a:r>
              <a:rPr lang="en-US" sz="1400" dirty="0" err="1"/>
              <a:t>risques</a:t>
            </a:r>
            <a:r>
              <a:rPr lang="en-US" sz="1400" dirty="0"/>
              <a:t> de </a:t>
            </a:r>
            <a:r>
              <a:rPr lang="en-US" sz="1400" dirty="0" err="1"/>
              <a:t>rechute</a:t>
            </a:r>
            <a:endParaRPr lang="en-US" sz="1400" dirty="0"/>
          </a:p>
          <a:p>
            <a:pPr lvl="1"/>
            <a:r>
              <a:rPr lang="en-US" sz="1400" dirty="0"/>
              <a:t>Demander </a:t>
            </a:r>
            <a:r>
              <a:rPr lang="en-US" sz="1400" dirty="0" err="1"/>
              <a:t>une</a:t>
            </a:r>
            <a:r>
              <a:rPr lang="en-US" sz="1400" dirty="0"/>
              <a:t> aide suite à des </a:t>
            </a:r>
            <a:r>
              <a:rPr lang="en-US" sz="1400" dirty="0" err="1"/>
              <a:t>tentatives</a:t>
            </a:r>
            <a:r>
              <a:rPr lang="en-US" sz="1400" dirty="0"/>
              <a:t> de </a:t>
            </a:r>
            <a:r>
              <a:rPr lang="en-US" sz="1400" dirty="0" err="1"/>
              <a:t>sevrage</a:t>
            </a:r>
            <a:r>
              <a:rPr lang="en-US" sz="1400" dirty="0"/>
              <a:t> </a:t>
            </a:r>
            <a:r>
              <a:rPr lang="en-US" sz="1400" dirty="0" err="1"/>
              <a:t>répétées</a:t>
            </a:r>
            <a:endParaRPr lang="en-US" sz="1400" dirty="0"/>
          </a:p>
          <a:p>
            <a:r>
              <a:rPr lang="en-US" sz="1600" dirty="0" err="1"/>
              <a:t>Contrairement</a:t>
            </a:r>
            <a:r>
              <a:rPr lang="en-US" sz="1600" dirty="0"/>
              <a:t> à la </a:t>
            </a:r>
            <a:r>
              <a:rPr lang="en-US" sz="1600" dirty="0" err="1"/>
              <a:t>croyance</a:t>
            </a:r>
            <a:r>
              <a:rPr lang="en-US" sz="1600" dirty="0"/>
              <a:t> </a:t>
            </a:r>
            <a:r>
              <a:rPr lang="en-US" sz="1600" dirty="0" err="1"/>
              <a:t>populaire</a:t>
            </a:r>
            <a:r>
              <a:rPr lang="en-US" sz="1600" dirty="0"/>
              <a:t>, </a:t>
            </a:r>
            <a:r>
              <a:rPr lang="en-US" sz="1600" dirty="0" err="1"/>
              <a:t>l’arrêt</a:t>
            </a:r>
            <a:r>
              <a:rPr lang="en-US" sz="1600" dirty="0"/>
              <a:t> du </a:t>
            </a:r>
            <a:r>
              <a:rPr lang="en-US" sz="1600" dirty="0" err="1"/>
              <a:t>tabac</a:t>
            </a:r>
            <a:r>
              <a:rPr lang="en-US" sz="1600" dirty="0"/>
              <a:t> </a:t>
            </a:r>
            <a:r>
              <a:rPr lang="en-US" sz="1600" dirty="0" err="1"/>
              <a:t>réduit</a:t>
            </a:r>
            <a:r>
              <a:rPr lang="en-US" sz="1600" dirty="0"/>
              <a:t> </a:t>
            </a:r>
            <a:r>
              <a:rPr lang="en-US" sz="1600" dirty="0" err="1"/>
              <a:t>l’anxiété</a:t>
            </a:r>
            <a:r>
              <a:rPr lang="en-US" sz="1600" dirty="0"/>
              <a:t>. </a:t>
            </a:r>
            <a:r>
              <a:rPr lang="en-US" sz="1600" dirty="0" err="1"/>
              <a:t>Cet</a:t>
            </a:r>
            <a:r>
              <a:rPr lang="en-US" sz="1600" dirty="0"/>
              <a:t> </a:t>
            </a:r>
            <a:r>
              <a:rPr lang="en-US" sz="1600" dirty="0" err="1"/>
              <a:t>effet</a:t>
            </a:r>
            <a:r>
              <a:rPr lang="en-US" sz="1600" dirty="0"/>
              <a:t> </a:t>
            </a:r>
            <a:r>
              <a:rPr lang="en-US" sz="1600" dirty="0" err="1"/>
              <a:t>est</a:t>
            </a:r>
            <a:r>
              <a:rPr lang="en-US" sz="1600" dirty="0"/>
              <a:t> </a:t>
            </a:r>
            <a:r>
              <a:rPr lang="en-US" sz="1600" dirty="0" err="1"/>
              <a:t>aussi</a:t>
            </a:r>
            <a:r>
              <a:rPr lang="en-US" sz="1600" dirty="0"/>
              <a:t> puissant, </a:t>
            </a:r>
            <a:r>
              <a:rPr lang="en-US" sz="1600" dirty="0" err="1"/>
              <a:t>voire</a:t>
            </a:r>
            <a:r>
              <a:rPr lang="en-US" sz="1600" dirty="0"/>
              <a:t> plus que </a:t>
            </a:r>
            <a:r>
              <a:rPr lang="en-US" sz="1600" dirty="0" err="1"/>
              <a:t>celui</a:t>
            </a:r>
            <a:r>
              <a:rPr lang="en-US" sz="1600" dirty="0"/>
              <a:t> des </a:t>
            </a:r>
            <a:r>
              <a:rPr lang="en-US" sz="1600" dirty="0" err="1"/>
              <a:t>antidépresseurs</a:t>
            </a:r>
            <a:r>
              <a:rPr lang="en-US" sz="1600" dirty="0"/>
              <a:t> pour les troubles de </a:t>
            </a:r>
            <a:r>
              <a:rPr lang="en-US" sz="1600" dirty="0" err="1"/>
              <a:t>l’humeur</a:t>
            </a:r>
            <a:r>
              <a:rPr lang="en-US" sz="1600" dirty="0"/>
              <a:t> et de l’anxiété.</a:t>
            </a:r>
            <a:r>
              <a:rPr lang="en-US" sz="1600" baseline="30000" dirty="0"/>
              <a:t>1</a:t>
            </a:r>
          </a:p>
          <a:p>
            <a:endParaRPr lang="en-US" sz="1400" dirty="0"/>
          </a:p>
        </p:txBody>
      </p:sp>
      <p:sp>
        <p:nvSpPr>
          <p:cNvPr id="4" name="Text Placeholder 3"/>
          <p:cNvSpPr txBox="1"/>
          <p:nvPr/>
        </p:nvSpPr>
        <p:spPr>
          <a:xfrm>
            <a:off x="3911600" y="4288584"/>
            <a:ext cx="5232400" cy="521938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259715" indent="-25971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30000"/>
              <a:buFont typeface="Times" pitchFamily="-65" charset="0"/>
              <a:buChar char="•"/>
              <a:tabLst>
                <a:tab pos="1069975" algn="l"/>
                <a:tab pos="1230630" algn="l"/>
              </a:tabLst>
              <a:defRPr sz="2250">
                <a:solidFill>
                  <a:schemeClr val="tx1"/>
                </a:solidFill>
                <a:latin typeface="+mn-lt"/>
                <a:ea typeface="MS PGothic" panose="020B0600070205080204" pitchFamily="112" charset="-128"/>
                <a:cs typeface="MS PGothic" panose="020B0600070205080204" pitchFamily="112" charset="-128"/>
              </a:defRPr>
            </a:lvl1pPr>
            <a:lvl2pPr marL="526415" indent="-26543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00000"/>
              <a:buChar char="o"/>
              <a:tabLst>
                <a:tab pos="1069975" algn="l"/>
                <a:tab pos="1230630" algn="l"/>
              </a:tabLst>
              <a:defRPr sz="1950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2pPr>
            <a:lvl3pPr marL="745490" indent="-20129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•"/>
              <a:tabLst>
                <a:tab pos="1069975" algn="l"/>
                <a:tab pos="1230630" algn="l"/>
              </a:tabLst>
              <a:defRPr sz="1650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3pPr>
            <a:lvl4pPr marL="994410" indent="-2476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–"/>
              <a:tabLst>
                <a:tab pos="1069975" algn="l"/>
                <a:tab pos="1230630" algn="l"/>
              </a:tabLst>
              <a:defRPr sz="1425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4pPr>
            <a:lvl5pPr marL="1200150" indent="-20510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5pPr>
            <a:lvl6pPr marL="15430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6pPr>
            <a:lvl7pPr marL="18859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7pPr>
            <a:lvl8pPr marL="22288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8pPr>
            <a:lvl9pPr marL="25717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 defTabSz="914400">
              <a:buNone/>
            </a:pPr>
            <a:r>
              <a:rPr lang="en-US" sz="800" kern="0" dirty="0"/>
              <a:t>1. IPCRG Desktop Helper, No 12. Available at: </a:t>
            </a:r>
            <a:r>
              <a:rPr lang="en-US" sz="800" kern="0" dirty="0">
                <a:hlinkClick r:id="rId2"/>
              </a:rPr>
              <a:t>www.ipcrg.org/dth12</a:t>
            </a:r>
            <a:r>
              <a:rPr lang="en-US" sz="800" kern="0" dirty="0"/>
              <a:t>; </a:t>
            </a:r>
            <a:br>
              <a:rPr lang="en-US" sz="800" kern="0" dirty="0"/>
            </a:br>
            <a:r>
              <a:rPr lang="en-US" sz="800" kern="0" dirty="0"/>
              <a:t>2. Hashimoto R, et al. Respir </a:t>
            </a:r>
            <a:r>
              <a:rPr lang="en-US" sz="800" kern="0" dirty="0" err="1"/>
              <a:t>Investig</a:t>
            </a:r>
            <a:r>
              <a:rPr lang="en-US" sz="800" kern="0" dirty="0"/>
              <a:t> 2020;58:387-94; 3. Royal College of Physicians, Royal College of Psychiatrists, 2013; 4. Ho SY, et al. Gen Hosp Psychiatry 2015;37:399-407.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Blank Presentation">
  <a:themeElements>
    <a:clrScheme name="">
      <a:dk1>
        <a:srgbClr val="074B88"/>
      </a:dk1>
      <a:lt1>
        <a:srgbClr val="FFFFFF"/>
      </a:lt1>
      <a:dk2>
        <a:srgbClr val="FC1721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53F7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2713</Words>
  <Application>Microsoft Office PowerPoint</Application>
  <PresentationFormat>Affichage à l'écran (16:9)</PresentationFormat>
  <Paragraphs>250</Paragraphs>
  <Slides>27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2" baseType="lpstr">
      <vt:lpstr>Arial</vt:lpstr>
      <vt:lpstr>Calibri</vt:lpstr>
      <vt:lpstr>Times</vt:lpstr>
      <vt:lpstr>Wingdings</vt:lpstr>
      <vt:lpstr>1_Blank Presentation</vt:lpstr>
      <vt:lpstr>BPCO et Santé Mentale</vt:lpstr>
      <vt:lpstr>BPCO et Santé Mentale Cas Cliniques BPCO et Addiction au Tabac  Izolde Bouloukaki (Grèce) et Catalina Panaitescu (Roumanie)</vt:lpstr>
      <vt:lpstr>A propos du diaporama</vt:lpstr>
      <vt:lpstr>Glossaire, abbreviations et acronymes</vt:lpstr>
      <vt:lpstr>Objectif</vt:lpstr>
      <vt:lpstr>Ce que vous allez apprendre</vt:lpstr>
      <vt:lpstr>Le challenge de l’arrêt du tabac chez les patients BPCO</vt:lpstr>
      <vt:lpstr>Les troubles mentaux :  Comorbidités importantes dans la BPCO</vt:lpstr>
      <vt:lpstr>Sevrage tabagique chez les patients BPCO ayant des troubles mentaux</vt:lpstr>
      <vt:lpstr>Cas clinique</vt:lpstr>
      <vt:lpstr>Contexte</vt:lpstr>
      <vt:lpstr>Antécédents et facteurs de risque</vt:lpstr>
      <vt:lpstr>Motif de consultation chez son MG</vt:lpstr>
      <vt:lpstr>Que feriez-vous?</vt:lpstr>
      <vt:lpstr>Évaluation des symptômes</vt:lpstr>
      <vt:lpstr>Retentissement sur la qualité de vie</vt:lpstr>
      <vt:lpstr>Évaluation combinée de la BPCO</vt:lpstr>
      <vt:lpstr>Risque de survenue d’événéments</vt:lpstr>
      <vt:lpstr>Soutien pour le sevrage tabagique</vt:lpstr>
      <vt:lpstr>Comorbidités: Évaluation des problèmes de santé mentale chez les patients BPCO</vt:lpstr>
      <vt:lpstr>Comorbidités: Évaluation de la santé mentale de M. JD</vt:lpstr>
      <vt:lpstr>Obstacles à l’évaluation des problèmes de santé mentale des personnes atteintes de BPCO</vt:lpstr>
      <vt:lpstr>Si on envisage le cas de M. JD</vt:lpstr>
      <vt:lpstr>Prochaines étapes : Entretien motivationnel</vt:lpstr>
      <vt:lpstr>Plan de soins pour Mr JD</vt:lpstr>
      <vt:lpstr>Sevrage tabagique pour les personnes souffrant de troubles mentaux1–3</vt:lpstr>
      <vt:lpstr>Résumé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Siân Williams</dc:creator>
  <cp:lastModifiedBy>Selçuk Uncu</cp:lastModifiedBy>
  <cp:revision>25</cp:revision>
  <dcterms:created xsi:type="dcterms:W3CDTF">2019-11-21T21:57:00Z</dcterms:created>
  <dcterms:modified xsi:type="dcterms:W3CDTF">2022-11-07T19:42:53Z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F6EDA4F2A0594F1FBC2F47FFF91BA248</vt:lpwstr>
  </property>
  <property fmtid="{D5CDD505-2E9C-101B-9397-08002B2CF9AE}" pid="3" name="KSOProductBuildVer">
    <vt:lpwstr>1033-11.2.0.11156</vt:lpwstr>
  </property>
</Properties>
</file>