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4" r:id="rId1"/>
  </p:sldMasterIdLst>
  <p:notesMasterIdLst>
    <p:notesMasterId r:id="rId33"/>
  </p:notesMasterIdLst>
  <p:sldIdLst>
    <p:sldId id="264" r:id="rId2"/>
    <p:sldId id="265" r:id="rId3"/>
    <p:sldId id="308" r:id="rId4"/>
    <p:sldId id="266" r:id="rId5"/>
    <p:sldId id="267" r:id="rId6"/>
    <p:sldId id="268" r:id="rId7"/>
    <p:sldId id="270" r:id="rId8"/>
    <p:sldId id="271" r:id="rId9"/>
    <p:sldId id="272" r:id="rId10"/>
    <p:sldId id="273" r:id="rId11"/>
    <p:sldId id="274" r:id="rId12"/>
    <p:sldId id="275" r:id="rId13"/>
    <p:sldId id="307" r:id="rId14"/>
    <p:sldId id="276" r:id="rId15"/>
    <p:sldId id="292" r:id="rId16"/>
    <p:sldId id="309" r:id="rId17"/>
    <p:sldId id="294" r:id="rId18"/>
    <p:sldId id="295" r:id="rId19"/>
    <p:sldId id="296" r:id="rId20"/>
    <p:sldId id="297" r:id="rId21"/>
    <p:sldId id="277" r:id="rId22"/>
    <p:sldId id="298" r:id="rId23"/>
    <p:sldId id="299" r:id="rId24"/>
    <p:sldId id="302" r:id="rId25"/>
    <p:sldId id="301" r:id="rId26"/>
    <p:sldId id="303" r:id="rId27"/>
    <p:sldId id="287" r:id="rId28"/>
    <p:sldId id="304" r:id="rId29"/>
    <p:sldId id="310" r:id="rId30"/>
    <p:sldId id="306" r:id="rId31"/>
    <p:sldId id="311" r:id="rId3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an Williams" initials="S" lastIdx="4" clrIdx="0"/>
  <p:cmAuthor id="2" name="Ioanna Tsiligianni" initials="IT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F35"/>
    <a:srgbClr val="D3FCA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74" autoAdjust="0"/>
    <p:restoredTop sz="93922" autoAdjust="0"/>
  </p:normalViewPr>
  <p:slideViewPr>
    <p:cSldViewPr snapToGrid="0" snapToObjects="1">
      <p:cViewPr varScale="1">
        <p:scale>
          <a:sx n="103" d="100"/>
          <a:sy n="103" d="100"/>
        </p:scale>
        <p:origin x="531" y="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63BA84-ABC8-724D-9EB0-311E7AF19368}" type="doc">
      <dgm:prSet loTypeId="urn:microsoft.com/office/officeart/2005/8/layout/radial6" loCatId="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pt-PT"/>
        </a:p>
      </dgm:t>
    </dgm:pt>
    <dgm:pt modelId="{F7D5080B-7DD5-F74D-9DFA-9ED7A1FE9BAF}">
      <dgm:prSet phldrT="[Texto]" custT="1"/>
      <dgm:spPr/>
      <dgm:t>
        <a:bodyPr/>
        <a:lstStyle/>
        <a:p>
          <a:r>
            <a:rPr lang="pt-PT" sz="1800" dirty="0"/>
            <a:t>Persona con EPOC</a:t>
          </a:r>
        </a:p>
      </dgm:t>
    </dgm:pt>
    <dgm:pt modelId="{647ADC3A-93B6-4B47-9043-1E3A5CA7FA5B}" type="parTrans" cxnId="{8751F726-4837-DC4C-B71D-FE068D7C4839}">
      <dgm:prSet/>
      <dgm:spPr/>
      <dgm:t>
        <a:bodyPr/>
        <a:lstStyle/>
        <a:p>
          <a:endParaRPr lang="pt-PT"/>
        </a:p>
      </dgm:t>
    </dgm:pt>
    <dgm:pt modelId="{B9396A4E-0BEB-6842-A0BA-8F84EF83CF01}" type="sibTrans" cxnId="{8751F726-4837-DC4C-B71D-FE068D7C4839}">
      <dgm:prSet/>
      <dgm:spPr/>
      <dgm:t>
        <a:bodyPr/>
        <a:lstStyle/>
        <a:p>
          <a:endParaRPr lang="pt-PT"/>
        </a:p>
      </dgm:t>
    </dgm:pt>
    <dgm:pt modelId="{8C09F89F-691F-6F4C-9467-67C5B88AE48A}">
      <dgm:prSet phldrT="[Texto]" custT="1"/>
      <dgm:spPr/>
      <dgm:t>
        <a:bodyPr/>
        <a:lstStyle/>
        <a:p>
          <a:r>
            <a:rPr lang="pt-PT" sz="1200" dirty="0"/>
            <a:t>Tiempo y herramientas</a:t>
          </a:r>
        </a:p>
      </dgm:t>
    </dgm:pt>
    <dgm:pt modelId="{B6CFD723-7B36-974E-BA6E-B19E7B92EB07}" type="parTrans" cxnId="{A99A5C88-8C16-9744-9800-77E380521C8D}">
      <dgm:prSet/>
      <dgm:spPr/>
      <dgm:t>
        <a:bodyPr/>
        <a:lstStyle/>
        <a:p>
          <a:endParaRPr lang="pt-PT"/>
        </a:p>
      </dgm:t>
    </dgm:pt>
    <dgm:pt modelId="{A0AF6B18-D28D-2E4D-935B-3C36B9064B0E}" type="sibTrans" cxnId="{A99A5C88-8C16-9744-9800-77E380521C8D}">
      <dgm:prSet/>
      <dgm:spPr/>
      <dgm:t>
        <a:bodyPr/>
        <a:lstStyle/>
        <a:p>
          <a:endParaRPr lang="pt-PT"/>
        </a:p>
      </dgm:t>
    </dgm:pt>
    <dgm:pt modelId="{C267B9C7-D596-604F-81BB-48C3A532A7E6}">
      <dgm:prSet phldrT="[Texto]" custT="1"/>
      <dgm:spPr/>
      <dgm:t>
        <a:bodyPr/>
        <a:lstStyle/>
        <a:p>
          <a:r>
            <a:rPr lang="pt-PT" sz="1200" dirty="0"/>
            <a:t>Familia/cuidadores</a:t>
          </a:r>
        </a:p>
      </dgm:t>
    </dgm:pt>
    <dgm:pt modelId="{32746627-4791-B149-BEEF-7BE6E67B783E}" type="parTrans" cxnId="{7EB8717A-9453-094E-9B54-2FE9660AE397}">
      <dgm:prSet/>
      <dgm:spPr/>
      <dgm:t>
        <a:bodyPr/>
        <a:lstStyle/>
        <a:p>
          <a:endParaRPr lang="pt-PT"/>
        </a:p>
      </dgm:t>
    </dgm:pt>
    <dgm:pt modelId="{4F933156-204E-244C-B11B-3892363E266B}" type="sibTrans" cxnId="{7EB8717A-9453-094E-9B54-2FE9660AE397}">
      <dgm:prSet/>
      <dgm:spPr/>
      <dgm:t>
        <a:bodyPr/>
        <a:lstStyle/>
        <a:p>
          <a:endParaRPr lang="pt-PT"/>
        </a:p>
      </dgm:t>
    </dgm:pt>
    <dgm:pt modelId="{6B0B2B51-AF7D-CA4A-A82D-469F5E74B91C}">
      <dgm:prSet phldrT="[Texto]" custT="1"/>
      <dgm:spPr/>
      <dgm:t>
        <a:bodyPr/>
        <a:lstStyle/>
        <a:p>
          <a:r>
            <a:rPr lang="pt-PT" sz="1200" dirty="0"/>
            <a:t>Visitas estructuradas </a:t>
          </a:r>
        </a:p>
        <a:p>
          <a:r>
            <a:rPr lang="pt-PT" sz="1200" dirty="0"/>
            <a:t>Recursos locales</a:t>
          </a:r>
        </a:p>
      </dgm:t>
    </dgm:pt>
    <dgm:pt modelId="{5498028A-70D9-8C4C-B7AB-5C63A13D4A45}" type="parTrans" cxnId="{0F6E4C7D-F0A0-DE43-AADB-F34F9480DE1E}">
      <dgm:prSet/>
      <dgm:spPr/>
      <dgm:t>
        <a:bodyPr/>
        <a:lstStyle/>
        <a:p>
          <a:endParaRPr lang="pt-PT"/>
        </a:p>
      </dgm:t>
    </dgm:pt>
    <dgm:pt modelId="{8C0D27B5-432D-D440-B8A1-41D563DEEBF1}" type="sibTrans" cxnId="{0F6E4C7D-F0A0-DE43-AADB-F34F9480DE1E}">
      <dgm:prSet/>
      <dgm:spPr/>
      <dgm:t>
        <a:bodyPr/>
        <a:lstStyle/>
        <a:p>
          <a:endParaRPr lang="pt-PT"/>
        </a:p>
      </dgm:t>
    </dgm:pt>
    <dgm:pt modelId="{EC83F31E-7244-3C40-BDCD-7F144FD14509}">
      <dgm:prSet phldrT="[Texto]" custT="1"/>
      <dgm:spPr/>
      <dgm:t>
        <a:bodyPr/>
        <a:lstStyle/>
        <a:p>
          <a:r>
            <a:rPr lang="pt-PT" sz="1200" dirty="0"/>
            <a:t>Sentido clínico y conocimientos</a:t>
          </a:r>
        </a:p>
      </dgm:t>
    </dgm:pt>
    <dgm:pt modelId="{75145921-5572-D445-8E58-92C6241CE160}" type="parTrans" cxnId="{34BFDC76-CD59-C641-A8A9-FF703024C74E}">
      <dgm:prSet/>
      <dgm:spPr/>
      <dgm:t>
        <a:bodyPr/>
        <a:lstStyle/>
        <a:p>
          <a:endParaRPr lang="pt-PT"/>
        </a:p>
      </dgm:t>
    </dgm:pt>
    <dgm:pt modelId="{E9F91780-6079-514C-8ADF-ACC2ED48A24F}" type="sibTrans" cxnId="{34BFDC76-CD59-C641-A8A9-FF703024C74E}">
      <dgm:prSet/>
      <dgm:spPr/>
      <dgm:t>
        <a:bodyPr/>
        <a:lstStyle/>
        <a:p>
          <a:endParaRPr lang="pt-PT"/>
        </a:p>
      </dgm:t>
    </dgm:pt>
    <dgm:pt modelId="{0381A171-F091-F048-AB1E-7C1E89056BE2}" type="pres">
      <dgm:prSet presAssocID="{2963BA84-ABC8-724D-9EB0-311E7AF1936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361C558-A2C0-FF4A-BB65-06D3DAF16586}" type="pres">
      <dgm:prSet presAssocID="{F7D5080B-7DD5-F74D-9DFA-9ED7A1FE9BAF}" presName="centerShape" presStyleLbl="node0" presStyleIdx="0" presStyleCnt="1" custScaleX="115217"/>
      <dgm:spPr/>
    </dgm:pt>
    <dgm:pt modelId="{9CCA4E3A-5D8D-C44D-90D5-9521E4C427BD}" type="pres">
      <dgm:prSet presAssocID="{8C09F89F-691F-6F4C-9467-67C5B88AE48A}" presName="node" presStyleLbl="node1" presStyleIdx="0" presStyleCnt="4" custScaleX="222725">
        <dgm:presLayoutVars>
          <dgm:bulletEnabled val="1"/>
        </dgm:presLayoutVars>
      </dgm:prSet>
      <dgm:spPr/>
    </dgm:pt>
    <dgm:pt modelId="{F2E1AABF-CAD3-A941-8AA0-1681142457AE}" type="pres">
      <dgm:prSet presAssocID="{8C09F89F-691F-6F4C-9467-67C5B88AE48A}" presName="dummy" presStyleCnt="0"/>
      <dgm:spPr/>
    </dgm:pt>
    <dgm:pt modelId="{FC524AD7-92F4-8145-B050-3C5B944FD01F}" type="pres">
      <dgm:prSet presAssocID="{A0AF6B18-D28D-2E4D-935B-3C36B9064B0E}" presName="sibTrans" presStyleLbl="sibTrans2D1" presStyleIdx="0" presStyleCnt="4"/>
      <dgm:spPr/>
    </dgm:pt>
    <dgm:pt modelId="{8614EEA1-AE65-AD41-8DC2-9B2F90D79708}" type="pres">
      <dgm:prSet presAssocID="{C267B9C7-D596-604F-81BB-48C3A532A7E6}" presName="node" presStyleLbl="node1" presStyleIdx="1" presStyleCnt="4" custScaleX="222725" custRadScaleRad="128093" custRadScaleInc="-1224">
        <dgm:presLayoutVars>
          <dgm:bulletEnabled val="1"/>
        </dgm:presLayoutVars>
      </dgm:prSet>
      <dgm:spPr/>
    </dgm:pt>
    <dgm:pt modelId="{014B0E4C-C98D-124E-BC94-E95B1D97F0B6}" type="pres">
      <dgm:prSet presAssocID="{C267B9C7-D596-604F-81BB-48C3A532A7E6}" presName="dummy" presStyleCnt="0"/>
      <dgm:spPr/>
    </dgm:pt>
    <dgm:pt modelId="{DBEE525B-4EB7-274B-B5FA-4DE2F642EEE2}" type="pres">
      <dgm:prSet presAssocID="{4F933156-204E-244C-B11B-3892363E266B}" presName="sibTrans" presStyleLbl="sibTrans2D1" presStyleIdx="1" presStyleCnt="4"/>
      <dgm:spPr/>
    </dgm:pt>
    <dgm:pt modelId="{3DAE0425-A16C-C446-BCFC-4EC1F551C920}" type="pres">
      <dgm:prSet presAssocID="{6B0B2B51-AF7D-CA4A-A82D-469F5E74B91C}" presName="node" presStyleLbl="node1" presStyleIdx="2" presStyleCnt="4" custScaleX="222725">
        <dgm:presLayoutVars>
          <dgm:bulletEnabled val="1"/>
        </dgm:presLayoutVars>
      </dgm:prSet>
      <dgm:spPr/>
    </dgm:pt>
    <dgm:pt modelId="{11C75167-FF1A-B545-8874-563D3F2D2549}" type="pres">
      <dgm:prSet presAssocID="{6B0B2B51-AF7D-CA4A-A82D-469F5E74B91C}" presName="dummy" presStyleCnt="0"/>
      <dgm:spPr/>
    </dgm:pt>
    <dgm:pt modelId="{A995925B-462E-0340-9D53-63C80D03182F}" type="pres">
      <dgm:prSet presAssocID="{8C0D27B5-432D-D440-B8A1-41D563DEEBF1}" presName="sibTrans" presStyleLbl="sibTrans2D1" presStyleIdx="2" presStyleCnt="4"/>
      <dgm:spPr/>
    </dgm:pt>
    <dgm:pt modelId="{BD764736-0949-9A49-B26A-559020776FD2}" type="pres">
      <dgm:prSet presAssocID="{EC83F31E-7244-3C40-BDCD-7F144FD14509}" presName="node" presStyleLbl="node1" presStyleIdx="3" presStyleCnt="4" custScaleX="222725" custRadScaleRad="128093" custRadScaleInc="-1224">
        <dgm:presLayoutVars>
          <dgm:bulletEnabled val="1"/>
        </dgm:presLayoutVars>
      </dgm:prSet>
      <dgm:spPr/>
    </dgm:pt>
    <dgm:pt modelId="{5DE22D81-E83A-2544-8179-254B7B40774B}" type="pres">
      <dgm:prSet presAssocID="{EC83F31E-7244-3C40-BDCD-7F144FD14509}" presName="dummy" presStyleCnt="0"/>
      <dgm:spPr/>
    </dgm:pt>
    <dgm:pt modelId="{B8F5F53C-3823-7247-8623-DA1068C3E439}" type="pres">
      <dgm:prSet presAssocID="{E9F91780-6079-514C-8ADF-ACC2ED48A24F}" presName="sibTrans" presStyleLbl="sibTrans2D1" presStyleIdx="3" presStyleCnt="4"/>
      <dgm:spPr/>
    </dgm:pt>
  </dgm:ptLst>
  <dgm:cxnLst>
    <dgm:cxn modelId="{8751F726-4837-DC4C-B71D-FE068D7C4839}" srcId="{2963BA84-ABC8-724D-9EB0-311E7AF19368}" destId="{F7D5080B-7DD5-F74D-9DFA-9ED7A1FE9BAF}" srcOrd="0" destOrd="0" parTransId="{647ADC3A-93B6-4B47-9043-1E3A5CA7FA5B}" sibTransId="{B9396A4E-0BEB-6842-A0BA-8F84EF83CF01}"/>
    <dgm:cxn modelId="{B1D80528-9CDF-BE4D-AB3D-AF61FC97056B}" type="presOf" srcId="{E9F91780-6079-514C-8ADF-ACC2ED48A24F}" destId="{B8F5F53C-3823-7247-8623-DA1068C3E439}" srcOrd="0" destOrd="0" presId="urn:microsoft.com/office/officeart/2005/8/layout/radial6"/>
    <dgm:cxn modelId="{83CD6933-766C-AA49-A2E4-830CF2AFEF38}" type="presOf" srcId="{2963BA84-ABC8-724D-9EB0-311E7AF19368}" destId="{0381A171-F091-F048-AB1E-7C1E89056BE2}" srcOrd="0" destOrd="0" presId="urn:microsoft.com/office/officeart/2005/8/layout/radial6"/>
    <dgm:cxn modelId="{E3C4B042-CF7D-3D4E-AFD0-D96151724496}" type="presOf" srcId="{8C09F89F-691F-6F4C-9467-67C5B88AE48A}" destId="{9CCA4E3A-5D8D-C44D-90D5-9521E4C427BD}" srcOrd="0" destOrd="0" presId="urn:microsoft.com/office/officeart/2005/8/layout/radial6"/>
    <dgm:cxn modelId="{093F5D46-4E55-EC4A-907C-EC2144685958}" type="presOf" srcId="{6B0B2B51-AF7D-CA4A-A82D-469F5E74B91C}" destId="{3DAE0425-A16C-C446-BCFC-4EC1F551C920}" srcOrd="0" destOrd="0" presId="urn:microsoft.com/office/officeart/2005/8/layout/radial6"/>
    <dgm:cxn modelId="{66250C6E-DB99-4B4C-AB77-39948B83EBB0}" type="presOf" srcId="{A0AF6B18-D28D-2E4D-935B-3C36B9064B0E}" destId="{FC524AD7-92F4-8145-B050-3C5B944FD01F}" srcOrd="0" destOrd="0" presId="urn:microsoft.com/office/officeart/2005/8/layout/radial6"/>
    <dgm:cxn modelId="{34BFDC76-CD59-C641-A8A9-FF703024C74E}" srcId="{F7D5080B-7DD5-F74D-9DFA-9ED7A1FE9BAF}" destId="{EC83F31E-7244-3C40-BDCD-7F144FD14509}" srcOrd="3" destOrd="0" parTransId="{75145921-5572-D445-8E58-92C6241CE160}" sibTransId="{E9F91780-6079-514C-8ADF-ACC2ED48A24F}"/>
    <dgm:cxn modelId="{7EB8717A-9453-094E-9B54-2FE9660AE397}" srcId="{F7D5080B-7DD5-F74D-9DFA-9ED7A1FE9BAF}" destId="{C267B9C7-D596-604F-81BB-48C3A532A7E6}" srcOrd="1" destOrd="0" parTransId="{32746627-4791-B149-BEEF-7BE6E67B783E}" sibTransId="{4F933156-204E-244C-B11B-3892363E266B}"/>
    <dgm:cxn modelId="{0F6E4C7D-F0A0-DE43-AADB-F34F9480DE1E}" srcId="{F7D5080B-7DD5-F74D-9DFA-9ED7A1FE9BAF}" destId="{6B0B2B51-AF7D-CA4A-A82D-469F5E74B91C}" srcOrd="2" destOrd="0" parTransId="{5498028A-70D9-8C4C-B7AB-5C63A13D4A45}" sibTransId="{8C0D27B5-432D-D440-B8A1-41D563DEEBF1}"/>
    <dgm:cxn modelId="{A99A5C88-8C16-9744-9800-77E380521C8D}" srcId="{F7D5080B-7DD5-F74D-9DFA-9ED7A1FE9BAF}" destId="{8C09F89F-691F-6F4C-9467-67C5B88AE48A}" srcOrd="0" destOrd="0" parTransId="{B6CFD723-7B36-974E-BA6E-B19E7B92EB07}" sibTransId="{A0AF6B18-D28D-2E4D-935B-3C36B9064B0E}"/>
    <dgm:cxn modelId="{B7F6F689-9D02-754F-9039-D28C3DADBEC3}" type="presOf" srcId="{4F933156-204E-244C-B11B-3892363E266B}" destId="{DBEE525B-4EB7-274B-B5FA-4DE2F642EEE2}" srcOrd="0" destOrd="0" presId="urn:microsoft.com/office/officeart/2005/8/layout/radial6"/>
    <dgm:cxn modelId="{750015AD-8A54-A64A-901D-F64AB6B18B27}" type="presOf" srcId="{F7D5080B-7DD5-F74D-9DFA-9ED7A1FE9BAF}" destId="{8361C558-A2C0-FF4A-BB65-06D3DAF16586}" srcOrd="0" destOrd="0" presId="urn:microsoft.com/office/officeart/2005/8/layout/radial6"/>
    <dgm:cxn modelId="{EDC14EB4-07B8-E54C-BC84-37DEEAA9B23E}" type="presOf" srcId="{EC83F31E-7244-3C40-BDCD-7F144FD14509}" destId="{BD764736-0949-9A49-B26A-559020776FD2}" srcOrd="0" destOrd="0" presId="urn:microsoft.com/office/officeart/2005/8/layout/radial6"/>
    <dgm:cxn modelId="{B19F76C3-BF18-4F48-B68F-5C9716C91850}" type="presOf" srcId="{8C0D27B5-432D-D440-B8A1-41D563DEEBF1}" destId="{A995925B-462E-0340-9D53-63C80D03182F}" srcOrd="0" destOrd="0" presId="urn:microsoft.com/office/officeart/2005/8/layout/radial6"/>
    <dgm:cxn modelId="{2CD1A3E2-5397-8649-913B-53F1EBC93B02}" type="presOf" srcId="{C267B9C7-D596-604F-81BB-48C3A532A7E6}" destId="{8614EEA1-AE65-AD41-8DC2-9B2F90D79708}" srcOrd="0" destOrd="0" presId="urn:microsoft.com/office/officeart/2005/8/layout/radial6"/>
    <dgm:cxn modelId="{6CB68557-DEF7-984B-B2D7-27155887593C}" type="presParOf" srcId="{0381A171-F091-F048-AB1E-7C1E89056BE2}" destId="{8361C558-A2C0-FF4A-BB65-06D3DAF16586}" srcOrd="0" destOrd="0" presId="urn:microsoft.com/office/officeart/2005/8/layout/radial6"/>
    <dgm:cxn modelId="{54F568C7-507B-6643-B53C-2CD4BF4DE61A}" type="presParOf" srcId="{0381A171-F091-F048-AB1E-7C1E89056BE2}" destId="{9CCA4E3A-5D8D-C44D-90D5-9521E4C427BD}" srcOrd="1" destOrd="0" presId="urn:microsoft.com/office/officeart/2005/8/layout/radial6"/>
    <dgm:cxn modelId="{DC5DEE1D-7095-3F4A-94BF-1BD232F24112}" type="presParOf" srcId="{0381A171-F091-F048-AB1E-7C1E89056BE2}" destId="{F2E1AABF-CAD3-A941-8AA0-1681142457AE}" srcOrd="2" destOrd="0" presId="urn:microsoft.com/office/officeart/2005/8/layout/radial6"/>
    <dgm:cxn modelId="{9576DF2B-A62F-F34C-ACC0-72FC7C5230B2}" type="presParOf" srcId="{0381A171-F091-F048-AB1E-7C1E89056BE2}" destId="{FC524AD7-92F4-8145-B050-3C5B944FD01F}" srcOrd="3" destOrd="0" presId="urn:microsoft.com/office/officeart/2005/8/layout/radial6"/>
    <dgm:cxn modelId="{AA025846-FE8D-D64E-A09B-58F63BC6F6DB}" type="presParOf" srcId="{0381A171-F091-F048-AB1E-7C1E89056BE2}" destId="{8614EEA1-AE65-AD41-8DC2-9B2F90D79708}" srcOrd="4" destOrd="0" presId="urn:microsoft.com/office/officeart/2005/8/layout/radial6"/>
    <dgm:cxn modelId="{11FB1E44-1BAD-1245-AF47-164FD26B9BE7}" type="presParOf" srcId="{0381A171-F091-F048-AB1E-7C1E89056BE2}" destId="{014B0E4C-C98D-124E-BC94-E95B1D97F0B6}" srcOrd="5" destOrd="0" presId="urn:microsoft.com/office/officeart/2005/8/layout/radial6"/>
    <dgm:cxn modelId="{2A27BFE6-DB91-9846-B298-B064A3C48B18}" type="presParOf" srcId="{0381A171-F091-F048-AB1E-7C1E89056BE2}" destId="{DBEE525B-4EB7-274B-B5FA-4DE2F642EEE2}" srcOrd="6" destOrd="0" presId="urn:microsoft.com/office/officeart/2005/8/layout/radial6"/>
    <dgm:cxn modelId="{DF911232-2141-C847-85EB-F743811635E0}" type="presParOf" srcId="{0381A171-F091-F048-AB1E-7C1E89056BE2}" destId="{3DAE0425-A16C-C446-BCFC-4EC1F551C920}" srcOrd="7" destOrd="0" presId="urn:microsoft.com/office/officeart/2005/8/layout/radial6"/>
    <dgm:cxn modelId="{419F01F5-8007-F143-811E-948FF2FD0E50}" type="presParOf" srcId="{0381A171-F091-F048-AB1E-7C1E89056BE2}" destId="{11C75167-FF1A-B545-8874-563D3F2D2549}" srcOrd="8" destOrd="0" presId="urn:microsoft.com/office/officeart/2005/8/layout/radial6"/>
    <dgm:cxn modelId="{9ECB6763-9D20-A742-A12B-57AF1659DB08}" type="presParOf" srcId="{0381A171-F091-F048-AB1E-7C1E89056BE2}" destId="{A995925B-462E-0340-9D53-63C80D03182F}" srcOrd="9" destOrd="0" presId="urn:microsoft.com/office/officeart/2005/8/layout/radial6"/>
    <dgm:cxn modelId="{C294EC40-49B6-9B46-8013-C667534E62F1}" type="presParOf" srcId="{0381A171-F091-F048-AB1E-7C1E89056BE2}" destId="{BD764736-0949-9A49-B26A-559020776FD2}" srcOrd="10" destOrd="0" presId="urn:microsoft.com/office/officeart/2005/8/layout/radial6"/>
    <dgm:cxn modelId="{7C3F7080-2382-B442-B85B-EE37177690C1}" type="presParOf" srcId="{0381A171-F091-F048-AB1E-7C1E89056BE2}" destId="{5DE22D81-E83A-2544-8179-254B7B40774B}" srcOrd="11" destOrd="0" presId="urn:microsoft.com/office/officeart/2005/8/layout/radial6"/>
    <dgm:cxn modelId="{6DE51E7F-F4BC-924D-99BA-77B544725B2F}" type="presParOf" srcId="{0381A171-F091-F048-AB1E-7C1E89056BE2}" destId="{B8F5F53C-3823-7247-8623-DA1068C3E43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34CBDB-DB5F-B34B-AD16-FD32B8DA0423}" type="doc">
      <dgm:prSet loTypeId="urn:microsoft.com/office/officeart/2005/8/layout/arrow5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D920E0AE-8819-C64B-A4DA-B9CB5AF6817F}">
      <dgm:prSet phldrT="[Texto]"/>
      <dgm:spPr/>
      <dgm:t>
        <a:bodyPr/>
        <a:lstStyle/>
        <a:p>
          <a:r>
            <a:rPr lang="pt-PT" dirty="0"/>
            <a:t>Mente</a:t>
          </a:r>
        </a:p>
      </dgm:t>
    </dgm:pt>
    <dgm:pt modelId="{E2F678D0-B071-D145-B597-2B95667A545C}" type="parTrans" cxnId="{A58931AF-2C20-3D42-9C1F-3F48B74CACCB}">
      <dgm:prSet/>
      <dgm:spPr/>
      <dgm:t>
        <a:bodyPr/>
        <a:lstStyle/>
        <a:p>
          <a:endParaRPr lang="pt-PT"/>
        </a:p>
      </dgm:t>
    </dgm:pt>
    <dgm:pt modelId="{7A0AFB92-357F-5444-9234-72B0F6032D15}" type="sibTrans" cxnId="{A58931AF-2C20-3D42-9C1F-3F48B74CACCB}">
      <dgm:prSet/>
      <dgm:spPr/>
      <dgm:t>
        <a:bodyPr/>
        <a:lstStyle/>
        <a:p>
          <a:endParaRPr lang="pt-PT"/>
        </a:p>
      </dgm:t>
    </dgm:pt>
    <dgm:pt modelId="{B0111E27-5879-454A-B5E8-8C410B13B2EE}">
      <dgm:prSet phldrT="[Texto]"/>
      <dgm:spPr/>
      <dgm:t>
        <a:bodyPr/>
        <a:lstStyle/>
        <a:p>
          <a:r>
            <a:rPr lang="pt-PT" dirty="0"/>
            <a:t>Cuerpo</a:t>
          </a:r>
        </a:p>
      </dgm:t>
    </dgm:pt>
    <dgm:pt modelId="{E57C191E-FAAE-F34B-8B31-BD174392B845}" type="parTrans" cxnId="{78E728CE-132A-C34F-994F-FB91DDF72A25}">
      <dgm:prSet/>
      <dgm:spPr/>
      <dgm:t>
        <a:bodyPr/>
        <a:lstStyle/>
        <a:p>
          <a:endParaRPr lang="pt-PT"/>
        </a:p>
      </dgm:t>
    </dgm:pt>
    <dgm:pt modelId="{BE4BB1EF-7994-E143-9098-9E8ED2EEE2D3}" type="sibTrans" cxnId="{78E728CE-132A-C34F-994F-FB91DDF72A25}">
      <dgm:prSet/>
      <dgm:spPr/>
      <dgm:t>
        <a:bodyPr/>
        <a:lstStyle/>
        <a:p>
          <a:endParaRPr lang="pt-PT"/>
        </a:p>
      </dgm:t>
    </dgm:pt>
    <dgm:pt modelId="{7C3DB069-0BF5-7D42-9770-A1CD0D773112}" type="pres">
      <dgm:prSet presAssocID="{9A34CBDB-DB5F-B34B-AD16-FD32B8DA0423}" presName="diagram" presStyleCnt="0">
        <dgm:presLayoutVars>
          <dgm:dir/>
          <dgm:resizeHandles val="exact"/>
        </dgm:presLayoutVars>
      </dgm:prSet>
      <dgm:spPr/>
    </dgm:pt>
    <dgm:pt modelId="{67E64F56-C7BF-A54D-AD3F-23739F335451}" type="pres">
      <dgm:prSet presAssocID="{D920E0AE-8819-C64B-A4DA-B9CB5AF6817F}" presName="arrow" presStyleLbl="node1" presStyleIdx="0" presStyleCnt="2">
        <dgm:presLayoutVars>
          <dgm:bulletEnabled val="1"/>
        </dgm:presLayoutVars>
      </dgm:prSet>
      <dgm:spPr/>
    </dgm:pt>
    <dgm:pt modelId="{17813AB3-72FD-C643-ABF5-F5F8039F123E}" type="pres">
      <dgm:prSet presAssocID="{B0111E27-5879-454A-B5E8-8C410B13B2EE}" presName="arrow" presStyleLbl="node1" presStyleIdx="1" presStyleCnt="2">
        <dgm:presLayoutVars>
          <dgm:bulletEnabled val="1"/>
        </dgm:presLayoutVars>
      </dgm:prSet>
      <dgm:spPr/>
    </dgm:pt>
  </dgm:ptLst>
  <dgm:cxnLst>
    <dgm:cxn modelId="{E1E50175-C8EE-5140-BCB5-EA40EC0BE782}" type="presOf" srcId="{D920E0AE-8819-C64B-A4DA-B9CB5AF6817F}" destId="{67E64F56-C7BF-A54D-AD3F-23739F335451}" srcOrd="0" destOrd="0" presId="urn:microsoft.com/office/officeart/2005/8/layout/arrow5"/>
    <dgm:cxn modelId="{C4ABB1A9-E7F5-0547-A870-2EFDD25E6EC6}" type="presOf" srcId="{B0111E27-5879-454A-B5E8-8C410B13B2EE}" destId="{17813AB3-72FD-C643-ABF5-F5F8039F123E}" srcOrd="0" destOrd="0" presId="urn:microsoft.com/office/officeart/2005/8/layout/arrow5"/>
    <dgm:cxn modelId="{A58931AF-2C20-3D42-9C1F-3F48B74CACCB}" srcId="{9A34CBDB-DB5F-B34B-AD16-FD32B8DA0423}" destId="{D920E0AE-8819-C64B-A4DA-B9CB5AF6817F}" srcOrd="0" destOrd="0" parTransId="{E2F678D0-B071-D145-B597-2B95667A545C}" sibTransId="{7A0AFB92-357F-5444-9234-72B0F6032D15}"/>
    <dgm:cxn modelId="{78E728CE-132A-C34F-994F-FB91DDF72A25}" srcId="{9A34CBDB-DB5F-B34B-AD16-FD32B8DA0423}" destId="{B0111E27-5879-454A-B5E8-8C410B13B2EE}" srcOrd="1" destOrd="0" parTransId="{E57C191E-FAAE-F34B-8B31-BD174392B845}" sibTransId="{BE4BB1EF-7994-E143-9098-9E8ED2EEE2D3}"/>
    <dgm:cxn modelId="{B3A7F3D4-FD66-DB41-A22F-B0AE87F15A83}" type="presOf" srcId="{9A34CBDB-DB5F-B34B-AD16-FD32B8DA0423}" destId="{7C3DB069-0BF5-7D42-9770-A1CD0D773112}" srcOrd="0" destOrd="0" presId="urn:microsoft.com/office/officeart/2005/8/layout/arrow5"/>
    <dgm:cxn modelId="{FF6A62D4-8CCE-8B42-A533-535599641A8B}" type="presParOf" srcId="{7C3DB069-0BF5-7D42-9770-A1CD0D773112}" destId="{67E64F56-C7BF-A54D-AD3F-23739F335451}" srcOrd="0" destOrd="0" presId="urn:microsoft.com/office/officeart/2005/8/layout/arrow5"/>
    <dgm:cxn modelId="{B2B24DBF-E9D0-864A-980D-34CE49F9A2A2}" type="presParOf" srcId="{7C3DB069-0BF5-7D42-9770-A1CD0D773112}" destId="{17813AB3-72FD-C643-ABF5-F5F8039F123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5F53C-3823-7247-8623-DA1068C3E439}">
      <dsp:nvSpPr>
        <dsp:cNvPr id="0" name=""/>
        <dsp:cNvSpPr/>
      </dsp:nvSpPr>
      <dsp:spPr>
        <a:xfrm>
          <a:off x="1635998" y="357732"/>
          <a:ext cx="2746571" cy="2746571"/>
        </a:xfrm>
        <a:prstGeom prst="blockArc">
          <a:avLst>
            <a:gd name="adj1" fmla="val 10632092"/>
            <a:gd name="adj2" fmla="val 17183121"/>
            <a:gd name="adj3" fmla="val 4644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995925B-462E-0340-9D53-63C80D03182F}">
      <dsp:nvSpPr>
        <dsp:cNvPr id="0" name=""/>
        <dsp:cNvSpPr/>
      </dsp:nvSpPr>
      <dsp:spPr>
        <a:xfrm>
          <a:off x="1636902" y="466425"/>
          <a:ext cx="2746571" cy="2746571"/>
        </a:xfrm>
        <a:prstGeom prst="blockArc">
          <a:avLst>
            <a:gd name="adj1" fmla="val 4419293"/>
            <a:gd name="adj2" fmla="val 10910738"/>
            <a:gd name="adj3" fmla="val 4644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BEE525B-4EB7-274B-B5FA-4DE2F642EEE2}">
      <dsp:nvSpPr>
        <dsp:cNvPr id="0" name=""/>
        <dsp:cNvSpPr/>
      </dsp:nvSpPr>
      <dsp:spPr>
        <a:xfrm>
          <a:off x="2392804" y="466691"/>
          <a:ext cx="2746571" cy="2746571"/>
        </a:xfrm>
        <a:prstGeom prst="blockArc">
          <a:avLst>
            <a:gd name="adj1" fmla="val 21432092"/>
            <a:gd name="adj2" fmla="val 6383121"/>
            <a:gd name="adj3" fmla="val 4644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C524AD7-92F4-8145-B050-3C5B944FD01F}">
      <dsp:nvSpPr>
        <dsp:cNvPr id="0" name=""/>
        <dsp:cNvSpPr/>
      </dsp:nvSpPr>
      <dsp:spPr>
        <a:xfrm>
          <a:off x="2391900" y="357997"/>
          <a:ext cx="2746571" cy="2746571"/>
        </a:xfrm>
        <a:prstGeom prst="blockArc">
          <a:avLst>
            <a:gd name="adj1" fmla="val 15219293"/>
            <a:gd name="adj2" fmla="val 110738"/>
            <a:gd name="adj3" fmla="val 4644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361C558-A2C0-FF4A-BB65-06D3DAF16586}">
      <dsp:nvSpPr>
        <dsp:cNvPr id="0" name=""/>
        <dsp:cNvSpPr/>
      </dsp:nvSpPr>
      <dsp:spPr>
        <a:xfrm>
          <a:off x="2658697" y="1152787"/>
          <a:ext cx="1457979" cy="126542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/>
            <a:t>Persona con EPOC</a:t>
          </a:r>
        </a:p>
      </dsp:txBody>
      <dsp:txXfrm>
        <a:off x="2872213" y="1338103"/>
        <a:ext cx="1030947" cy="894788"/>
      </dsp:txXfrm>
    </dsp:sp>
    <dsp:sp modelId="{9CCA4E3A-5D8D-C44D-90D5-9521E4C427BD}">
      <dsp:nvSpPr>
        <dsp:cNvPr id="0" name=""/>
        <dsp:cNvSpPr/>
      </dsp:nvSpPr>
      <dsp:spPr>
        <a:xfrm>
          <a:off x="2401244" y="1203"/>
          <a:ext cx="1972884" cy="88579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Tiempo y herramientas</a:t>
          </a:r>
        </a:p>
      </dsp:txBody>
      <dsp:txXfrm>
        <a:off x="2690166" y="130925"/>
        <a:ext cx="1395040" cy="626350"/>
      </dsp:txXfrm>
    </dsp:sp>
    <dsp:sp modelId="{8614EEA1-AE65-AD41-8DC2-9B2F90D79708}">
      <dsp:nvSpPr>
        <dsp:cNvPr id="0" name=""/>
        <dsp:cNvSpPr/>
      </dsp:nvSpPr>
      <dsp:spPr>
        <a:xfrm>
          <a:off x="4119444" y="1331588"/>
          <a:ext cx="1972884" cy="88579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Familia/cuidadores</a:t>
          </a:r>
        </a:p>
      </dsp:txBody>
      <dsp:txXfrm>
        <a:off x="4408366" y="1461310"/>
        <a:ext cx="1395040" cy="626350"/>
      </dsp:txXfrm>
    </dsp:sp>
    <dsp:sp modelId="{3DAE0425-A16C-C446-BCFC-4EC1F551C920}">
      <dsp:nvSpPr>
        <dsp:cNvPr id="0" name=""/>
        <dsp:cNvSpPr/>
      </dsp:nvSpPr>
      <dsp:spPr>
        <a:xfrm>
          <a:off x="2401244" y="2683997"/>
          <a:ext cx="1972884" cy="88579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Visitas estructuradas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Recursos locales</a:t>
          </a:r>
        </a:p>
      </dsp:txBody>
      <dsp:txXfrm>
        <a:off x="2690166" y="2813719"/>
        <a:ext cx="1395040" cy="626350"/>
      </dsp:txXfrm>
    </dsp:sp>
    <dsp:sp modelId="{BD764736-0949-9A49-B26A-559020776FD2}">
      <dsp:nvSpPr>
        <dsp:cNvPr id="0" name=""/>
        <dsp:cNvSpPr/>
      </dsp:nvSpPr>
      <dsp:spPr>
        <a:xfrm>
          <a:off x="683044" y="1353612"/>
          <a:ext cx="1972884" cy="88579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Sentido clínico y conocimientos</a:t>
          </a:r>
        </a:p>
      </dsp:txBody>
      <dsp:txXfrm>
        <a:off x="971966" y="1483334"/>
        <a:ext cx="1395040" cy="6263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64F56-C7BF-A54D-AD3F-23739F335451}">
      <dsp:nvSpPr>
        <dsp:cNvPr id="0" name=""/>
        <dsp:cNvSpPr/>
      </dsp:nvSpPr>
      <dsp:spPr>
        <a:xfrm rot="16200000">
          <a:off x="443" y="335463"/>
          <a:ext cx="3062872" cy="306287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4500" kern="1200" dirty="0"/>
            <a:t>Mente</a:t>
          </a:r>
        </a:p>
      </dsp:txBody>
      <dsp:txXfrm rot="5400000">
        <a:off x="444" y="1101180"/>
        <a:ext cx="2526869" cy="1531436"/>
      </dsp:txXfrm>
    </dsp:sp>
    <dsp:sp modelId="{17813AB3-72FD-C643-ABF5-F5F8039F123E}">
      <dsp:nvSpPr>
        <dsp:cNvPr id="0" name=""/>
        <dsp:cNvSpPr/>
      </dsp:nvSpPr>
      <dsp:spPr>
        <a:xfrm rot="5400000">
          <a:off x="3247310" y="335463"/>
          <a:ext cx="3062872" cy="306287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4500" kern="1200" dirty="0"/>
            <a:t>Cuerpo</a:t>
          </a:r>
        </a:p>
      </dsp:txBody>
      <dsp:txXfrm rot="-5400000">
        <a:off x="3783314" y="1101181"/>
        <a:ext cx="2526869" cy="1531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67F46-0AAF-DD4A-93FC-C683461C5B8C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827AF-AD0A-0A4A-B7CA-45E7D9D14EF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827AF-AD0A-0A4A-B7CA-45E7D9D14E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45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827AF-AD0A-0A4A-B7CA-45E7D9D14EF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29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827AF-AD0A-0A4A-B7CA-45E7D9D14EF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07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827AF-AD0A-0A4A-B7CA-45E7D9D14EF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23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3F404-975E-4A6F-A6D6-43C8116AC1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5375" y="1171575"/>
            <a:ext cx="7124699" cy="9334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028AB2-2787-4BBD-B654-7C0E2FD84211}"/>
              </a:ext>
            </a:extLst>
          </p:cNvPr>
          <p:cNvSpPr txBox="1"/>
          <p:nvPr userDrawn="1"/>
        </p:nvSpPr>
        <p:spPr>
          <a:xfrm>
            <a:off x="1262522" y="4672178"/>
            <a:ext cx="7375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Respirar</a:t>
            </a:r>
            <a:r>
              <a:rPr lang="en-US" sz="1600" dirty="0"/>
              <a:t> y </a:t>
            </a:r>
            <a:r>
              <a:rPr lang="en-US" sz="1600" dirty="0" err="1"/>
              <a:t>sentirse</a:t>
            </a:r>
            <a:r>
              <a:rPr lang="en-US" sz="1600" dirty="0"/>
              <a:t> bien a </a:t>
            </a:r>
            <a:r>
              <a:rPr lang="en-US" sz="1600" dirty="0" err="1"/>
              <a:t>través</a:t>
            </a:r>
            <a:r>
              <a:rPr lang="en-US" sz="1600" dirty="0"/>
              <a:t> del </a:t>
            </a:r>
            <a:r>
              <a:rPr lang="en-US" sz="1600" dirty="0" err="1"/>
              <a:t>acceso</a:t>
            </a:r>
            <a:r>
              <a:rPr lang="en-US" sz="1600" dirty="0"/>
              <a:t> universal al </a:t>
            </a:r>
            <a:r>
              <a:rPr lang="en-US" sz="1600" dirty="0" err="1"/>
              <a:t>cuidado</a:t>
            </a:r>
            <a:r>
              <a:rPr lang="en-US" sz="1600" dirty="0"/>
              <a:t> </a:t>
            </a:r>
            <a:r>
              <a:rPr lang="en-US" sz="1600" dirty="0" err="1"/>
              <a:t>adecuado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8439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7F2938DA-659B-11A3-787D-0112DA27CD4D}"/>
              </a:ext>
            </a:extLst>
          </p:cNvPr>
          <p:cNvSpPr txBox="1"/>
          <p:nvPr userDrawn="1"/>
        </p:nvSpPr>
        <p:spPr>
          <a:xfrm>
            <a:off x="0" y="4942228"/>
            <a:ext cx="8478837" cy="255839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Boehringer Ingelheim ha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aportado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una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beca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educativa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para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el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desarrollo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,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edición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,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impresion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y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costes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asociados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pero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no ha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contribuido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el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contenido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de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este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documento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. </a:t>
            </a:r>
            <a:endParaRPr lang="en-US" sz="800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.</a:t>
            </a:r>
            <a:endParaRPr sz="700" dirty="0">
              <a:latin typeface="Arial" panose="020B0604020202020204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4472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0F2CB799-EABD-03F3-1BE1-3EC58F2B517C}"/>
              </a:ext>
            </a:extLst>
          </p:cNvPr>
          <p:cNvSpPr txBox="1"/>
          <p:nvPr userDrawn="1"/>
        </p:nvSpPr>
        <p:spPr>
          <a:xfrm>
            <a:off x="1016000" y="4942228"/>
            <a:ext cx="7738104" cy="255839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Boehringer Ingelheim ha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aportado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una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beca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educativa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para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el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desarrollo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,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edición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,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impresion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y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costes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asociados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pero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no ha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contribuido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el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contenido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de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este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documento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. </a:t>
            </a:r>
            <a:endParaRPr lang="en-US" sz="800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.</a:t>
            </a:r>
            <a:endParaRPr sz="700" dirty="0">
              <a:latin typeface="Arial" panose="020B0604020202020204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01277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 strapeline logo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0" y="211792"/>
            <a:ext cx="6019536" cy="725828"/>
          </a:xfrm>
        </p:spPr>
        <p:txBody>
          <a:bodyPr anchor="ctr" anchorCtr="0"/>
          <a:lstStyle>
            <a:lvl1pPr>
              <a:defRPr sz="2700" spc="-56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46A256E-1EBC-4F2D-BAB5-5EAE083CD2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8836" y="-41946"/>
            <a:ext cx="1105175" cy="110517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6980435-5DB7-4EED-A356-1524619973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785997"/>
            <a:ext cx="8229600" cy="270272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/>
              <a:t>References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12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58975" y="400050"/>
            <a:ext cx="71850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348979"/>
            <a:ext cx="77724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93C6F891-E3A9-47F8-91AA-FEBA4EEFA0D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9333" y="300086"/>
            <a:ext cx="1727200" cy="66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3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5" r:id="rId2"/>
    <p:sldLayoutId id="2147483726" r:id="rId3"/>
    <p:sldLayoutId id="2147483727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+mj-lt"/>
          <a:ea typeface="ＭＳ Ｐゴシック" pitchFamily="112" charset="-128"/>
          <a:cs typeface="ＭＳ Ｐゴシック" pitchFamily="9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9pPr>
    </p:titleStyle>
    <p:bodyStyle>
      <a:lvl1pPr marL="259556" indent="-259556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30000"/>
        <a:buFont typeface="Times" pitchFamily="-65" charset="0"/>
        <a:buChar char="•"/>
        <a:tabLst>
          <a:tab pos="1070372" algn="l"/>
          <a:tab pos="1231106" algn="l"/>
        </a:tabLst>
        <a:defRPr sz="2250">
          <a:solidFill>
            <a:schemeClr val="tx1"/>
          </a:solidFill>
          <a:latin typeface="+mn-lt"/>
          <a:ea typeface="ＭＳ Ｐゴシック" pitchFamily="112" charset="-128"/>
          <a:cs typeface="ＭＳ Ｐゴシック" pitchFamily="96" charset="-128"/>
        </a:defRPr>
      </a:lvl1pPr>
      <a:lvl2pPr marL="526256" indent="-26551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00000"/>
        <a:buChar char="o"/>
        <a:tabLst>
          <a:tab pos="1070372" algn="l"/>
          <a:tab pos="1231106" algn="l"/>
        </a:tabLst>
        <a:defRPr sz="1950">
          <a:solidFill>
            <a:schemeClr val="tx1"/>
          </a:solidFill>
          <a:latin typeface="+mn-lt"/>
          <a:ea typeface="ＭＳ Ｐゴシック" pitchFamily="112" charset="-128"/>
        </a:defRPr>
      </a:lvl2pPr>
      <a:lvl3pPr marL="745331" indent="-201216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•"/>
        <a:tabLst>
          <a:tab pos="1070372" algn="l"/>
          <a:tab pos="1231106" algn="l"/>
        </a:tabLst>
        <a:defRPr sz="1650">
          <a:solidFill>
            <a:schemeClr val="tx1"/>
          </a:solidFill>
          <a:latin typeface="+mn-lt"/>
          <a:ea typeface="ＭＳ Ｐゴシック" pitchFamily="112" charset="-128"/>
        </a:defRPr>
      </a:lvl3pPr>
      <a:lvl4pPr marL="994172" indent="-2476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–"/>
        <a:tabLst>
          <a:tab pos="1070372" algn="l"/>
          <a:tab pos="1231106" algn="l"/>
        </a:tabLst>
        <a:defRPr sz="1425">
          <a:solidFill>
            <a:schemeClr val="tx1"/>
          </a:solidFill>
          <a:latin typeface="+mn-lt"/>
          <a:ea typeface="ＭＳ Ｐゴシック" pitchFamily="112" charset="-128"/>
        </a:defRPr>
      </a:lvl4pPr>
      <a:lvl5pPr marL="1200150" indent="-204788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»"/>
        <a:tabLst>
          <a:tab pos="1070372" algn="l"/>
          <a:tab pos="1231106" algn="l"/>
        </a:tabLst>
        <a:defRPr sz="1275">
          <a:solidFill>
            <a:schemeClr val="tx1"/>
          </a:solidFill>
          <a:latin typeface="+mn-lt"/>
          <a:ea typeface="ＭＳ Ｐゴシック" pitchFamily="112" charset="-128"/>
        </a:defRPr>
      </a:lvl5pPr>
      <a:lvl6pPr marL="1543050" indent="-204788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70372" algn="l"/>
          <a:tab pos="1231106" algn="l"/>
        </a:tabLst>
        <a:defRPr sz="1275">
          <a:solidFill>
            <a:schemeClr val="tx1"/>
          </a:solidFill>
          <a:latin typeface="+mn-lt"/>
        </a:defRPr>
      </a:lvl6pPr>
      <a:lvl7pPr marL="1885950" indent="-204788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70372" algn="l"/>
          <a:tab pos="1231106" algn="l"/>
        </a:tabLst>
        <a:defRPr sz="1275">
          <a:solidFill>
            <a:schemeClr val="tx1"/>
          </a:solidFill>
          <a:latin typeface="+mn-lt"/>
        </a:defRPr>
      </a:lvl7pPr>
      <a:lvl8pPr marL="2228850" indent="-204788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70372" algn="l"/>
          <a:tab pos="1231106" algn="l"/>
        </a:tabLst>
        <a:defRPr sz="1275">
          <a:solidFill>
            <a:schemeClr val="tx1"/>
          </a:solidFill>
          <a:latin typeface="+mn-lt"/>
        </a:defRPr>
      </a:lvl8pPr>
      <a:lvl9pPr marL="2571750" indent="-204788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70372" algn="l"/>
          <a:tab pos="1231106" algn="l"/>
        </a:tabLst>
        <a:defRPr sz="12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681B1-4C9A-4F0F-A3E9-9FDD862F5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5" y="1171575"/>
            <a:ext cx="7578362" cy="933450"/>
          </a:xfrm>
        </p:spPr>
        <p:txBody>
          <a:bodyPr/>
          <a:lstStyle/>
          <a:p>
            <a:r>
              <a:rPr lang="en-GB" dirty="0"/>
              <a:t>EPOC y </a:t>
            </a:r>
            <a:r>
              <a:rPr lang="en-GB" dirty="0" err="1"/>
              <a:t>salud</a:t>
            </a:r>
            <a:r>
              <a:rPr lang="en-GB" dirty="0"/>
              <a:t> mental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3F82A1-87DA-A6C9-B14F-3336335E18D5}"/>
              </a:ext>
            </a:extLst>
          </p:cNvPr>
          <p:cNvSpPr txBox="1"/>
          <p:nvPr/>
        </p:nvSpPr>
        <p:spPr>
          <a:xfrm>
            <a:off x="2174014" y="2248584"/>
            <a:ext cx="5421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Actividad</a:t>
            </a:r>
            <a:r>
              <a:rPr lang="en-US" b="1" dirty="0"/>
              <a:t> del IPCRG</a:t>
            </a:r>
          </a:p>
          <a:p>
            <a:pPr algn="ctr"/>
            <a:r>
              <a:rPr lang="en-US" b="1" dirty="0" err="1"/>
              <a:t>Guía</a:t>
            </a:r>
            <a:r>
              <a:rPr lang="en-US" b="1" dirty="0"/>
              <a:t> </a:t>
            </a:r>
            <a:r>
              <a:rPr lang="en-US" b="1" dirty="0" err="1"/>
              <a:t>holística</a:t>
            </a:r>
            <a:r>
              <a:rPr lang="en-US" b="1" dirty="0"/>
              <a:t> y </a:t>
            </a:r>
            <a:r>
              <a:rPr lang="en-US" b="1" dirty="0" err="1"/>
              <a:t>práctica</a:t>
            </a:r>
            <a:r>
              <a:rPr lang="en-US" b="1" dirty="0"/>
              <a:t> para </a:t>
            </a:r>
            <a:r>
              <a:rPr lang="en-US" b="1" dirty="0" err="1"/>
              <a:t>Atención</a:t>
            </a:r>
            <a:r>
              <a:rPr lang="en-US" b="1" dirty="0"/>
              <a:t> Primaria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574373-B8DA-C008-EFF9-922B4524541E}"/>
              </a:ext>
            </a:extLst>
          </p:cNvPr>
          <p:cNvSpPr txBox="1"/>
          <p:nvPr/>
        </p:nvSpPr>
        <p:spPr>
          <a:xfrm>
            <a:off x="219285" y="3375316"/>
            <a:ext cx="8454452" cy="428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Boehringer Ingelheim ha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aportado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una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beca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educativa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para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el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desarrollo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,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edición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,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impresion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y</a:t>
            </a:r>
          </a:p>
          <a:p>
            <a:pPr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costes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asociados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pero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no ha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contribuido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el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contenido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de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este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documento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. </a:t>
            </a:r>
            <a:endParaRPr lang="en-US" sz="1050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75482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B763BB-EC80-2F9B-812E-FE47E4BD0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Antecedentes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7ED5B9-8AD7-0B88-FC5C-29486BBC7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326358"/>
            <a:ext cx="5381625" cy="2628900"/>
          </a:xfrm>
        </p:spPr>
        <p:txBody>
          <a:bodyPr/>
          <a:lstStyle/>
          <a:p>
            <a:r>
              <a:rPr lang="en-US" sz="1500" dirty="0"/>
              <a:t>Doña </a:t>
            </a:r>
            <a:r>
              <a:rPr lang="en-US" sz="1500" dirty="0" err="1"/>
              <a:t>Vitalina</a:t>
            </a:r>
            <a:r>
              <a:rPr lang="en-US" sz="1500" dirty="0"/>
              <a:t> </a:t>
            </a:r>
            <a:r>
              <a:rPr lang="en-US" sz="1500" dirty="0" err="1"/>
              <a:t>tiene</a:t>
            </a:r>
            <a:r>
              <a:rPr lang="en-US" sz="1500" dirty="0"/>
              <a:t> 70 </a:t>
            </a:r>
            <a:r>
              <a:rPr lang="en-US" sz="1500" dirty="0" err="1"/>
              <a:t>años</a:t>
            </a:r>
            <a:r>
              <a:rPr lang="en-US" sz="1500" dirty="0"/>
              <a:t> y </a:t>
            </a:r>
            <a:r>
              <a:rPr lang="en-US" sz="1500" dirty="0" err="1"/>
              <a:t>está</a:t>
            </a:r>
            <a:r>
              <a:rPr lang="en-US" sz="1500" dirty="0"/>
              <a:t> </a:t>
            </a:r>
            <a:r>
              <a:rPr lang="en-US" sz="1500" dirty="0" err="1"/>
              <a:t>casada</a:t>
            </a:r>
            <a:endParaRPr lang="en-US" sz="1500" dirty="0"/>
          </a:p>
          <a:p>
            <a:r>
              <a:rPr lang="en-US" sz="1500" dirty="0"/>
              <a:t>Es la </a:t>
            </a:r>
            <a:r>
              <a:rPr lang="en-US" sz="1500" dirty="0" err="1"/>
              <a:t>propietaria</a:t>
            </a:r>
            <a:r>
              <a:rPr lang="en-US" sz="1500" dirty="0"/>
              <a:t> y </a:t>
            </a:r>
            <a:r>
              <a:rPr lang="en-US" sz="1500" dirty="0" err="1"/>
              <a:t>gestora</a:t>
            </a:r>
            <a:r>
              <a:rPr lang="en-US" sz="1500" dirty="0"/>
              <a:t> de </a:t>
            </a:r>
            <a:r>
              <a:rPr lang="en-US" sz="1500" dirty="0" err="1"/>
              <a:t>una</a:t>
            </a:r>
            <a:r>
              <a:rPr lang="en-US" sz="1500" dirty="0"/>
              <a:t> </a:t>
            </a:r>
            <a:r>
              <a:rPr lang="en-US" sz="1500" dirty="0" err="1"/>
              <a:t>pequeña</a:t>
            </a:r>
            <a:r>
              <a:rPr lang="en-US" sz="1500" dirty="0"/>
              <a:t> </a:t>
            </a:r>
            <a:r>
              <a:rPr lang="en-US" sz="1500" dirty="0" err="1"/>
              <a:t>empresa</a:t>
            </a:r>
            <a:r>
              <a:rPr lang="en-US" sz="1500" dirty="0"/>
              <a:t> del </a:t>
            </a:r>
            <a:r>
              <a:rPr lang="en-US" sz="1500" dirty="0" err="1"/>
              <a:t>corcho</a:t>
            </a:r>
            <a:endParaRPr lang="en-US" sz="1500" dirty="0"/>
          </a:p>
          <a:p>
            <a:r>
              <a:rPr lang="en-US" sz="1500" dirty="0" err="1"/>
              <a:t>Nació</a:t>
            </a:r>
            <a:r>
              <a:rPr lang="en-US" sz="1500" dirty="0"/>
              <a:t> </a:t>
            </a:r>
            <a:r>
              <a:rPr lang="en-US" sz="1500" dirty="0" err="1"/>
              <a:t>en</a:t>
            </a:r>
            <a:r>
              <a:rPr lang="en-US" sz="1500" dirty="0"/>
              <a:t> Mozambique, </a:t>
            </a:r>
            <a:r>
              <a:rPr lang="en-US" sz="1500" dirty="0" err="1"/>
              <a:t>pero</a:t>
            </a:r>
            <a:r>
              <a:rPr lang="en-US" sz="1500" dirty="0"/>
              <a:t> es de </a:t>
            </a:r>
            <a:r>
              <a:rPr lang="en-US" sz="1500" dirty="0" err="1"/>
              <a:t>raza</a:t>
            </a:r>
            <a:r>
              <a:rPr lang="en-US" sz="1500" dirty="0"/>
              <a:t> </a:t>
            </a:r>
            <a:r>
              <a:rPr lang="en-US" sz="1500" dirty="0" err="1"/>
              <a:t>caucásica</a:t>
            </a:r>
            <a:r>
              <a:rPr lang="en-US" sz="1500" dirty="0"/>
              <a:t> y </a:t>
            </a:r>
            <a:r>
              <a:rPr lang="en-US" sz="1500" dirty="0" err="1"/>
              <a:t>actualmente</a:t>
            </a:r>
            <a:r>
              <a:rPr lang="en-US" sz="1500" dirty="0"/>
              <a:t> </a:t>
            </a:r>
            <a:r>
              <a:rPr lang="en-US" sz="1500" dirty="0" err="1"/>
              <a:t>vive</a:t>
            </a:r>
            <a:r>
              <a:rPr lang="en-US" sz="1500" dirty="0"/>
              <a:t> </a:t>
            </a:r>
            <a:r>
              <a:rPr lang="en-US" sz="1500" dirty="0" err="1"/>
              <a:t>en</a:t>
            </a:r>
            <a:r>
              <a:rPr lang="en-US" sz="1500" dirty="0"/>
              <a:t> </a:t>
            </a:r>
            <a:r>
              <a:rPr lang="en-US" sz="1500" dirty="0" err="1"/>
              <a:t>Mealhada</a:t>
            </a:r>
            <a:r>
              <a:rPr lang="en-US" sz="1500" dirty="0"/>
              <a:t> , Portugal</a:t>
            </a:r>
          </a:p>
          <a:p>
            <a:r>
              <a:rPr lang="en-US" sz="1500" dirty="0"/>
              <a:t>No </a:t>
            </a:r>
            <a:r>
              <a:rPr lang="en-US" sz="1500" dirty="0" err="1"/>
              <a:t>fuma</a:t>
            </a:r>
            <a:r>
              <a:rPr lang="en-US" sz="1500" dirty="0"/>
              <a:t> </a:t>
            </a:r>
            <a:r>
              <a:rPr lang="en-US" sz="1500" dirty="0" err="1"/>
              <a:t>ni</a:t>
            </a:r>
            <a:r>
              <a:rPr lang="en-US" sz="1500" dirty="0"/>
              <a:t> </a:t>
            </a:r>
            <a:r>
              <a:rPr lang="en-US" sz="1500" dirty="0" err="1"/>
              <a:t>bebe</a:t>
            </a:r>
            <a:r>
              <a:rPr lang="en-US" sz="1500" dirty="0"/>
              <a:t> </a:t>
            </a:r>
            <a:r>
              <a:rPr lang="en-US" sz="1500" dirty="0" err="1"/>
              <a:t>pero</a:t>
            </a:r>
            <a:r>
              <a:rPr lang="en-US" sz="1500" dirty="0"/>
              <a:t> </a:t>
            </a:r>
            <a:r>
              <a:rPr lang="en-US" sz="1500" dirty="0" err="1"/>
              <a:t>su</a:t>
            </a:r>
            <a:r>
              <a:rPr lang="en-US" sz="1500" dirty="0"/>
              <a:t> </a:t>
            </a:r>
            <a:r>
              <a:rPr lang="en-US" sz="1500" dirty="0" err="1"/>
              <a:t>esposo</a:t>
            </a:r>
            <a:r>
              <a:rPr lang="en-US" sz="1500" dirty="0"/>
              <a:t> es </a:t>
            </a:r>
            <a:r>
              <a:rPr lang="en-US" sz="1500" dirty="0" err="1"/>
              <a:t>fumador</a:t>
            </a:r>
            <a:r>
              <a:rPr lang="en-US" sz="1500" dirty="0"/>
              <a:t>. Tienen </a:t>
            </a:r>
            <a:r>
              <a:rPr lang="en-US" sz="1500" dirty="0" err="1"/>
              <a:t>una</a:t>
            </a:r>
            <a:r>
              <a:rPr lang="en-US" sz="1500" dirty="0"/>
              <a:t> chimenea </a:t>
            </a:r>
            <a:r>
              <a:rPr lang="en-US" sz="1500" dirty="0" err="1"/>
              <a:t>en</a:t>
            </a:r>
            <a:r>
              <a:rPr lang="en-US" sz="1500" dirty="0"/>
              <a:t> casa.</a:t>
            </a:r>
          </a:p>
          <a:p>
            <a:r>
              <a:rPr lang="en-US" sz="1500" dirty="0"/>
              <a:t>Doña </a:t>
            </a:r>
            <a:r>
              <a:rPr lang="en-US" sz="1500" dirty="0" err="1"/>
              <a:t>Vitalina</a:t>
            </a:r>
            <a:r>
              <a:rPr lang="en-US" sz="1500" dirty="0"/>
              <a:t> </a:t>
            </a:r>
            <a:r>
              <a:rPr lang="en-US" sz="1500" dirty="0" err="1"/>
              <a:t>hace</a:t>
            </a:r>
            <a:r>
              <a:rPr lang="en-US" sz="1500" dirty="0"/>
              <a:t> poco </a:t>
            </a:r>
            <a:r>
              <a:rPr lang="en-US" sz="1500" dirty="0" err="1"/>
              <a:t>ejercicio</a:t>
            </a:r>
            <a:r>
              <a:rPr lang="en-US" sz="1500" dirty="0"/>
              <a:t> </a:t>
            </a:r>
            <a:r>
              <a:rPr lang="en-US" sz="1500" dirty="0" err="1"/>
              <a:t>pero</a:t>
            </a:r>
            <a:r>
              <a:rPr lang="en-US" sz="1500" dirty="0"/>
              <a:t> ha </a:t>
            </a:r>
            <a:r>
              <a:rPr lang="en-US" sz="1500" dirty="0" err="1"/>
              <a:t>perdido</a:t>
            </a:r>
            <a:r>
              <a:rPr lang="en-US" sz="1500" dirty="0"/>
              <a:t> 5kg </a:t>
            </a:r>
            <a:r>
              <a:rPr lang="en-US" sz="1500" dirty="0" err="1"/>
              <a:t>en</a:t>
            </a:r>
            <a:r>
              <a:rPr lang="en-US" sz="1500" dirty="0"/>
              <a:t> </a:t>
            </a:r>
            <a:r>
              <a:rPr lang="en-US" sz="1500" dirty="0" err="1"/>
              <a:t>el</a:t>
            </a:r>
            <a:r>
              <a:rPr lang="en-US" sz="1500" dirty="0"/>
              <a:t> ultimo </a:t>
            </a:r>
            <a:r>
              <a:rPr lang="en-US" sz="1500" dirty="0" err="1"/>
              <a:t>año</a:t>
            </a:r>
            <a:r>
              <a:rPr lang="en-US" sz="1500" dirty="0"/>
              <a:t> y se </a:t>
            </a:r>
            <a:r>
              <a:rPr lang="en-US" sz="1500" dirty="0" err="1"/>
              <a:t>siente</a:t>
            </a:r>
            <a:r>
              <a:rPr lang="en-US" sz="1500" dirty="0"/>
              <a:t> </a:t>
            </a:r>
            <a:r>
              <a:rPr lang="en-US" sz="1500" dirty="0" err="1"/>
              <a:t>constantemente</a:t>
            </a:r>
            <a:r>
              <a:rPr lang="en-US" sz="1500" dirty="0"/>
              <a:t> </a:t>
            </a:r>
            <a:r>
              <a:rPr lang="en-US" sz="1500" dirty="0" err="1"/>
              <a:t>fatigada</a:t>
            </a:r>
            <a:endParaRPr lang="en-US" sz="1500" b="1" dirty="0"/>
          </a:p>
        </p:txBody>
      </p:sp>
      <p:pic>
        <p:nvPicPr>
          <p:cNvPr id="8" name="Imagem 4">
            <a:extLst>
              <a:ext uri="{FF2B5EF4-FFF2-40B4-BE49-F238E27FC236}">
                <a16:creationId xmlns:a16="http://schemas.microsoft.com/office/drawing/2014/main" id="{B37A7151-168C-1DA0-E9F0-F30F09EFB5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748" y="2433373"/>
            <a:ext cx="2858622" cy="1757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800753D-1243-F74B-93C5-667E38F907A7}"/>
              </a:ext>
            </a:extLst>
          </p:cNvPr>
          <p:cNvSpPr/>
          <p:nvPr/>
        </p:nvSpPr>
        <p:spPr bwMode="auto">
          <a:xfrm>
            <a:off x="5740400" y="1167788"/>
            <a:ext cx="3075141" cy="1121370"/>
          </a:xfrm>
          <a:prstGeom prst="wedgeRoundRectCallout">
            <a:avLst>
              <a:gd name="adj1" fmla="val -4317"/>
              <a:gd name="adj2" fmla="val 65204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PT" sz="1600" dirty="0">
                <a:ea typeface="ＭＳ Ｐゴシック" charset="-128"/>
                <a:cs typeface="ＭＳ Ｐゴシック" charset="-128"/>
              </a:rPr>
              <a:t>“</a:t>
            </a:r>
            <a:r>
              <a:rPr lang="pt-PT" sz="1400" dirty="0">
                <a:ea typeface="ＭＳ Ｐゴシック" charset="-128"/>
                <a:cs typeface="ＭＳ Ｐゴシック" charset="-128"/>
              </a:rPr>
              <a:t>Estoy siempre cansada y he empeorado en los últimos meses, pero me tomo la medicación respiratoria todos los días”</a:t>
            </a:r>
          </a:p>
        </p:txBody>
      </p:sp>
    </p:spTree>
    <p:extLst>
      <p:ext uri="{BB962C8B-B14F-4D97-AF65-F5344CB8AC3E}">
        <p14:creationId xmlns:p14="http://schemas.microsoft.com/office/powerpoint/2010/main" val="669919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F4408-38EC-4827-CD75-F3884CEBB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Historia </a:t>
            </a:r>
            <a:r>
              <a:rPr lang="en-US" dirty="0" err="1"/>
              <a:t>clínica</a:t>
            </a:r>
            <a:r>
              <a:rPr lang="en-US" dirty="0"/>
              <a:t> y </a:t>
            </a:r>
            <a:r>
              <a:rPr lang="en-US" dirty="0" err="1"/>
              <a:t>factores</a:t>
            </a:r>
            <a:r>
              <a:rPr lang="en-US" dirty="0"/>
              <a:t> de </a:t>
            </a:r>
            <a:r>
              <a:rPr lang="en-US" dirty="0" err="1"/>
              <a:t>riesgo</a:t>
            </a:r>
            <a:endParaRPr lang="en-US" dirty="0"/>
          </a:p>
        </p:txBody>
      </p:sp>
      <p:graphicFrame>
        <p:nvGraphicFramePr>
          <p:cNvPr id="4" name="5 - Πίνακας">
            <a:extLst>
              <a:ext uri="{FF2B5EF4-FFF2-40B4-BE49-F238E27FC236}">
                <a16:creationId xmlns:a16="http://schemas.microsoft.com/office/drawing/2014/main" id="{40D45784-DD1F-A687-8310-40899016E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463385"/>
              </p:ext>
            </p:extLst>
          </p:nvPr>
        </p:nvGraphicFramePr>
        <p:xfrm>
          <a:off x="357823" y="1124386"/>
          <a:ext cx="8471535" cy="2742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2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8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20588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Enfermedades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:</a:t>
                      </a: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Hipertensión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Dislipemia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Diabetes mellitus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tipo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2</a:t>
                      </a: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EPOC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el-GR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Tratamiento</a:t>
                      </a:r>
                      <a:r>
                        <a:rPr lang="en-US" altLang="el-GR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actual: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l-G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Perindopril 5 mg + </a:t>
                      </a:r>
                      <a:r>
                        <a:rPr lang="en-US" altLang="el-GR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amlodipino</a:t>
                      </a:r>
                      <a:r>
                        <a:rPr lang="en-US" altLang="el-G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mg /24h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l-GR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Atorvastatina</a:t>
                      </a:r>
                      <a:r>
                        <a:rPr lang="en-US" altLang="el-G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 mg /24h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l-GR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Metformina</a:t>
                      </a:r>
                      <a:r>
                        <a:rPr lang="en-US" altLang="el-G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1000 mg /12h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l-GR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Tiotropio</a:t>
                      </a:r>
                      <a:r>
                        <a:rPr lang="en-US" altLang="el-G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 </a:t>
                      </a:r>
                      <a:r>
                        <a:rPr lang="en-US" altLang="el-GR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inhalaciones</a:t>
                      </a:r>
                      <a:r>
                        <a:rPr lang="en-US" altLang="el-G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/24h</a:t>
                      </a:r>
                    </a:p>
                    <a:p>
                      <a:pPr indent="0">
                        <a:buFont typeface="Arial" panose="020B0604020202020204" pitchFamily="34" charset="0"/>
                        <a:buNone/>
                      </a:pPr>
                      <a:endParaRPr lang="en-US" altLang="el-GR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194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Conductas</a:t>
                      </a: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riesgo</a:t>
                      </a: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Alcohol: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  <a:p>
                      <a:pPr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Tabaco: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fumadora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pasiva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Ejercicio</a:t>
                      </a:r>
                      <a:r>
                        <a:rPr 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limitado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siempre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cansada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8288" indent="-268288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alergias</a:t>
                      </a: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  <a:p>
                      <a:pPr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68288" marR="0" indent="-268288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Vacunas</a:t>
                      </a: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 día con gripe, </a:t>
                      </a:r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neumococo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COVD-19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A1F102BD-96BC-DB08-9AB8-C3012DD465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424" y="161090"/>
            <a:ext cx="1317934" cy="81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4946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14B5F-CC61-9F61-51BE-CDCA6CD0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Motivo</a:t>
            </a:r>
            <a:r>
              <a:rPr lang="en-US" dirty="0"/>
              <a:t> de consulta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DA611-6B92-46F0-C2FB-88D7D70AB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Doña </a:t>
            </a:r>
            <a:r>
              <a:rPr lang="en-US" sz="1800" dirty="0" err="1"/>
              <a:t>Vitalina</a:t>
            </a:r>
            <a:r>
              <a:rPr lang="en-US" sz="1800" dirty="0"/>
              <a:t> </a:t>
            </a:r>
            <a:r>
              <a:rPr lang="en-US" sz="1800" dirty="0" err="1"/>
              <a:t>viene</a:t>
            </a:r>
            <a:r>
              <a:rPr lang="en-US" sz="1800" dirty="0"/>
              <a:t> a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médica</a:t>
            </a:r>
            <a:r>
              <a:rPr lang="en-US" sz="1800" dirty="0"/>
              <a:t> para </a:t>
            </a:r>
            <a:r>
              <a:rPr lang="en-US" sz="1800" dirty="0" err="1"/>
              <a:t>hablar</a:t>
            </a:r>
            <a:r>
              <a:rPr lang="en-US" sz="1800" dirty="0"/>
              <a:t> de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hipertensión</a:t>
            </a:r>
            <a:endParaRPr lang="en-US" sz="1800" dirty="0"/>
          </a:p>
          <a:p>
            <a:r>
              <a:rPr lang="pt-PT" sz="1800" dirty="0">
                <a:ea typeface="ＭＳ Ｐゴシック" charset="-128"/>
                <a:cs typeface="ＭＳ Ｐゴシック" charset="-128"/>
              </a:rPr>
              <a:t>Habla despacio, bajito y mirando hacia abajo</a:t>
            </a:r>
          </a:p>
          <a:p>
            <a:r>
              <a:rPr lang="pt-PT" sz="1800" dirty="0">
                <a:ea typeface="ＭＳ Ｐゴシック" charset="-128"/>
                <a:cs typeface="ＭＳ Ｐゴシック" charset="-128"/>
              </a:rPr>
              <a:t>Está preocupada por la salud de su marido, y porque su hija se ha quedado sin trabajo</a:t>
            </a:r>
          </a:p>
          <a:p>
            <a:r>
              <a:rPr lang="pt-PT" sz="1800" dirty="0">
                <a:ea typeface="ＭＳ Ｐゴシック" charset="-128"/>
                <a:cs typeface="ＭＳ Ｐゴシック" charset="-128"/>
              </a:rPr>
              <a:t>En su historia vemos 7 visitas en los últimos 5 meses en atención primaria y en urgencias del hospital, por motivos varios como dolores leves o dificultad respiratoria. </a:t>
            </a:r>
          </a:p>
          <a:p>
            <a:r>
              <a:rPr lang="pt-PT" sz="1800" dirty="0">
                <a:ea typeface="ＭＳ Ｐゴシック" charset="-128"/>
                <a:cs typeface="ＭＳ Ｐゴシック" charset="-128"/>
              </a:rPr>
              <a:t>En los últimos 12 meses tuvo una exacerbación moderada de EPOC</a:t>
            </a:r>
          </a:p>
          <a:p>
            <a:endParaRPr lang="en-US" sz="1800" dirty="0"/>
          </a:p>
        </p:txBody>
      </p:sp>
      <p:pic>
        <p:nvPicPr>
          <p:cNvPr id="6" name="Imagem 4">
            <a:extLst>
              <a:ext uri="{FF2B5EF4-FFF2-40B4-BE49-F238E27FC236}">
                <a16:creationId xmlns:a16="http://schemas.microsoft.com/office/drawing/2014/main" id="{D782086E-8F46-E1FC-25E3-8E80FCF8F7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424" y="161090"/>
            <a:ext cx="1317934" cy="81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1860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337C6-9E9A-634C-5416-F1D86650A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Exploración</a:t>
            </a:r>
            <a:r>
              <a:rPr lang="en-US" dirty="0"/>
              <a:t> </a:t>
            </a:r>
            <a:r>
              <a:rPr lang="en-US" dirty="0" err="1"/>
              <a:t>física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984418B-A6E3-C79A-ED63-DD36F4D068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837158"/>
              </p:ext>
            </p:extLst>
          </p:nvPr>
        </p:nvGraphicFramePr>
        <p:xfrm>
          <a:off x="358774" y="1349375"/>
          <a:ext cx="8262711" cy="3164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06013">
                  <a:extLst>
                    <a:ext uri="{9D8B030D-6E8A-4147-A177-3AD203B41FA5}">
                      <a16:colId xmlns:a16="http://schemas.microsoft.com/office/drawing/2014/main" val="3932678463"/>
                    </a:ext>
                  </a:extLst>
                </a:gridCol>
                <a:gridCol w="5856698">
                  <a:extLst>
                    <a:ext uri="{9D8B030D-6E8A-4147-A177-3AD203B41FA5}">
                      <a16:colId xmlns:a16="http://schemas.microsoft.com/office/drawing/2014/main" val="30008985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Aspecto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b="0" dirty="0" err="1"/>
                        <a:t>Expresión</a:t>
                      </a:r>
                      <a:r>
                        <a:rPr lang="en-US" sz="1350" b="0" dirty="0"/>
                        <a:t> facial </a:t>
                      </a:r>
                      <a:r>
                        <a:rPr lang="en-US" sz="1350" b="0" dirty="0" err="1"/>
                        <a:t>pobre</a:t>
                      </a:r>
                      <a:r>
                        <a:rPr lang="en-US" sz="1350" b="0" dirty="0"/>
                        <a:t> (</a:t>
                      </a:r>
                      <a:r>
                        <a:rPr lang="en-US" sz="1350" b="0" dirty="0" err="1"/>
                        <a:t>anhedónica</a:t>
                      </a:r>
                      <a:r>
                        <a:rPr lang="en-US" sz="1350" b="0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b="0" dirty="0" err="1"/>
                        <a:t>Ojeras</a:t>
                      </a:r>
                      <a:endParaRPr lang="en-US" sz="135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26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Respiratorio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dirty="0"/>
                        <a:t>No </a:t>
                      </a:r>
                      <a:r>
                        <a:rPr lang="en-US" sz="1350" dirty="0" err="1"/>
                        <a:t>distrés</a:t>
                      </a:r>
                      <a:r>
                        <a:rPr lang="en-US" sz="1350" dirty="0"/>
                        <a:t> </a:t>
                      </a:r>
                      <a:r>
                        <a:rPr lang="en-US" sz="1350" dirty="0" err="1"/>
                        <a:t>respiratorio</a:t>
                      </a:r>
                      <a:r>
                        <a:rPr lang="en-US" sz="1350" dirty="0"/>
                        <a:t>, SpO</a:t>
                      </a:r>
                      <a:r>
                        <a:rPr lang="en-US" sz="1350" baseline="-25000" dirty="0"/>
                        <a:t>2</a:t>
                      </a:r>
                      <a:r>
                        <a:rPr lang="en-US" sz="1350" dirty="0"/>
                        <a:t> 95% aa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dirty="0" err="1"/>
                        <a:t>Auscultación</a:t>
                      </a:r>
                      <a:r>
                        <a:rPr lang="en-US" sz="1350" dirty="0"/>
                        <a:t> </a:t>
                      </a:r>
                      <a:r>
                        <a:rPr lang="en-US" sz="1350" dirty="0" err="1"/>
                        <a:t>pulmonar</a:t>
                      </a:r>
                      <a:r>
                        <a:rPr lang="en-US" sz="1350" dirty="0"/>
                        <a:t> con </a:t>
                      </a:r>
                      <a:r>
                        <a:rPr lang="en-US" sz="1350" dirty="0" err="1"/>
                        <a:t>murmullo</a:t>
                      </a:r>
                      <a:r>
                        <a:rPr lang="en-US" sz="1350" dirty="0"/>
                        <a:t> vesicular bilateral </a:t>
                      </a:r>
                      <a:r>
                        <a:rPr lang="en-US" sz="1350" dirty="0" err="1"/>
                        <a:t>presente</a:t>
                      </a:r>
                      <a:r>
                        <a:rPr lang="en-US" sz="1350" dirty="0"/>
                        <a:t> </a:t>
                      </a:r>
                      <a:r>
                        <a:rPr lang="en-US" sz="1350" dirty="0" err="1"/>
                        <a:t>pero</a:t>
                      </a:r>
                      <a:r>
                        <a:rPr lang="en-US" sz="1350" dirty="0"/>
                        <a:t> </a:t>
                      </a:r>
                      <a:r>
                        <a:rPr lang="en-US" sz="1350" dirty="0" err="1"/>
                        <a:t>globalmente</a:t>
                      </a:r>
                      <a:r>
                        <a:rPr lang="en-US" sz="1350" dirty="0"/>
                        <a:t> </a:t>
                      </a:r>
                      <a:r>
                        <a:rPr lang="en-US" sz="1350" dirty="0" err="1"/>
                        <a:t>disminuido</a:t>
                      </a:r>
                      <a:r>
                        <a:rPr lang="en-US" sz="1350" dirty="0"/>
                        <a:t>, sin </a:t>
                      </a:r>
                      <a:r>
                        <a:rPr lang="en-US" sz="1350" dirty="0" err="1"/>
                        <a:t>ruidos</a:t>
                      </a:r>
                      <a:r>
                        <a:rPr lang="en-US" sz="1350" dirty="0"/>
                        <a:t> </a:t>
                      </a:r>
                      <a:r>
                        <a:rPr lang="en-US" sz="1350" dirty="0" err="1"/>
                        <a:t>sobreañadidos</a:t>
                      </a:r>
                      <a:r>
                        <a:rPr lang="en-US" sz="1350" dirty="0"/>
                        <a:t> </a:t>
                      </a:r>
                      <a:r>
                        <a:rPr lang="en-US" sz="1350" dirty="0" err="1"/>
                        <a:t>como</a:t>
                      </a:r>
                      <a:r>
                        <a:rPr lang="en-US" sz="1350" dirty="0"/>
                        <a:t> </a:t>
                      </a:r>
                      <a:r>
                        <a:rPr lang="en-US" sz="1350" dirty="0" err="1"/>
                        <a:t>sibilancias</a:t>
                      </a:r>
                      <a:r>
                        <a:rPr lang="en-US" sz="1350" dirty="0"/>
                        <a:t> o </a:t>
                      </a:r>
                      <a:r>
                        <a:rPr lang="en-US" sz="1350" dirty="0" err="1"/>
                        <a:t>crepitantes</a:t>
                      </a:r>
                      <a:endParaRPr lang="en-US" sz="13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846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Cardiovascular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dirty="0"/>
                        <a:t>TA 138/74 mmHg, FC 80 bpm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dirty="0"/>
                        <a:t>Auscultation </a:t>
                      </a:r>
                      <a:r>
                        <a:rPr lang="en-US" sz="1350" dirty="0" err="1"/>
                        <a:t>cardíaca</a:t>
                      </a:r>
                      <a:r>
                        <a:rPr lang="en-US" sz="1350" dirty="0"/>
                        <a:t>: S1 y S2 </a:t>
                      </a:r>
                      <a:r>
                        <a:rPr lang="en-US" sz="1350" dirty="0" err="1"/>
                        <a:t>rítmicos</a:t>
                      </a:r>
                      <a:endParaRPr lang="en-US" sz="13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283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Otros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dirty="0"/>
                        <a:t>Abdomen normal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dirty="0"/>
                        <a:t>No edema de </a:t>
                      </a:r>
                      <a:r>
                        <a:rPr lang="en-US" sz="1350" dirty="0" err="1"/>
                        <a:t>miembros</a:t>
                      </a:r>
                      <a:r>
                        <a:rPr lang="en-US" sz="1350" dirty="0"/>
                        <a:t> </a:t>
                      </a:r>
                      <a:r>
                        <a:rPr lang="en-US" sz="1350" dirty="0" err="1"/>
                        <a:t>inferiores</a:t>
                      </a:r>
                      <a:endParaRPr lang="en-US" sz="13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099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Peso/</a:t>
                      </a:r>
                      <a:r>
                        <a:rPr lang="en-US" b="1" dirty="0" err="1"/>
                        <a:t>talla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dirty="0"/>
                        <a:t>149 cm / 52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444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IMC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dirty="0"/>
                        <a:t>23.4 kg/m</a:t>
                      </a:r>
                      <a:r>
                        <a:rPr lang="en-US" sz="1350" baseline="30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764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430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D03E0-4918-22BC-77DE-17CB6FC9A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deberíamos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?</a:t>
            </a:r>
          </a:p>
        </p:txBody>
      </p:sp>
      <p:graphicFrame>
        <p:nvGraphicFramePr>
          <p:cNvPr id="8" name="Diagrama 3">
            <a:extLst>
              <a:ext uri="{FF2B5EF4-FFF2-40B4-BE49-F238E27FC236}">
                <a16:creationId xmlns:a16="http://schemas.microsoft.com/office/drawing/2014/main" id="{3EBC0916-ECBF-FB7C-6DFB-99EDD694F9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4286819"/>
              </p:ext>
            </p:extLst>
          </p:nvPr>
        </p:nvGraphicFramePr>
        <p:xfrm>
          <a:off x="1123720" y="1145753"/>
          <a:ext cx="6775374" cy="3570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m 4">
            <a:extLst>
              <a:ext uri="{FF2B5EF4-FFF2-40B4-BE49-F238E27FC236}">
                <a16:creationId xmlns:a16="http://schemas.microsoft.com/office/drawing/2014/main" id="{891C64FF-2198-A719-97B3-8F0FE323D2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424" y="161090"/>
            <a:ext cx="1317934" cy="81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4855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E91B1-5A29-0CF7-AB78-78659C95D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primera</a:t>
            </a:r>
            <a:r>
              <a:rPr lang="en-US" dirty="0"/>
              <a:t> </a:t>
            </a:r>
            <a:r>
              <a:rPr lang="en-US" dirty="0" err="1"/>
              <a:t>visita</a:t>
            </a:r>
            <a:endParaRPr lang="en-US" dirty="0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B2D6B64D-6565-4E71-6ECD-16D5324CD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424" y="161090"/>
            <a:ext cx="1317934" cy="81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4 - Πίνακας">
            <a:extLst>
              <a:ext uri="{FF2B5EF4-FFF2-40B4-BE49-F238E27FC236}">
                <a16:creationId xmlns:a16="http://schemas.microsoft.com/office/drawing/2014/main" id="{CECFCFCF-8C28-1D00-39A4-95DC7074CE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933642"/>
              </p:ext>
            </p:extLst>
          </p:nvPr>
        </p:nvGraphicFramePr>
        <p:xfrm>
          <a:off x="658368" y="1218520"/>
          <a:ext cx="7949184" cy="298470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42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6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090">
                <a:tc>
                  <a:txBody>
                    <a:bodyPr/>
                    <a:lstStyle/>
                    <a:p>
                      <a:r>
                        <a:rPr lang="en-US" sz="1600" dirty="0"/>
                        <a:t>Hay que </a:t>
                      </a:r>
                      <a:r>
                        <a:rPr lang="en-US" sz="1600" dirty="0" err="1"/>
                        <a:t>hacer</a:t>
                      </a:r>
                      <a:r>
                        <a:rPr lang="en-US" sz="1600" dirty="0"/>
                        <a:t>:</a:t>
                      </a:r>
                      <a:endParaRPr lang="el-GR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¿Algo </a:t>
                      </a:r>
                      <a:r>
                        <a:rPr lang="en-US" sz="1600" dirty="0" err="1"/>
                        <a:t>más</a:t>
                      </a:r>
                      <a:r>
                        <a:rPr lang="en-US" sz="1600" dirty="0"/>
                        <a:t>?</a:t>
                      </a:r>
                      <a:endParaRPr lang="el-GR" sz="16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944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 err="1"/>
                        <a:t>Controlar</a:t>
                      </a:r>
                      <a:r>
                        <a:rPr lang="en-GB" b="0" dirty="0"/>
                        <a:t> </a:t>
                      </a:r>
                      <a:r>
                        <a:rPr lang="en-GB" b="0" dirty="0" err="1"/>
                        <a:t>su</a:t>
                      </a:r>
                      <a:endParaRPr lang="en-GB" b="0" dirty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 err="1"/>
                        <a:t>Hipertensión</a:t>
                      </a:r>
                      <a:endParaRPr lang="en-GB" b="0" dirty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/>
                        <a:t>Diabetes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 err="1"/>
                        <a:t>Riesgo</a:t>
                      </a:r>
                      <a:r>
                        <a:rPr lang="en-GB" b="0" dirty="0"/>
                        <a:t> cardiovascular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/>
                        <a:t>EPOC: </a:t>
                      </a:r>
                      <a:r>
                        <a:rPr lang="en-GB" b="0" dirty="0" err="1"/>
                        <a:t>limitación</a:t>
                      </a:r>
                      <a:r>
                        <a:rPr lang="en-GB" b="0" dirty="0"/>
                        <a:t> del </a:t>
                      </a:r>
                      <a:r>
                        <a:rPr lang="en-GB" b="0" dirty="0" err="1"/>
                        <a:t>flujo</a:t>
                      </a:r>
                      <a:r>
                        <a:rPr lang="en-GB" b="0" dirty="0"/>
                        <a:t>, </a:t>
                      </a:r>
                      <a:r>
                        <a:rPr lang="en-GB" b="0" dirty="0" err="1"/>
                        <a:t>síntomas</a:t>
                      </a:r>
                      <a:r>
                        <a:rPr lang="en-GB" b="0" dirty="0"/>
                        <a:t>, </a:t>
                      </a:r>
                      <a:r>
                        <a:rPr lang="en-GB" b="0" dirty="0" err="1"/>
                        <a:t>riesgo</a:t>
                      </a:r>
                      <a:r>
                        <a:rPr lang="en-GB" b="0" dirty="0"/>
                        <a:t> de </a:t>
                      </a:r>
                      <a:r>
                        <a:rPr lang="en-GB" b="0" dirty="0" err="1"/>
                        <a:t>eventos</a:t>
                      </a:r>
                      <a:r>
                        <a:rPr lang="en-GB" b="0" dirty="0"/>
                        <a:t> </a:t>
                      </a:r>
                      <a:r>
                        <a:rPr lang="en-GB" b="0" dirty="0" err="1"/>
                        <a:t>futuros</a:t>
                      </a:r>
                      <a:r>
                        <a:rPr lang="en-GB" b="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 err="1"/>
                        <a:t>Exploración</a:t>
                      </a:r>
                      <a:r>
                        <a:rPr lang="en-GB" b="0" dirty="0"/>
                        <a:t> </a:t>
                      </a:r>
                      <a:r>
                        <a:rPr lang="en-GB" b="0" dirty="0" err="1"/>
                        <a:t>física</a:t>
                      </a:r>
                      <a:r>
                        <a:rPr lang="en-GB" b="0" dirty="0"/>
                        <a:t> y revision de </a:t>
                      </a:r>
                      <a:r>
                        <a:rPr lang="en-GB" b="0" dirty="0" err="1"/>
                        <a:t>su</a:t>
                      </a:r>
                      <a:r>
                        <a:rPr lang="en-GB" b="0" dirty="0"/>
                        <a:t> </a:t>
                      </a:r>
                      <a:r>
                        <a:rPr lang="en-GB" b="0" dirty="0" err="1"/>
                        <a:t>historia</a:t>
                      </a:r>
                      <a:endParaRPr lang="en-GB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 err="1"/>
                        <a:t>Ajustar</a:t>
                      </a:r>
                      <a:r>
                        <a:rPr lang="en-GB" b="0" dirty="0"/>
                        <a:t> </a:t>
                      </a:r>
                      <a:r>
                        <a:rPr lang="en-GB" b="0" dirty="0" err="1"/>
                        <a:t>dieta</a:t>
                      </a:r>
                      <a:r>
                        <a:rPr lang="en-GB" b="0" dirty="0"/>
                        <a:t>, </a:t>
                      </a:r>
                      <a:r>
                        <a:rPr lang="en-GB" b="0" dirty="0" err="1"/>
                        <a:t>ejercicio</a:t>
                      </a:r>
                      <a:r>
                        <a:rPr lang="en-GB" b="0" dirty="0"/>
                        <a:t> </a:t>
                      </a:r>
                      <a:r>
                        <a:rPr lang="en-GB" b="0" dirty="0" err="1"/>
                        <a:t>físico</a:t>
                      </a:r>
                      <a:r>
                        <a:rPr lang="en-GB" b="0" dirty="0"/>
                        <a:t>, </a:t>
                      </a:r>
                      <a:r>
                        <a:rPr lang="en-GB" b="0" dirty="0" err="1"/>
                        <a:t>técnica</a:t>
                      </a:r>
                      <a:r>
                        <a:rPr lang="en-GB" b="0" dirty="0"/>
                        <a:t> </a:t>
                      </a:r>
                      <a:r>
                        <a:rPr lang="en-GB" b="0" dirty="0" err="1"/>
                        <a:t>inhalatoria</a:t>
                      </a:r>
                      <a:r>
                        <a:rPr lang="en-GB" b="0" dirty="0"/>
                        <a:t>, </a:t>
                      </a:r>
                      <a:r>
                        <a:rPr lang="en-GB" b="0" dirty="0" err="1"/>
                        <a:t>medicación</a:t>
                      </a:r>
                      <a:r>
                        <a:rPr lang="en-GB" b="0" dirty="0"/>
                        <a:t> </a:t>
                      </a:r>
                      <a:r>
                        <a:rPr lang="en-GB" b="0" dirty="0" err="1"/>
                        <a:t>nueva</a:t>
                      </a:r>
                      <a:r>
                        <a:rPr lang="en-GB" b="0" dirty="0"/>
                        <a:t>(no </a:t>
                      </a:r>
                      <a:r>
                        <a:rPr lang="en-GB" b="0" dirty="0" err="1"/>
                        <a:t>sólo</a:t>
                      </a:r>
                      <a:r>
                        <a:rPr lang="en-GB" b="0" dirty="0"/>
                        <a:t> respiratoria)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/>
                        <a:t>Renovación de </a:t>
                      </a:r>
                      <a:r>
                        <a:rPr lang="en-GB" b="0" dirty="0" err="1"/>
                        <a:t>prescripciones</a:t>
                      </a:r>
                      <a:endParaRPr lang="en-GB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 err="1"/>
                        <a:t>Programar</a:t>
                      </a:r>
                      <a:r>
                        <a:rPr lang="en-GB" b="0" dirty="0"/>
                        <a:t> </a:t>
                      </a:r>
                      <a:r>
                        <a:rPr lang="en-GB" b="0" dirty="0" err="1"/>
                        <a:t>nueva</a:t>
                      </a:r>
                      <a:r>
                        <a:rPr lang="en-GB" b="0" dirty="0"/>
                        <a:t> </a:t>
                      </a:r>
                      <a:r>
                        <a:rPr lang="en-GB" b="0" dirty="0" err="1"/>
                        <a:t>cita</a:t>
                      </a:r>
                      <a:endParaRPr lang="en-GB" b="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 err="1"/>
                        <a:t>Explorar</a:t>
                      </a:r>
                      <a:r>
                        <a:rPr lang="en-GB" sz="1400" b="0" dirty="0"/>
                        <a:t> </a:t>
                      </a:r>
                      <a:r>
                        <a:rPr lang="en-GB" sz="1400" b="0" dirty="0" err="1"/>
                        <a:t>sentimientos</a:t>
                      </a:r>
                      <a:endParaRPr lang="en-GB" sz="1400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 err="1"/>
                        <a:t>Investigar</a:t>
                      </a:r>
                      <a:r>
                        <a:rPr lang="en-GB" sz="1400" b="0" dirty="0"/>
                        <a:t> </a:t>
                      </a:r>
                      <a:r>
                        <a:rPr lang="en-GB" sz="1400" b="0" dirty="0" err="1"/>
                        <a:t>motivos</a:t>
                      </a:r>
                      <a:r>
                        <a:rPr lang="en-GB" sz="1400" b="0" dirty="0"/>
                        <a:t> de consulta REAL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/>
                        <a:t>Dar </a:t>
                      </a:r>
                      <a:r>
                        <a:rPr lang="en-GB" sz="1400" b="0" dirty="0" err="1"/>
                        <a:t>tiempo</a:t>
                      </a:r>
                      <a:r>
                        <a:rPr lang="en-GB" sz="1400" b="0" dirty="0"/>
                        <a:t> y </a:t>
                      </a:r>
                      <a:r>
                        <a:rPr lang="en-GB" sz="1400" b="0" dirty="0" err="1"/>
                        <a:t>espacio</a:t>
                      </a:r>
                      <a:r>
                        <a:rPr lang="en-GB" sz="1400" b="0" dirty="0"/>
                        <a:t> para que la </a:t>
                      </a:r>
                      <a:r>
                        <a:rPr lang="en-GB" sz="1400" b="0" dirty="0" err="1"/>
                        <a:t>paciente</a:t>
                      </a:r>
                      <a:r>
                        <a:rPr lang="en-GB" sz="1400" b="0" dirty="0"/>
                        <a:t> </a:t>
                      </a:r>
                      <a:r>
                        <a:rPr lang="en-GB" sz="1400" b="0" dirty="0" err="1"/>
                        <a:t>pueda</a:t>
                      </a:r>
                      <a:r>
                        <a:rPr lang="en-GB" sz="1400" b="0" dirty="0"/>
                        <a:t> </a:t>
                      </a:r>
                      <a:r>
                        <a:rPr lang="en-GB" sz="1400" b="0" dirty="0" err="1"/>
                        <a:t>hablar</a:t>
                      </a:r>
                      <a:endParaRPr lang="en-GB" sz="1400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/>
                        <a:t>Usar </a:t>
                      </a:r>
                      <a:r>
                        <a:rPr lang="en-GB" sz="1400" b="0" dirty="0" err="1"/>
                        <a:t>herramientas</a:t>
                      </a:r>
                      <a:r>
                        <a:rPr lang="en-GB" sz="1400" b="0" dirty="0"/>
                        <a:t>/</a:t>
                      </a:r>
                      <a:r>
                        <a:rPr lang="en-GB" sz="1400" b="0" dirty="0" err="1"/>
                        <a:t>cuestionarios</a:t>
                      </a:r>
                      <a:endParaRPr lang="en-GB" sz="1600" b="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Imagem 2">
            <a:extLst>
              <a:ext uri="{FF2B5EF4-FFF2-40B4-BE49-F238E27FC236}">
                <a16:creationId xmlns:a16="http://schemas.microsoft.com/office/drawing/2014/main" id="{3DC16068-38E8-D7B6-DF72-0F281EF9B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907" y="1684399"/>
            <a:ext cx="1916934" cy="1080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8071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>
            <a:extLst>
              <a:ext uri="{FF2B5EF4-FFF2-40B4-BE49-F238E27FC236}">
                <a16:creationId xmlns:a16="http://schemas.microsoft.com/office/drawing/2014/main" id="{2A2E539E-7EC0-CCAC-CE08-EDB566348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617810"/>
            <a:ext cx="62611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zh-CN" sz="800" dirty="0"/>
              <a:t>Disponible </a:t>
            </a:r>
            <a:r>
              <a:rPr lang="en-GB" altLang="zh-CN" sz="800" dirty="0" err="1"/>
              <a:t>en</a:t>
            </a:r>
            <a:r>
              <a:rPr lang="en-GB" altLang="zh-CN" sz="800" dirty="0"/>
              <a:t>:: https://www.ipcrg.org/dth12.</a:t>
            </a:r>
            <a:endParaRPr lang="zh-CN" altLang="en-US" sz="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07E90AB-EEDA-6BD4-9C6D-3856FBCA7F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7" t="14382" r="21808" b="54893"/>
          <a:stretch/>
        </p:blipFill>
        <p:spPr>
          <a:xfrm>
            <a:off x="132512" y="136108"/>
            <a:ext cx="5063319" cy="158034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988805D-CCC9-0F28-73CC-8D5C5259B8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971" t="28524" r="25042" b="18408"/>
          <a:stretch/>
        </p:blipFill>
        <p:spPr>
          <a:xfrm>
            <a:off x="5773003" y="1501254"/>
            <a:ext cx="3117046" cy="287285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8B9C615-BC58-2229-3088-3791C36067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055" t="33035" r="24959" b="42819"/>
          <a:stretch/>
        </p:blipFill>
        <p:spPr>
          <a:xfrm>
            <a:off x="214399" y="2037533"/>
            <a:ext cx="5387314" cy="225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32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22CC1-5DAC-66F4-3BC8-20A32828E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Resultados</a:t>
            </a:r>
            <a:r>
              <a:rPr lang="en-US" dirty="0"/>
              <a:t> de RCV de Doña </a:t>
            </a:r>
            <a:r>
              <a:rPr lang="en-US" dirty="0" err="1"/>
              <a:t>Vitalina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6A663-CC68-D43B-4E84-A574C5C67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Hipertensión</a:t>
            </a:r>
            <a:r>
              <a:rPr lang="en-US" dirty="0"/>
              <a:t>: </a:t>
            </a:r>
            <a:r>
              <a:rPr lang="pt-PT" sz="2400" dirty="0">
                <a:ea typeface="ＭＳ Ｐゴシック" charset="-128"/>
                <a:cs typeface="ＭＳ Ｐゴシック" charset="-128"/>
              </a:rPr>
              <a:t>138/74 mmHg; FC 80 bpm</a:t>
            </a:r>
          </a:p>
          <a:p>
            <a:r>
              <a:rPr lang="pt-PT" sz="2400" dirty="0">
                <a:ea typeface="ＭＳ Ｐゴシック" charset="-128"/>
              </a:rPr>
              <a:t>Control glucémico: HbA1c 6.3%</a:t>
            </a:r>
          </a:p>
          <a:p>
            <a:r>
              <a:rPr lang="pt-PT" sz="2400" dirty="0">
                <a:ea typeface="ＭＳ Ｐゴシック" charset="-128"/>
              </a:rPr>
              <a:t>Riesgo cardiovascular  8%</a:t>
            </a:r>
            <a:r>
              <a:rPr lang="pt-PT" sz="2400" baseline="30000" dirty="0">
                <a:ea typeface="ＭＳ Ｐゴシック" charset="-128"/>
              </a:rPr>
              <a:t>a1</a:t>
            </a:r>
          </a:p>
          <a:p>
            <a:pPr lvl="1"/>
            <a:r>
              <a:rPr lang="pt-PT" dirty="0">
                <a:ea typeface="ＭＳ Ｐゴシック" charset="-128"/>
              </a:rPr>
              <a:t>colesterol total162 mg/dL</a:t>
            </a:r>
          </a:p>
          <a:p>
            <a:pPr lvl="1"/>
            <a:r>
              <a:rPr lang="pt-PT" dirty="0">
                <a:ea typeface="ＭＳ Ｐゴシック" charset="-128"/>
              </a:rPr>
              <a:t>HDL  50 mg/dL</a:t>
            </a:r>
          </a:p>
          <a:p>
            <a:pPr lvl="1"/>
            <a:r>
              <a:rPr lang="pt-PT" dirty="0">
                <a:ea typeface="ＭＳ Ｐゴシック" charset="-128"/>
              </a:rPr>
              <a:t>LDL 104 mg/dL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34811A-9561-E07F-A1C3-A2C4F994C8C3}"/>
              </a:ext>
            </a:extLst>
          </p:cNvPr>
          <p:cNvSpPr txBox="1">
            <a:spLocks/>
          </p:cNvSpPr>
          <p:nvPr/>
        </p:nvSpPr>
        <p:spPr>
          <a:xfrm>
            <a:off x="358775" y="4498220"/>
            <a:ext cx="5232400" cy="22647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259556" indent="-25955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70372" algn="l"/>
                <a:tab pos="1231106" algn="l"/>
              </a:tabLst>
              <a:defRPr sz="2250">
                <a:solidFill>
                  <a:schemeClr val="tx1"/>
                </a:solidFill>
                <a:latin typeface="+mn-lt"/>
                <a:ea typeface="ＭＳ Ｐゴシック" pitchFamily="112" charset="-128"/>
                <a:cs typeface="ＭＳ Ｐゴシック" pitchFamily="96" charset="-128"/>
              </a:defRPr>
            </a:lvl1pPr>
            <a:lvl2pPr marL="526256" indent="-26551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70372" algn="l"/>
                <a:tab pos="1231106" algn="l"/>
              </a:tabLst>
              <a:defRPr sz="19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2pPr>
            <a:lvl3pPr marL="745331" indent="-20121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70372" algn="l"/>
                <a:tab pos="1231106" algn="l"/>
              </a:tabLst>
              <a:defRPr sz="16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3pPr>
            <a:lvl4pPr marL="994172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70372" algn="l"/>
                <a:tab pos="1231106" algn="l"/>
              </a:tabLst>
              <a:defRPr sz="142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4pPr>
            <a:lvl5pPr marL="1200150" indent="-204788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5pPr>
            <a:lvl6pPr marL="15430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buNone/>
            </a:pPr>
            <a:r>
              <a:rPr lang="en-US" sz="800" kern="0" baseline="30000" dirty="0" err="1"/>
              <a:t>a</a:t>
            </a:r>
            <a:r>
              <a:rPr lang="en-US" sz="800" kern="0" dirty="0" err="1"/>
              <a:t>Based</a:t>
            </a:r>
            <a:r>
              <a:rPr lang="en-US" sz="800" kern="0" dirty="0"/>
              <a:t> on SCORE2, Portugal is a moderate risk zone.</a:t>
            </a:r>
          </a:p>
        </p:txBody>
      </p:sp>
      <p:sp>
        <p:nvSpPr>
          <p:cNvPr id="5" name="6 - TextBox">
            <a:extLst>
              <a:ext uri="{FF2B5EF4-FFF2-40B4-BE49-F238E27FC236}">
                <a16:creationId xmlns:a16="http://schemas.microsoft.com/office/drawing/2014/main" id="{A148603E-D05F-3946-DEED-6F54B6275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617810"/>
            <a:ext cx="62611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zh-CN" sz="800" dirty="0"/>
              <a:t>1. </a:t>
            </a:r>
            <a:r>
              <a:rPr lang="en-GB" sz="800" dirty="0"/>
              <a:t>https://heartscore.escardio.org/Calculate/quickCalcResult.aspx?model=moderate.</a:t>
            </a:r>
            <a:endParaRPr lang="zh-CN" altLang="en-US" sz="800" dirty="0"/>
          </a:p>
        </p:txBody>
      </p:sp>
      <p:pic>
        <p:nvPicPr>
          <p:cNvPr id="6" name="Imagem 6">
            <a:extLst>
              <a:ext uri="{FF2B5EF4-FFF2-40B4-BE49-F238E27FC236}">
                <a16:creationId xmlns:a16="http://schemas.microsoft.com/office/drawing/2014/main" id="{CCE4C67F-59E9-1C52-EDDB-1DB8E89A4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235" y="2385906"/>
            <a:ext cx="4190145" cy="1958863"/>
          </a:xfrm>
          <a:prstGeom prst="rect">
            <a:avLst/>
          </a:prstGeom>
        </p:spPr>
      </p:pic>
      <p:pic>
        <p:nvPicPr>
          <p:cNvPr id="7" name="Imagem 4">
            <a:extLst>
              <a:ext uri="{FF2B5EF4-FFF2-40B4-BE49-F238E27FC236}">
                <a16:creationId xmlns:a16="http://schemas.microsoft.com/office/drawing/2014/main" id="{A804C894-CE5F-88B3-B8AA-1A36D76C5B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424" y="971550"/>
            <a:ext cx="1317934" cy="81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2559999C-6582-E29A-516C-669AF7F5505E}"/>
              </a:ext>
            </a:extLst>
          </p:cNvPr>
          <p:cNvSpPr/>
          <p:nvPr/>
        </p:nvSpPr>
        <p:spPr bwMode="auto">
          <a:xfrm>
            <a:off x="4639213" y="2359902"/>
            <a:ext cx="4190145" cy="2001798"/>
          </a:xfrm>
          <a:prstGeom prst="roundRect">
            <a:avLst/>
          </a:prstGeom>
          <a:solidFill>
            <a:srgbClr val="D3FCA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          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400" dirty="0">
                <a:latin typeface="Times"/>
              </a:rPr>
              <a:t>              </a:t>
            </a:r>
            <a:r>
              <a:rPr kumimoji="0" 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El riesgo de padecer         un evento cardiovascular fatal y no fatal es del       </a:t>
            </a:r>
            <a:r>
              <a:rPr kumimoji="0" lang="es-ES" sz="32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imes"/>
              </a:rPr>
              <a:t>8%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400" dirty="0">
                <a:latin typeface="Times"/>
              </a:rPr>
              <a:t>                                </a:t>
            </a:r>
            <a:endParaRPr kumimoji="0" lang="es-ES" sz="4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"/>
            </a:endParaRPr>
          </a:p>
        </p:txBody>
      </p:sp>
      <p:pic>
        <p:nvPicPr>
          <p:cNvPr id="10" name="Gráfico 9" descr="Advertencia">
            <a:extLst>
              <a:ext uri="{FF2B5EF4-FFF2-40B4-BE49-F238E27FC236}">
                <a16:creationId xmlns:a16="http://schemas.microsoft.com/office/drawing/2014/main" id="{1CB2D21A-7689-962D-0BEB-35B5787C05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26235" y="238968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52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81660-2E9B-DD97-F50C-6E58D1D41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Mrs </a:t>
            </a:r>
            <a:r>
              <a:rPr lang="en-US" dirty="0" err="1"/>
              <a:t>Vitalina’s</a:t>
            </a:r>
            <a:r>
              <a:rPr lang="en-US" dirty="0"/>
              <a:t> cardiovascular risk results</a:t>
            </a:r>
          </a:p>
        </p:txBody>
      </p:sp>
      <p:pic>
        <p:nvPicPr>
          <p:cNvPr id="4" name="Imagem 2">
            <a:extLst>
              <a:ext uri="{FF2B5EF4-FFF2-40B4-BE49-F238E27FC236}">
                <a16:creationId xmlns:a16="http://schemas.microsoft.com/office/drawing/2014/main" id="{D623E9AD-6963-850D-FCDE-D7E2CD16A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753" y="933093"/>
            <a:ext cx="2818037" cy="396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91918BD-92B5-EB7F-1243-2DF45F4CE2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49" y="1774825"/>
            <a:ext cx="3416300" cy="159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4">
            <a:extLst>
              <a:ext uri="{FF2B5EF4-FFF2-40B4-BE49-F238E27FC236}">
                <a16:creationId xmlns:a16="http://schemas.microsoft.com/office/drawing/2014/main" id="{421DC36E-E09D-E2E4-FE10-4EC10B43B4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424" y="1100890"/>
            <a:ext cx="1317934" cy="81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0905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A265F-11BB-750E-EEFF-78A05F4C9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de EPOC de Doña </a:t>
            </a:r>
            <a:r>
              <a:rPr lang="en-US" dirty="0" err="1"/>
              <a:t>Vitalina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6ACD-B0A2-6CC1-F5E7-17F4C1C28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Espirometría</a:t>
            </a:r>
            <a:endParaRPr lang="en-US" dirty="0"/>
          </a:p>
          <a:p>
            <a:r>
              <a:rPr lang="en-US" dirty="0"/>
              <a:t>Técnica </a:t>
            </a:r>
            <a:r>
              <a:rPr lang="en-US" dirty="0" err="1"/>
              <a:t>inhalatoria</a:t>
            </a:r>
            <a:endParaRPr lang="en-US" dirty="0"/>
          </a:p>
          <a:p>
            <a:r>
              <a:rPr lang="en-US" dirty="0" err="1"/>
              <a:t>Actividad</a:t>
            </a:r>
            <a:r>
              <a:rPr lang="en-US" dirty="0"/>
              <a:t> </a:t>
            </a:r>
            <a:r>
              <a:rPr lang="en-US" dirty="0" err="1"/>
              <a:t>física</a:t>
            </a:r>
            <a:endParaRPr lang="en-US" dirty="0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82792F89-E913-B289-FB1E-38AEB56FB1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424" y="161090"/>
            <a:ext cx="1317934" cy="81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6752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30CB5F-F9E2-0E3F-9486-2C23F383C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Casos </a:t>
            </a:r>
            <a:r>
              <a:rPr lang="en-GB" sz="3600" dirty="0" err="1"/>
              <a:t>clínicos</a:t>
            </a:r>
            <a:r>
              <a:rPr lang="en-GB" sz="3600" dirty="0"/>
              <a:t> de EPOC y </a:t>
            </a:r>
            <a:r>
              <a:rPr lang="en-GB" sz="3600" dirty="0" err="1"/>
              <a:t>salud</a:t>
            </a:r>
            <a:r>
              <a:rPr lang="en-GB" sz="3600" dirty="0"/>
              <a:t> mental</a:t>
            </a:r>
            <a:br>
              <a:rPr lang="en-GB" sz="2400" dirty="0"/>
            </a:br>
            <a:r>
              <a:rPr lang="en-GB" sz="1800" dirty="0">
                <a:solidFill>
                  <a:schemeClr val="tx1"/>
                </a:solidFill>
              </a:rPr>
              <a:t>EPOC y </a:t>
            </a:r>
            <a:r>
              <a:rPr lang="en-GB" sz="1800" dirty="0" err="1">
                <a:solidFill>
                  <a:schemeClr val="tx1"/>
                </a:solidFill>
              </a:rPr>
              <a:t>depresión</a:t>
            </a:r>
            <a:br>
              <a:rPr lang="en-GB" sz="2400" dirty="0">
                <a:solidFill>
                  <a:schemeClr val="tx1"/>
                </a:solidFill>
              </a:rPr>
            </a:b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1600" dirty="0" err="1">
                <a:solidFill>
                  <a:schemeClr val="tx1"/>
                </a:solidFill>
              </a:rPr>
              <a:t>Cláudia</a:t>
            </a:r>
            <a:r>
              <a:rPr lang="en-GB" sz="1600" dirty="0">
                <a:solidFill>
                  <a:schemeClr val="tx1"/>
                </a:solidFill>
              </a:rPr>
              <a:t> Vicente (Portugal) y Ioanna Tsiligianni (Grecia)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42403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4F785-8599-393C-CAB4-E9935C357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Espirometría</a:t>
            </a:r>
            <a:endParaRPr lang="en-US" dirty="0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CECD5D00-490B-BE37-3471-02E8019735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56" y="1015090"/>
            <a:ext cx="4178608" cy="3176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330248C-1D54-A279-0FD3-AB6EE7174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6945" y="1071552"/>
            <a:ext cx="4123626" cy="2946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4">
            <a:extLst>
              <a:ext uri="{FF2B5EF4-FFF2-40B4-BE49-F238E27FC236}">
                <a16:creationId xmlns:a16="http://schemas.microsoft.com/office/drawing/2014/main" id="{9310AD0A-6B9E-4FAC-A976-47834C1C30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424" y="161090"/>
            <a:ext cx="1317934" cy="81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2660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FD7DC-2E9C-0F72-6322-D7FF63DB8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Gravedad</a:t>
            </a:r>
            <a:r>
              <a:rPr lang="en-US" dirty="0"/>
              <a:t> de la </a:t>
            </a:r>
            <a:r>
              <a:rPr lang="en-US" dirty="0" err="1"/>
              <a:t>obstrucción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CBDC142-D58F-55A3-6232-4A88B0A624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0909187"/>
              </p:ext>
            </p:extLst>
          </p:nvPr>
        </p:nvGraphicFramePr>
        <p:xfrm>
          <a:off x="897075" y="1557338"/>
          <a:ext cx="7856782" cy="2864804"/>
        </p:xfrm>
        <a:graphic>
          <a:graphicData uri="http://schemas.openxmlformats.org/drawingml/2006/table">
            <a:tbl>
              <a:tblPr/>
              <a:tblGrid>
                <a:gridCol w="2618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0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8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2294">
                <a:tc gridSpan="2"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</a:t>
                      </a:r>
                      <a:r>
                        <a:rPr kumimoji="0" lang="en-US" alt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grade</a:t>
                      </a:r>
                      <a:r>
                        <a:rPr kumimoji="0" lang="en-US" altLang="en-GB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GB" sz="1400" b="1" i="0" u="none" strike="noStrike" cap="none" normalizeH="0" baseline="300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In patients with </a:t>
                      </a:r>
                      <a:r>
                        <a:rPr kumimoji="0" lang="en-US" alt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post-</a:t>
                      </a:r>
                      <a:r>
                        <a:rPr kumimoji="0" lang="en-US" alt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bronchdilator</a:t>
                      </a:r>
                      <a:r>
                        <a:rPr kumimoji="0" lang="en-US" alt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FEV</a:t>
                      </a:r>
                      <a:r>
                        <a:rPr kumimoji="0" lang="en-US" altLang="en-US" sz="12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1</a:t>
                      </a: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/FVC &lt;0</a:t>
                      </a: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.</a:t>
                      </a: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70: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GB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FEV</a:t>
                      </a:r>
                      <a:r>
                        <a:rPr kumimoji="0" lang="en-GB" altLang="en-US" sz="12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en-US" alt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 predicted):</a:t>
                      </a: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 80%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238"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GOLD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</a:t>
                      </a:r>
                      <a:r>
                        <a:rPr kumimoji="0" lang="en-US" alt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50–79%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650"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GOLD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</a:t>
                      </a:r>
                      <a:r>
                        <a:rPr kumimoji="0" lang="en-US" alt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30–49%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238"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GOLD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</a:t>
                      </a: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sever</a:t>
                      </a:r>
                      <a:r>
                        <a:rPr kumimoji="0" lang="en-US" alt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30%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 Box 1">
            <a:extLst>
              <a:ext uri="{FF2B5EF4-FFF2-40B4-BE49-F238E27FC236}">
                <a16:creationId xmlns:a16="http://schemas.microsoft.com/office/drawing/2014/main" id="{C473012E-19CC-678A-DBD3-28CB078BF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154" y="1164876"/>
            <a:ext cx="56989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dirty="0" err="1">
                <a:sym typeface="+mn-ea"/>
              </a:rPr>
              <a:t>Espirometría</a:t>
            </a:r>
            <a:r>
              <a:rPr lang="en-US" altLang="en-US" sz="1400" b="1" dirty="0">
                <a:sym typeface="+mn-ea"/>
              </a:rPr>
              <a:t>: </a:t>
            </a:r>
            <a:r>
              <a:rPr lang="en-US" altLang="en-US" sz="1400" dirty="0">
                <a:sym typeface="+mn-ea"/>
              </a:rPr>
              <a:t>FEV</a:t>
            </a:r>
            <a:r>
              <a:rPr lang="en-US" altLang="en-US" sz="1400" baseline="-25000" dirty="0">
                <a:sym typeface="+mn-ea"/>
              </a:rPr>
              <a:t>1</a:t>
            </a:r>
            <a:r>
              <a:rPr lang="en-US" altLang="en-US" sz="1400" dirty="0">
                <a:sym typeface="+mn-ea"/>
              </a:rPr>
              <a:t>/FVC=61.37 post BD; </a:t>
            </a:r>
            <a:r>
              <a:rPr lang="en-US" altLang="en-US" sz="1400" dirty="0" err="1">
                <a:sym typeface="+mn-ea"/>
              </a:rPr>
              <a:t>reversibilidad</a:t>
            </a:r>
            <a:r>
              <a:rPr lang="en-US" altLang="en-US" sz="1400" dirty="0">
                <a:sym typeface="+mn-ea"/>
              </a:rPr>
              <a:t> 7.8% (&lt;12%)</a:t>
            </a:r>
            <a:endParaRPr lang="en-US" altLang="en-US" sz="1400" dirty="0"/>
          </a:p>
          <a:p>
            <a:pPr eaLnBrk="1" hangingPunct="1"/>
            <a:endParaRPr lang="en-US" altLang="en-US" sz="140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39531DD-D456-6450-0EA1-2DA5346ECA5D}"/>
              </a:ext>
            </a:extLst>
          </p:cNvPr>
          <p:cNvSpPr txBox="1">
            <a:spLocks/>
          </p:cNvSpPr>
          <p:nvPr/>
        </p:nvSpPr>
        <p:spPr>
          <a:xfrm>
            <a:off x="3911600" y="4592427"/>
            <a:ext cx="5232400" cy="22647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259556" indent="-25955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70372" algn="l"/>
                <a:tab pos="1231106" algn="l"/>
              </a:tabLst>
              <a:defRPr sz="2250">
                <a:solidFill>
                  <a:schemeClr val="tx1"/>
                </a:solidFill>
                <a:latin typeface="+mn-lt"/>
                <a:ea typeface="ＭＳ Ｐゴシック" pitchFamily="112" charset="-128"/>
                <a:cs typeface="ＭＳ Ｐゴシック" pitchFamily="96" charset="-128"/>
              </a:defRPr>
            </a:lvl1pPr>
            <a:lvl2pPr marL="526256" indent="-26551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70372" algn="l"/>
                <a:tab pos="1231106" algn="l"/>
              </a:tabLst>
              <a:defRPr sz="19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2pPr>
            <a:lvl3pPr marL="745331" indent="-20121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70372" algn="l"/>
                <a:tab pos="1231106" algn="l"/>
              </a:tabLst>
              <a:defRPr sz="16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3pPr>
            <a:lvl4pPr marL="994172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70372" algn="l"/>
                <a:tab pos="1231106" algn="l"/>
              </a:tabLst>
              <a:defRPr sz="142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4pPr>
            <a:lvl5pPr marL="1200150" indent="-204788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5pPr>
            <a:lvl6pPr marL="15430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 defTabSz="914400">
              <a:buNone/>
            </a:pPr>
            <a:r>
              <a:rPr lang="en-US" sz="800" kern="0" dirty="0"/>
              <a:t>1. GOLD 2022. Disponible </a:t>
            </a:r>
            <a:r>
              <a:rPr lang="en-US" sz="800" kern="0" dirty="0" err="1"/>
              <a:t>en</a:t>
            </a:r>
            <a:r>
              <a:rPr lang="en-US" sz="800" kern="0" dirty="0"/>
              <a:t>: https://goldcopd.org/2022-gold-reports-2/.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0209EF-DFBB-0342-9686-7444BA4E2FFE}"/>
              </a:ext>
            </a:extLst>
          </p:cNvPr>
          <p:cNvSpPr/>
          <p:nvPr/>
        </p:nvSpPr>
        <p:spPr bwMode="auto">
          <a:xfrm>
            <a:off x="770708" y="2889504"/>
            <a:ext cx="8080683" cy="560832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11" name="Imagem 4">
            <a:extLst>
              <a:ext uri="{FF2B5EF4-FFF2-40B4-BE49-F238E27FC236}">
                <a16:creationId xmlns:a16="http://schemas.microsoft.com/office/drawing/2014/main" id="{771315FB-9B60-5ED6-122F-3BD81977A9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" y="2902204"/>
            <a:ext cx="853260" cy="52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6068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FF103-6F79-79D2-F5B3-6EA3C5E34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Cuadro</a:t>
            </a:r>
            <a:r>
              <a:rPr lang="en-US" dirty="0"/>
              <a:t> </a:t>
            </a:r>
            <a:r>
              <a:rPr lang="en-US" dirty="0" err="1"/>
              <a:t>clínico</a:t>
            </a:r>
            <a:r>
              <a:rPr lang="en-US" dirty="0"/>
              <a:t> de Doña </a:t>
            </a:r>
            <a:r>
              <a:rPr lang="en-US" dirty="0" err="1"/>
              <a:t>Vitalina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5DE1C-FE94-BE08-65E1-C69A19CCE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Tiene </a:t>
            </a:r>
            <a:r>
              <a:rPr lang="en-GB" sz="2400" dirty="0" err="1"/>
              <a:t>varias</a:t>
            </a:r>
            <a:r>
              <a:rPr lang="en-GB" sz="2400" dirty="0"/>
              <a:t> </a:t>
            </a:r>
            <a:r>
              <a:rPr lang="en-GB" sz="2400" dirty="0" err="1"/>
              <a:t>comorbilidades</a:t>
            </a:r>
            <a:r>
              <a:rPr lang="en-GB" sz="2400" dirty="0"/>
              <a:t>:</a:t>
            </a:r>
          </a:p>
          <a:p>
            <a:pPr lvl="1"/>
            <a:r>
              <a:rPr lang="en-GB" dirty="0"/>
              <a:t>Diabetes </a:t>
            </a:r>
          </a:p>
          <a:p>
            <a:pPr lvl="1"/>
            <a:r>
              <a:rPr lang="en-GB" dirty="0" err="1"/>
              <a:t>Hipertensión</a:t>
            </a:r>
            <a:endParaRPr lang="en-GB" dirty="0"/>
          </a:p>
          <a:p>
            <a:pPr lvl="1"/>
            <a:r>
              <a:rPr lang="en-GB" dirty="0" err="1"/>
              <a:t>Dislipemia</a:t>
            </a:r>
            <a:endParaRPr lang="en-GB" dirty="0"/>
          </a:p>
          <a:p>
            <a:pPr lvl="1"/>
            <a:r>
              <a:rPr lang="en-GB" dirty="0"/>
              <a:t>EPOC, ¿</a:t>
            </a:r>
            <a:r>
              <a:rPr lang="en-GB" dirty="0" err="1"/>
              <a:t>controlada</a:t>
            </a:r>
            <a:r>
              <a:rPr lang="en-GB" dirty="0"/>
              <a:t>?</a:t>
            </a:r>
            <a:endParaRPr lang="en-GB" sz="1400" dirty="0"/>
          </a:p>
          <a:p>
            <a:r>
              <a:rPr lang="en-GB" sz="2800" b="1" dirty="0"/>
              <a:t>¿Falta </a:t>
            </a:r>
            <a:r>
              <a:rPr lang="en-GB" sz="2800" b="1" dirty="0" err="1"/>
              <a:t>alguna</a:t>
            </a:r>
            <a:r>
              <a:rPr lang="en-GB" sz="2800" b="1" dirty="0"/>
              <a:t> </a:t>
            </a:r>
            <a:r>
              <a:rPr lang="en-GB" sz="2800" b="1" dirty="0" err="1"/>
              <a:t>enfermedad</a:t>
            </a:r>
            <a:r>
              <a:rPr lang="en-GB" sz="2800" b="1" dirty="0"/>
              <a:t>?</a:t>
            </a:r>
          </a:p>
          <a:p>
            <a:endParaRPr lang="en-US" dirty="0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279C683C-3027-EA89-62F3-D950B99695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424" y="161090"/>
            <a:ext cx="1317934" cy="81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1197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FD2E1-A04E-A35F-CA24-F7360B24B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Identificar</a:t>
            </a:r>
            <a:r>
              <a:rPr lang="en-US" dirty="0"/>
              <a:t> </a:t>
            </a:r>
            <a:r>
              <a:rPr lang="en-US" dirty="0" err="1"/>
              <a:t>problemas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 mental </a:t>
            </a:r>
            <a:r>
              <a:rPr lang="en-US" dirty="0" err="1"/>
              <a:t>en</a:t>
            </a:r>
            <a:r>
              <a:rPr lang="en-US" dirty="0"/>
              <a:t> personas con EPOC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F0F44-9962-9225-B076-41F412AC8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348979"/>
            <a:ext cx="4048125" cy="2628900"/>
          </a:xfrm>
        </p:spPr>
        <p:txBody>
          <a:bodyPr/>
          <a:lstStyle/>
          <a:p>
            <a:r>
              <a:rPr lang="en-US" sz="1800" dirty="0"/>
              <a:t>Consulta </a:t>
            </a:r>
            <a:r>
              <a:rPr lang="en-US" sz="1800" dirty="0" err="1"/>
              <a:t>centrada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el</a:t>
            </a:r>
            <a:r>
              <a:rPr lang="en-US" sz="1800" dirty="0"/>
              <a:t> </a:t>
            </a:r>
            <a:r>
              <a:rPr lang="en-US" sz="1800" dirty="0" err="1"/>
              <a:t>paciente</a:t>
            </a:r>
            <a:endParaRPr lang="en-US" sz="1800" dirty="0"/>
          </a:p>
          <a:p>
            <a:r>
              <a:rPr lang="en-US" sz="1800" dirty="0" err="1"/>
              <a:t>Escucha</a:t>
            </a:r>
            <a:r>
              <a:rPr lang="en-US" sz="1800" dirty="0"/>
              <a:t> </a:t>
            </a:r>
            <a:r>
              <a:rPr lang="en-US" sz="1800" dirty="0" err="1"/>
              <a:t>activa</a:t>
            </a:r>
            <a:r>
              <a:rPr lang="en-US" sz="1800" dirty="0"/>
              <a:t>, </a:t>
            </a:r>
            <a:r>
              <a:rPr lang="en-US" sz="1800" dirty="0" err="1"/>
              <a:t>Evitar</a:t>
            </a:r>
            <a:r>
              <a:rPr lang="en-US" sz="1800" dirty="0"/>
              <a:t> </a:t>
            </a:r>
            <a:r>
              <a:rPr lang="en-US" sz="1800" dirty="0" err="1"/>
              <a:t>interrupciones</a:t>
            </a:r>
            <a:endParaRPr lang="en-US" sz="1800" dirty="0"/>
          </a:p>
          <a:p>
            <a:r>
              <a:rPr lang="en-US" sz="1800" dirty="0" err="1"/>
              <a:t>Mostrar</a:t>
            </a:r>
            <a:r>
              <a:rPr lang="en-US" sz="1800" dirty="0"/>
              <a:t> </a:t>
            </a:r>
            <a:r>
              <a:rPr lang="en-US" sz="1800" dirty="0" err="1"/>
              <a:t>empatía</a:t>
            </a:r>
            <a:endParaRPr lang="en-US" sz="1800" dirty="0"/>
          </a:p>
          <a:p>
            <a:r>
              <a:rPr lang="en-US" sz="1800" dirty="0" err="1"/>
              <a:t>Observar</a:t>
            </a:r>
            <a:r>
              <a:rPr lang="en-US" sz="1800" dirty="0"/>
              <a:t> </a:t>
            </a:r>
            <a:r>
              <a:rPr lang="en-US" sz="1800" dirty="0" err="1"/>
              <a:t>cuidadosamente</a:t>
            </a:r>
            <a:endParaRPr lang="en-US" sz="1800" dirty="0"/>
          </a:p>
          <a:p>
            <a:pPr lvl="1"/>
            <a:r>
              <a:rPr lang="en-US" sz="1600" dirty="0"/>
              <a:t>El </a:t>
            </a:r>
            <a:r>
              <a:rPr lang="en-US" sz="1600" dirty="0" err="1"/>
              <a:t>lenguaje</a:t>
            </a:r>
            <a:r>
              <a:rPr lang="en-US" sz="1600" dirty="0"/>
              <a:t> no verbal y corporal da </a:t>
            </a:r>
            <a:r>
              <a:rPr lang="en-US" sz="1600" dirty="0" err="1"/>
              <a:t>información</a:t>
            </a:r>
            <a:r>
              <a:rPr lang="en-US" sz="1600" dirty="0"/>
              <a:t> </a:t>
            </a:r>
            <a:r>
              <a:rPr lang="en-US" sz="1600" dirty="0" err="1"/>
              <a:t>útil</a:t>
            </a:r>
            <a:endParaRPr lang="en-US" sz="1600" dirty="0"/>
          </a:p>
        </p:txBody>
      </p:sp>
      <p:sp>
        <p:nvSpPr>
          <p:cNvPr id="5" name="6 - TextBox">
            <a:extLst>
              <a:ext uri="{FF2B5EF4-FFF2-40B4-BE49-F238E27FC236}">
                <a16:creationId xmlns:a16="http://schemas.microsoft.com/office/drawing/2014/main" id="{603A78E8-EF25-2512-86CC-CFA9EB482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617810"/>
            <a:ext cx="62611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zh-CN" sz="800" dirty="0"/>
              <a:t>Disponible </a:t>
            </a:r>
            <a:r>
              <a:rPr lang="en-GB" altLang="zh-CN" sz="800" dirty="0" err="1"/>
              <a:t>en</a:t>
            </a:r>
            <a:r>
              <a:rPr lang="en-GB" altLang="zh-CN" sz="800" dirty="0"/>
              <a:t>: https://www.ipcrg.org/dth12.</a:t>
            </a:r>
            <a:endParaRPr lang="zh-CN" altLang="en-US" sz="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3028348-39D7-D5EA-5D52-903ADC0770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55" t="33035" r="24959" b="42819"/>
          <a:stretch/>
        </p:blipFill>
        <p:spPr>
          <a:xfrm>
            <a:off x="4383339" y="1675626"/>
            <a:ext cx="4401886" cy="184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12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603C1-8E04-5976-AA6B-EF87BE6ED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Identificar</a:t>
            </a:r>
            <a:r>
              <a:rPr lang="en-US" dirty="0"/>
              <a:t> </a:t>
            </a:r>
            <a:r>
              <a:rPr lang="en-US" dirty="0" err="1"/>
              <a:t>problemas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 mental </a:t>
            </a:r>
            <a:r>
              <a:rPr lang="en-US" dirty="0" err="1"/>
              <a:t>en</a:t>
            </a:r>
            <a:r>
              <a:rPr lang="en-US" dirty="0"/>
              <a:t> personas con EPOC: PHQ-4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F5B4B3-B7CA-5C95-8AFA-9723A4A4D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63279"/>
            <a:ext cx="3409677" cy="1711721"/>
          </a:xfrm>
        </p:spPr>
        <p:txBody>
          <a:bodyPr/>
          <a:lstStyle/>
          <a:p>
            <a:r>
              <a:rPr lang="en-US" sz="2000" dirty="0" err="1"/>
              <a:t>Medición</a:t>
            </a:r>
            <a:r>
              <a:rPr lang="en-US" sz="2000" dirty="0"/>
              <a:t> breve de </a:t>
            </a:r>
            <a:r>
              <a:rPr lang="en-US" sz="2000" dirty="0" err="1"/>
              <a:t>depresión</a:t>
            </a:r>
            <a:r>
              <a:rPr lang="en-US" sz="2000" dirty="0"/>
              <a:t> y </a:t>
            </a:r>
            <a:r>
              <a:rPr lang="en-US" sz="2000" dirty="0" err="1"/>
              <a:t>ansiedad</a:t>
            </a:r>
            <a:endParaRPr lang="en-US" sz="2000" dirty="0"/>
          </a:p>
          <a:p>
            <a:r>
              <a:rPr lang="en-US" sz="2000" dirty="0" err="1"/>
              <a:t>Puede</a:t>
            </a:r>
            <a:r>
              <a:rPr lang="en-US" sz="2000" dirty="0"/>
              <a:t> </a:t>
            </a:r>
            <a:r>
              <a:rPr lang="en-US" sz="2000" dirty="0" err="1"/>
              <a:t>rellenarse</a:t>
            </a:r>
            <a:r>
              <a:rPr lang="en-US" sz="2000" dirty="0"/>
              <a:t> online</a:t>
            </a:r>
          </a:p>
        </p:txBody>
      </p:sp>
      <p:sp>
        <p:nvSpPr>
          <p:cNvPr id="7" name="6 - TextBox">
            <a:extLst>
              <a:ext uri="{FF2B5EF4-FFF2-40B4-BE49-F238E27FC236}">
                <a16:creationId xmlns:a16="http://schemas.microsoft.com/office/drawing/2014/main" id="{EAD50EEF-441C-B1BD-C018-1EDA6650F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617810"/>
            <a:ext cx="62611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zh-CN" sz="800" dirty="0"/>
              <a:t>Disponible </a:t>
            </a:r>
            <a:r>
              <a:rPr lang="en-GB" altLang="zh-CN" sz="800" dirty="0" err="1"/>
              <a:t>en</a:t>
            </a:r>
            <a:r>
              <a:rPr lang="en-GB" altLang="zh-CN" sz="800" dirty="0"/>
              <a:t> https://www.ipcrg.org/dth12.</a:t>
            </a:r>
            <a:endParaRPr lang="zh-CN" altLang="en-US" sz="8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6B640BB-5D39-2765-10E8-9C2BCEA68FB2}"/>
              </a:ext>
            </a:extLst>
          </p:cNvPr>
          <p:cNvSpPr/>
          <p:nvPr/>
        </p:nvSpPr>
        <p:spPr>
          <a:xfrm>
            <a:off x="6802315" y="2394437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17D4F4D-CF7C-989B-A560-7A08E0181CB9}"/>
              </a:ext>
            </a:extLst>
          </p:cNvPr>
          <p:cNvSpPr/>
          <p:nvPr/>
        </p:nvSpPr>
        <p:spPr>
          <a:xfrm>
            <a:off x="6479930" y="2579007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829587-A71D-B965-D317-8591ECCA89C2}"/>
              </a:ext>
            </a:extLst>
          </p:cNvPr>
          <p:cNvSpPr/>
          <p:nvPr/>
        </p:nvSpPr>
        <p:spPr>
          <a:xfrm>
            <a:off x="7370640" y="2372422"/>
            <a:ext cx="1087560" cy="4131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3ADE5E0-0538-9A0A-244E-7F5A8851047B}"/>
              </a:ext>
            </a:extLst>
          </p:cNvPr>
          <p:cNvSpPr txBox="1">
            <a:spLocks/>
          </p:cNvSpPr>
          <p:nvPr/>
        </p:nvSpPr>
        <p:spPr bwMode="auto">
          <a:xfrm>
            <a:off x="3742230" y="4004826"/>
            <a:ext cx="4976319" cy="61298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9556" indent="-25955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70372" algn="l"/>
                <a:tab pos="1231106" algn="l"/>
              </a:tabLst>
              <a:defRPr sz="2250">
                <a:solidFill>
                  <a:schemeClr val="tx1"/>
                </a:solidFill>
                <a:latin typeface="+mn-lt"/>
                <a:ea typeface="ＭＳ Ｐゴシック" pitchFamily="112" charset="-128"/>
                <a:cs typeface="ＭＳ Ｐゴシック" pitchFamily="96" charset="-128"/>
              </a:defRPr>
            </a:lvl1pPr>
            <a:lvl2pPr marL="526256" indent="-26551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70372" algn="l"/>
                <a:tab pos="1231106" algn="l"/>
              </a:tabLst>
              <a:defRPr sz="19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2pPr>
            <a:lvl3pPr marL="745331" indent="-20121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70372" algn="l"/>
                <a:tab pos="1231106" algn="l"/>
              </a:tabLst>
              <a:defRPr sz="16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3pPr>
            <a:lvl4pPr marL="994172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70372" algn="l"/>
                <a:tab pos="1231106" algn="l"/>
              </a:tabLst>
              <a:defRPr sz="142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4pPr>
            <a:lvl5pPr marL="1200150" indent="-204788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5pPr>
            <a:lvl6pPr marL="15430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14400">
              <a:buNone/>
            </a:pPr>
            <a:r>
              <a:rPr lang="en-US" sz="1600" b="1" kern="0" dirty="0">
                <a:solidFill>
                  <a:schemeClr val="bg1"/>
                </a:solidFill>
              </a:rPr>
              <a:t>Doña </a:t>
            </a:r>
            <a:r>
              <a:rPr lang="en-US" sz="1600" b="1" kern="0" dirty="0" err="1">
                <a:solidFill>
                  <a:schemeClr val="bg1"/>
                </a:solidFill>
              </a:rPr>
              <a:t>Vitalina</a:t>
            </a:r>
            <a:r>
              <a:rPr lang="en-US" sz="1600" b="1" kern="0" dirty="0">
                <a:solidFill>
                  <a:schemeClr val="bg1"/>
                </a:solidFill>
              </a:rPr>
              <a:t> </a:t>
            </a:r>
            <a:r>
              <a:rPr lang="en-US" sz="1600" b="1" kern="0" dirty="0" err="1">
                <a:solidFill>
                  <a:schemeClr val="bg1"/>
                </a:solidFill>
              </a:rPr>
              <a:t>puntuó</a:t>
            </a:r>
            <a:r>
              <a:rPr lang="en-US" sz="1600" b="1" kern="0" dirty="0">
                <a:solidFill>
                  <a:schemeClr val="bg1"/>
                </a:solidFill>
              </a:rPr>
              <a:t> 3 </a:t>
            </a:r>
            <a:r>
              <a:rPr lang="en-US" sz="1600" b="1" kern="0" dirty="0" err="1">
                <a:solidFill>
                  <a:schemeClr val="bg1"/>
                </a:solidFill>
              </a:rPr>
              <a:t>en</a:t>
            </a:r>
            <a:r>
              <a:rPr lang="en-US" sz="1600" b="1" kern="0" dirty="0">
                <a:solidFill>
                  <a:schemeClr val="bg1"/>
                </a:solidFill>
              </a:rPr>
              <a:t> </a:t>
            </a:r>
            <a:r>
              <a:rPr lang="en-US" sz="1600" b="1" kern="0" dirty="0" err="1">
                <a:solidFill>
                  <a:schemeClr val="bg1"/>
                </a:solidFill>
              </a:rPr>
              <a:t>los</a:t>
            </a:r>
            <a:r>
              <a:rPr lang="en-US" sz="1600" b="1" kern="0" dirty="0">
                <a:solidFill>
                  <a:schemeClr val="bg1"/>
                </a:solidFill>
              </a:rPr>
              <a:t> </a:t>
            </a:r>
            <a:r>
              <a:rPr lang="en-US" sz="1600" b="1" kern="0" dirty="0" err="1">
                <a:solidFill>
                  <a:schemeClr val="bg1"/>
                </a:solidFill>
              </a:rPr>
              <a:t>ítems</a:t>
            </a:r>
            <a:r>
              <a:rPr lang="en-US" sz="1600" b="1" kern="0" dirty="0">
                <a:solidFill>
                  <a:schemeClr val="bg1"/>
                </a:solidFill>
              </a:rPr>
              <a:t> 3 y 4 lo que indica </a:t>
            </a:r>
            <a:r>
              <a:rPr lang="en-US" sz="1600" b="1" kern="0" dirty="0" err="1">
                <a:solidFill>
                  <a:schemeClr val="bg1"/>
                </a:solidFill>
              </a:rPr>
              <a:t>depresión</a:t>
            </a:r>
            <a:endParaRPr lang="en-US" sz="1600" kern="0" dirty="0">
              <a:solidFill>
                <a:schemeClr val="bg1"/>
              </a:solidFill>
            </a:endParaRPr>
          </a:p>
        </p:txBody>
      </p:sp>
      <p:pic>
        <p:nvPicPr>
          <p:cNvPr id="13" name="Imagem 4">
            <a:extLst>
              <a:ext uri="{FF2B5EF4-FFF2-40B4-BE49-F238E27FC236}">
                <a16:creationId xmlns:a16="http://schemas.microsoft.com/office/drawing/2014/main" id="{5AE4A923-9E12-C41A-04F8-9C9A891FA1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899" y="4016454"/>
            <a:ext cx="977899" cy="601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E65243D-E2C8-6104-EDE6-A478FE3540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75" t="40625" r="24852" b="32821"/>
          <a:stretch/>
        </p:blipFill>
        <p:spPr>
          <a:xfrm>
            <a:off x="3561213" y="1337271"/>
            <a:ext cx="5117911" cy="2361063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2B7F274F-A52E-D848-8DF8-B576E39F6FB1}"/>
              </a:ext>
            </a:extLst>
          </p:cNvPr>
          <p:cNvSpPr/>
          <p:nvPr/>
        </p:nvSpPr>
        <p:spPr bwMode="auto">
          <a:xfrm>
            <a:off x="6753563" y="2103317"/>
            <a:ext cx="277352" cy="304276"/>
          </a:xfrm>
          <a:prstGeom prst="ellips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17C81B11-66D3-B8AA-E7A4-19E2C6CA1717}"/>
              </a:ext>
            </a:extLst>
          </p:cNvPr>
          <p:cNvSpPr/>
          <p:nvPr/>
        </p:nvSpPr>
        <p:spPr bwMode="auto">
          <a:xfrm>
            <a:off x="6432211" y="2260217"/>
            <a:ext cx="277352" cy="304276"/>
          </a:xfrm>
          <a:prstGeom prst="ellips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319743A-28E3-7883-B5E8-579708DDEB3A}"/>
              </a:ext>
            </a:extLst>
          </p:cNvPr>
          <p:cNvSpPr/>
          <p:nvPr/>
        </p:nvSpPr>
        <p:spPr bwMode="auto">
          <a:xfrm>
            <a:off x="7263167" y="2049474"/>
            <a:ext cx="1302506" cy="689925"/>
          </a:xfrm>
          <a:prstGeom prst="ellips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58719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603C1-8E04-5976-AA6B-EF87BE6ED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Valoración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detallada</a:t>
            </a:r>
            <a:r>
              <a:rPr lang="en-US" dirty="0"/>
              <a:t> de la </a:t>
            </a:r>
            <a:r>
              <a:rPr lang="en-US" dirty="0" err="1"/>
              <a:t>depresión</a:t>
            </a:r>
            <a:r>
              <a:rPr lang="en-US" dirty="0"/>
              <a:t>: PHQ-9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F5B4B3-B7CA-5C95-8AFA-9723A4A4D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48187"/>
            <a:ext cx="3266333" cy="3156304"/>
          </a:xfrm>
        </p:spPr>
        <p:txBody>
          <a:bodyPr/>
          <a:lstStyle/>
          <a:p>
            <a:r>
              <a:rPr lang="en-US" sz="2000" dirty="0"/>
              <a:t>Para </a:t>
            </a:r>
            <a:r>
              <a:rPr lang="en-US" sz="2000" dirty="0" err="1"/>
              <a:t>ayudar</a:t>
            </a:r>
            <a:r>
              <a:rPr lang="en-US" sz="2000" dirty="0"/>
              <a:t> al </a:t>
            </a:r>
            <a:r>
              <a:rPr lang="en-US" sz="2000" dirty="0" err="1"/>
              <a:t>diagnóstico</a:t>
            </a:r>
            <a:r>
              <a:rPr lang="en-US" sz="2000" dirty="0"/>
              <a:t> de </a:t>
            </a:r>
            <a:r>
              <a:rPr lang="en-US" sz="2000" dirty="0" err="1"/>
              <a:t>depresión</a:t>
            </a:r>
            <a:endParaRPr lang="en-US" sz="2000" dirty="0"/>
          </a:p>
          <a:p>
            <a:r>
              <a:rPr lang="en-US" sz="2000" dirty="0"/>
              <a:t>Para </a:t>
            </a:r>
            <a:r>
              <a:rPr lang="en-US" sz="2000" dirty="0" err="1"/>
              <a:t>cuantificar</a:t>
            </a:r>
            <a:r>
              <a:rPr lang="en-US" sz="2000" dirty="0"/>
              <a:t> 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síntomas</a:t>
            </a:r>
            <a:r>
              <a:rPr lang="en-US" sz="2000" dirty="0"/>
              <a:t> de la </a:t>
            </a:r>
            <a:r>
              <a:rPr lang="en-US" sz="2000" dirty="0" err="1"/>
              <a:t>depresión</a:t>
            </a:r>
            <a:r>
              <a:rPr lang="en-US" sz="2000" dirty="0"/>
              <a:t> y </a:t>
            </a:r>
            <a:r>
              <a:rPr lang="en-US" sz="2000" dirty="0" err="1"/>
              <a:t>monitorizar</a:t>
            </a:r>
            <a:r>
              <a:rPr lang="en-US" sz="2000" dirty="0"/>
              <a:t> la </a:t>
            </a:r>
            <a:r>
              <a:rPr lang="en-US" sz="2000" dirty="0" err="1"/>
              <a:t>gravedad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C16E66-7D17-F388-1F33-3C6B294B3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452" y="961534"/>
            <a:ext cx="4816748" cy="3889866"/>
          </a:xfrm>
          <a:prstGeom prst="rect">
            <a:avLst/>
          </a:prstGeom>
        </p:spPr>
      </p:pic>
      <p:graphicFrame>
        <p:nvGraphicFramePr>
          <p:cNvPr id="3" name="Tabla 4">
            <a:extLst>
              <a:ext uri="{FF2B5EF4-FFF2-40B4-BE49-F238E27FC236}">
                <a16:creationId xmlns:a16="http://schemas.microsoft.com/office/drawing/2014/main" id="{2E96BC94-1820-32CA-5D9A-2C10254726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476238"/>
              </p:ext>
            </p:extLst>
          </p:nvPr>
        </p:nvGraphicFramePr>
        <p:xfrm>
          <a:off x="3662241" y="971550"/>
          <a:ext cx="5327087" cy="3771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931">
                  <a:extLst>
                    <a:ext uri="{9D8B030D-6E8A-4147-A177-3AD203B41FA5}">
                      <a16:colId xmlns:a16="http://schemas.microsoft.com/office/drawing/2014/main" val="4235167581"/>
                    </a:ext>
                  </a:extLst>
                </a:gridCol>
                <a:gridCol w="2772033">
                  <a:extLst>
                    <a:ext uri="{9D8B030D-6E8A-4147-A177-3AD203B41FA5}">
                      <a16:colId xmlns:a16="http://schemas.microsoft.com/office/drawing/2014/main" val="425051191"/>
                    </a:ext>
                  </a:extLst>
                </a:gridCol>
                <a:gridCol w="517510">
                  <a:extLst>
                    <a:ext uri="{9D8B030D-6E8A-4147-A177-3AD203B41FA5}">
                      <a16:colId xmlns:a16="http://schemas.microsoft.com/office/drawing/2014/main" val="2715376910"/>
                    </a:ext>
                  </a:extLst>
                </a:gridCol>
                <a:gridCol w="515133">
                  <a:extLst>
                    <a:ext uri="{9D8B030D-6E8A-4147-A177-3AD203B41FA5}">
                      <a16:colId xmlns:a16="http://schemas.microsoft.com/office/drawing/2014/main" val="2962792148"/>
                    </a:ext>
                  </a:extLst>
                </a:gridCol>
                <a:gridCol w="604367">
                  <a:extLst>
                    <a:ext uri="{9D8B030D-6E8A-4147-A177-3AD203B41FA5}">
                      <a16:colId xmlns:a16="http://schemas.microsoft.com/office/drawing/2014/main" val="2275833547"/>
                    </a:ext>
                  </a:extLst>
                </a:gridCol>
                <a:gridCol w="594113">
                  <a:extLst>
                    <a:ext uri="{9D8B030D-6E8A-4147-A177-3AD203B41FA5}">
                      <a16:colId xmlns:a16="http://schemas.microsoft.com/office/drawing/2014/main" val="1954776257"/>
                    </a:ext>
                  </a:extLst>
                </a:gridCol>
              </a:tblGrid>
              <a:tr h="470633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solidFill>
                            <a:schemeClr val="tx1"/>
                          </a:solidFill>
                        </a:rPr>
                        <a:t>Nunca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solidFill>
                            <a:schemeClr val="tx1"/>
                          </a:solidFill>
                        </a:rPr>
                        <a:t>Algunos días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solidFill>
                            <a:schemeClr val="tx1"/>
                          </a:solidFill>
                        </a:rPr>
                        <a:t>Más de la mitad de días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solidFill>
                            <a:schemeClr val="tx1"/>
                          </a:solidFill>
                        </a:rPr>
                        <a:t>Casi todos los días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647889"/>
                  </a:ext>
                </a:extLst>
              </a:tr>
              <a:tr h="324535">
                <a:tc>
                  <a:txBody>
                    <a:bodyPr/>
                    <a:lstStyle/>
                    <a:p>
                      <a:r>
                        <a:rPr lang="es-ES" sz="9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050" dirty="0"/>
                        <a:t>Escaso interés o placer en hacer las cosas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9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9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9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9964539"/>
                  </a:ext>
                </a:extLst>
              </a:tr>
              <a:tr h="324535">
                <a:tc>
                  <a:txBody>
                    <a:bodyPr/>
                    <a:lstStyle/>
                    <a:p>
                      <a:r>
                        <a:rPr lang="es-ES" sz="9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Sentirse triste, abatido o desesperanzado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9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9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9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4740066"/>
                  </a:ext>
                </a:extLst>
              </a:tr>
              <a:tr h="407882">
                <a:tc>
                  <a:txBody>
                    <a:bodyPr/>
                    <a:lstStyle/>
                    <a:p>
                      <a:r>
                        <a:rPr lang="es-ES" sz="9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Problemas para dormirse o permanecer dormido. O dormir demasiado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9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9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9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8515716"/>
                  </a:ext>
                </a:extLst>
              </a:tr>
              <a:tr h="324535">
                <a:tc>
                  <a:txBody>
                    <a:bodyPr/>
                    <a:lstStyle/>
                    <a:p>
                      <a:r>
                        <a:rPr lang="es-ES" sz="9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050" dirty="0"/>
                        <a:t>Sentirse cansado o con poca energía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9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9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9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4403674"/>
                  </a:ext>
                </a:extLst>
              </a:tr>
              <a:tr h="324535">
                <a:tc>
                  <a:txBody>
                    <a:bodyPr/>
                    <a:lstStyle/>
                    <a:p>
                      <a:r>
                        <a:rPr lang="es-ES" sz="9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050" dirty="0"/>
                        <a:t>Falta o exceso de apetito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9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9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9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0823891"/>
                  </a:ext>
                </a:extLst>
              </a:tr>
              <a:tr h="423570">
                <a:tc>
                  <a:txBody>
                    <a:bodyPr/>
                    <a:lstStyle/>
                    <a:p>
                      <a:r>
                        <a:rPr lang="es-ES" sz="9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050" dirty="0"/>
                        <a:t>Sentirse mal con uno mismo, sensación de fracaso personal o hacia la familia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9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9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9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7835157"/>
                  </a:ext>
                </a:extLst>
              </a:tr>
              <a:tr h="324535">
                <a:tc>
                  <a:txBody>
                    <a:bodyPr/>
                    <a:lstStyle/>
                    <a:p>
                      <a:r>
                        <a:rPr lang="es-ES" sz="9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050" dirty="0"/>
                        <a:t>Falta de concentración para leer o ver TV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9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9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9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8726008"/>
                  </a:ext>
                </a:extLst>
              </a:tr>
              <a:tr h="423570">
                <a:tc>
                  <a:txBody>
                    <a:bodyPr/>
                    <a:lstStyle/>
                    <a:p>
                      <a:r>
                        <a:rPr lang="es-ES" sz="9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050" dirty="0"/>
                        <a:t>Moverse o hablar lento como para que se note. O al contrario, no poder estar quieto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9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9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9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7488406"/>
                  </a:ext>
                </a:extLst>
              </a:tr>
              <a:tr h="423570">
                <a:tc>
                  <a:txBody>
                    <a:bodyPr/>
                    <a:lstStyle/>
                    <a:p>
                      <a:r>
                        <a:rPr lang="es-ES" sz="9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050" dirty="0"/>
                        <a:t>Pensar que estaría mejor muerto o en hacerse daño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9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9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9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2573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315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8F915-20CE-9798-5E19-2530DB73F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975" y="272415"/>
            <a:ext cx="7185025" cy="571500"/>
          </a:xfrm>
        </p:spPr>
        <p:txBody>
          <a:bodyPr/>
          <a:lstStyle/>
          <a:p>
            <a:r>
              <a:rPr lang="en-US" sz="2000" dirty="0"/>
              <a:t>La </a:t>
            </a:r>
            <a:r>
              <a:rPr lang="en-US" sz="2000" dirty="0" err="1"/>
              <a:t>puntuación</a:t>
            </a:r>
            <a:r>
              <a:rPr lang="en-US" sz="2000" dirty="0"/>
              <a:t> de Doña </a:t>
            </a:r>
            <a:r>
              <a:rPr lang="en-US" sz="2000" dirty="0" err="1"/>
              <a:t>Vitalina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el</a:t>
            </a:r>
            <a:r>
              <a:rPr lang="en-US" sz="2000" dirty="0"/>
              <a:t> PHQ9</a:t>
            </a:r>
            <a:br>
              <a:rPr lang="en-US" sz="2000" dirty="0"/>
            </a:br>
            <a:r>
              <a:rPr lang="en-US" sz="2000" dirty="0" err="1"/>
              <a:t>fue</a:t>
            </a:r>
            <a:r>
              <a:rPr lang="en-US" sz="2000" dirty="0"/>
              <a:t> de 16</a:t>
            </a:r>
          </a:p>
        </p:txBody>
      </p:sp>
      <p:pic>
        <p:nvPicPr>
          <p:cNvPr id="8" name="Imagem 4">
            <a:extLst>
              <a:ext uri="{FF2B5EF4-FFF2-40B4-BE49-F238E27FC236}">
                <a16:creationId xmlns:a16="http://schemas.microsoft.com/office/drawing/2014/main" id="{290F3C1E-F49B-CFA6-4703-8D0802C979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24" y="161090"/>
            <a:ext cx="1317934" cy="81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4D6ABBE-3BF4-C1EA-0B5D-30E63C2431BA}"/>
              </a:ext>
            </a:extLst>
          </p:cNvPr>
          <p:cNvSpPr/>
          <p:nvPr/>
        </p:nvSpPr>
        <p:spPr bwMode="auto">
          <a:xfrm>
            <a:off x="719451" y="1277649"/>
            <a:ext cx="7626188" cy="3518351"/>
          </a:xfrm>
          <a:prstGeom prst="rect">
            <a:avLst/>
          </a:prstGeom>
          <a:solidFill>
            <a:srgbClr val="2D7F3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800" b="1" dirty="0">
                <a:solidFill>
                  <a:schemeClr val="bg1"/>
                </a:solidFill>
                <a:latin typeface="Times"/>
              </a:rPr>
              <a:t>16 </a:t>
            </a:r>
            <a:r>
              <a:rPr lang="es-ES" dirty="0">
                <a:solidFill>
                  <a:schemeClr val="bg1"/>
                </a:solidFill>
                <a:latin typeface="Times"/>
              </a:rPr>
              <a:t>puntos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dirty="0">
                <a:solidFill>
                  <a:schemeClr val="bg1"/>
                </a:solidFill>
                <a:latin typeface="Times"/>
              </a:rPr>
              <a:t>Puntuaciones de 15-19 indican depresión moderada-grave. Los pacientes deberían recibir tratamiento farmacológico y/o psicoterapia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"/>
              </a:rPr>
              <a:t>Funcionalmente la paciente no refiere limitaciones debido a </a:t>
            </a:r>
            <a:r>
              <a:rPr lang="es-ES" dirty="0">
                <a:solidFill>
                  <a:schemeClr val="bg1"/>
                </a:solidFill>
                <a:latin typeface="Times"/>
              </a:rPr>
              <a:t>sus síntomas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dirty="0">
              <a:solidFill>
                <a:schemeClr val="bg1"/>
              </a:solidFill>
              <a:latin typeface="Time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dirty="0">
                <a:solidFill>
                  <a:schemeClr val="bg1"/>
                </a:solidFill>
                <a:latin typeface="Times"/>
              </a:rPr>
              <a:t>ATENCIÓN: Esta paciente presenta ideación suicida o pensamientos de </a:t>
            </a:r>
            <a:r>
              <a:rPr lang="es-ES" dirty="0" err="1">
                <a:solidFill>
                  <a:schemeClr val="bg1"/>
                </a:solidFill>
                <a:latin typeface="Times"/>
              </a:rPr>
              <a:t>auto-lesión</a:t>
            </a:r>
            <a:r>
              <a:rPr lang="es-ES" dirty="0">
                <a:solidFill>
                  <a:schemeClr val="bg1"/>
                </a:solidFill>
                <a:latin typeface="Times"/>
              </a:rPr>
              <a:t>, y debería ser derivada a un servicio psiquiátrico de urgencias para valoración urgente dependiendo de la valoración global del  riesgo.</a:t>
            </a:r>
            <a:endParaRPr kumimoji="0" lang="es-E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525587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A03EA-B833-6ECC-B1B5-9B6561411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Pensando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Doña </a:t>
            </a:r>
            <a:r>
              <a:rPr lang="en-US" dirty="0" err="1"/>
              <a:t>Vitalina</a:t>
            </a:r>
            <a:endParaRPr lang="en-US" dirty="0"/>
          </a:p>
        </p:txBody>
      </p:sp>
      <p:graphicFrame>
        <p:nvGraphicFramePr>
          <p:cNvPr id="4" name="4 - Πίνακας">
            <a:extLst>
              <a:ext uri="{FF2B5EF4-FFF2-40B4-BE49-F238E27FC236}">
                <a16:creationId xmlns:a16="http://schemas.microsoft.com/office/drawing/2014/main" id="{BF7A3F8A-3D85-3C76-24CA-3C25C214BD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696974"/>
              </p:ext>
            </p:extLst>
          </p:nvPr>
        </p:nvGraphicFramePr>
        <p:xfrm>
          <a:off x="658368" y="1218520"/>
          <a:ext cx="7949184" cy="33140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74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4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090">
                <a:tc>
                  <a:txBody>
                    <a:bodyPr/>
                    <a:lstStyle/>
                    <a:p>
                      <a:r>
                        <a:rPr lang="en-US" sz="1600" dirty="0" err="1"/>
                        <a:t>Desafíos</a:t>
                      </a:r>
                      <a:endParaRPr lang="el-GR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Positivo</a:t>
                      </a:r>
                      <a:endParaRPr lang="el-GR" sz="16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551">
                <a:tc>
                  <a:txBody>
                    <a:bodyPr/>
                    <a:lstStyle/>
                    <a:p>
                      <a:r>
                        <a:rPr lang="en-US" sz="1600" dirty="0" err="1"/>
                        <a:t>Presenta</a:t>
                      </a:r>
                      <a:r>
                        <a:rPr lang="en-US" sz="1600" dirty="0"/>
                        <a:t> 4 </a:t>
                      </a:r>
                      <a:r>
                        <a:rPr lang="en-US" sz="1600" dirty="0" err="1"/>
                        <a:t>enermedades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además</a:t>
                      </a:r>
                      <a:r>
                        <a:rPr lang="en-US" sz="1600" dirty="0"/>
                        <a:t> de la EPOC</a:t>
                      </a:r>
                      <a:endParaRPr lang="el-GR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Está</a:t>
                      </a:r>
                      <a:r>
                        <a:rPr lang="en-US" sz="1600" dirty="0"/>
                        <a:t> al día con las </a:t>
                      </a:r>
                      <a:r>
                        <a:rPr lang="en-US" sz="1600" dirty="0" err="1"/>
                        <a:t>vacunas</a:t>
                      </a:r>
                      <a:endParaRPr lang="el-GR" sz="16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308">
                <a:tc>
                  <a:txBody>
                    <a:bodyPr/>
                    <a:lstStyle/>
                    <a:p>
                      <a:r>
                        <a:rPr lang="en-US" sz="1600" dirty="0"/>
                        <a:t>Toma </a:t>
                      </a:r>
                      <a:r>
                        <a:rPr lang="en-US" sz="1600" dirty="0" err="1"/>
                        <a:t>muchos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fármacos</a:t>
                      </a:r>
                      <a:r>
                        <a:rPr lang="en-US" sz="1600" dirty="0"/>
                        <a:t> a </a:t>
                      </a:r>
                      <a:r>
                        <a:rPr lang="en-US" sz="1600" dirty="0" err="1"/>
                        <a:t>diario</a:t>
                      </a:r>
                      <a:endParaRPr lang="el-GR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ym typeface="+mn-ea"/>
                        </a:rPr>
                        <a:t>Es no </a:t>
                      </a:r>
                      <a:r>
                        <a:rPr lang="en-US" sz="1600" dirty="0" err="1">
                          <a:sym typeface="+mn-ea"/>
                        </a:rPr>
                        <a:t>fumadora</a:t>
                      </a:r>
                      <a:endParaRPr lang="el-GR" sz="16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551">
                <a:tc>
                  <a:txBody>
                    <a:bodyPr/>
                    <a:lstStyle/>
                    <a:p>
                      <a:r>
                        <a:rPr lang="en-US" sz="1600" dirty="0"/>
                        <a:t>No sabe </a:t>
                      </a:r>
                      <a:r>
                        <a:rPr lang="en-US" sz="1600" dirty="0" err="1"/>
                        <a:t>reconocer</a:t>
                      </a:r>
                      <a:r>
                        <a:rPr lang="en-US" sz="1600" dirty="0"/>
                        <a:t> y </a:t>
                      </a:r>
                      <a:r>
                        <a:rPr lang="en-US" sz="1600" dirty="0" err="1"/>
                        <a:t>manejar</a:t>
                      </a:r>
                      <a:r>
                        <a:rPr lang="en-US" sz="1600" dirty="0"/>
                        <a:t> sus </a:t>
                      </a:r>
                      <a:r>
                        <a:rPr lang="en-US" sz="1600" dirty="0" err="1"/>
                        <a:t>síntomas</a:t>
                      </a:r>
                      <a:r>
                        <a:rPr lang="en-US" sz="1600" dirty="0"/>
                        <a:t> de la EPOC</a:t>
                      </a:r>
                      <a:endParaRPr lang="el-GR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ym typeface="+mn-ea"/>
                        </a:rPr>
                        <a:t>Es Buena </a:t>
                      </a:r>
                      <a:r>
                        <a:rPr lang="en-US" sz="1600" dirty="0" err="1">
                          <a:sym typeface="+mn-ea"/>
                        </a:rPr>
                        <a:t>cumplidora</a:t>
                      </a:r>
                      <a:r>
                        <a:rPr lang="en-US" sz="1600" dirty="0">
                          <a:sym typeface="+mn-ea"/>
                        </a:rPr>
                        <a:t> del </a:t>
                      </a:r>
                      <a:r>
                        <a:rPr lang="en-US" sz="1600" dirty="0" err="1">
                          <a:sym typeface="+mn-ea"/>
                        </a:rPr>
                        <a:t>tratamiento</a:t>
                      </a:r>
                      <a:endParaRPr lang="el-GR" sz="16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629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dirty="0"/>
                        <a:t>No </a:t>
                      </a:r>
                      <a:r>
                        <a:rPr lang="en-US" sz="1600" dirty="0" err="1"/>
                        <a:t>tiene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apoyo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en</a:t>
                      </a:r>
                      <a:r>
                        <a:rPr lang="en-US" sz="1600" dirty="0"/>
                        <a:t> casa</a:t>
                      </a:r>
                      <a:endParaRPr lang="el-GR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Tiene </a:t>
                      </a:r>
                      <a:r>
                        <a:rPr lang="en-US" sz="1600" dirty="0" err="1"/>
                        <a:t>buena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relación</a:t>
                      </a:r>
                      <a:r>
                        <a:rPr lang="en-US" sz="1600" dirty="0"/>
                        <a:t> con </a:t>
                      </a:r>
                      <a:r>
                        <a:rPr lang="en-US" sz="1600" dirty="0" err="1"/>
                        <a:t>su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médico</a:t>
                      </a:r>
                      <a:endParaRPr lang="el-GR" sz="16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629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600" dirty="0"/>
                        <a:t>ESTÁ DEPRIMIDA. ¿</a:t>
                      </a:r>
                      <a:r>
                        <a:rPr lang="en-GB" sz="1600" dirty="0" err="1"/>
                        <a:t>Qué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hacemos</a:t>
                      </a:r>
                      <a:r>
                        <a:rPr lang="en-GB" sz="1600" dirty="0"/>
                        <a:t>?</a:t>
                      </a:r>
                      <a:endParaRPr lang="el-GR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endParaRPr lang="el-GR" sz="16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499379864"/>
                  </a:ext>
                </a:extLst>
              </a:tr>
            </a:tbl>
          </a:graphicData>
        </a:graphic>
      </p:graphicFrame>
      <p:pic>
        <p:nvPicPr>
          <p:cNvPr id="6" name="Imagem 4">
            <a:extLst>
              <a:ext uri="{FF2B5EF4-FFF2-40B4-BE49-F238E27FC236}">
                <a16:creationId xmlns:a16="http://schemas.microsoft.com/office/drawing/2014/main" id="{B5986645-B6F4-E8DD-316F-769602EDFF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424" y="161090"/>
            <a:ext cx="1317934" cy="81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7895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BF7D2-0FB5-82D9-F5CB-70DD1A139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Manejar</a:t>
            </a:r>
            <a:r>
              <a:rPr lang="en-US" dirty="0"/>
              <a:t> la </a:t>
            </a:r>
            <a:r>
              <a:rPr lang="en-US" dirty="0" err="1"/>
              <a:t>depresión</a:t>
            </a:r>
            <a:r>
              <a:rPr lang="en-US" dirty="0"/>
              <a:t> de Doña </a:t>
            </a:r>
            <a:r>
              <a:rPr lang="en-US" dirty="0" err="1"/>
              <a:t>Vitalina</a:t>
            </a:r>
            <a:endParaRPr lang="en-US" dirty="0"/>
          </a:p>
        </p:txBody>
      </p:sp>
      <p:graphicFrame>
        <p:nvGraphicFramePr>
          <p:cNvPr id="4" name="Diagrama 1">
            <a:extLst>
              <a:ext uri="{FF2B5EF4-FFF2-40B4-BE49-F238E27FC236}">
                <a16:creationId xmlns:a16="http://schemas.microsoft.com/office/drawing/2014/main" id="{B6BF696C-3E15-17D7-1A09-A6E73D0017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9857595"/>
              </p:ext>
            </p:extLst>
          </p:nvPr>
        </p:nvGraphicFramePr>
        <p:xfrm>
          <a:off x="1958975" y="1037024"/>
          <a:ext cx="6310627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 descr="Ambiente&#10;">
            <a:extLst>
              <a:ext uri="{FF2B5EF4-FFF2-40B4-BE49-F238E27FC236}">
                <a16:creationId xmlns:a16="http://schemas.microsoft.com/office/drawing/2014/main" id="{98366D61-2BF0-6171-BD0B-AE760F205509}"/>
              </a:ext>
            </a:extLst>
          </p:cNvPr>
          <p:cNvSpPr/>
          <p:nvPr/>
        </p:nvSpPr>
        <p:spPr>
          <a:xfrm>
            <a:off x="4383402" y="2340307"/>
            <a:ext cx="1524000" cy="9827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3">
            <a:extLst>
              <a:ext uri="{FF2B5EF4-FFF2-40B4-BE49-F238E27FC236}">
                <a16:creationId xmlns:a16="http://schemas.microsoft.com/office/drawing/2014/main" id="{5C6C4A62-E52A-5C2A-0233-0F65FBDAD43B}"/>
              </a:ext>
            </a:extLst>
          </p:cNvPr>
          <p:cNvSpPr txBox="1"/>
          <p:nvPr/>
        </p:nvSpPr>
        <p:spPr>
          <a:xfrm>
            <a:off x="4383402" y="267626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Ambiente</a:t>
            </a:r>
          </a:p>
        </p:txBody>
      </p:sp>
      <p:pic>
        <p:nvPicPr>
          <p:cNvPr id="7" name="Marcador de Posição de Conteúdo 5">
            <a:extLst>
              <a:ext uri="{FF2B5EF4-FFF2-40B4-BE49-F238E27FC236}">
                <a16:creationId xmlns:a16="http://schemas.microsoft.com/office/drawing/2014/main" id="{E754874F-8388-B264-9F99-2A8FC18328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34"/>
          <a:stretch/>
        </p:blipFill>
        <p:spPr>
          <a:xfrm>
            <a:off x="700087" y="2232356"/>
            <a:ext cx="1067115" cy="130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65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1AA79-6683-54C5-D482-C7817F522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Otras</a:t>
            </a:r>
            <a:r>
              <a:rPr lang="en-US" dirty="0"/>
              <a:t> </a:t>
            </a:r>
            <a:r>
              <a:rPr lang="en-US" dirty="0" err="1"/>
              <a:t>intervenciones</a:t>
            </a:r>
            <a:r>
              <a:rPr lang="en-US" dirty="0"/>
              <a:t> para la </a:t>
            </a:r>
            <a:r>
              <a:rPr lang="en-US" dirty="0" err="1"/>
              <a:t>disnea</a:t>
            </a:r>
            <a:r>
              <a:rPr lang="en-US" dirty="0"/>
              <a:t> que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mejorar</a:t>
            </a:r>
            <a:r>
              <a:rPr lang="en-US" dirty="0"/>
              <a:t> la </a:t>
            </a:r>
            <a:r>
              <a:rPr lang="en-US" dirty="0" err="1"/>
              <a:t>depresión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08F483F-E55A-66E5-D40C-C4BADEE827E8}"/>
              </a:ext>
            </a:extLst>
          </p:cNvPr>
          <p:cNvGraphicFramePr>
            <a:graphicFrameLocks noGrp="1"/>
          </p:cNvGraphicFramePr>
          <p:nvPr/>
        </p:nvGraphicFramePr>
        <p:xfrm>
          <a:off x="317500" y="1320800"/>
          <a:ext cx="8521700" cy="3420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569">
                  <a:extLst>
                    <a:ext uri="{9D8B030D-6E8A-4147-A177-3AD203B41FA5}">
                      <a16:colId xmlns:a16="http://schemas.microsoft.com/office/drawing/2014/main" val="1788038553"/>
                    </a:ext>
                  </a:extLst>
                </a:gridCol>
                <a:gridCol w="6362131">
                  <a:extLst>
                    <a:ext uri="{9D8B030D-6E8A-4147-A177-3AD203B41FA5}">
                      <a16:colId xmlns:a16="http://schemas.microsoft.com/office/drawing/2014/main" val="2921137097"/>
                    </a:ext>
                  </a:extLst>
                </a:gridCol>
              </a:tblGrid>
              <a:tr h="293003">
                <a:tc>
                  <a:txBody>
                    <a:bodyPr/>
                    <a:lstStyle/>
                    <a:p>
                      <a:r>
                        <a:rPr lang="en-US" sz="1200" dirty="0"/>
                        <a:t>Intervention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Purpose/aim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361643"/>
                  </a:ext>
                </a:extLst>
              </a:tr>
              <a:tr h="366244">
                <a:tc>
                  <a:txBody>
                    <a:bodyPr/>
                    <a:lstStyle/>
                    <a:p>
                      <a:r>
                        <a:rPr lang="en-US" sz="1200" dirty="0"/>
                        <a:t>Mindfulness/</a:t>
                      </a:r>
                      <a:r>
                        <a:rPr lang="en-US" sz="1200" dirty="0" err="1"/>
                        <a:t>meditación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20 minutos de respiración consciente reduce el ahogo en la enfermedad pulmonar y la ansiedad/depresión en enfermedad avanzada, mejora la concentración y puede aumentar la autonomía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795244"/>
                  </a:ext>
                </a:extLst>
              </a:tr>
              <a:tr h="510125">
                <a:tc>
                  <a:txBody>
                    <a:bodyPr/>
                    <a:lstStyle/>
                    <a:p>
                      <a:r>
                        <a:rPr lang="en-US" sz="1200" dirty="0" err="1"/>
                        <a:t>Técnicas</a:t>
                      </a:r>
                      <a:r>
                        <a:rPr lang="en-US" sz="1200" dirty="0"/>
                        <a:t> de </a:t>
                      </a:r>
                      <a:r>
                        <a:rPr lang="en-US" sz="1200" dirty="0" err="1"/>
                        <a:t>relajación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Algunas intervenciones en relajación pueden mejorar la ansiedad, disnea y cansancio en EPOC. Las más aceptadas son el uso de imágenes guiadas (“piense en un lugar bonito”), relajación muscular progresiva y contar.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820983"/>
                  </a:ext>
                </a:extLst>
              </a:tr>
              <a:tr h="293003">
                <a:tc>
                  <a:txBody>
                    <a:bodyPr/>
                    <a:lstStyle/>
                    <a:p>
                      <a:r>
                        <a:rPr lang="en-US" sz="1200" dirty="0" err="1"/>
                        <a:t>Acupuntura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presoterapia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Mejora la disnea en enfermedad avanzada y puede reducir la ansiedad.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030810"/>
                  </a:ext>
                </a:extLst>
              </a:tr>
              <a:tr h="426743">
                <a:tc>
                  <a:txBody>
                    <a:bodyPr/>
                    <a:lstStyle/>
                    <a:p>
                      <a:r>
                        <a:rPr lang="en-US" sz="1200" dirty="0" err="1"/>
                        <a:t>Musicoterapia</a:t>
                      </a:r>
                      <a:r>
                        <a:rPr lang="en-US" sz="1200" dirty="0"/>
                        <a:t>/canto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La evidencia muestra que cantar mejora la función pulmonar, existe evidencia que también puede mejorar la ansiedad y la calidad de vida (</a:t>
                      </a:r>
                      <a:r>
                        <a:rPr lang="es-ES" sz="1200" dirty="0" err="1"/>
                        <a:t>QoL</a:t>
                      </a:r>
                      <a:r>
                        <a:rPr lang="es-ES" sz="1200" dirty="0"/>
                        <a:t>); valor anecdótico de la evidencia.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101110"/>
                  </a:ext>
                </a:extLst>
              </a:tr>
              <a:tr h="366244">
                <a:tc>
                  <a:txBody>
                    <a:bodyPr/>
                    <a:lstStyle/>
                    <a:p>
                      <a:r>
                        <a:rPr lang="es-ES" sz="1200" dirty="0"/>
                        <a:t>Psicología positiva de dar sentido de control y confianza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Sin evidencia. Sin embargo, los servicios holísticos de respiración reducen la ansiedad/depresión, usan psicología positiva y mejoran el autocontrol.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497976"/>
                  </a:ext>
                </a:extLst>
              </a:tr>
              <a:tr h="366244">
                <a:tc>
                  <a:txBody>
                    <a:bodyPr/>
                    <a:lstStyle/>
                    <a:p>
                      <a:r>
                        <a:rPr lang="en-US" sz="1200" dirty="0" err="1"/>
                        <a:t>Presencia</a:t>
                      </a:r>
                      <a:r>
                        <a:rPr lang="en-US" sz="1200" dirty="0"/>
                        <a:t> 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Existe evidencia experimental de mejora de la percepción de la disnea en voluntarios sanos mediante la presencia social; los pacientes refieren mayor confianza en presencia de otros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855636"/>
                  </a:ext>
                </a:extLst>
              </a:tr>
            </a:tbl>
          </a:graphicData>
        </a:graphic>
      </p:graphicFrame>
      <p:sp>
        <p:nvSpPr>
          <p:cNvPr id="5" name="6 - TextBox">
            <a:extLst>
              <a:ext uri="{FF2B5EF4-FFF2-40B4-BE49-F238E27FC236}">
                <a16:creationId xmlns:a16="http://schemas.microsoft.com/office/drawing/2014/main" id="{E314CFAD-42F1-B12B-DBA3-E9C6D1EBA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617810"/>
            <a:ext cx="62611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zh-CN" sz="800" dirty="0"/>
              <a:t>Disponible </a:t>
            </a:r>
            <a:r>
              <a:rPr lang="en-GB" altLang="zh-CN" sz="800" dirty="0" err="1"/>
              <a:t>en</a:t>
            </a:r>
            <a:r>
              <a:rPr lang="en-GB" altLang="zh-CN" sz="800" dirty="0"/>
              <a:t>: https://www.ipcrg.org/dth12.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509641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3664642-C96D-4D1B-80A6-C00AA3C83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976" y="400050"/>
            <a:ext cx="6172200" cy="571500"/>
          </a:xfrm>
        </p:spPr>
        <p:txBody>
          <a:bodyPr/>
          <a:lstStyle/>
          <a:p>
            <a:r>
              <a:rPr lang="en-GB" dirty="0" err="1"/>
              <a:t>Sobre</a:t>
            </a:r>
            <a:r>
              <a:rPr lang="en-GB" dirty="0"/>
              <a:t> </a:t>
            </a:r>
            <a:r>
              <a:rPr lang="en-GB" dirty="0" err="1"/>
              <a:t>estas</a:t>
            </a:r>
            <a:r>
              <a:rPr lang="en-GB" dirty="0"/>
              <a:t> </a:t>
            </a:r>
            <a:r>
              <a:rPr lang="en-GB" dirty="0" err="1"/>
              <a:t>diapositivas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244608-FB9C-4A44-AC9C-6827D17AD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/>
              <a:t>Es </a:t>
            </a:r>
            <a:r>
              <a:rPr lang="en-GB" sz="1600" dirty="0" err="1"/>
              <a:t>usted</a:t>
            </a:r>
            <a:r>
              <a:rPr lang="en-GB" sz="1600" dirty="0"/>
              <a:t> libre de usar, </a:t>
            </a:r>
            <a:r>
              <a:rPr lang="en-GB" sz="1600" dirty="0" err="1"/>
              <a:t>actualizar</a:t>
            </a:r>
            <a:r>
              <a:rPr lang="en-GB" sz="1600" dirty="0"/>
              <a:t> y </a:t>
            </a:r>
            <a:r>
              <a:rPr lang="en-GB" sz="1600" dirty="0" err="1"/>
              <a:t>compartir</a:t>
            </a:r>
            <a:r>
              <a:rPr lang="en-GB" sz="1600" dirty="0"/>
              <a:t> </a:t>
            </a:r>
            <a:r>
              <a:rPr lang="en-GB" sz="1600" dirty="0" err="1"/>
              <a:t>todas</a:t>
            </a:r>
            <a:r>
              <a:rPr lang="en-GB" sz="1600" dirty="0"/>
              <a:t> o </a:t>
            </a:r>
            <a:r>
              <a:rPr lang="en-GB" sz="1600" dirty="0" err="1"/>
              <a:t>alguna</a:t>
            </a:r>
            <a:r>
              <a:rPr lang="en-GB" sz="1600" dirty="0"/>
              <a:t> de </a:t>
            </a:r>
            <a:r>
              <a:rPr lang="en-GB" sz="1600" dirty="0" err="1"/>
              <a:t>estas</a:t>
            </a:r>
            <a:r>
              <a:rPr lang="en-GB" sz="1600" dirty="0"/>
              <a:t> </a:t>
            </a:r>
            <a:r>
              <a:rPr lang="en-GB" sz="1600" dirty="0" err="1"/>
              <a:t>diapositivas</a:t>
            </a:r>
            <a:r>
              <a:rPr lang="en-GB" sz="1600" dirty="0"/>
              <a:t> </a:t>
            </a:r>
            <a:r>
              <a:rPr lang="en-GB" sz="1600" dirty="0" err="1"/>
              <a:t>en</a:t>
            </a:r>
            <a:r>
              <a:rPr lang="en-GB" sz="1600" dirty="0"/>
              <a:t> sus </a:t>
            </a:r>
            <a:r>
              <a:rPr lang="en-GB" sz="1600" dirty="0" err="1"/>
              <a:t>presentaciones</a:t>
            </a:r>
            <a:r>
              <a:rPr lang="en-GB" sz="1600" dirty="0"/>
              <a:t> no </a:t>
            </a:r>
            <a:r>
              <a:rPr lang="en-GB" sz="1600" dirty="0" err="1"/>
              <a:t>comerciales</a:t>
            </a:r>
            <a:r>
              <a:rPr lang="en-GB" sz="1600" dirty="0"/>
              <a:t> a </a:t>
            </a:r>
            <a:r>
              <a:rPr lang="en-GB" sz="1600" dirty="0" err="1"/>
              <a:t>colegas</a:t>
            </a:r>
            <a:r>
              <a:rPr lang="en-GB" sz="1600" dirty="0"/>
              <a:t> y </a:t>
            </a:r>
            <a:r>
              <a:rPr lang="en-GB" sz="1600" dirty="0" err="1"/>
              <a:t>pacientes</a:t>
            </a:r>
            <a:r>
              <a:rPr lang="en-GB" sz="1600" dirty="0"/>
              <a:t>.</a:t>
            </a:r>
          </a:p>
          <a:p>
            <a:r>
              <a:rPr lang="en-GB" sz="1600" dirty="0" err="1"/>
              <a:t>Consta</a:t>
            </a:r>
            <a:r>
              <a:rPr lang="en-GB" sz="1600" dirty="0"/>
              <a:t> de </a:t>
            </a:r>
            <a:r>
              <a:rPr lang="en-GB" sz="1600" dirty="0" err="1"/>
              <a:t>una</a:t>
            </a:r>
            <a:r>
              <a:rPr lang="en-GB" sz="1600" dirty="0"/>
              <a:t> </a:t>
            </a:r>
            <a:r>
              <a:rPr lang="en-GB" sz="1600" dirty="0" err="1"/>
              <a:t>introducción</a:t>
            </a:r>
            <a:r>
              <a:rPr lang="en-GB" sz="1600" dirty="0"/>
              <a:t> general a la EPOC y </a:t>
            </a:r>
            <a:r>
              <a:rPr lang="en-GB" sz="1600" dirty="0" err="1"/>
              <a:t>salud</a:t>
            </a:r>
            <a:r>
              <a:rPr lang="en-GB" sz="1600" dirty="0"/>
              <a:t> mental, </a:t>
            </a:r>
            <a:r>
              <a:rPr lang="en-GB" sz="1600" dirty="0" err="1"/>
              <a:t>seguida</a:t>
            </a:r>
            <a:r>
              <a:rPr lang="en-GB" sz="1600" dirty="0"/>
              <a:t> de un </a:t>
            </a:r>
            <a:r>
              <a:rPr lang="en-GB" sz="1600" dirty="0" err="1"/>
              <a:t>caso</a:t>
            </a:r>
            <a:r>
              <a:rPr lang="en-GB" sz="1600" dirty="0"/>
              <a:t> </a:t>
            </a:r>
            <a:r>
              <a:rPr lang="en-GB" sz="1600" dirty="0" err="1"/>
              <a:t>clínico</a:t>
            </a:r>
            <a:endParaRPr lang="en-GB" sz="1600" dirty="0"/>
          </a:p>
          <a:p>
            <a:r>
              <a:rPr lang="en-GB" sz="1600" dirty="0" err="1"/>
              <a:t>Estas</a:t>
            </a:r>
            <a:r>
              <a:rPr lang="en-GB" sz="1600" dirty="0"/>
              <a:t> </a:t>
            </a:r>
            <a:r>
              <a:rPr lang="en-GB" sz="1600" dirty="0" err="1"/>
              <a:t>diapositivas</a:t>
            </a:r>
            <a:r>
              <a:rPr lang="en-GB" sz="1600" dirty="0"/>
              <a:t> se </a:t>
            </a:r>
            <a:r>
              <a:rPr lang="en-GB" sz="1600" dirty="0" err="1"/>
              <a:t>ofrecen</a:t>
            </a:r>
            <a:r>
              <a:rPr lang="en-GB" sz="1600" dirty="0"/>
              <a:t> bajo </a:t>
            </a:r>
            <a:r>
              <a:rPr lang="en-GB" sz="1600" dirty="0" err="1"/>
              <a:t>licencia</a:t>
            </a:r>
            <a:r>
              <a:rPr lang="en-GB" sz="1600" dirty="0"/>
              <a:t> </a:t>
            </a:r>
            <a:r>
              <a:rPr lang="en-GB" sz="1600" dirty="0" err="1"/>
              <a:t>creativa</a:t>
            </a:r>
            <a:r>
              <a:rPr lang="en-GB" sz="1600" dirty="0"/>
              <a:t> CC BY-NC-ND</a:t>
            </a:r>
          </a:p>
          <a:p>
            <a:pPr lvl="1"/>
            <a:r>
              <a:rPr lang="en-GB" sz="1200" dirty="0"/>
              <a:t>BY </a:t>
            </a:r>
            <a:r>
              <a:rPr lang="en-GB" sz="1200" dirty="0" err="1"/>
              <a:t>significa</a:t>
            </a:r>
            <a:r>
              <a:rPr lang="en-GB" sz="1200" dirty="0"/>
              <a:t> la </a:t>
            </a:r>
            <a:r>
              <a:rPr lang="en-GB" sz="1200" dirty="0" err="1"/>
              <a:t>atribución</a:t>
            </a:r>
            <a:r>
              <a:rPr lang="en-GB" sz="1200" dirty="0"/>
              <a:t> ( </a:t>
            </a:r>
            <a:r>
              <a:rPr lang="en-GB" sz="1200" dirty="0" err="1"/>
              <a:t>existe</a:t>
            </a:r>
            <a:r>
              <a:rPr lang="en-GB" sz="1200" dirty="0"/>
              <a:t> </a:t>
            </a:r>
            <a:r>
              <a:rPr lang="en-GB" sz="1200" dirty="0" err="1"/>
              <a:t>obligación</a:t>
            </a:r>
            <a:r>
              <a:rPr lang="en-GB" sz="1200" dirty="0"/>
              <a:t> de </a:t>
            </a:r>
            <a:r>
              <a:rPr lang="en-GB" sz="1200" dirty="0" err="1"/>
              <a:t>acreditar</a:t>
            </a:r>
            <a:r>
              <a:rPr lang="en-GB" sz="1200" dirty="0"/>
              <a:t> al </a:t>
            </a:r>
            <a:r>
              <a:rPr lang="en-GB" sz="1200" dirty="0" err="1"/>
              <a:t>autor</a:t>
            </a:r>
            <a:r>
              <a:rPr lang="en-GB" sz="1200" dirty="0"/>
              <a:t> u </a:t>
            </a:r>
            <a:r>
              <a:rPr lang="en-GB" sz="1200" dirty="0" err="1"/>
              <a:t>otros</a:t>
            </a:r>
            <a:r>
              <a:rPr lang="en-GB" sz="1200" dirty="0"/>
              <a:t> </a:t>
            </a:r>
            <a:r>
              <a:rPr lang="en-GB" sz="1200" dirty="0" err="1"/>
              <a:t>acreditados</a:t>
            </a:r>
            <a:r>
              <a:rPr lang="en-GB" sz="1200" dirty="0"/>
              <a:t> </a:t>
            </a:r>
            <a:r>
              <a:rPr lang="en-GB" sz="1200" dirty="0" err="1"/>
              <a:t>por</a:t>
            </a:r>
            <a:r>
              <a:rPr lang="en-GB" sz="1200" dirty="0"/>
              <a:t> la </a:t>
            </a:r>
            <a:r>
              <a:rPr lang="en-GB" sz="1200" dirty="0" err="1"/>
              <a:t>atribución</a:t>
            </a:r>
            <a:r>
              <a:rPr lang="en-GB" sz="1200" dirty="0"/>
              <a:t>)</a:t>
            </a:r>
          </a:p>
          <a:p>
            <a:pPr lvl="1"/>
            <a:r>
              <a:rPr lang="en-GB" sz="1200" dirty="0"/>
              <a:t>NC </a:t>
            </a:r>
            <a:r>
              <a:rPr lang="en-GB" sz="1200" dirty="0" err="1"/>
              <a:t>significa</a:t>
            </a:r>
            <a:r>
              <a:rPr lang="en-GB" sz="1200" dirty="0"/>
              <a:t> No </a:t>
            </a:r>
            <a:r>
              <a:rPr lang="en-GB" sz="1200" dirty="0" err="1"/>
              <a:t>Comercial</a:t>
            </a:r>
            <a:r>
              <a:rPr lang="en-GB" sz="1200" dirty="0"/>
              <a:t> (</a:t>
            </a:r>
            <a:r>
              <a:rPr lang="en-GB" sz="1200" dirty="0" err="1"/>
              <a:t>esta</a:t>
            </a:r>
            <a:r>
              <a:rPr lang="en-GB" sz="1200" dirty="0"/>
              <a:t> </a:t>
            </a:r>
            <a:r>
              <a:rPr lang="en-GB" sz="1200" dirty="0" err="1"/>
              <a:t>licencia</a:t>
            </a:r>
            <a:r>
              <a:rPr lang="en-GB" sz="1200" dirty="0"/>
              <a:t> </a:t>
            </a:r>
            <a:r>
              <a:rPr lang="en-GB" sz="1200" dirty="0" err="1"/>
              <a:t>excluye</a:t>
            </a:r>
            <a:r>
              <a:rPr lang="en-GB" sz="1200" dirty="0"/>
              <a:t> </a:t>
            </a:r>
            <a:r>
              <a:rPr lang="en-GB" sz="1200" dirty="0" err="1"/>
              <a:t>el</a:t>
            </a:r>
            <a:r>
              <a:rPr lang="en-GB" sz="1200" dirty="0"/>
              <a:t> </a:t>
            </a:r>
            <a:r>
              <a:rPr lang="en-GB" sz="1200" dirty="0" err="1"/>
              <a:t>uso</a:t>
            </a:r>
            <a:r>
              <a:rPr lang="en-GB" sz="1200" dirty="0"/>
              <a:t> </a:t>
            </a:r>
            <a:r>
              <a:rPr lang="en-GB" sz="1200" dirty="0" err="1"/>
              <a:t>comercial</a:t>
            </a:r>
            <a:r>
              <a:rPr lang="en-GB" sz="1200" dirty="0"/>
              <a:t> del </a:t>
            </a:r>
            <a:r>
              <a:rPr lang="en-GB" sz="1200" dirty="0" err="1"/>
              <a:t>contenido</a:t>
            </a:r>
            <a:r>
              <a:rPr lang="en-GB" sz="1200" dirty="0"/>
              <a:t>)</a:t>
            </a:r>
          </a:p>
          <a:p>
            <a:pPr lvl="1"/>
            <a:r>
              <a:rPr lang="en-GB" sz="1200" dirty="0"/>
              <a:t>ND </a:t>
            </a:r>
            <a:r>
              <a:rPr lang="en-GB" sz="1200" dirty="0" err="1"/>
              <a:t>significa</a:t>
            </a:r>
            <a:r>
              <a:rPr lang="en-GB" sz="1200" dirty="0"/>
              <a:t> No </a:t>
            </a:r>
            <a:r>
              <a:rPr lang="en-GB" sz="1200" dirty="0" err="1"/>
              <a:t>derivados</a:t>
            </a:r>
            <a:r>
              <a:rPr lang="en-GB" sz="1200" dirty="0"/>
              <a:t> (solo se </a:t>
            </a:r>
            <a:r>
              <a:rPr lang="en-GB" sz="1200" dirty="0" err="1"/>
              <a:t>pueden</a:t>
            </a:r>
            <a:r>
              <a:rPr lang="en-GB" sz="1200" dirty="0"/>
              <a:t> </a:t>
            </a:r>
            <a:r>
              <a:rPr lang="en-GB" sz="1200" dirty="0" err="1"/>
              <a:t>compartir</a:t>
            </a:r>
            <a:r>
              <a:rPr lang="en-GB" sz="1200" dirty="0"/>
              <a:t> </a:t>
            </a:r>
            <a:r>
              <a:rPr lang="en-GB" sz="1200" dirty="0" err="1"/>
              <a:t>copias</a:t>
            </a:r>
            <a:r>
              <a:rPr lang="en-GB" sz="1200" dirty="0"/>
              <a:t> </a:t>
            </a:r>
            <a:r>
              <a:rPr lang="en-GB" sz="1200" dirty="0" err="1"/>
              <a:t>textuales</a:t>
            </a:r>
            <a:r>
              <a:rPr lang="en-GB" sz="1200" dirty="0"/>
              <a:t>)</a:t>
            </a:r>
          </a:p>
          <a:p>
            <a:r>
              <a:rPr lang="en-GB" sz="1600" dirty="0"/>
              <a:t>Si </a:t>
            </a:r>
            <a:r>
              <a:rPr lang="en-GB" sz="1600" dirty="0" err="1"/>
              <a:t>usa</a:t>
            </a:r>
            <a:r>
              <a:rPr lang="en-GB" sz="1600" dirty="0"/>
              <a:t> </a:t>
            </a:r>
            <a:r>
              <a:rPr lang="en-GB" sz="1600" dirty="0" err="1"/>
              <a:t>nuestras</a:t>
            </a:r>
            <a:r>
              <a:rPr lang="en-GB" sz="1600" dirty="0"/>
              <a:t> </a:t>
            </a:r>
            <a:r>
              <a:rPr lang="en-GB" sz="1600" dirty="0" err="1"/>
              <a:t>diapositivas</a:t>
            </a:r>
            <a:r>
              <a:rPr lang="en-GB" sz="1600" dirty="0"/>
              <a:t> </a:t>
            </a:r>
            <a:r>
              <a:rPr lang="en-GB" sz="1600" dirty="0" err="1"/>
              <a:t>muestre</a:t>
            </a:r>
            <a:r>
              <a:rPr lang="en-GB" sz="1600" dirty="0"/>
              <a:t> la </a:t>
            </a:r>
            <a:r>
              <a:rPr lang="en-GB" sz="1600" dirty="0" err="1"/>
              <a:t>atribución</a:t>
            </a:r>
            <a:r>
              <a:rPr lang="en-GB" sz="1600" dirty="0"/>
              <a:t> de la </a:t>
            </a:r>
            <a:r>
              <a:rPr lang="en-GB" sz="1600" dirty="0" err="1"/>
              <a:t>fuente</a:t>
            </a:r>
            <a:r>
              <a:rPr lang="en-GB" sz="1600" dirty="0"/>
              <a:t>: </a:t>
            </a:r>
            <a:r>
              <a:rPr lang="en-GB" sz="1600" i="1" dirty="0"/>
              <a:t>IPCRG 2022 COPD and Mental Health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F08EC-5E41-35A0-981A-3D5519179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Manejar</a:t>
            </a:r>
            <a:r>
              <a:rPr lang="en-US" dirty="0"/>
              <a:t> la </a:t>
            </a:r>
            <a:r>
              <a:rPr lang="en-US" dirty="0" err="1"/>
              <a:t>depresión</a:t>
            </a:r>
            <a:r>
              <a:rPr lang="en-US" dirty="0"/>
              <a:t> y la EPOC de Doña </a:t>
            </a:r>
            <a:r>
              <a:rPr lang="en-US" dirty="0" err="1"/>
              <a:t>Vitalina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57A17-A881-9E46-E33A-E80E457BD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348979"/>
            <a:ext cx="3883025" cy="2628900"/>
          </a:xfrm>
        </p:spPr>
        <p:txBody>
          <a:bodyPr/>
          <a:lstStyle/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sz="1800" dirty="0"/>
              <a:t>Hablemos de sus situación desde un punto de vista holístico</a:t>
            </a:r>
          </a:p>
          <a:p>
            <a:pPr marL="5524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sz="1500" dirty="0"/>
              <a:t>¿Qué puede y qué no puede cambiar?</a:t>
            </a:r>
          </a:p>
          <a:p>
            <a:pPr marL="5524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sz="1500" dirty="0"/>
              <a:t>Consulta compartida</a:t>
            </a:r>
          </a:p>
          <a:p>
            <a:pPr marL="5524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sz="1500" dirty="0"/>
              <a:t>Hablemos de aumentar su actividad física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AE1A99-9C07-F815-9E98-563328CA4444}"/>
              </a:ext>
            </a:extLst>
          </p:cNvPr>
          <p:cNvSpPr txBox="1">
            <a:spLocks/>
          </p:cNvSpPr>
          <p:nvPr/>
        </p:nvSpPr>
        <p:spPr bwMode="auto">
          <a:xfrm>
            <a:off x="4394200" y="1351758"/>
            <a:ext cx="38830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9556" indent="-25955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70372" algn="l"/>
                <a:tab pos="1231106" algn="l"/>
              </a:tabLst>
              <a:defRPr sz="2250">
                <a:solidFill>
                  <a:schemeClr val="tx1"/>
                </a:solidFill>
                <a:latin typeface="+mn-lt"/>
                <a:ea typeface="ＭＳ Ｐゴシック" pitchFamily="112" charset="-128"/>
                <a:cs typeface="ＭＳ Ｐゴシック" pitchFamily="96" charset="-128"/>
              </a:defRPr>
            </a:lvl1pPr>
            <a:lvl2pPr marL="526256" indent="-26551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70372" algn="l"/>
                <a:tab pos="1231106" algn="l"/>
              </a:tabLst>
              <a:defRPr sz="19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2pPr>
            <a:lvl3pPr marL="745331" indent="-20121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70372" algn="l"/>
                <a:tab pos="1231106" algn="l"/>
              </a:tabLst>
              <a:defRPr sz="16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3pPr>
            <a:lvl4pPr marL="994172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70372" algn="l"/>
                <a:tab pos="1231106" algn="l"/>
              </a:tabLst>
              <a:defRPr sz="142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4pPr>
            <a:lvl5pPr marL="1200150" indent="-204788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5pPr>
            <a:lvl6pPr marL="15430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sz="1800" b="1" kern="0" dirty="0"/>
              <a:t>Doña Vitalina debería:</a:t>
            </a:r>
          </a:p>
          <a:p>
            <a:pPr marL="742950" lvl="1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sz="1600" b="1" kern="0" dirty="0"/>
              <a:t>Ser derivada a rehabilitación pulmonar </a:t>
            </a:r>
          </a:p>
          <a:p>
            <a:pPr marL="742950" lvl="1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sz="1600" b="1" kern="0" dirty="0"/>
              <a:t>Iniciar un ISRS, por ejemplo sertralina 50mg al día</a:t>
            </a:r>
          </a:p>
          <a:p>
            <a:pPr marL="742950" lvl="1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sz="1600" b="1" kern="0" dirty="0"/>
              <a:t>Evitar benzodiacepinas</a:t>
            </a:r>
          </a:p>
          <a:p>
            <a:pPr marL="4762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sz="1900" b="1" kern="0" dirty="0"/>
              <a:t>Programar una visita de seguimiento</a:t>
            </a:r>
            <a:endParaRPr lang="pt-PT" sz="1900" kern="0" dirty="0"/>
          </a:p>
          <a:p>
            <a:pPr defTabSz="914400">
              <a:lnSpc>
                <a:spcPct val="100000"/>
              </a:lnSpc>
            </a:pP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40745442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E0B4B-0D6B-1014-4FF5-30AFB036C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Resumen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D78D2-9ED1-93DC-CC82-117B56DDE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348979"/>
            <a:ext cx="8328025" cy="2628900"/>
          </a:xfrm>
        </p:spPr>
        <p:txBody>
          <a:bodyPr/>
          <a:lstStyle/>
          <a:p>
            <a:r>
              <a:rPr lang="en-US" sz="2000" dirty="0"/>
              <a:t> </a:t>
            </a:r>
            <a:r>
              <a:rPr lang="en-US" sz="2000" dirty="0" err="1"/>
              <a:t>Valorar</a:t>
            </a:r>
            <a:r>
              <a:rPr lang="en-US" sz="2000" dirty="0"/>
              <a:t> las </a:t>
            </a:r>
            <a:r>
              <a:rPr lang="en-US" sz="2000" dirty="0" err="1"/>
              <a:t>comorbilidades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pacientes</a:t>
            </a:r>
            <a:r>
              <a:rPr lang="en-US" sz="2000" dirty="0"/>
              <a:t> con EPOC</a:t>
            </a:r>
          </a:p>
          <a:p>
            <a:r>
              <a:rPr lang="en-US" sz="2000" dirty="0" err="1"/>
              <a:t>Estar</a:t>
            </a:r>
            <a:r>
              <a:rPr lang="en-US" sz="2000" dirty="0"/>
              <a:t> </a:t>
            </a:r>
            <a:r>
              <a:rPr lang="en-US" sz="2000" dirty="0" err="1"/>
              <a:t>atentos</a:t>
            </a:r>
            <a:r>
              <a:rPr lang="en-US" sz="2000" dirty="0"/>
              <a:t> a la </a:t>
            </a:r>
            <a:r>
              <a:rPr lang="en-US" sz="2000" dirty="0" err="1"/>
              <a:t>ansiedad</a:t>
            </a:r>
            <a:r>
              <a:rPr lang="en-US" sz="2000" dirty="0"/>
              <a:t> y la </a:t>
            </a:r>
            <a:r>
              <a:rPr lang="en-US" sz="2000" dirty="0" err="1"/>
              <a:t>depresión</a:t>
            </a:r>
            <a:endParaRPr lang="en-US" sz="2000" dirty="0"/>
          </a:p>
          <a:p>
            <a:r>
              <a:rPr lang="en-US" sz="2000" dirty="0" err="1"/>
              <a:t>Diagnosticar</a:t>
            </a:r>
            <a:r>
              <a:rPr lang="en-US" sz="2000" dirty="0"/>
              <a:t> y </a:t>
            </a:r>
            <a:r>
              <a:rPr lang="en-US" sz="2000" dirty="0" err="1"/>
              <a:t>tratar</a:t>
            </a:r>
            <a:r>
              <a:rPr lang="en-US" sz="2000" dirty="0"/>
              <a:t> la </a:t>
            </a:r>
            <a:r>
              <a:rPr lang="en-US" sz="2000" dirty="0" err="1"/>
              <a:t>ansiedad</a:t>
            </a:r>
            <a:r>
              <a:rPr lang="en-US" sz="2000" dirty="0"/>
              <a:t> y </a:t>
            </a:r>
            <a:r>
              <a:rPr lang="en-US" sz="2000" dirty="0" err="1"/>
              <a:t>depresión</a:t>
            </a:r>
            <a:r>
              <a:rPr lang="en-US" sz="2000" dirty="0"/>
              <a:t> </a:t>
            </a:r>
            <a:r>
              <a:rPr lang="en-US" sz="2000" dirty="0" err="1"/>
              <a:t>concomitantes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pacientes</a:t>
            </a:r>
            <a:r>
              <a:rPr lang="en-US" sz="2000" dirty="0"/>
              <a:t> con EPOC </a:t>
            </a:r>
            <a:r>
              <a:rPr lang="en-US" sz="2000" dirty="0" err="1"/>
              <a:t>mejorará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calidad</a:t>
            </a:r>
            <a:r>
              <a:rPr lang="en-US" sz="2000" dirty="0"/>
              <a:t> de </a:t>
            </a:r>
            <a:r>
              <a:rPr lang="en-US" sz="2000" dirty="0" err="1"/>
              <a:t>vida</a:t>
            </a:r>
            <a:r>
              <a:rPr lang="en-US" sz="2000" dirty="0"/>
              <a:t> y </a:t>
            </a:r>
            <a:r>
              <a:rPr lang="en-US" sz="2000" dirty="0" err="1"/>
              <a:t>su</a:t>
            </a:r>
            <a:r>
              <a:rPr lang="en-US" sz="2000" dirty="0"/>
              <a:t> EPOC.</a:t>
            </a:r>
          </a:p>
        </p:txBody>
      </p:sp>
    </p:spTree>
    <p:extLst>
      <p:ext uri="{BB962C8B-B14F-4D97-AF65-F5344CB8AC3E}">
        <p14:creationId xmlns:p14="http://schemas.microsoft.com/office/powerpoint/2010/main" val="1614670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A7C2C-AC68-05AB-35B6-364AC18BA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Glosario</a:t>
            </a:r>
            <a:r>
              <a:rPr lang="en-US" sz="2400" dirty="0"/>
              <a:t> de </a:t>
            </a:r>
            <a:r>
              <a:rPr lang="en-US" sz="2400" dirty="0" err="1"/>
              <a:t>términos</a:t>
            </a:r>
            <a:r>
              <a:rPr lang="en-US" sz="2400" dirty="0"/>
              <a:t>, </a:t>
            </a:r>
            <a:r>
              <a:rPr lang="en-US" sz="2400" dirty="0" err="1"/>
              <a:t>abreviaturas</a:t>
            </a:r>
            <a:r>
              <a:rPr lang="en-US" sz="2400" dirty="0"/>
              <a:t> y </a:t>
            </a:r>
            <a:r>
              <a:rPr lang="en-US" sz="2400" dirty="0" err="1"/>
              <a:t>acrónimos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82A68-65A4-035B-01B0-CC0D4A11E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sz="1200" b="1" dirty="0"/>
              <a:t>Lpm, </a:t>
            </a:r>
            <a:r>
              <a:rPr lang="en-US" sz="1200" dirty="0" err="1"/>
              <a:t>latidos</a:t>
            </a:r>
            <a:r>
              <a:rPr lang="en-US" sz="1200" dirty="0"/>
              <a:t> </a:t>
            </a:r>
            <a:r>
              <a:rPr lang="en-US" sz="1200" dirty="0" err="1"/>
              <a:t>por</a:t>
            </a:r>
            <a:r>
              <a:rPr lang="en-US" sz="1200" dirty="0"/>
              <a:t> </a:t>
            </a:r>
            <a:r>
              <a:rPr lang="en-US" sz="1200" dirty="0" err="1"/>
              <a:t>minuto</a:t>
            </a:r>
            <a:endParaRPr lang="en-US" sz="1200" dirty="0"/>
          </a:p>
          <a:p>
            <a:r>
              <a:rPr lang="en-US" sz="1200" b="1" dirty="0"/>
              <a:t>IMC</a:t>
            </a:r>
            <a:r>
              <a:rPr lang="en-US" sz="1200" dirty="0"/>
              <a:t>, </a:t>
            </a:r>
            <a:r>
              <a:rPr lang="en-US" sz="1200" dirty="0" err="1"/>
              <a:t>índice</a:t>
            </a:r>
            <a:r>
              <a:rPr lang="en-US" sz="1200" dirty="0"/>
              <a:t> de masa corporal</a:t>
            </a:r>
          </a:p>
          <a:p>
            <a:r>
              <a:rPr lang="en-US" sz="1200" b="1" dirty="0"/>
              <a:t>EPOC</a:t>
            </a:r>
            <a:r>
              <a:rPr lang="en-US" sz="1200" dirty="0"/>
              <a:t>, </a:t>
            </a:r>
            <a:r>
              <a:rPr lang="en-US" sz="1200" dirty="0" err="1"/>
              <a:t>enfermedad</a:t>
            </a:r>
            <a:r>
              <a:rPr lang="en-US" sz="1200" dirty="0"/>
              <a:t> </a:t>
            </a:r>
            <a:r>
              <a:rPr lang="en-US" sz="1200" dirty="0" err="1"/>
              <a:t>pulmonar</a:t>
            </a:r>
            <a:r>
              <a:rPr lang="en-US" sz="1200" dirty="0"/>
              <a:t> obstructive </a:t>
            </a:r>
            <a:r>
              <a:rPr lang="en-US" sz="1200" dirty="0" err="1"/>
              <a:t>crónica</a:t>
            </a:r>
            <a:endParaRPr lang="en-US" sz="1200" dirty="0"/>
          </a:p>
          <a:p>
            <a:r>
              <a:rPr lang="en-US" sz="1200" b="1" dirty="0"/>
              <a:t>ECV</a:t>
            </a:r>
            <a:r>
              <a:rPr lang="en-US" sz="1200" dirty="0"/>
              <a:t>, </a:t>
            </a:r>
            <a:r>
              <a:rPr lang="en-US" sz="1200" dirty="0" err="1"/>
              <a:t>enfermedad</a:t>
            </a:r>
            <a:r>
              <a:rPr lang="en-US" sz="1200" dirty="0"/>
              <a:t> cardiovascular</a:t>
            </a:r>
          </a:p>
          <a:p>
            <a:r>
              <a:rPr lang="en-US" sz="1200" b="1" dirty="0"/>
              <a:t>FEV</a:t>
            </a:r>
            <a:r>
              <a:rPr lang="en-US" sz="1200" b="1" baseline="-25000" dirty="0"/>
              <a:t>1</a:t>
            </a:r>
            <a:r>
              <a:rPr lang="en-US" sz="1200" dirty="0"/>
              <a:t>, volume </a:t>
            </a:r>
            <a:r>
              <a:rPr lang="en-US" sz="1200" dirty="0" err="1"/>
              <a:t>espiratorio</a:t>
            </a:r>
            <a:r>
              <a:rPr lang="en-US" sz="1200" dirty="0"/>
              <a:t> </a:t>
            </a:r>
            <a:r>
              <a:rPr lang="en-US" sz="1200" dirty="0" err="1"/>
              <a:t>forzado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1 </a:t>
            </a:r>
            <a:r>
              <a:rPr lang="en-US" sz="1200" dirty="0" err="1"/>
              <a:t>segundo</a:t>
            </a:r>
            <a:endParaRPr lang="en-US" sz="1200" dirty="0"/>
          </a:p>
          <a:p>
            <a:r>
              <a:rPr lang="en-US" sz="1200" b="1" dirty="0"/>
              <a:t>FVC</a:t>
            </a:r>
            <a:r>
              <a:rPr lang="en-US" sz="1200" dirty="0"/>
              <a:t>, </a:t>
            </a:r>
            <a:r>
              <a:rPr lang="en-US" sz="1200" dirty="0" err="1"/>
              <a:t>capacidad</a:t>
            </a:r>
            <a:r>
              <a:rPr lang="en-US" sz="1200" dirty="0"/>
              <a:t> vital </a:t>
            </a:r>
            <a:r>
              <a:rPr lang="en-US" sz="1200" dirty="0" err="1"/>
              <a:t>forzada</a:t>
            </a:r>
            <a:endParaRPr lang="en-US" sz="1200" dirty="0"/>
          </a:p>
          <a:p>
            <a:r>
              <a:rPr lang="en-US" sz="1200" b="1" dirty="0"/>
              <a:t>GOLD</a:t>
            </a:r>
            <a:r>
              <a:rPr lang="en-US" sz="1200" dirty="0"/>
              <a:t>, </a:t>
            </a:r>
            <a:r>
              <a:rPr lang="en-US" sz="1200" dirty="0" err="1"/>
              <a:t>Iniciativa</a:t>
            </a:r>
            <a:r>
              <a:rPr lang="en-US" sz="1200" dirty="0"/>
              <a:t> para la EPOC</a:t>
            </a:r>
          </a:p>
          <a:p>
            <a:r>
              <a:rPr lang="en-US" sz="1200" b="1" dirty="0"/>
              <a:t>HbA1c</a:t>
            </a:r>
            <a:r>
              <a:rPr lang="en-US" sz="1200" dirty="0"/>
              <a:t>, </a:t>
            </a:r>
            <a:r>
              <a:rPr lang="en-US" sz="1200" dirty="0" err="1"/>
              <a:t>hemoglobina</a:t>
            </a:r>
            <a:r>
              <a:rPr lang="en-US" sz="1200" dirty="0"/>
              <a:t> </a:t>
            </a:r>
            <a:r>
              <a:rPr lang="en-US" sz="1200" dirty="0" err="1"/>
              <a:t>glicosilada</a:t>
            </a:r>
            <a:endParaRPr lang="en-US" sz="1200" dirty="0"/>
          </a:p>
          <a:p>
            <a:r>
              <a:rPr lang="en-US" sz="1200" b="1" dirty="0"/>
              <a:t>HDL</a:t>
            </a:r>
            <a:r>
              <a:rPr lang="en-US" sz="1200" dirty="0"/>
              <a:t>, </a:t>
            </a:r>
            <a:r>
              <a:rPr lang="en-US" sz="1200" dirty="0" err="1"/>
              <a:t>lipoproteína</a:t>
            </a:r>
            <a:r>
              <a:rPr lang="en-US" sz="1200" dirty="0"/>
              <a:t> de </a:t>
            </a:r>
            <a:r>
              <a:rPr lang="en-US" sz="1200" dirty="0" err="1"/>
              <a:t>alta</a:t>
            </a:r>
            <a:r>
              <a:rPr lang="en-US" sz="1200" dirty="0"/>
              <a:t> </a:t>
            </a:r>
            <a:r>
              <a:rPr lang="en-US" sz="1200" dirty="0" err="1"/>
              <a:t>densidad</a:t>
            </a:r>
            <a:endParaRPr lang="en-US" sz="1200" dirty="0"/>
          </a:p>
          <a:p>
            <a:r>
              <a:rPr lang="en-US" sz="1200" b="1" dirty="0"/>
              <a:t>LDL</a:t>
            </a:r>
            <a:r>
              <a:rPr lang="en-US" sz="1200" dirty="0"/>
              <a:t>, </a:t>
            </a:r>
            <a:r>
              <a:rPr lang="en-US" sz="1200" dirty="0" err="1"/>
              <a:t>lipoproteína</a:t>
            </a:r>
            <a:r>
              <a:rPr lang="en-US" sz="1200" dirty="0"/>
              <a:t> de </a:t>
            </a:r>
            <a:r>
              <a:rPr lang="en-US" sz="1200" dirty="0" err="1"/>
              <a:t>baja</a:t>
            </a:r>
            <a:r>
              <a:rPr lang="en-US" sz="1200" dirty="0"/>
              <a:t> </a:t>
            </a:r>
            <a:r>
              <a:rPr lang="en-US" sz="1200" dirty="0" err="1"/>
              <a:t>densidad</a:t>
            </a:r>
            <a:endParaRPr lang="en-US" sz="1200" dirty="0"/>
          </a:p>
          <a:p>
            <a:r>
              <a:rPr lang="en-US" sz="1200" b="1" dirty="0"/>
              <a:t>MAP</a:t>
            </a:r>
            <a:r>
              <a:rPr lang="en-US" sz="1200" dirty="0"/>
              <a:t>, </a:t>
            </a:r>
            <a:r>
              <a:rPr lang="es-ES" sz="1200" dirty="0"/>
              <a:t>médico</a:t>
            </a:r>
            <a:r>
              <a:rPr lang="en-US" sz="1200" dirty="0"/>
              <a:t> de </a:t>
            </a:r>
            <a:r>
              <a:rPr lang="en-US" sz="1200" dirty="0" err="1"/>
              <a:t>atención</a:t>
            </a:r>
            <a:r>
              <a:rPr lang="en-US" sz="1200" dirty="0"/>
              <a:t> </a:t>
            </a:r>
            <a:r>
              <a:rPr lang="en-US" sz="1200" dirty="0" err="1"/>
              <a:t>primaria</a:t>
            </a:r>
            <a:endParaRPr lang="en-US" sz="1200" dirty="0"/>
          </a:p>
          <a:p>
            <a:r>
              <a:rPr lang="en-US" sz="1200" b="1" dirty="0"/>
              <a:t>PHQ-4</a:t>
            </a:r>
            <a:r>
              <a:rPr lang="en-US" sz="1200" dirty="0"/>
              <a:t>, </a:t>
            </a:r>
            <a:r>
              <a:rPr lang="en-US" sz="1200" dirty="0" err="1"/>
              <a:t>Cuestionario</a:t>
            </a:r>
            <a:r>
              <a:rPr lang="en-US" sz="1200" dirty="0"/>
              <a:t> de </a:t>
            </a:r>
            <a:r>
              <a:rPr lang="en-US" sz="1200" dirty="0" err="1"/>
              <a:t>salud</a:t>
            </a:r>
            <a:r>
              <a:rPr lang="en-US" sz="1200" dirty="0"/>
              <a:t> del </a:t>
            </a:r>
            <a:r>
              <a:rPr lang="en-US" sz="1200" dirty="0" err="1"/>
              <a:t>paciente</a:t>
            </a:r>
            <a:r>
              <a:rPr lang="en-US" sz="1200" dirty="0"/>
              <a:t> 4</a:t>
            </a:r>
          </a:p>
          <a:p>
            <a:r>
              <a:rPr lang="en-US" sz="1200" b="1" dirty="0"/>
              <a:t>PHQ-9</a:t>
            </a:r>
            <a:r>
              <a:rPr lang="en-US" sz="1200" dirty="0"/>
              <a:t>, </a:t>
            </a:r>
            <a:r>
              <a:rPr lang="en-US" sz="1200" dirty="0" err="1"/>
              <a:t>Cuestionario</a:t>
            </a:r>
            <a:r>
              <a:rPr lang="en-US" sz="1200" dirty="0"/>
              <a:t> de </a:t>
            </a:r>
            <a:r>
              <a:rPr lang="en-US" sz="1200" dirty="0" err="1"/>
              <a:t>salud</a:t>
            </a:r>
            <a:r>
              <a:rPr lang="en-US" sz="1200" dirty="0"/>
              <a:t> del </a:t>
            </a:r>
            <a:r>
              <a:rPr lang="en-US" sz="1200" dirty="0" err="1"/>
              <a:t>paciente</a:t>
            </a:r>
            <a:r>
              <a:rPr lang="en-US" sz="1200" dirty="0"/>
              <a:t> 9</a:t>
            </a:r>
          </a:p>
          <a:p>
            <a:r>
              <a:rPr lang="en-US" sz="1200" b="1" dirty="0" err="1"/>
              <a:t>CdV</a:t>
            </a:r>
            <a:r>
              <a:rPr lang="en-US" sz="1200" dirty="0"/>
              <a:t>, </a:t>
            </a:r>
            <a:r>
              <a:rPr lang="en-US" sz="1200" dirty="0" err="1"/>
              <a:t>calidad</a:t>
            </a:r>
            <a:r>
              <a:rPr lang="en-US" sz="1200" dirty="0"/>
              <a:t> de </a:t>
            </a:r>
            <a:r>
              <a:rPr lang="en-US" sz="1200" dirty="0" err="1"/>
              <a:t>vida</a:t>
            </a:r>
            <a:endParaRPr lang="en-US" sz="1200" dirty="0"/>
          </a:p>
          <a:p>
            <a:r>
              <a:rPr lang="en-US" sz="1200" b="1" dirty="0"/>
              <a:t>ISRS</a:t>
            </a:r>
            <a:r>
              <a:rPr lang="en-US" sz="1200" dirty="0"/>
              <a:t>, </a:t>
            </a:r>
            <a:r>
              <a:rPr lang="en-US" sz="1200" dirty="0" err="1"/>
              <a:t>inhibidor</a:t>
            </a:r>
            <a:r>
              <a:rPr lang="en-US" sz="1200" dirty="0"/>
              <a:t> selective de la </a:t>
            </a:r>
            <a:r>
              <a:rPr lang="en-US" sz="1200" dirty="0" err="1"/>
              <a:t>recaptación</a:t>
            </a:r>
            <a:r>
              <a:rPr lang="en-US" sz="1200" dirty="0"/>
              <a:t> de </a:t>
            </a:r>
            <a:r>
              <a:rPr lang="en-US" sz="1200" dirty="0" err="1"/>
              <a:t>serotonina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9369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F6E32-831D-6143-FA8B-F94B24A7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Nuestro</a:t>
            </a:r>
            <a:r>
              <a:rPr lang="en-US" dirty="0"/>
              <a:t> </a:t>
            </a:r>
            <a:r>
              <a:rPr lang="en-US" dirty="0" err="1"/>
              <a:t>objetivo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24ED1-8072-531F-E800-4D6A42EF4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Subrayar</a:t>
            </a:r>
            <a:r>
              <a:rPr lang="en-US" dirty="0"/>
              <a:t> la </a:t>
            </a:r>
            <a:r>
              <a:rPr lang="en-US" dirty="0" err="1"/>
              <a:t>importancia</a:t>
            </a:r>
            <a:r>
              <a:rPr lang="en-US" dirty="0"/>
              <a:t> de </a:t>
            </a:r>
            <a:r>
              <a:rPr lang="en-US" dirty="0" err="1"/>
              <a:t>valorar</a:t>
            </a:r>
            <a:r>
              <a:rPr lang="en-US" dirty="0"/>
              <a:t> y </a:t>
            </a:r>
            <a:r>
              <a:rPr lang="en-US" dirty="0" err="1"/>
              <a:t>tratar</a:t>
            </a:r>
            <a:r>
              <a:rPr lang="en-US" dirty="0"/>
              <a:t> la </a:t>
            </a:r>
            <a:r>
              <a:rPr lang="en-US" dirty="0" err="1"/>
              <a:t>depresión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personas con EPOC, y </a:t>
            </a:r>
            <a:r>
              <a:rPr lang="en-US" dirty="0" err="1"/>
              <a:t>ofrecer</a:t>
            </a:r>
            <a:r>
              <a:rPr lang="en-US" dirty="0"/>
              <a:t> un </a:t>
            </a:r>
            <a:r>
              <a:rPr lang="en-US" dirty="0" err="1"/>
              <a:t>ejemplo</a:t>
            </a:r>
            <a:r>
              <a:rPr lang="en-US" dirty="0"/>
              <a:t> de </a:t>
            </a:r>
            <a:r>
              <a:rPr lang="en-US" dirty="0" err="1"/>
              <a:t>intervención</a:t>
            </a:r>
            <a:r>
              <a:rPr lang="en-US" dirty="0"/>
              <a:t> </a:t>
            </a:r>
            <a:r>
              <a:rPr lang="en-US" dirty="0" err="1"/>
              <a:t>basada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evidencia</a:t>
            </a:r>
            <a:r>
              <a:rPr lang="en-US" dirty="0"/>
              <a:t> a </a:t>
            </a:r>
            <a:r>
              <a:rPr lang="en-US" dirty="0" err="1"/>
              <a:t>través</a:t>
            </a:r>
            <a:r>
              <a:rPr lang="en-US" dirty="0"/>
              <a:t> de un </a:t>
            </a:r>
            <a:r>
              <a:rPr lang="en-US" dirty="0" err="1"/>
              <a:t>caso</a:t>
            </a:r>
            <a:r>
              <a:rPr lang="en-US" dirty="0"/>
              <a:t> </a:t>
            </a:r>
            <a:r>
              <a:rPr lang="en-US" dirty="0" err="1"/>
              <a:t>clínico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2331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48D90-93AC-1842-CECA-CCD118AF2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 que </a:t>
            </a:r>
            <a:r>
              <a:rPr lang="en-US" dirty="0" err="1"/>
              <a:t>aprenderéis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9A9EB-987B-846F-8A8D-91B43BF2F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Cómo</a:t>
            </a:r>
            <a:r>
              <a:rPr lang="en-US" sz="2000" dirty="0"/>
              <a:t> </a:t>
            </a:r>
            <a:r>
              <a:rPr lang="en-US" sz="2000" dirty="0" err="1"/>
              <a:t>valorar</a:t>
            </a:r>
            <a:r>
              <a:rPr lang="en-US" sz="2000" dirty="0"/>
              <a:t> a </a:t>
            </a:r>
            <a:r>
              <a:rPr lang="en-US" sz="2000" dirty="0" err="1"/>
              <a:t>una</a:t>
            </a:r>
            <a:r>
              <a:rPr lang="en-US" sz="2000" dirty="0"/>
              <a:t> persona con EPOC y </a:t>
            </a:r>
            <a:r>
              <a:rPr lang="en-US" sz="2000" dirty="0" err="1"/>
              <a:t>síntomas</a:t>
            </a:r>
            <a:r>
              <a:rPr lang="en-US" sz="2000" dirty="0"/>
              <a:t> de </a:t>
            </a:r>
            <a:r>
              <a:rPr lang="en-US" sz="2000" dirty="0" err="1"/>
              <a:t>depresión</a:t>
            </a:r>
            <a:endParaRPr lang="en-US" sz="2000" dirty="0"/>
          </a:p>
          <a:p>
            <a:r>
              <a:rPr lang="en-US" sz="2000" dirty="0"/>
              <a:t>Las </a:t>
            </a:r>
            <a:r>
              <a:rPr lang="en-US" sz="2000" dirty="0" err="1"/>
              <a:t>herramientas</a:t>
            </a:r>
            <a:r>
              <a:rPr lang="en-US" sz="2000" dirty="0"/>
              <a:t> </a:t>
            </a:r>
            <a:r>
              <a:rPr lang="en-US" sz="2000" dirty="0" err="1"/>
              <a:t>adecuadas</a:t>
            </a:r>
            <a:r>
              <a:rPr lang="en-US" sz="2000" dirty="0"/>
              <a:t> para </a:t>
            </a:r>
            <a:r>
              <a:rPr lang="en-US" sz="2000" dirty="0" err="1"/>
              <a:t>valorar</a:t>
            </a:r>
            <a:r>
              <a:rPr lang="en-US" sz="2000" dirty="0"/>
              <a:t> la </a:t>
            </a:r>
            <a:r>
              <a:rPr lang="en-US" sz="2000" dirty="0" err="1"/>
              <a:t>depresión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una</a:t>
            </a:r>
            <a:r>
              <a:rPr lang="en-US" sz="2000" dirty="0"/>
              <a:t> persona con EPOC</a:t>
            </a:r>
          </a:p>
          <a:p>
            <a:r>
              <a:rPr lang="en-US" sz="2000" dirty="0"/>
              <a:t>El </a:t>
            </a:r>
            <a:r>
              <a:rPr lang="en-US" sz="2000" dirty="0" err="1"/>
              <a:t>tratamiento</a:t>
            </a:r>
            <a:r>
              <a:rPr lang="en-US" sz="2000" dirty="0"/>
              <a:t> de la </a:t>
            </a:r>
            <a:r>
              <a:rPr lang="en-US" sz="2000" dirty="0" err="1"/>
              <a:t>depresión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una</a:t>
            </a:r>
            <a:r>
              <a:rPr lang="en-US" sz="2000" dirty="0"/>
              <a:t> persona con EPOC</a:t>
            </a:r>
          </a:p>
        </p:txBody>
      </p:sp>
    </p:spTree>
    <p:extLst>
      <p:ext uri="{BB962C8B-B14F-4D97-AF65-F5344CB8AC3E}">
        <p14:creationId xmlns:p14="http://schemas.microsoft.com/office/powerpoint/2010/main" val="3354622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0893C-AF61-9328-F7F5-4EE4DCBD5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Enfermedad</a:t>
            </a:r>
            <a:r>
              <a:rPr lang="en-US" dirty="0"/>
              <a:t> mental: </a:t>
            </a:r>
            <a:r>
              <a:rPr lang="en-US" dirty="0" err="1"/>
              <a:t>comorbilidad</a:t>
            </a:r>
            <a:r>
              <a:rPr lang="en-US" dirty="0"/>
              <a:t> </a:t>
            </a:r>
            <a:r>
              <a:rPr lang="en-US" dirty="0" err="1"/>
              <a:t>importante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EPOC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19A55-3052-414B-180C-29C81DCED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La </a:t>
            </a:r>
            <a:r>
              <a:rPr lang="en-US" sz="1800" dirty="0" err="1"/>
              <a:t>ansiedad</a:t>
            </a:r>
            <a:r>
              <a:rPr lang="en-US" sz="1800" dirty="0"/>
              <a:t> y la </a:t>
            </a:r>
            <a:r>
              <a:rPr lang="es-ES" sz="1800" dirty="0" err="1"/>
              <a:t>depresiónn</a:t>
            </a:r>
            <a:r>
              <a:rPr lang="en-US" sz="1800" dirty="0"/>
              <a:t> son </a:t>
            </a:r>
            <a:r>
              <a:rPr lang="en-US" sz="1800" dirty="0" err="1"/>
              <a:t>frecuentes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EPOC y se </a:t>
            </a:r>
            <a:r>
              <a:rPr lang="en-US" sz="1800" dirty="0" err="1"/>
              <a:t>asocian</a:t>
            </a:r>
            <a:r>
              <a:rPr lang="en-US" sz="1800" dirty="0"/>
              <a:t> a un </a:t>
            </a:r>
            <a:r>
              <a:rPr lang="en-US" sz="1800" dirty="0" err="1"/>
              <a:t>peor</a:t>
            </a:r>
            <a:r>
              <a:rPr lang="en-US" sz="1800" dirty="0"/>
              <a:t> </a:t>
            </a:r>
            <a:r>
              <a:rPr lang="en-US" sz="1800" dirty="0" err="1"/>
              <a:t>estado</a:t>
            </a:r>
            <a:r>
              <a:rPr lang="en-US" sz="1800" dirty="0"/>
              <a:t> de </a:t>
            </a:r>
            <a:r>
              <a:rPr lang="en-US" sz="1800" dirty="0" err="1"/>
              <a:t>salud</a:t>
            </a:r>
            <a:r>
              <a:rPr lang="en-US" sz="1800" dirty="0"/>
              <a:t> y al </a:t>
            </a:r>
            <a:r>
              <a:rPr lang="en-US" sz="1800" dirty="0" err="1"/>
              <a:t>aumento</a:t>
            </a:r>
            <a:r>
              <a:rPr lang="en-US" sz="1800" dirty="0"/>
              <a:t> del </a:t>
            </a:r>
            <a:r>
              <a:rPr lang="en-US" sz="1800" dirty="0" err="1"/>
              <a:t>riesgo</a:t>
            </a:r>
            <a:r>
              <a:rPr lang="en-US" sz="1800" dirty="0"/>
              <a:t> de </a:t>
            </a:r>
            <a:r>
              <a:rPr lang="en-US" sz="1800" dirty="0" err="1"/>
              <a:t>exacerbaciones</a:t>
            </a:r>
            <a:r>
              <a:rPr lang="en-US" sz="1800" dirty="0"/>
              <a:t> y de </a:t>
            </a:r>
            <a:r>
              <a:rPr lang="en-US" sz="1800" dirty="0" err="1"/>
              <a:t>ingresos</a:t>
            </a:r>
            <a:r>
              <a:rPr lang="en-US" sz="1800" dirty="0"/>
              <a:t> hospitalarios.</a:t>
            </a:r>
            <a:r>
              <a:rPr lang="en-US" sz="1800" baseline="30000" dirty="0"/>
              <a:t>1</a:t>
            </a:r>
          </a:p>
          <a:p>
            <a:r>
              <a:rPr lang="en-US" sz="1800" dirty="0" err="1"/>
              <a:t>Múltiples</a:t>
            </a:r>
            <a:r>
              <a:rPr lang="en-US" sz="1800" dirty="0"/>
              <a:t> </a:t>
            </a:r>
            <a:r>
              <a:rPr lang="en-US" sz="1800" dirty="0" err="1"/>
              <a:t>estudios</a:t>
            </a:r>
            <a:r>
              <a:rPr lang="en-US" sz="1800" dirty="0"/>
              <a:t> </a:t>
            </a:r>
            <a:r>
              <a:rPr lang="en-US" sz="1800" dirty="0" err="1"/>
              <a:t>han</a:t>
            </a:r>
            <a:r>
              <a:rPr lang="en-US" sz="1800" dirty="0"/>
              <a:t> </a:t>
            </a:r>
            <a:r>
              <a:rPr lang="en-US" sz="1800" dirty="0" err="1"/>
              <a:t>demostrado</a:t>
            </a:r>
            <a:r>
              <a:rPr lang="en-US" sz="1800" dirty="0"/>
              <a:t> la </a:t>
            </a:r>
            <a:r>
              <a:rPr lang="en-US" sz="1800" dirty="0" err="1"/>
              <a:t>asociación</a:t>
            </a:r>
            <a:r>
              <a:rPr lang="en-US" sz="1800" dirty="0"/>
              <a:t> entre </a:t>
            </a:r>
            <a:r>
              <a:rPr lang="en-US" sz="1800" dirty="0" err="1"/>
              <a:t>el</a:t>
            </a:r>
            <a:r>
              <a:rPr lang="en-US" sz="1800" dirty="0"/>
              <a:t> </a:t>
            </a:r>
            <a:r>
              <a:rPr lang="en-US" sz="1800" dirty="0" err="1"/>
              <a:t>humo</a:t>
            </a:r>
            <a:r>
              <a:rPr lang="en-US" sz="1800" dirty="0"/>
              <a:t> del tabaco y </a:t>
            </a:r>
            <a:r>
              <a:rPr lang="en-US" sz="1800" dirty="0" err="1"/>
              <a:t>el</a:t>
            </a:r>
            <a:r>
              <a:rPr lang="en-US" sz="1800" dirty="0"/>
              <a:t> </a:t>
            </a:r>
            <a:r>
              <a:rPr lang="en-US" sz="1800" dirty="0" err="1"/>
              <a:t>aumento</a:t>
            </a:r>
            <a:r>
              <a:rPr lang="en-US" sz="1800" dirty="0"/>
              <a:t> de </a:t>
            </a:r>
            <a:r>
              <a:rPr lang="en-US" sz="1800" dirty="0" err="1"/>
              <a:t>los</a:t>
            </a:r>
            <a:r>
              <a:rPr lang="en-US" sz="1800" dirty="0"/>
              <a:t> </a:t>
            </a:r>
            <a:r>
              <a:rPr lang="en-US" sz="1800" dirty="0" err="1"/>
              <a:t>problemas</a:t>
            </a:r>
            <a:r>
              <a:rPr lang="en-US" sz="1800" dirty="0"/>
              <a:t> o </a:t>
            </a:r>
            <a:r>
              <a:rPr lang="en-US" sz="1800" dirty="0" err="1"/>
              <a:t>síntomas</a:t>
            </a:r>
            <a:r>
              <a:rPr lang="en-US" sz="1800" dirty="0"/>
              <a:t> de </a:t>
            </a:r>
            <a:r>
              <a:rPr lang="en-US" sz="1800" dirty="0" err="1"/>
              <a:t>depresión</a:t>
            </a:r>
            <a:r>
              <a:rPr lang="en-US" sz="1800" dirty="0"/>
              <a:t> y ansiedad</a:t>
            </a:r>
            <a:r>
              <a:rPr lang="en-US" sz="1800" baseline="30000" dirty="0"/>
              <a:t>2</a:t>
            </a:r>
          </a:p>
          <a:p>
            <a:r>
              <a:rPr lang="en-US" sz="1800" dirty="0"/>
              <a:t>El </a:t>
            </a:r>
            <a:r>
              <a:rPr lang="en-US" sz="1800" dirty="0" err="1"/>
              <a:t>tabaquismo</a:t>
            </a:r>
            <a:r>
              <a:rPr lang="en-US" sz="1800" dirty="0"/>
              <a:t>, la </a:t>
            </a:r>
            <a:r>
              <a:rPr lang="en-US" sz="1800" dirty="0" err="1"/>
              <a:t>depresión</a:t>
            </a:r>
            <a:r>
              <a:rPr lang="en-US" sz="1800" dirty="0"/>
              <a:t> y la </a:t>
            </a:r>
            <a:r>
              <a:rPr lang="en-US" sz="1800" dirty="0" err="1"/>
              <a:t>ansiedad</a:t>
            </a:r>
            <a:r>
              <a:rPr lang="en-US" sz="1800" dirty="0"/>
              <a:t> se </a:t>
            </a:r>
            <a:r>
              <a:rPr lang="en-US" sz="1800" dirty="0" err="1"/>
              <a:t>relacionan</a:t>
            </a:r>
            <a:r>
              <a:rPr lang="en-US" sz="1800" dirty="0"/>
              <a:t> con un </a:t>
            </a:r>
            <a:r>
              <a:rPr lang="en-US" sz="1800" dirty="0" err="1"/>
              <a:t>aumento</a:t>
            </a:r>
            <a:r>
              <a:rPr lang="en-US" sz="1800" dirty="0"/>
              <a:t> del </a:t>
            </a:r>
            <a:r>
              <a:rPr lang="en-US" sz="1800" dirty="0" err="1"/>
              <a:t>riesgo</a:t>
            </a:r>
            <a:r>
              <a:rPr lang="en-US" sz="1800" dirty="0"/>
              <a:t> de </a:t>
            </a:r>
            <a:r>
              <a:rPr lang="en-US" sz="1800" dirty="0" err="1"/>
              <a:t>muerte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personas con EPOC.</a:t>
            </a:r>
            <a:r>
              <a:rPr lang="en-US" sz="1800" baseline="30000" dirty="0"/>
              <a:t>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2BF9A-CE52-FA5B-BE81-54DD909A1D20}"/>
              </a:ext>
            </a:extLst>
          </p:cNvPr>
          <p:cNvSpPr txBox="1">
            <a:spLocks/>
          </p:cNvSpPr>
          <p:nvPr/>
        </p:nvSpPr>
        <p:spPr>
          <a:xfrm>
            <a:off x="3911600" y="4436317"/>
            <a:ext cx="5232400" cy="37420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259556" indent="-25955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70372" algn="l"/>
                <a:tab pos="1231106" algn="l"/>
              </a:tabLst>
              <a:defRPr sz="2250">
                <a:solidFill>
                  <a:schemeClr val="tx1"/>
                </a:solidFill>
                <a:latin typeface="+mn-lt"/>
                <a:ea typeface="ＭＳ Ｐゴシック" pitchFamily="112" charset="-128"/>
                <a:cs typeface="ＭＳ Ｐゴシック" pitchFamily="96" charset="-128"/>
              </a:defRPr>
            </a:lvl1pPr>
            <a:lvl2pPr marL="526256" indent="-26551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70372" algn="l"/>
                <a:tab pos="1231106" algn="l"/>
              </a:tabLst>
              <a:defRPr sz="19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2pPr>
            <a:lvl3pPr marL="745331" indent="-20121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70372" algn="l"/>
                <a:tab pos="1231106" algn="l"/>
              </a:tabLst>
              <a:defRPr sz="16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3pPr>
            <a:lvl4pPr marL="994172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70372" algn="l"/>
                <a:tab pos="1231106" algn="l"/>
              </a:tabLst>
              <a:defRPr sz="142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4pPr>
            <a:lvl5pPr marL="1200150" indent="-204788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5pPr>
            <a:lvl6pPr marL="15430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 defTabSz="914400">
              <a:buNone/>
            </a:pPr>
            <a:r>
              <a:rPr lang="en-US" sz="800" kern="0" dirty="0"/>
              <a:t>1. GOLD 2022. Available at: https://goldcopd.org/2022-gold-reports-2/;</a:t>
            </a:r>
            <a:br>
              <a:rPr lang="en-US" sz="800" kern="0" dirty="0"/>
            </a:br>
            <a:r>
              <a:rPr lang="en-US" sz="800" kern="0" dirty="0"/>
              <a:t>2. Moylan S, et al. Brain </a:t>
            </a:r>
            <a:r>
              <a:rPr lang="en-US" sz="800" kern="0" dirty="0" err="1"/>
              <a:t>Behav</a:t>
            </a:r>
            <a:r>
              <a:rPr lang="en-US" sz="800" kern="0" dirty="0"/>
              <a:t> 2013;3:302-26; 3. Lou P, et al. Respir Care 2014;59:54-61.</a:t>
            </a:r>
          </a:p>
        </p:txBody>
      </p:sp>
    </p:spTree>
    <p:extLst>
      <p:ext uri="{BB962C8B-B14F-4D97-AF65-F5344CB8AC3E}">
        <p14:creationId xmlns:p14="http://schemas.microsoft.com/office/powerpoint/2010/main" val="1922508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72A0B-78D7-AC4B-5C2B-134D65E0B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EPOC y </a:t>
            </a:r>
            <a:r>
              <a:rPr lang="en-US" dirty="0" err="1"/>
              <a:t>salud</a:t>
            </a:r>
            <a:r>
              <a:rPr lang="en-US" dirty="0"/>
              <a:t> mental: </a:t>
            </a:r>
            <a:r>
              <a:rPr lang="en-US" dirty="0" err="1"/>
              <a:t>Depresión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2C6B4-8B8F-DD17-F256-4B084A376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Los MF a menudo </a:t>
            </a:r>
            <a:r>
              <a:rPr lang="en-US" sz="1800" dirty="0" err="1"/>
              <a:t>tienen</a:t>
            </a:r>
            <a:r>
              <a:rPr lang="en-US" sz="1800" dirty="0"/>
              <a:t> </a:t>
            </a:r>
            <a:r>
              <a:rPr lang="en-US" sz="1800" dirty="0" err="1"/>
              <a:t>poca</a:t>
            </a:r>
            <a:r>
              <a:rPr lang="en-US" sz="1800" dirty="0"/>
              <a:t> </a:t>
            </a:r>
            <a:r>
              <a:rPr lang="en-US" sz="1800" dirty="0" err="1"/>
              <a:t>confianza</a:t>
            </a:r>
            <a:r>
              <a:rPr lang="en-US" sz="1800" dirty="0"/>
              <a:t> para </a:t>
            </a:r>
            <a:r>
              <a:rPr lang="en-US" sz="1800" dirty="0" err="1"/>
              <a:t>evaluar</a:t>
            </a:r>
            <a:r>
              <a:rPr lang="en-US" sz="1800" dirty="0"/>
              <a:t> y </a:t>
            </a:r>
            <a:r>
              <a:rPr lang="en-US" sz="1800" dirty="0" err="1"/>
              <a:t>tratar</a:t>
            </a:r>
            <a:r>
              <a:rPr lang="en-US" sz="1800" dirty="0"/>
              <a:t> </a:t>
            </a:r>
            <a:r>
              <a:rPr lang="en-US" sz="1800" dirty="0" err="1"/>
              <a:t>los</a:t>
            </a:r>
            <a:r>
              <a:rPr lang="en-US" sz="1800" dirty="0"/>
              <a:t> </a:t>
            </a:r>
            <a:r>
              <a:rPr lang="en-US" sz="1800" dirty="0" err="1"/>
              <a:t>problemas</a:t>
            </a:r>
            <a:r>
              <a:rPr lang="en-US" sz="1800" dirty="0"/>
              <a:t> </a:t>
            </a:r>
            <a:r>
              <a:rPr lang="en-US" sz="1800" dirty="0" err="1"/>
              <a:t>emocionales</a:t>
            </a:r>
            <a:r>
              <a:rPr lang="en-US" sz="1800" dirty="0"/>
              <a:t> </a:t>
            </a:r>
            <a:r>
              <a:rPr lang="en-US" sz="1800" dirty="0" err="1"/>
              <a:t>debido</a:t>
            </a:r>
            <a:r>
              <a:rPr lang="en-US" sz="1800" dirty="0"/>
              <a:t> a las </a:t>
            </a:r>
            <a:r>
              <a:rPr lang="en-US" sz="1800" dirty="0" err="1"/>
              <a:t>complejas</a:t>
            </a:r>
            <a:r>
              <a:rPr lang="en-US" sz="1800" dirty="0"/>
              <a:t> inter-</a:t>
            </a:r>
            <a:r>
              <a:rPr lang="en-US" sz="1800" dirty="0" err="1"/>
              <a:t>relaciones</a:t>
            </a:r>
            <a:r>
              <a:rPr lang="en-US" sz="1800" dirty="0"/>
              <a:t> entre </a:t>
            </a:r>
            <a:r>
              <a:rPr lang="en-US" sz="1800" dirty="0" err="1"/>
              <a:t>estos</a:t>
            </a:r>
            <a:r>
              <a:rPr lang="en-US" sz="1800" dirty="0"/>
              <a:t> </a:t>
            </a:r>
            <a:r>
              <a:rPr lang="en-US" sz="1800" dirty="0" err="1"/>
              <a:t>trastornos</a:t>
            </a:r>
            <a:r>
              <a:rPr lang="en-US" sz="1800" dirty="0"/>
              <a:t> y </a:t>
            </a:r>
            <a:r>
              <a:rPr lang="en-US" sz="1800" dirty="0" err="1"/>
              <a:t>los</a:t>
            </a:r>
            <a:r>
              <a:rPr lang="en-US" sz="1800" dirty="0"/>
              <a:t> </a:t>
            </a:r>
            <a:r>
              <a:rPr lang="en-US" sz="1800" dirty="0" err="1"/>
              <a:t>síntomas</a:t>
            </a:r>
            <a:r>
              <a:rPr lang="en-US" sz="1800" dirty="0"/>
              <a:t> </a:t>
            </a:r>
            <a:r>
              <a:rPr lang="en-US" sz="1800" dirty="0" err="1"/>
              <a:t>como</a:t>
            </a:r>
            <a:r>
              <a:rPr lang="en-US" sz="1800" dirty="0"/>
              <a:t> la </a:t>
            </a:r>
            <a:r>
              <a:rPr lang="en-US" sz="1800" dirty="0" err="1"/>
              <a:t>disnea</a:t>
            </a:r>
            <a:r>
              <a:rPr lang="en-US" sz="1800" dirty="0"/>
              <a:t>.</a:t>
            </a:r>
          </a:p>
          <a:p>
            <a:r>
              <a:rPr lang="en-US" sz="1800" dirty="0"/>
              <a:t>Un 30% de personas con EPOC </a:t>
            </a:r>
            <a:r>
              <a:rPr lang="en-US" sz="1800" dirty="0" err="1"/>
              <a:t>padecen</a:t>
            </a:r>
            <a:r>
              <a:rPr lang="en-US" sz="1800" dirty="0"/>
              <a:t> de </a:t>
            </a:r>
            <a:r>
              <a:rPr lang="en-US" sz="1800" dirty="0" err="1"/>
              <a:t>depresión</a:t>
            </a:r>
            <a:r>
              <a:rPr lang="en-US" sz="1800" dirty="0"/>
              <a:t> asociada</a:t>
            </a:r>
            <a:r>
              <a:rPr lang="en-US" sz="1800" baseline="30000" dirty="0"/>
              <a:t>1-3</a:t>
            </a:r>
          </a:p>
          <a:p>
            <a:r>
              <a:rPr lang="en-US" sz="1800" dirty="0"/>
              <a:t>La </a:t>
            </a:r>
            <a:r>
              <a:rPr lang="es-ES" sz="1800" dirty="0"/>
              <a:t>depresión está infradiagnosticada e </a:t>
            </a:r>
            <a:r>
              <a:rPr lang="es-ES" sz="1800" dirty="0" err="1"/>
              <a:t>infratratada</a:t>
            </a:r>
            <a:r>
              <a:rPr lang="es-ES" sz="1800" dirty="0"/>
              <a:t> en personas con EPOC.</a:t>
            </a:r>
            <a:endParaRPr lang="en-US" sz="1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BEB841-2FCF-A995-C26E-7108EDD6C181}"/>
              </a:ext>
            </a:extLst>
          </p:cNvPr>
          <p:cNvSpPr txBox="1">
            <a:spLocks/>
          </p:cNvSpPr>
          <p:nvPr/>
        </p:nvSpPr>
        <p:spPr>
          <a:xfrm>
            <a:off x="3911600" y="4436317"/>
            <a:ext cx="5232400" cy="37420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259556" indent="-25955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70372" algn="l"/>
                <a:tab pos="1231106" algn="l"/>
              </a:tabLst>
              <a:defRPr sz="2250">
                <a:solidFill>
                  <a:schemeClr val="tx1"/>
                </a:solidFill>
                <a:latin typeface="+mn-lt"/>
                <a:ea typeface="ＭＳ Ｐゴシック" pitchFamily="112" charset="-128"/>
                <a:cs typeface="ＭＳ Ｐゴシック" pitchFamily="96" charset="-128"/>
              </a:defRPr>
            </a:lvl1pPr>
            <a:lvl2pPr marL="526256" indent="-26551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70372" algn="l"/>
                <a:tab pos="1231106" algn="l"/>
              </a:tabLst>
              <a:defRPr sz="19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2pPr>
            <a:lvl3pPr marL="745331" indent="-20121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70372" algn="l"/>
                <a:tab pos="1231106" algn="l"/>
              </a:tabLst>
              <a:defRPr sz="16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3pPr>
            <a:lvl4pPr marL="994172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70372" algn="l"/>
                <a:tab pos="1231106" algn="l"/>
              </a:tabLst>
              <a:defRPr sz="142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4pPr>
            <a:lvl5pPr marL="1200150" indent="-204788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5pPr>
            <a:lvl6pPr marL="15430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 defTabSz="914400">
              <a:buNone/>
            </a:pPr>
            <a:r>
              <a:rPr lang="en-US" sz="800" kern="0" dirty="0"/>
              <a:t>1. Pollok J, et al. Cochrane Database Syst Rev 2019;3:CD012347; 2. </a:t>
            </a:r>
            <a:r>
              <a:rPr lang="en-US" sz="800" kern="0" dirty="0" err="1"/>
              <a:t>Sohapal</a:t>
            </a:r>
            <a:r>
              <a:rPr lang="en-US" sz="800" kern="0" dirty="0"/>
              <a:t> R. Trials 2020;21:18 (2020); </a:t>
            </a:r>
            <a:br>
              <a:rPr lang="en-US" sz="800" kern="0" dirty="0"/>
            </a:br>
            <a:r>
              <a:rPr lang="en-US" sz="800" kern="0" dirty="0"/>
              <a:t>3. Yohannes AM, </a:t>
            </a:r>
            <a:r>
              <a:rPr lang="en-US" sz="800" kern="0" dirty="0" err="1"/>
              <a:t>Alexopoulos</a:t>
            </a:r>
            <a:r>
              <a:rPr lang="en-US" sz="800" kern="0" dirty="0"/>
              <a:t> GS. </a:t>
            </a:r>
            <a:r>
              <a:rPr lang="en-US" sz="800" kern="0" dirty="0" err="1"/>
              <a:t>Eur</a:t>
            </a:r>
            <a:r>
              <a:rPr lang="en-US" sz="800" kern="0" dirty="0"/>
              <a:t> Respir Rev 2014:23:345-9.</a:t>
            </a:r>
          </a:p>
        </p:txBody>
      </p:sp>
    </p:spTree>
    <p:extLst>
      <p:ext uri="{BB962C8B-B14F-4D97-AF65-F5344CB8AC3E}">
        <p14:creationId xmlns:p14="http://schemas.microsoft.com/office/powerpoint/2010/main" val="4171620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2A77A5-4EC1-C6C6-417A-D33AA427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Caso </a:t>
            </a:r>
            <a:r>
              <a:rPr lang="en-US" dirty="0" err="1"/>
              <a:t>clínico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74284"/>
      </p:ext>
    </p:extLst>
  </p:cSld>
  <p:clrMapOvr>
    <a:masterClrMapping/>
  </p:clrMapOvr>
</p:sld>
</file>

<file path=ppt/theme/theme1.xml><?xml version="1.0" encoding="utf-8"?>
<a:theme xmlns:a="http://schemas.openxmlformats.org/drawingml/2006/main" name="1_Blank Presentation">
  <a:themeElements>
    <a:clrScheme name="">
      <a:dk1>
        <a:srgbClr val="074B88"/>
      </a:dk1>
      <a:lt1>
        <a:srgbClr val="FFFFFF"/>
      </a:lt1>
      <a:dk2>
        <a:srgbClr val="FC172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53F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1946</Words>
  <Application>Microsoft Office PowerPoint</Application>
  <PresentationFormat>Presentación en pantalla (16:9)</PresentationFormat>
  <Paragraphs>300</Paragraphs>
  <Slides>31</Slides>
  <Notes>4</Notes>
  <HiddenSlides>1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6" baseType="lpstr">
      <vt:lpstr>Arial</vt:lpstr>
      <vt:lpstr>Calibri</vt:lpstr>
      <vt:lpstr>Times</vt:lpstr>
      <vt:lpstr>Wingdings</vt:lpstr>
      <vt:lpstr>1_Blank Presentation</vt:lpstr>
      <vt:lpstr>EPOC y salud mental</vt:lpstr>
      <vt:lpstr>Casos clínicos de EPOC y salud mental EPOC y depresión  Cláudia Vicente (Portugal) y Ioanna Tsiligianni (Grecia)</vt:lpstr>
      <vt:lpstr>Sobre estas diapositivas</vt:lpstr>
      <vt:lpstr>Glosario de términos, abreviaturas y acrónimos</vt:lpstr>
      <vt:lpstr>Nuestro objetivo</vt:lpstr>
      <vt:lpstr>Lo que aprenderéis</vt:lpstr>
      <vt:lpstr>Enfermedad mental: comorbilidad importante en la EPOC</vt:lpstr>
      <vt:lpstr>EPOC y salud mental: Depresión</vt:lpstr>
      <vt:lpstr>Caso clínico</vt:lpstr>
      <vt:lpstr>Antecedentes</vt:lpstr>
      <vt:lpstr>Historia clínica y factores de riesgo</vt:lpstr>
      <vt:lpstr>Motivo de consulta</vt:lpstr>
      <vt:lpstr>Exploración física</vt:lpstr>
      <vt:lpstr>¿Qué deberíamos hacer?</vt:lpstr>
      <vt:lpstr>En la primera visita</vt:lpstr>
      <vt:lpstr>Presentación de PowerPoint</vt:lpstr>
      <vt:lpstr>Resultados de RCV de Doña Vitalina</vt:lpstr>
      <vt:lpstr>Mrs Vitalina’s cardiovascular risk results</vt:lpstr>
      <vt:lpstr>Control de EPOC de Doña Vitalina</vt:lpstr>
      <vt:lpstr>Espirometría</vt:lpstr>
      <vt:lpstr>Gravedad de la obstrucción</vt:lpstr>
      <vt:lpstr>Cuadro clínico de Doña Vitalina</vt:lpstr>
      <vt:lpstr>Identificar problemas de salud mental en personas con EPOC</vt:lpstr>
      <vt:lpstr>Identificar problemas de salud mental en personas con EPOC: PHQ-4</vt:lpstr>
      <vt:lpstr>Valoración más detallada de la depresión: PHQ-9</vt:lpstr>
      <vt:lpstr>La puntuación de Doña Vitalina en el PHQ9 fue de 16</vt:lpstr>
      <vt:lpstr>Pensando en Doña Vitalina</vt:lpstr>
      <vt:lpstr>Manejar la depresión de Doña Vitalina</vt:lpstr>
      <vt:lpstr>Otras intervenciones para la disnea que pueden mejorar la depresión</vt:lpstr>
      <vt:lpstr>Manejar la depresión y la EPOC de Doña Vitalina</vt:lpstr>
      <vt:lpstr>Resumen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Siân Williams</dc:creator>
  <cp:lastModifiedBy>marina garcia pardo</cp:lastModifiedBy>
  <cp:revision>19</cp:revision>
  <dcterms:created xsi:type="dcterms:W3CDTF">2019-11-21T21:57:43Z</dcterms:created>
  <dcterms:modified xsi:type="dcterms:W3CDTF">2022-10-25T14:46:48Z</dcterms:modified>
</cp:coreProperties>
</file>