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92" r:id="rId2"/>
    <p:sldId id="265" r:id="rId3"/>
    <p:sldId id="293" r:id="rId4"/>
    <p:sldId id="266" r:id="rId5"/>
    <p:sldId id="267" r:id="rId6"/>
    <p:sldId id="268" r:id="rId7"/>
    <p:sldId id="269" r:id="rId8"/>
    <p:sldId id="294" r:id="rId9"/>
    <p:sldId id="295" r:id="rId10"/>
    <p:sldId id="272" r:id="rId11"/>
    <p:sldId id="273" r:id="rId12"/>
    <p:sldId id="274" r:id="rId13"/>
    <p:sldId id="275" r:id="rId14"/>
    <p:sldId id="276" r:id="rId15"/>
    <p:sldId id="278" r:id="rId16"/>
    <p:sldId id="279" r:id="rId17"/>
    <p:sldId id="280" r:id="rId18"/>
    <p:sldId id="281" r:id="rId19"/>
    <p:sldId id="296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an Williams" initials="S" lastIdx="4" clrIdx="0"/>
  <p:cmAuthor id="2" name="Ioanna Tsiligianni" initials="IT" lastIdx="5" clrIdx="1"/>
  <p:cmAuthor id="3" name="drpan" initials="d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E136F5-1FC6-4A46-BA78-EF6E8FC93000}" v="1" dt="2022-07-06T15:12:47.764"/>
  </p1510:revLst>
</p1510:revInfo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74" autoAdjust="0"/>
    <p:restoredTop sz="93922" autoAdjust="0"/>
  </p:normalViewPr>
  <p:slideViewPr>
    <p:cSldViewPr snapToGrid="0" snapToObjects="1">
      <p:cViewPr>
        <p:scale>
          <a:sx n="75" d="100"/>
          <a:sy n="75" d="100"/>
        </p:scale>
        <p:origin x="1326" y="495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67F46-0AAF-DD4A-93FC-C683461C5B8C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827AF-AD0A-0A4A-B7CA-45E7D9D14EF2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827AF-AD0A-0A4A-B7CA-45E7D9D14E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45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827AF-AD0A-0A4A-B7CA-45E7D9D14EF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827AF-AD0A-0A4A-B7CA-45E7D9D14EF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19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5375" y="1171575"/>
            <a:ext cx="7124699" cy="9334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02865" y="4672178"/>
            <a:ext cx="6938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Respirar</a:t>
            </a:r>
            <a:r>
              <a:rPr lang="en-US" sz="1600" dirty="0"/>
              <a:t> y </a:t>
            </a:r>
            <a:r>
              <a:rPr lang="en-US" sz="1600" dirty="0" err="1"/>
              <a:t>sentirse</a:t>
            </a:r>
            <a:r>
              <a:rPr lang="en-US" sz="1600" dirty="0"/>
              <a:t> bien a </a:t>
            </a:r>
            <a:r>
              <a:rPr lang="en-US" sz="1600" dirty="0" err="1"/>
              <a:t>través</a:t>
            </a:r>
            <a:r>
              <a:rPr lang="en-US" sz="1600" dirty="0"/>
              <a:t> del </a:t>
            </a:r>
            <a:r>
              <a:rPr lang="en-US" sz="1600" dirty="0" err="1"/>
              <a:t>acceso</a:t>
            </a:r>
            <a:r>
              <a:rPr lang="en-US" sz="1600" dirty="0"/>
              <a:t> universal al </a:t>
            </a:r>
            <a:r>
              <a:rPr lang="en-US" sz="1600" dirty="0" err="1"/>
              <a:t>cuidado</a:t>
            </a:r>
            <a:r>
              <a:rPr lang="en-US" sz="1600" dirty="0"/>
              <a:t> </a:t>
            </a:r>
            <a:r>
              <a:rPr lang="en-US" sz="1600" dirty="0" err="1"/>
              <a:t>adecuado</a:t>
            </a:r>
            <a:endParaRPr lang="en-US" sz="16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object 5"/>
          <p:cNvSpPr txBox="1"/>
          <p:nvPr userDrawn="1"/>
        </p:nvSpPr>
        <p:spPr>
          <a:xfrm>
            <a:off x="-301706" y="4942228"/>
            <a:ext cx="9362157" cy="135293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Boehringer Ingelheim ha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aportado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una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beca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educativa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para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el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desarrollo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,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edición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,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impresion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y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costes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asociados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pero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no ha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contribuido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el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contenido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de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este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documento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.</a:t>
            </a:r>
            <a:endParaRPr sz="700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object 5"/>
          <p:cNvSpPr txBox="1"/>
          <p:nvPr userDrawn="1"/>
        </p:nvSpPr>
        <p:spPr>
          <a:xfrm>
            <a:off x="408464" y="4942228"/>
            <a:ext cx="8070374" cy="135293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Boehringer Ingelheim ha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aportado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una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beca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educativa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para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el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desarrollo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,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edición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,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impresion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y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costes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asociados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pero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no ha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contribuido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el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contenido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de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este</a:t>
            </a:r>
            <a:r>
              <a:rPr lang="en-US" sz="8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80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documento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.</a:t>
            </a:r>
            <a:endParaRPr sz="700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strapeline logo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211792"/>
            <a:ext cx="6019536" cy="725828"/>
          </a:xfrm>
        </p:spPr>
        <p:txBody>
          <a:bodyPr anchor="ctr" anchorCtr="0"/>
          <a:lstStyle>
            <a:lvl1pPr>
              <a:defRPr sz="2700" spc="-56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8" name="Picture 7" descr="A picture containing vector graphics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038836" y="-41946"/>
            <a:ext cx="1105175" cy="110517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785997"/>
            <a:ext cx="8229600" cy="270272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/>
              <a:t>References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58975" y="400050"/>
            <a:ext cx="7185025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348979"/>
            <a:ext cx="7772400" cy="2628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Picture 3" descr="Text&#10;&#10;Description automatically generated with low confidenc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9333" y="300086"/>
            <a:ext cx="1727200" cy="6632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+mj-lt"/>
          <a:ea typeface="MS PGothic" panose="020B0600070205080204" pitchFamily="112" charset="-128"/>
          <a:cs typeface="MS PGothic" panose="020B0600070205080204" pitchFamily="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panose="020B0604020202020204" pitchFamily="34" charset="0"/>
          <a:ea typeface="MS PGothic" panose="020B0600070205080204" pitchFamily="112" charset="-128"/>
          <a:cs typeface="MS PGothic" panose="020B0600070205080204" pitchFamily="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panose="020B0604020202020204" pitchFamily="34" charset="0"/>
          <a:ea typeface="MS PGothic" panose="020B0600070205080204" pitchFamily="112" charset="-128"/>
          <a:cs typeface="MS PGothic" panose="020B0600070205080204" pitchFamily="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panose="020B0604020202020204" pitchFamily="34" charset="0"/>
          <a:ea typeface="MS PGothic" panose="020B0600070205080204" pitchFamily="112" charset="-128"/>
          <a:cs typeface="MS PGothic" panose="020B0600070205080204" pitchFamily="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panose="020B0604020202020204" pitchFamily="34" charset="0"/>
          <a:ea typeface="MS PGothic" panose="020B0600070205080204" pitchFamily="112" charset="-128"/>
          <a:cs typeface="MS PGothic" panose="020B0600070205080204" pitchFamily="112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panose="020B0604020202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panose="020B0604020202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panose="020B0604020202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9715" indent="-25971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30000"/>
        <a:buFont typeface="Times" pitchFamily="-65" charset="0"/>
        <a:buChar char="•"/>
        <a:tabLst>
          <a:tab pos="1069975" algn="l"/>
          <a:tab pos="1230630" algn="l"/>
        </a:tabLst>
        <a:defRPr sz="2250">
          <a:solidFill>
            <a:schemeClr val="tx1"/>
          </a:solidFill>
          <a:latin typeface="+mn-lt"/>
          <a:ea typeface="MS PGothic" panose="020B0600070205080204" pitchFamily="112" charset="-128"/>
          <a:cs typeface="MS PGothic" panose="020B0600070205080204" pitchFamily="112" charset="-128"/>
        </a:defRPr>
      </a:lvl1pPr>
      <a:lvl2pPr marL="526415" indent="-26543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00000"/>
        <a:buChar char="o"/>
        <a:tabLst>
          <a:tab pos="1069975" algn="l"/>
          <a:tab pos="1230630" algn="l"/>
        </a:tabLst>
        <a:defRPr sz="1950">
          <a:solidFill>
            <a:schemeClr val="tx1"/>
          </a:solidFill>
          <a:latin typeface="+mn-lt"/>
          <a:ea typeface="MS PGothic" panose="020B0600070205080204" pitchFamily="112" charset="-128"/>
        </a:defRPr>
      </a:lvl2pPr>
      <a:lvl3pPr marL="745490" indent="-20129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•"/>
        <a:tabLst>
          <a:tab pos="1069975" algn="l"/>
          <a:tab pos="1230630" algn="l"/>
        </a:tabLst>
        <a:defRPr sz="1650">
          <a:solidFill>
            <a:schemeClr val="tx1"/>
          </a:solidFill>
          <a:latin typeface="+mn-lt"/>
          <a:ea typeface="MS PGothic" panose="020B0600070205080204" pitchFamily="112" charset="-128"/>
        </a:defRPr>
      </a:lvl3pPr>
      <a:lvl4pPr marL="994410" indent="-2476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–"/>
        <a:tabLst>
          <a:tab pos="1069975" algn="l"/>
          <a:tab pos="1230630" algn="l"/>
        </a:tabLst>
        <a:defRPr sz="1425">
          <a:solidFill>
            <a:schemeClr val="tx1"/>
          </a:solidFill>
          <a:latin typeface="+mn-lt"/>
          <a:ea typeface="MS PGothic" panose="020B0600070205080204" pitchFamily="112" charset="-128"/>
        </a:defRPr>
      </a:lvl4pPr>
      <a:lvl5pPr marL="1200150" indent="-20510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»"/>
        <a:tabLst>
          <a:tab pos="1069975" algn="l"/>
          <a:tab pos="1230630" algn="l"/>
        </a:tabLst>
        <a:defRPr sz="1275">
          <a:solidFill>
            <a:schemeClr val="tx1"/>
          </a:solidFill>
          <a:latin typeface="+mn-lt"/>
          <a:ea typeface="MS PGothic" panose="020B0600070205080204" pitchFamily="112" charset="-128"/>
        </a:defRPr>
      </a:lvl5pPr>
      <a:lvl6pPr marL="1543050" indent="-205105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69975" algn="l"/>
          <a:tab pos="1230630" algn="l"/>
        </a:tabLst>
        <a:defRPr sz="1275">
          <a:solidFill>
            <a:schemeClr val="tx1"/>
          </a:solidFill>
          <a:latin typeface="+mn-lt"/>
        </a:defRPr>
      </a:lvl6pPr>
      <a:lvl7pPr marL="1885950" indent="-205105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69975" algn="l"/>
          <a:tab pos="1230630" algn="l"/>
        </a:tabLst>
        <a:defRPr sz="1275">
          <a:solidFill>
            <a:schemeClr val="tx1"/>
          </a:solidFill>
          <a:latin typeface="+mn-lt"/>
        </a:defRPr>
      </a:lvl7pPr>
      <a:lvl8pPr marL="2228850" indent="-205105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69975" algn="l"/>
          <a:tab pos="1230630" algn="l"/>
        </a:tabLst>
        <a:defRPr sz="1275">
          <a:solidFill>
            <a:schemeClr val="tx1"/>
          </a:solidFill>
          <a:latin typeface="+mn-lt"/>
        </a:defRPr>
      </a:lvl8pPr>
      <a:lvl9pPr marL="2571750" indent="-205105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69975" algn="l"/>
          <a:tab pos="1230630" algn="l"/>
        </a:tabLst>
        <a:defRPr sz="12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crg.org/dth1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681B1-4C9A-4F0F-A3E9-9FDD862F5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5" y="1171575"/>
            <a:ext cx="7578362" cy="933450"/>
          </a:xfrm>
        </p:spPr>
        <p:txBody>
          <a:bodyPr/>
          <a:lstStyle/>
          <a:p>
            <a:r>
              <a:rPr lang="en-GB" dirty="0"/>
              <a:t>EPOC y </a:t>
            </a:r>
            <a:r>
              <a:rPr lang="en-GB" dirty="0" err="1"/>
              <a:t>salud</a:t>
            </a:r>
            <a:r>
              <a:rPr lang="en-GB" dirty="0"/>
              <a:t> mental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3F82A1-87DA-A6C9-B14F-3336335E18D5}"/>
              </a:ext>
            </a:extLst>
          </p:cNvPr>
          <p:cNvSpPr txBox="1"/>
          <p:nvPr/>
        </p:nvSpPr>
        <p:spPr>
          <a:xfrm>
            <a:off x="2174014" y="2248584"/>
            <a:ext cx="5421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Actividad</a:t>
            </a:r>
            <a:r>
              <a:rPr lang="en-US" b="1" dirty="0"/>
              <a:t> del IPCRG</a:t>
            </a:r>
          </a:p>
          <a:p>
            <a:pPr algn="ctr"/>
            <a:r>
              <a:rPr lang="en-US" b="1" dirty="0" err="1"/>
              <a:t>Guía</a:t>
            </a:r>
            <a:r>
              <a:rPr lang="en-US" b="1" dirty="0"/>
              <a:t> </a:t>
            </a:r>
            <a:r>
              <a:rPr lang="en-US" b="1" dirty="0" err="1"/>
              <a:t>holística</a:t>
            </a:r>
            <a:r>
              <a:rPr lang="en-US" b="1" dirty="0"/>
              <a:t> y </a:t>
            </a:r>
            <a:r>
              <a:rPr lang="en-US" b="1" dirty="0" err="1"/>
              <a:t>práctica</a:t>
            </a:r>
            <a:r>
              <a:rPr lang="en-US" b="1" dirty="0"/>
              <a:t> para </a:t>
            </a:r>
            <a:r>
              <a:rPr lang="en-US" b="1" dirty="0" err="1"/>
              <a:t>Atención</a:t>
            </a:r>
            <a:r>
              <a:rPr lang="en-US" b="1" dirty="0"/>
              <a:t> Primaria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574373-B8DA-C008-EFF9-922B4524541E}"/>
              </a:ext>
            </a:extLst>
          </p:cNvPr>
          <p:cNvSpPr txBox="1"/>
          <p:nvPr/>
        </p:nvSpPr>
        <p:spPr>
          <a:xfrm>
            <a:off x="219285" y="3375316"/>
            <a:ext cx="8454452" cy="428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Boehringer Ingelheim ha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aportado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una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beca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educativa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para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el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desarrollo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,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edición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,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impresion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y</a:t>
            </a:r>
          </a:p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costes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asociados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pero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no ha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contribuido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el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contenido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de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este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documento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. </a:t>
            </a:r>
            <a:endParaRPr lang="en-US" sz="1050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75482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Caso </a:t>
            </a:r>
            <a:r>
              <a:rPr lang="en-US" dirty="0" err="1"/>
              <a:t>clínico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Antecedentes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8775" y="1326358"/>
            <a:ext cx="5381625" cy="2628900"/>
          </a:xfrm>
        </p:spPr>
        <p:txBody>
          <a:bodyPr/>
          <a:lstStyle/>
          <a:p>
            <a:r>
              <a:rPr lang="en-US" sz="1500" dirty="0"/>
              <a:t>El Sr. JD </a:t>
            </a:r>
            <a:r>
              <a:rPr lang="en-US" sz="1500" dirty="0" err="1"/>
              <a:t>tiene</a:t>
            </a:r>
            <a:r>
              <a:rPr lang="en-US" sz="1500" dirty="0"/>
              <a:t> 67 </a:t>
            </a:r>
            <a:r>
              <a:rPr lang="en-US" sz="1500" dirty="0" err="1"/>
              <a:t>años</a:t>
            </a:r>
            <a:r>
              <a:rPr lang="en-US" sz="1500" dirty="0"/>
              <a:t> y </a:t>
            </a:r>
            <a:r>
              <a:rPr lang="en-US" sz="1500" dirty="0" err="1"/>
              <a:t>trabajaba</a:t>
            </a:r>
            <a:r>
              <a:rPr lang="en-US" sz="1500" dirty="0"/>
              <a:t> </a:t>
            </a:r>
            <a:r>
              <a:rPr lang="en-US" sz="1500" dirty="0" err="1"/>
              <a:t>como</a:t>
            </a:r>
            <a:r>
              <a:rPr lang="en-US" sz="1500" dirty="0"/>
              <a:t> </a:t>
            </a:r>
            <a:r>
              <a:rPr lang="en-US" sz="1500" dirty="0" err="1"/>
              <a:t>taxista</a:t>
            </a:r>
            <a:r>
              <a:rPr lang="en-US" sz="1500" dirty="0"/>
              <a:t>.</a:t>
            </a:r>
          </a:p>
          <a:p>
            <a:r>
              <a:rPr lang="en-US" sz="1500" dirty="0" err="1"/>
              <a:t>Ahora</a:t>
            </a:r>
            <a:r>
              <a:rPr lang="en-US" sz="1500" dirty="0"/>
              <a:t> </a:t>
            </a:r>
            <a:r>
              <a:rPr lang="en-US" sz="1500" dirty="0" err="1"/>
              <a:t>está</a:t>
            </a:r>
            <a:r>
              <a:rPr lang="en-US" sz="1500" dirty="0"/>
              <a:t> </a:t>
            </a:r>
            <a:r>
              <a:rPr lang="en-US" sz="1500" dirty="0" err="1"/>
              <a:t>jubilado</a:t>
            </a:r>
            <a:r>
              <a:rPr lang="en-US" sz="1500" dirty="0"/>
              <a:t> y </a:t>
            </a:r>
            <a:r>
              <a:rPr lang="en-US" sz="1500" dirty="0" err="1"/>
              <a:t>pasa</a:t>
            </a:r>
            <a:r>
              <a:rPr lang="en-US" sz="1500" dirty="0"/>
              <a:t> la mayor </a:t>
            </a:r>
            <a:r>
              <a:rPr lang="en-US" sz="1500" dirty="0" err="1"/>
              <a:t>parte</a:t>
            </a:r>
            <a:r>
              <a:rPr lang="en-US" sz="1500" dirty="0"/>
              <a:t> del </a:t>
            </a:r>
            <a:r>
              <a:rPr lang="en-US" sz="1500" dirty="0" err="1"/>
              <a:t>tiempo</a:t>
            </a:r>
            <a:r>
              <a:rPr lang="en-US" sz="1500" dirty="0"/>
              <a:t> </a:t>
            </a:r>
            <a:r>
              <a:rPr lang="en-US" sz="1500" dirty="0" err="1"/>
              <a:t>en</a:t>
            </a:r>
            <a:r>
              <a:rPr lang="en-US" sz="1500" dirty="0"/>
              <a:t> casa, </a:t>
            </a:r>
            <a:r>
              <a:rPr lang="en-US" sz="1500" dirty="0" err="1"/>
              <a:t>leyendo</a:t>
            </a:r>
            <a:r>
              <a:rPr lang="en-US" sz="1500" dirty="0"/>
              <a:t> </a:t>
            </a:r>
            <a:r>
              <a:rPr lang="en-US" sz="1500" dirty="0" err="1"/>
              <a:t>el</a:t>
            </a:r>
            <a:r>
              <a:rPr lang="en-US" sz="1500" dirty="0"/>
              <a:t> </a:t>
            </a:r>
            <a:r>
              <a:rPr lang="en-US" sz="1500" dirty="0" err="1"/>
              <a:t>periódico</a:t>
            </a:r>
            <a:r>
              <a:rPr lang="en-US" sz="1500" dirty="0"/>
              <a:t> y </a:t>
            </a:r>
            <a:r>
              <a:rPr lang="en-US" sz="1500" dirty="0" err="1"/>
              <a:t>viendo</a:t>
            </a:r>
            <a:r>
              <a:rPr lang="en-US" sz="1500" dirty="0"/>
              <a:t> TV</a:t>
            </a:r>
            <a:endParaRPr lang="en-US" sz="1500" b="1" i="1" dirty="0"/>
          </a:p>
          <a:p>
            <a:r>
              <a:rPr lang="en-US" sz="1500" dirty="0" err="1"/>
              <a:t>Acompaña</a:t>
            </a:r>
            <a:r>
              <a:rPr lang="en-US" sz="1500" dirty="0"/>
              <a:t> a </a:t>
            </a:r>
            <a:r>
              <a:rPr lang="en-US" sz="1500" dirty="0" err="1"/>
              <a:t>su</a:t>
            </a:r>
            <a:r>
              <a:rPr lang="en-US" sz="1500" dirty="0"/>
              <a:t> </a:t>
            </a:r>
            <a:r>
              <a:rPr lang="en-US" sz="1500" dirty="0" err="1"/>
              <a:t>esposa</a:t>
            </a:r>
            <a:r>
              <a:rPr lang="en-US" sz="1500" dirty="0"/>
              <a:t> a la </a:t>
            </a:r>
            <a:r>
              <a:rPr lang="en-US" sz="1500" dirty="0" err="1"/>
              <a:t>compra</a:t>
            </a:r>
            <a:r>
              <a:rPr lang="en-US" sz="1500" dirty="0"/>
              <a:t> </a:t>
            </a:r>
            <a:r>
              <a:rPr lang="en-US" sz="1500" dirty="0" err="1"/>
              <a:t>semanal</a:t>
            </a:r>
            <a:r>
              <a:rPr lang="en-US" sz="1500" dirty="0"/>
              <a:t>, y </a:t>
            </a:r>
            <a:r>
              <a:rPr lang="en-US" sz="1500" dirty="0" err="1"/>
              <a:t>en</a:t>
            </a:r>
            <a:r>
              <a:rPr lang="en-US" sz="1500" dirty="0"/>
              <a:t> </a:t>
            </a:r>
            <a:r>
              <a:rPr lang="en-US" sz="1500" dirty="0" err="1"/>
              <a:t>ocasiones</a:t>
            </a:r>
            <a:r>
              <a:rPr lang="en-US" sz="1500" dirty="0"/>
              <a:t> </a:t>
            </a:r>
            <a:r>
              <a:rPr lang="en-US" sz="1500" dirty="0" err="1"/>
              <a:t>participa</a:t>
            </a:r>
            <a:r>
              <a:rPr lang="en-US" sz="1500" dirty="0"/>
              <a:t> </a:t>
            </a:r>
            <a:r>
              <a:rPr lang="en-US" sz="1500" dirty="0" err="1"/>
              <a:t>en</a:t>
            </a:r>
            <a:r>
              <a:rPr lang="en-US" sz="1500" dirty="0"/>
              <a:t> </a:t>
            </a:r>
            <a:r>
              <a:rPr lang="en-US" sz="1500" dirty="0" err="1"/>
              <a:t>pequeñas</a:t>
            </a:r>
            <a:r>
              <a:rPr lang="en-US" sz="1500" dirty="0"/>
              <a:t> </a:t>
            </a:r>
            <a:r>
              <a:rPr lang="en-US" sz="1500" dirty="0" err="1"/>
              <a:t>tareas</a:t>
            </a:r>
            <a:r>
              <a:rPr lang="en-US" sz="1500" dirty="0"/>
              <a:t>. Pero </a:t>
            </a:r>
            <a:r>
              <a:rPr lang="en-US" sz="1500" dirty="0" err="1"/>
              <a:t>como</a:t>
            </a:r>
            <a:r>
              <a:rPr lang="en-US" sz="1500" dirty="0"/>
              <a:t> </a:t>
            </a:r>
            <a:r>
              <a:rPr lang="en-US" sz="1500" dirty="0" err="1"/>
              <a:t>ella</a:t>
            </a:r>
            <a:r>
              <a:rPr lang="en-US" sz="1500" dirty="0"/>
              <a:t> es 5 </a:t>
            </a:r>
            <a:r>
              <a:rPr lang="en-US" sz="1500" dirty="0" err="1"/>
              <a:t>años</a:t>
            </a:r>
            <a:r>
              <a:rPr lang="en-US" sz="1500" dirty="0"/>
              <a:t> </a:t>
            </a:r>
            <a:r>
              <a:rPr lang="en-US" sz="1500" dirty="0" err="1"/>
              <a:t>más</a:t>
            </a:r>
            <a:r>
              <a:rPr lang="en-US" sz="1500" dirty="0"/>
              <a:t> </a:t>
            </a:r>
            <a:r>
              <a:rPr lang="en-US" sz="1500" dirty="0" err="1"/>
              <a:t>jóven</a:t>
            </a:r>
            <a:r>
              <a:rPr lang="en-US" sz="1500" dirty="0"/>
              <a:t>, le </a:t>
            </a:r>
            <a:r>
              <a:rPr lang="en-US" sz="1500" dirty="0" err="1"/>
              <a:t>gusta</a:t>
            </a:r>
            <a:r>
              <a:rPr lang="en-US" sz="1500" dirty="0"/>
              <a:t> </a:t>
            </a:r>
            <a:r>
              <a:rPr lang="en-US" sz="1500" dirty="0" err="1"/>
              <a:t>llevar</a:t>
            </a:r>
            <a:r>
              <a:rPr lang="en-US" sz="1500" dirty="0"/>
              <a:t> la casa y </a:t>
            </a:r>
            <a:r>
              <a:rPr lang="en-US" sz="1500" dirty="0" err="1"/>
              <a:t>mimarle</a:t>
            </a:r>
            <a:r>
              <a:rPr lang="en-US" sz="1500" dirty="0"/>
              <a:t>.</a:t>
            </a:r>
          </a:p>
          <a:p>
            <a:r>
              <a:rPr lang="en-US" sz="1500" dirty="0" err="1"/>
              <a:t>Tenía</a:t>
            </a:r>
            <a:r>
              <a:rPr lang="en-US" sz="1500" dirty="0"/>
              <a:t> </a:t>
            </a:r>
            <a:r>
              <a:rPr lang="en-US" sz="1500" dirty="0" err="1"/>
              <a:t>planeado</a:t>
            </a:r>
            <a:r>
              <a:rPr lang="en-US" sz="1500" dirty="0"/>
              <a:t> pasar las </a:t>
            </a:r>
            <a:r>
              <a:rPr lang="en-US" sz="1500" dirty="0" err="1"/>
              <a:t>mañanas</a:t>
            </a:r>
            <a:r>
              <a:rPr lang="en-US" sz="1500" dirty="0"/>
              <a:t> </a:t>
            </a:r>
            <a:r>
              <a:rPr lang="en-US" sz="1500" dirty="0" err="1"/>
              <a:t>llevando</a:t>
            </a:r>
            <a:r>
              <a:rPr lang="en-US" sz="1500" dirty="0"/>
              <a:t> a </a:t>
            </a:r>
            <a:r>
              <a:rPr lang="en-US" sz="1500" dirty="0" err="1"/>
              <a:t>su</a:t>
            </a:r>
            <a:r>
              <a:rPr lang="en-US" sz="1500" dirty="0"/>
              <a:t> </a:t>
            </a:r>
            <a:r>
              <a:rPr lang="en-US" sz="1500" dirty="0" err="1"/>
              <a:t>nieta</a:t>
            </a:r>
            <a:r>
              <a:rPr lang="en-US" sz="1500" dirty="0"/>
              <a:t> de 3 </a:t>
            </a:r>
            <a:r>
              <a:rPr lang="en-US" sz="1500" dirty="0" err="1"/>
              <a:t>años</a:t>
            </a:r>
            <a:r>
              <a:rPr lang="en-US" sz="1500" dirty="0"/>
              <a:t> al </a:t>
            </a:r>
            <a:r>
              <a:rPr lang="en-US" sz="1500" dirty="0" err="1"/>
              <a:t>parque</a:t>
            </a:r>
            <a:r>
              <a:rPr lang="en-US" sz="1500" dirty="0"/>
              <a:t>, </a:t>
            </a:r>
            <a:r>
              <a:rPr lang="en-US" sz="1500" dirty="0" err="1"/>
              <a:t>pero</a:t>
            </a:r>
            <a:r>
              <a:rPr lang="en-US" sz="1500" dirty="0"/>
              <a:t> no ha </a:t>
            </a:r>
            <a:r>
              <a:rPr lang="en-US" sz="1500" dirty="0" err="1"/>
              <a:t>podido</a:t>
            </a:r>
            <a:r>
              <a:rPr lang="en-US" sz="1500" dirty="0"/>
              <a:t> </a:t>
            </a:r>
            <a:r>
              <a:rPr lang="en-US" sz="1500" dirty="0" err="1"/>
              <a:t>porque</a:t>
            </a:r>
            <a:r>
              <a:rPr lang="en-US" sz="1500" dirty="0"/>
              <a:t> se </a:t>
            </a:r>
            <a:r>
              <a:rPr lang="en-US" sz="1500" dirty="0" err="1"/>
              <a:t>cansa</a:t>
            </a:r>
            <a:r>
              <a:rPr lang="en-US" sz="1500" dirty="0"/>
              <a:t> </a:t>
            </a:r>
            <a:r>
              <a:rPr lang="en-US" sz="1500" dirty="0" err="1"/>
              <a:t>mucho</a:t>
            </a:r>
            <a:r>
              <a:rPr lang="en-US" sz="1500" dirty="0"/>
              <a:t> y no </a:t>
            </a:r>
            <a:r>
              <a:rPr lang="en-US" sz="1500" dirty="0" err="1"/>
              <a:t>puede</a:t>
            </a:r>
            <a:r>
              <a:rPr lang="en-US" sz="1500" dirty="0"/>
              <a:t> con </a:t>
            </a:r>
            <a:r>
              <a:rPr lang="en-US" sz="1500" dirty="0" err="1"/>
              <a:t>ella</a:t>
            </a:r>
            <a:r>
              <a:rPr lang="en-US" sz="1500" dirty="0"/>
              <a:t>.</a:t>
            </a:r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3450" y="2411413"/>
            <a:ext cx="2757488" cy="1838325"/>
          </a:xfrm>
          <a:prstGeom prst="rect">
            <a:avLst/>
          </a:prstGeom>
        </p:spPr>
      </p:pic>
      <p:sp>
        <p:nvSpPr>
          <p:cNvPr id="6" name="6 - Επεξήγηση με στρογγυλεμένο παραλληλόγραμμο"/>
          <p:cNvSpPr/>
          <p:nvPr/>
        </p:nvSpPr>
        <p:spPr>
          <a:xfrm>
            <a:off x="6445885" y="1186815"/>
            <a:ext cx="1819910" cy="135382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i="1" dirty="0">
                <a:solidFill>
                  <a:schemeClr val="tx1"/>
                </a:solidFill>
              </a:rPr>
              <a:t>“</a:t>
            </a:r>
            <a:r>
              <a:rPr lang="en-US" sz="1400" i="1" dirty="0" err="1">
                <a:solidFill>
                  <a:schemeClr val="tx1"/>
                </a:solidFill>
              </a:rPr>
              <a:t>Siempre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estoy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cansado</a:t>
            </a:r>
            <a:r>
              <a:rPr lang="en-US" sz="1400" i="1" dirty="0">
                <a:solidFill>
                  <a:schemeClr val="tx1"/>
                </a:solidFill>
              </a:rPr>
              <a:t> y </a:t>
            </a:r>
            <a:r>
              <a:rPr lang="en-US" sz="1400" i="1" dirty="0" err="1">
                <a:solidFill>
                  <a:schemeClr val="tx1"/>
                </a:solidFill>
              </a:rPr>
              <a:t>siento</a:t>
            </a:r>
            <a:r>
              <a:rPr lang="en-US" sz="1400" i="1" dirty="0">
                <a:solidFill>
                  <a:schemeClr val="tx1"/>
                </a:solidFill>
              </a:rPr>
              <a:t> que </a:t>
            </a:r>
            <a:r>
              <a:rPr lang="en-US" sz="1400" i="1" dirty="0" err="1">
                <a:solidFill>
                  <a:schemeClr val="tx1"/>
                </a:solidFill>
              </a:rPr>
              <a:t>uso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toda</a:t>
            </a:r>
            <a:r>
              <a:rPr lang="en-US" sz="1400" i="1" dirty="0">
                <a:solidFill>
                  <a:schemeClr val="tx1"/>
                </a:solidFill>
              </a:rPr>
              <a:t> mi </a:t>
            </a:r>
            <a:r>
              <a:rPr lang="en-US" sz="1400" i="1" dirty="0" err="1">
                <a:solidFill>
                  <a:schemeClr val="tx1"/>
                </a:solidFill>
              </a:rPr>
              <a:t>energía</a:t>
            </a:r>
            <a:r>
              <a:rPr lang="en-US" sz="1400" i="1" dirty="0">
                <a:solidFill>
                  <a:schemeClr val="tx1"/>
                </a:solidFill>
              </a:rPr>
              <a:t> para </a:t>
            </a:r>
            <a:r>
              <a:rPr lang="en-US" sz="1400" i="1" dirty="0" err="1">
                <a:solidFill>
                  <a:schemeClr val="tx1"/>
                </a:solidFill>
              </a:rPr>
              <a:t>intentar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respirar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cuando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ando</a:t>
            </a:r>
            <a:r>
              <a:rPr lang="en-US" sz="1400" i="1" dirty="0">
                <a:solidFill>
                  <a:schemeClr val="tx1"/>
                </a:solidFill>
              </a:rPr>
              <a:t>”</a:t>
            </a:r>
            <a:endParaRPr lang="en-US" sz="1400" i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Historia </a:t>
            </a:r>
            <a:r>
              <a:rPr lang="en-US" dirty="0" err="1"/>
              <a:t>clínica</a:t>
            </a:r>
            <a:r>
              <a:rPr lang="en-US" dirty="0"/>
              <a:t> y </a:t>
            </a:r>
            <a:r>
              <a:rPr lang="en-US" dirty="0" err="1"/>
              <a:t>factores</a:t>
            </a:r>
            <a:r>
              <a:rPr lang="en-US" dirty="0"/>
              <a:t> de </a:t>
            </a:r>
            <a:r>
              <a:rPr lang="en-US" dirty="0" err="1"/>
              <a:t>riesgo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3318946"/>
            <a:ext cx="8427402" cy="942579"/>
          </a:xfrm>
        </p:spPr>
        <p:txBody>
          <a:bodyPr/>
          <a:lstStyle/>
          <a:p>
            <a:r>
              <a:rPr lang="en-US" sz="1200" dirty="0"/>
              <a:t>El Sr. JD </a:t>
            </a:r>
            <a:r>
              <a:rPr lang="en-US" sz="1200" dirty="0" err="1"/>
              <a:t>muestra</a:t>
            </a:r>
            <a:r>
              <a:rPr lang="en-US" sz="1200" dirty="0"/>
              <a:t> un </a:t>
            </a:r>
            <a:r>
              <a:rPr lang="en-US" sz="1200" dirty="0" err="1"/>
              <a:t>buen</a:t>
            </a:r>
            <a:r>
              <a:rPr lang="en-US" sz="1200" dirty="0"/>
              <a:t> </a:t>
            </a:r>
            <a:r>
              <a:rPr lang="en-US" sz="1200" dirty="0" err="1"/>
              <a:t>cumplimiento</a:t>
            </a:r>
            <a:r>
              <a:rPr lang="en-US" sz="1200" dirty="0"/>
              <a:t> </a:t>
            </a:r>
            <a:r>
              <a:rPr lang="en-US" sz="1200" dirty="0" err="1"/>
              <a:t>terapéutico</a:t>
            </a:r>
            <a:r>
              <a:rPr lang="en-US" sz="1200" dirty="0"/>
              <a:t> con la </a:t>
            </a:r>
            <a:r>
              <a:rPr lang="en-US" sz="1200" dirty="0" err="1"/>
              <a:t>medicación</a:t>
            </a:r>
            <a:r>
              <a:rPr lang="en-US" sz="1200" dirty="0"/>
              <a:t> para </a:t>
            </a:r>
            <a:r>
              <a:rPr lang="en-US" sz="1200" dirty="0" err="1"/>
              <a:t>el</a:t>
            </a:r>
            <a:r>
              <a:rPr lang="en-US" sz="1200" dirty="0"/>
              <a:t> </a:t>
            </a:r>
            <a:r>
              <a:rPr lang="en-US" sz="1200" dirty="0" err="1"/>
              <a:t>corazón</a:t>
            </a:r>
            <a:r>
              <a:rPr lang="en-US" sz="1200" dirty="0"/>
              <a:t>, </a:t>
            </a:r>
            <a:r>
              <a:rPr lang="en-US" sz="1200" dirty="0" err="1"/>
              <a:t>sobretodo</a:t>
            </a:r>
            <a:r>
              <a:rPr lang="en-US" sz="1200" dirty="0"/>
              <a:t> </a:t>
            </a:r>
            <a:r>
              <a:rPr lang="en-US" sz="1200" dirty="0" err="1"/>
              <a:t>después</a:t>
            </a:r>
            <a:r>
              <a:rPr lang="en-US" sz="1200" dirty="0"/>
              <a:t> del TIA</a:t>
            </a:r>
          </a:p>
          <a:p>
            <a:r>
              <a:rPr lang="en-US" sz="1200" dirty="0" err="1"/>
              <a:t>Aunque</a:t>
            </a:r>
            <a:r>
              <a:rPr lang="en-US" sz="1200" dirty="0"/>
              <a:t> le </a:t>
            </a:r>
            <a:r>
              <a:rPr lang="en-US" sz="1200" dirty="0" err="1"/>
              <a:t>recetaron</a:t>
            </a:r>
            <a:r>
              <a:rPr lang="en-US" sz="1200" dirty="0"/>
              <a:t> un </a:t>
            </a:r>
            <a:r>
              <a:rPr lang="en-US" sz="1200" dirty="0" err="1"/>
              <a:t>tratamiento</a:t>
            </a:r>
            <a:r>
              <a:rPr lang="en-US" sz="1200" dirty="0"/>
              <a:t> de </a:t>
            </a:r>
            <a:r>
              <a:rPr lang="en-US" sz="1200" dirty="0" err="1"/>
              <a:t>mantenimiento</a:t>
            </a:r>
            <a:r>
              <a:rPr lang="en-US" sz="1200" dirty="0"/>
              <a:t> para la EPOC, lo </a:t>
            </a:r>
            <a:r>
              <a:rPr lang="en-US" sz="1200" dirty="0" err="1"/>
              <a:t>toma</a:t>
            </a:r>
            <a:r>
              <a:rPr lang="en-US" sz="1200" dirty="0"/>
              <a:t> poco </a:t>
            </a:r>
            <a:r>
              <a:rPr lang="en-US" sz="1200" dirty="0" err="1"/>
              <a:t>porque</a:t>
            </a:r>
            <a:r>
              <a:rPr lang="en-US" sz="1200" dirty="0"/>
              <a:t> </a:t>
            </a:r>
            <a:r>
              <a:rPr lang="en-US" sz="1200" dirty="0" err="1"/>
              <a:t>cree</a:t>
            </a:r>
            <a:r>
              <a:rPr lang="en-US" sz="1200" dirty="0"/>
              <a:t> que </a:t>
            </a:r>
            <a:r>
              <a:rPr lang="en-US" sz="1200" dirty="0" err="1"/>
              <a:t>ya</a:t>
            </a:r>
            <a:r>
              <a:rPr lang="en-US" sz="1200" dirty="0"/>
              <a:t> </a:t>
            </a:r>
            <a:r>
              <a:rPr lang="en-US" sz="1200" dirty="0" err="1"/>
              <a:t>toma</a:t>
            </a:r>
            <a:r>
              <a:rPr lang="en-US" sz="1200" dirty="0"/>
              <a:t> </a:t>
            </a:r>
            <a:r>
              <a:rPr lang="en-US" sz="1200" dirty="0" err="1"/>
              <a:t>muchas</a:t>
            </a:r>
            <a:r>
              <a:rPr lang="en-US" sz="1200" dirty="0"/>
              <a:t> </a:t>
            </a:r>
            <a:r>
              <a:rPr lang="en-US" sz="1200" dirty="0" err="1"/>
              <a:t>cosas</a:t>
            </a:r>
            <a:r>
              <a:rPr lang="en-US" sz="1200" dirty="0"/>
              <a:t> y que la “</a:t>
            </a:r>
            <a:r>
              <a:rPr lang="en-US" sz="1200" dirty="0" err="1"/>
              <a:t>bronquitis</a:t>
            </a:r>
            <a:r>
              <a:rPr lang="en-US" sz="1200" dirty="0"/>
              <a:t>” solo le </a:t>
            </a:r>
            <a:r>
              <a:rPr lang="en-US" sz="1200" dirty="0" err="1"/>
              <a:t>molesta</a:t>
            </a:r>
            <a:r>
              <a:rPr lang="en-US" sz="1200" dirty="0"/>
              <a:t> a </a:t>
            </a:r>
            <a:r>
              <a:rPr lang="en-US" sz="1200" dirty="0" err="1"/>
              <a:t>él</a:t>
            </a:r>
            <a:r>
              <a:rPr lang="en-US" sz="1200" dirty="0"/>
              <a:t> </a:t>
            </a:r>
            <a:r>
              <a:rPr lang="en-US" sz="1200" dirty="0" err="1"/>
              <a:t>cuando</a:t>
            </a:r>
            <a:r>
              <a:rPr lang="en-US" sz="1200" dirty="0"/>
              <a:t> se </a:t>
            </a:r>
            <a:r>
              <a:rPr lang="en-US" sz="1200" dirty="0" err="1"/>
              <a:t>acatarra</a:t>
            </a:r>
            <a:r>
              <a:rPr lang="en-US" sz="1200" dirty="0"/>
              <a:t>.</a:t>
            </a:r>
          </a:p>
          <a:p>
            <a:r>
              <a:rPr lang="en-US" sz="1200" dirty="0" err="1"/>
              <a:t>Su</a:t>
            </a:r>
            <a:r>
              <a:rPr lang="en-US" sz="1200" dirty="0"/>
              <a:t> ultimo </a:t>
            </a:r>
            <a:r>
              <a:rPr lang="en-US" sz="1200" dirty="0" err="1"/>
              <a:t>episodio</a:t>
            </a:r>
            <a:r>
              <a:rPr lang="en-US" sz="1200" dirty="0"/>
              <a:t> de “</a:t>
            </a:r>
            <a:r>
              <a:rPr lang="en-US" sz="1200" dirty="0" err="1"/>
              <a:t>bronquitis</a:t>
            </a:r>
            <a:r>
              <a:rPr lang="en-US" sz="1200" dirty="0"/>
              <a:t>” </a:t>
            </a:r>
            <a:r>
              <a:rPr lang="en-US" sz="1200" dirty="0" err="1"/>
              <a:t>fue</a:t>
            </a:r>
            <a:r>
              <a:rPr lang="en-US" sz="1200" dirty="0"/>
              <a:t> </a:t>
            </a:r>
            <a:r>
              <a:rPr lang="en-US" sz="1200" dirty="0" err="1"/>
              <a:t>hace</a:t>
            </a:r>
            <a:r>
              <a:rPr lang="en-US" sz="1200" dirty="0"/>
              <a:t> un </a:t>
            </a:r>
            <a:r>
              <a:rPr lang="en-US" sz="1200" dirty="0" err="1"/>
              <a:t>año</a:t>
            </a:r>
            <a:r>
              <a:rPr lang="en-US" sz="1200" dirty="0"/>
              <a:t>. Le </a:t>
            </a:r>
            <a:r>
              <a:rPr lang="en-US" sz="1200" dirty="0" err="1"/>
              <a:t>dieron</a:t>
            </a:r>
            <a:r>
              <a:rPr lang="en-US" sz="1200" dirty="0"/>
              <a:t> un nuevo </a:t>
            </a:r>
            <a:r>
              <a:rPr lang="en-US" sz="1200" dirty="0" err="1"/>
              <a:t>tratamiento</a:t>
            </a:r>
            <a:r>
              <a:rPr lang="en-US" sz="1200" dirty="0"/>
              <a:t> </a:t>
            </a:r>
            <a:r>
              <a:rPr lang="en-US" sz="1200" dirty="0" err="1"/>
              <a:t>pero</a:t>
            </a:r>
            <a:r>
              <a:rPr lang="en-US" sz="1200" dirty="0"/>
              <a:t> no </a:t>
            </a:r>
            <a:r>
              <a:rPr lang="en-US" sz="1200" dirty="0" err="1"/>
              <a:t>necesitó</a:t>
            </a:r>
            <a:r>
              <a:rPr lang="en-US" sz="1200" dirty="0"/>
              <a:t> </a:t>
            </a:r>
            <a:r>
              <a:rPr lang="en-US" sz="1200" dirty="0" err="1"/>
              <a:t>acudir</a:t>
            </a:r>
            <a:r>
              <a:rPr lang="en-US" sz="1200" dirty="0"/>
              <a:t> al hospital.</a:t>
            </a:r>
          </a:p>
        </p:txBody>
      </p:sp>
      <p:graphicFrame>
        <p:nvGraphicFramePr>
          <p:cNvPr id="4" name="5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103133"/>
              </p:ext>
            </p:extLst>
          </p:nvPr>
        </p:nvGraphicFramePr>
        <p:xfrm>
          <a:off x="357823" y="1124386"/>
          <a:ext cx="8471535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2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8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3514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Enfermedades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:</a:t>
                      </a: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Hipertensión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Hipercolesterolemia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AIT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EPOC</a:t>
                      </a:r>
                      <a:endParaRPr lang="en-US" altLang="x-none" sz="12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el-GR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Tratamiento</a:t>
                      </a:r>
                      <a:r>
                        <a:rPr lang="en-US" altLang="el-G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actual: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l-GR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IECA+diurético</a:t>
                      </a:r>
                      <a:endParaRPr lang="en-US" altLang="el-GR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l-GR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Antiagregante</a:t>
                      </a:r>
                      <a:endParaRPr lang="en-US" altLang="el-GR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l-GR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Estatina</a:t>
                      </a:r>
                      <a:endParaRPr lang="en-US" altLang="el-GR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l-G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LABA y SABA a </a:t>
                      </a:r>
                      <a:r>
                        <a:rPr lang="en-US" altLang="el-GR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demanda</a:t>
                      </a:r>
                      <a:endParaRPr lang="en-US" altLang="el-GR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0">
                        <a:buFont typeface="Arial" panose="020B0604020202020204" pitchFamily="34" charset="0"/>
                        <a:buNone/>
                      </a:pPr>
                      <a:endParaRPr lang="en-US" altLang="el-GR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Valoración</a:t>
                      </a: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reisgos</a:t>
                      </a: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Alcohol :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ocasional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Tabaco: </a:t>
                      </a:r>
                      <a:r>
                        <a:rPr lang="en-US" sz="12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fumador</a:t>
                      </a:r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activo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(37.5 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paq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IMC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29.7 kg / m</a:t>
                      </a:r>
                      <a:r>
                        <a:rPr lang="en-US" altLang="x-none" sz="12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2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Ejercicio</a:t>
                      </a:r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limitado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siempre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está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cansado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8288" indent="-268288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Alergias</a:t>
                      </a: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  <a:p>
                      <a:pPr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68288" marR="0" indent="-268288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Vacunas</a:t>
                      </a: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 día con </a:t>
                      </a:r>
                      <a:r>
                        <a:rPr lang="en-US" sz="12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neumococo</a:t>
                      </a:r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gripe y COVID-19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Motivo</a:t>
            </a:r>
            <a:r>
              <a:rPr lang="en-US" dirty="0"/>
              <a:t> de consulta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 Sr. JD </a:t>
            </a:r>
            <a:r>
              <a:rPr lang="en-US" dirty="0" err="1"/>
              <a:t>viene</a:t>
            </a:r>
            <a:r>
              <a:rPr lang="en-US" dirty="0"/>
              <a:t> a </a:t>
            </a:r>
            <a:r>
              <a:rPr lang="en-US" dirty="0" err="1"/>
              <a:t>renovar</a:t>
            </a:r>
            <a:r>
              <a:rPr lang="en-US" dirty="0"/>
              <a:t> la </a:t>
            </a:r>
            <a:r>
              <a:rPr lang="en-US" dirty="0" err="1"/>
              <a:t>medicación</a:t>
            </a:r>
            <a:endParaRPr lang="en-US" dirty="0"/>
          </a:p>
        </p:txBody>
      </p:sp>
      <p:pic>
        <p:nvPicPr>
          <p:cNvPr id="4" name="Content Placeholder 2" descr="tablets-g42b1b0bfa_6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995488"/>
            <a:ext cx="2997200" cy="2446337"/>
          </a:xfrm>
          <a:prstGeom prst="rect">
            <a:avLst/>
          </a:prstGeom>
        </p:spPr>
      </p:pic>
      <p:pic>
        <p:nvPicPr>
          <p:cNvPr id="5" name="Content Placeholder 5" descr="prescription-g85ea7da41_6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4575" y="2066925"/>
            <a:ext cx="3503613" cy="22558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deberíamos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348979"/>
            <a:ext cx="3870325" cy="26289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chemeClr val="tx2"/>
                </a:solidFill>
              </a:rPr>
              <a:t>Escenario</a:t>
            </a:r>
            <a:r>
              <a:rPr lang="en-US" b="1" dirty="0">
                <a:solidFill>
                  <a:schemeClr val="tx2"/>
                </a:solidFill>
              </a:rPr>
              <a:t> 1</a:t>
            </a:r>
          </a:p>
          <a:p>
            <a:r>
              <a:rPr lang="en-US" sz="1800" dirty="0"/>
              <a:t>“¿</a:t>
            </a:r>
            <a:r>
              <a:rPr lang="en-US" sz="1800" dirty="0" err="1"/>
              <a:t>Cómo</a:t>
            </a:r>
            <a:r>
              <a:rPr lang="en-US" sz="1800" dirty="0"/>
              <a:t> se </a:t>
            </a:r>
            <a:r>
              <a:rPr lang="en-US" sz="1800" dirty="0" err="1"/>
              <a:t>encuentra</a:t>
            </a:r>
            <a:r>
              <a:rPr lang="en-US" sz="1800" dirty="0"/>
              <a:t>?”</a:t>
            </a:r>
          </a:p>
          <a:p>
            <a:r>
              <a:rPr lang="en-US" sz="1800" i="1" dirty="0" err="1"/>
              <a:t>Exploración</a:t>
            </a:r>
            <a:r>
              <a:rPr lang="en-US" sz="1800" i="1" dirty="0"/>
              <a:t> </a:t>
            </a:r>
            <a:r>
              <a:rPr lang="en-US" sz="1800" i="1" dirty="0" err="1"/>
              <a:t>física</a:t>
            </a:r>
            <a:r>
              <a:rPr lang="en-US" sz="1800" i="1" dirty="0"/>
              <a:t> y </a:t>
            </a:r>
            <a:r>
              <a:rPr lang="en-US" sz="1800" i="1" dirty="0" err="1"/>
              <a:t>recomendaciones</a:t>
            </a:r>
            <a:r>
              <a:rPr lang="en-US" sz="1800" i="1" dirty="0"/>
              <a:t> </a:t>
            </a:r>
            <a:r>
              <a:rPr lang="en-US" sz="1800" i="1" dirty="0" err="1"/>
              <a:t>generales</a:t>
            </a:r>
            <a:endParaRPr lang="en-US" sz="1800" i="1" dirty="0"/>
          </a:p>
          <a:p>
            <a:r>
              <a:rPr lang="en-US" sz="1800" dirty="0"/>
              <a:t>“</a:t>
            </a:r>
            <a:r>
              <a:rPr lang="en-US" sz="1800" dirty="0" err="1"/>
              <a:t>Usted</a:t>
            </a:r>
            <a:r>
              <a:rPr lang="en-US" sz="1800" dirty="0"/>
              <a:t> sabe que </a:t>
            </a:r>
            <a:r>
              <a:rPr lang="en-US" sz="1800" dirty="0" err="1"/>
              <a:t>fumar</a:t>
            </a:r>
            <a:r>
              <a:rPr lang="en-US" sz="1800" dirty="0"/>
              <a:t> le </a:t>
            </a:r>
            <a:r>
              <a:rPr lang="en-US" sz="1800" dirty="0" err="1"/>
              <a:t>hace</a:t>
            </a:r>
            <a:r>
              <a:rPr lang="en-US" sz="1800" dirty="0"/>
              <a:t> </a:t>
            </a:r>
            <a:r>
              <a:rPr lang="en-US" sz="1800" dirty="0" err="1"/>
              <a:t>daño</a:t>
            </a:r>
            <a:r>
              <a:rPr lang="en-US" sz="1800" dirty="0"/>
              <a:t>, ¿</a:t>
            </a:r>
            <a:r>
              <a:rPr lang="en-US" sz="1800" dirty="0" err="1"/>
              <a:t>verdad</a:t>
            </a:r>
            <a:r>
              <a:rPr lang="en-US" sz="1800" dirty="0"/>
              <a:t>?”</a:t>
            </a:r>
          </a:p>
          <a:p>
            <a:r>
              <a:rPr lang="en-US" sz="1800" i="1" dirty="0" err="1"/>
              <a:t>Renovar</a:t>
            </a:r>
            <a:r>
              <a:rPr lang="en-US" sz="1800" i="1" dirty="0"/>
              <a:t> </a:t>
            </a:r>
            <a:r>
              <a:rPr lang="en-US" sz="1800" i="1" dirty="0" err="1"/>
              <a:t>recetas</a:t>
            </a:r>
            <a:endParaRPr lang="en-US" sz="2000" i="1" dirty="0"/>
          </a:p>
        </p:txBody>
      </p:sp>
      <p:sp>
        <p:nvSpPr>
          <p:cNvPr id="4" name="Content Placeholder 2"/>
          <p:cNvSpPr txBox="1"/>
          <p:nvPr/>
        </p:nvSpPr>
        <p:spPr bwMode="auto">
          <a:xfrm>
            <a:off x="4914900" y="1257300"/>
            <a:ext cx="3997019" cy="2628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259715" indent="-25971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69975" algn="l"/>
                <a:tab pos="1230630" algn="l"/>
              </a:tabLst>
              <a:defRPr sz="2250">
                <a:solidFill>
                  <a:schemeClr val="tx1"/>
                </a:solidFill>
                <a:latin typeface="+mn-lt"/>
                <a:ea typeface="MS PGothic" panose="020B0600070205080204" pitchFamily="112" charset="-128"/>
                <a:cs typeface="MS PGothic" panose="020B0600070205080204" pitchFamily="112" charset="-128"/>
              </a:defRPr>
            </a:lvl1pPr>
            <a:lvl2pPr marL="526415" indent="-26543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69975" algn="l"/>
                <a:tab pos="1230630" algn="l"/>
              </a:tabLst>
              <a:defRPr sz="19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2pPr>
            <a:lvl3pPr marL="745490" indent="-20129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69975" algn="l"/>
                <a:tab pos="1230630" algn="l"/>
              </a:tabLst>
              <a:defRPr sz="16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3pPr>
            <a:lvl4pPr marL="994410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69975" algn="l"/>
                <a:tab pos="1230630" algn="l"/>
              </a:tabLst>
              <a:defRPr sz="142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4pPr>
            <a:lvl5pPr marL="1200150" indent="-20510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5pPr>
            <a:lvl6pPr marL="15430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Font typeface="Times" pitchFamily="-65" charset="0"/>
              <a:buNone/>
            </a:pPr>
            <a:r>
              <a:rPr lang="en-US" b="1" kern="0" dirty="0" err="1">
                <a:solidFill>
                  <a:schemeClr val="tx2"/>
                </a:solidFill>
              </a:rPr>
              <a:t>Escenario</a:t>
            </a:r>
            <a:r>
              <a:rPr lang="en-US" b="1" kern="0" dirty="0">
                <a:solidFill>
                  <a:schemeClr val="tx2"/>
                </a:solidFill>
              </a:rPr>
              <a:t> 2</a:t>
            </a:r>
          </a:p>
          <a:p>
            <a:pPr defTabSz="914400"/>
            <a:r>
              <a:rPr lang="en-US" sz="1800" kern="0" dirty="0" err="1"/>
              <a:t>Valoración</a:t>
            </a:r>
            <a:r>
              <a:rPr lang="en-US" sz="1800" kern="0" dirty="0"/>
              <a:t> de:</a:t>
            </a:r>
          </a:p>
          <a:p>
            <a:pPr lvl="1" defTabSz="914400"/>
            <a:r>
              <a:rPr lang="en-US" sz="1400" i="1" kern="0" dirty="0" err="1"/>
              <a:t>Síntomas</a:t>
            </a:r>
            <a:endParaRPr lang="en-US" sz="1400" i="1" kern="0" dirty="0"/>
          </a:p>
          <a:p>
            <a:pPr lvl="1" defTabSz="914400"/>
            <a:r>
              <a:rPr lang="en-US" sz="1400" i="1" kern="0" dirty="0" err="1"/>
              <a:t>Riesgo</a:t>
            </a:r>
            <a:r>
              <a:rPr lang="en-US" sz="1400" i="1" kern="0" dirty="0"/>
              <a:t> de </a:t>
            </a:r>
            <a:r>
              <a:rPr lang="en-US" sz="1400" i="1" kern="0" dirty="0" err="1"/>
              <a:t>eventos</a:t>
            </a:r>
            <a:r>
              <a:rPr lang="en-US" sz="1400" i="1" kern="0" dirty="0"/>
              <a:t> </a:t>
            </a:r>
            <a:r>
              <a:rPr lang="en-US" sz="1400" i="1" kern="0" dirty="0" err="1"/>
              <a:t>futuros</a:t>
            </a:r>
            <a:endParaRPr lang="en-US" sz="1400" i="1" kern="0" dirty="0"/>
          </a:p>
          <a:p>
            <a:pPr lvl="1" defTabSz="914400"/>
            <a:r>
              <a:rPr lang="en-US" sz="1400" i="1" kern="0" dirty="0" err="1"/>
              <a:t>Comorbilidades</a:t>
            </a:r>
            <a:endParaRPr lang="en-US" sz="1400" i="1" kern="0" dirty="0"/>
          </a:p>
          <a:p>
            <a:pPr defTabSz="914400"/>
            <a:r>
              <a:rPr lang="en-US" sz="1800" kern="0" dirty="0" err="1"/>
              <a:t>Exploración</a:t>
            </a:r>
            <a:r>
              <a:rPr lang="en-US" sz="1800" kern="0" dirty="0"/>
              <a:t> </a:t>
            </a:r>
            <a:r>
              <a:rPr lang="en-US" sz="1800" kern="0" dirty="0" err="1"/>
              <a:t>física</a:t>
            </a:r>
            <a:endParaRPr lang="en-US" sz="1800" kern="0" dirty="0"/>
          </a:p>
          <a:p>
            <a:pPr defTabSz="914400"/>
            <a:r>
              <a:rPr lang="en-US" sz="1800" kern="0" dirty="0" err="1"/>
              <a:t>Consejo</a:t>
            </a:r>
            <a:r>
              <a:rPr lang="en-US" sz="1800" kern="0" dirty="0"/>
              <a:t> breve para </a:t>
            </a:r>
            <a:r>
              <a:rPr lang="en-US" sz="1800" kern="0" dirty="0" err="1"/>
              <a:t>dejar</a:t>
            </a:r>
            <a:r>
              <a:rPr lang="en-US" sz="1800" kern="0" dirty="0"/>
              <a:t> de </a:t>
            </a:r>
            <a:r>
              <a:rPr lang="en-US" sz="1800" kern="0" dirty="0" err="1"/>
              <a:t>fumar</a:t>
            </a:r>
            <a:endParaRPr lang="en-US" sz="1800" kern="0" dirty="0"/>
          </a:p>
          <a:p>
            <a:pPr defTabSz="914400"/>
            <a:r>
              <a:rPr lang="en-US" sz="1800" i="1" kern="0" dirty="0" err="1"/>
              <a:t>Renovar</a:t>
            </a:r>
            <a:r>
              <a:rPr lang="en-US" sz="1800" i="1" kern="0" dirty="0"/>
              <a:t> </a:t>
            </a:r>
            <a:r>
              <a:rPr lang="en-US" sz="1800" i="1" kern="0" dirty="0" err="1"/>
              <a:t>recetas</a:t>
            </a:r>
            <a:endParaRPr lang="en-US" sz="2000" i="1" kern="0" dirty="0"/>
          </a:p>
        </p:txBody>
      </p:sp>
      <p:pic>
        <p:nvPicPr>
          <p:cNvPr id="5" name="Content Placeholder 1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0363" y="1052910"/>
            <a:ext cx="647700" cy="5921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Valoración</a:t>
            </a:r>
            <a:r>
              <a:rPr lang="en-US" dirty="0"/>
              <a:t> de </a:t>
            </a:r>
            <a:r>
              <a:rPr lang="en-US" dirty="0" err="1"/>
              <a:t>síntomas</a:t>
            </a:r>
            <a:endParaRPr lang="en-US" dirty="0"/>
          </a:p>
        </p:txBody>
      </p:sp>
      <p:graphicFrame>
        <p:nvGraphicFramePr>
          <p:cNvPr id="5" name="Content Placeholder 5"/>
          <p:cNvGraphicFramePr/>
          <p:nvPr>
            <p:extLst>
              <p:ext uri="{D42A27DB-BD31-4B8C-83A1-F6EECF244321}">
                <p14:modId xmlns:p14="http://schemas.microsoft.com/office/powerpoint/2010/main" val="1883986351"/>
              </p:ext>
            </p:extLst>
          </p:nvPr>
        </p:nvGraphicFramePr>
        <p:xfrm>
          <a:off x="900113" y="1568450"/>
          <a:ext cx="8085137" cy="2798772"/>
        </p:xfrm>
        <a:graphic>
          <a:graphicData uri="http://schemas.openxmlformats.org/drawingml/2006/table">
            <a:tbl>
              <a:tblPr firstRow="1" bandRow="1"/>
              <a:tblGrid>
                <a:gridCol w="895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9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38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</a:t>
                      </a:r>
                      <a:r>
                        <a:rPr lang="en-US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alt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en-GB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</a:t>
                      </a:r>
                      <a:r>
                        <a:rPr lang="en-US" alt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 </a:t>
                      </a:r>
                      <a:r>
                        <a:rPr lang="en-US" altLang="en-GB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disnea</a:t>
                      </a:r>
                      <a:endParaRPr lang="en-US" alt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75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GB" alt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buNone/>
                      </a:pP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Sólo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fatigo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ejercicio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extremo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02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GB" altLang="en-US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buNone/>
                      </a:pPr>
                      <a:r>
                        <a:rPr lang="en-GB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GB" alt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Dificultad</a:t>
                      </a:r>
                      <a:r>
                        <a:rPr lang="en-GB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respiratoria </a:t>
                      </a:r>
                      <a:r>
                        <a:rPr lang="en-GB" alt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caminando</a:t>
                      </a:r>
                      <a:r>
                        <a:rPr lang="en-GB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rápido</a:t>
                      </a:r>
                      <a:r>
                        <a:rPr lang="en-GB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GB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llano”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1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GB" altLang="en-US" sz="16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buNone/>
                      </a:pP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Caminando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llano con personas de mi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edad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tengo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parar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tomar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aliento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y/o me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dejan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atrás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42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GB" alt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buNone/>
                      </a:pP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“Tengo que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parar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tomar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aliento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cada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100 metros o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cada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varios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minutos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5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GB" alt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buNone/>
                      </a:pP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Dificultad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respiratoria para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salir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casa,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incluso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vestirme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770708" y="2584704"/>
            <a:ext cx="8214542" cy="865632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7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58" y="2774985"/>
            <a:ext cx="760191" cy="506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50249" y="1203325"/>
            <a:ext cx="39501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 b="1" dirty="0" err="1"/>
              <a:t>Escala</a:t>
            </a:r>
            <a:r>
              <a:rPr lang="en-US" altLang="zh-CN" sz="1600" b="1" dirty="0"/>
              <a:t> de </a:t>
            </a:r>
            <a:r>
              <a:rPr lang="en-US" altLang="zh-CN" sz="1600" b="1" dirty="0" err="1"/>
              <a:t>disnea</a:t>
            </a:r>
            <a:r>
              <a:rPr lang="en-US" altLang="zh-CN" sz="1600" b="1" dirty="0"/>
              <a:t> </a:t>
            </a:r>
            <a:r>
              <a:rPr lang="en-US" altLang="zh-CN" sz="1600" b="1" dirty="0" err="1"/>
              <a:t>modificada</a:t>
            </a:r>
            <a:r>
              <a:rPr lang="en-US" altLang="zh-CN" sz="1600" b="1" dirty="0"/>
              <a:t> (</a:t>
            </a:r>
            <a:r>
              <a:rPr lang="en-US" altLang="zh-CN" sz="1600" b="1" dirty="0" err="1"/>
              <a:t>mMRC</a:t>
            </a:r>
            <a:r>
              <a:rPr lang="en-US" altLang="zh-CN" sz="1600" b="1" dirty="0"/>
              <a:t>) 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Impacto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calidad</a:t>
            </a:r>
            <a:r>
              <a:rPr lang="en-US" dirty="0"/>
              <a:t> de </a:t>
            </a:r>
            <a:r>
              <a:rPr lang="en-US" dirty="0" err="1"/>
              <a:t>vida</a:t>
            </a:r>
            <a:r>
              <a:rPr lang="en-US" dirty="0"/>
              <a:t>: CAT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344237" y="2320816"/>
            <a:ext cx="247412" cy="2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/>
              <a:t>X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187131" y="2775211"/>
            <a:ext cx="248649" cy="26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X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187131" y="2547387"/>
            <a:ext cx="248649" cy="26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X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636184" y="3001783"/>
            <a:ext cx="247412" cy="2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X</a:t>
            </a: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4168575" y="3456177"/>
            <a:ext cx="248650" cy="26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X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131463" y="3651455"/>
            <a:ext cx="247412" cy="26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X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467944" y="3854242"/>
            <a:ext cx="247412" cy="26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X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850650" y="3229606"/>
            <a:ext cx="248649" cy="26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X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883596" y="4049520"/>
            <a:ext cx="317925" cy="2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C00000"/>
                </a:solidFill>
              </a:rPr>
              <a:t>20</a:t>
            </a:r>
          </a:p>
        </p:txBody>
      </p:sp>
      <p:sp>
        <p:nvSpPr>
          <p:cNvPr id="15" name="Oval 14"/>
          <p:cNvSpPr/>
          <p:nvPr/>
        </p:nvSpPr>
        <p:spPr>
          <a:xfrm>
            <a:off x="4916997" y="4049520"/>
            <a:ext cx="324110" cy="3292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9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9066" y="3347448"/>
            <a:ext cx="760191" cy="506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1FE13D9-390A-F4BB-C414-FD5361ABE4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79" t="13537" r="52767" b="12582"/>
          <a:stretch/>
        </p:blipFill>
        <p:spPr>
          <a:xfrm>
            <a:off x="2526311" y="827352"/>
            <a:ext cx="2983058" cy="3929541"/>
          </a:xfrm>
          <a:prstGeom prst="rect">
            <a:avLst/>
          </a:prstGeom>
        </p:spPr>
      </p:pic>
      <p:pic>
        <p:nvPicPr>
          <p:cNvPr id="23" name="Gráfico 22" descr="Cerrar">
            <a:extLst>
              <a:ext uri="{FF2B5EF4-FFF2-40B4-BE49-F238E27FC236}">
                <a16:creationId xmlns:a16="http://schemas.microsoft.com/office/drawing/2014/main" id="{E47E0253-6EC3-CD1B-523D-55F701673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24419" y="2044780"/>
            <a:ext cx="229437" cy="229437"/>
          </a:xfrm>
          <a:prstGeom prst="rect">
            <a:avLst/>
          </a:prstGeom>
        </p:spPr>
      </p:pic>
      <p:pic>
        <p:nvPicPr>
          <p:cNvPr id="24" name="Gráfico 23" descr="Cerrar">
            <a:extLst>
              <a:ext uri="{FF2B5EF4-FFF2-40B4-BE49-F238E27FC236}">
                <a16:creationId xmlns:a16="http://schemas.microsoft.com/office/drawing/2014/main" id="{96299131-47F0-9A9B-5738-7F4D5191F2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8045" y="2342313"/>
            <a:ext cx="229437" cy="229437"/>
          </a:xfrm>
          <a:prstGeom prst="rect">
            <a:avLst/>
          </a:prstGeom>
        </p:spPr>
      </p:pic>
      <p:pic>
        <p:nvPicPr>
          <p:cNvPr id="25" name="Gráfico 24" descr="Cerrar">
            <a:extLst>
              <a:ext uri="{FF2B5EF4-FFF2-40B4-BE49-F238E27FC236}">
                <a16:creationId xmlns:a16="http://schemas.microsoft.com/office/drawing/2014/main" id="{6517EDBE-8568-7B4E-5666-5ADF52A48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07696" y="2629986"/>
            <a:ext cx="229437" cy="229437"/>
          </a:xfrm>
          <a:prstGeom prst="rect">
            <a:avLst/>
          </a:prstGeom>
        </p:spPr>
      </p:pic>
      <p:pic>
        <p:nvPicPr>
          <p:cNvPr id="26" name="Gráfico 25" descr="Cerrar">
            <a:extLst>
              <a:ext uri="{FF2B5EF4-FFF2-40B4-BE49-F238E27FC236}">
                <a16:creationId xmlns:a16="http://schemas.microsoft.com/office/drawing/2014/main" id="{6815C751-25AF-ABF7-9B84-1FB49F7F9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49438" y="2932874"/>
            <a:ext cx="229437" cy="229437"/>
          </a:xfrm>
          <a:prstGeom prst="rect">
            <a:avLst/>
          </a:prstGeom>
        </p:spPr>
      </p:pic>
      <p:pic>
        <p:nvPicPr>
          <p:cNvPr id="27" name="Gráfico 26" descr="Cerrar">
            <a:extLst>
              <a:ext uri="{FF2B5EF4-FFF2-40B4-BE49-F238E27FC236}">
                <a16:creationId xmlns:a16="http://schemas.microsoft.com/office/drawing/2014/main" id="{1606E703-70B3-5F8F-35A2-A0EF04FDB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87259" y="3226740"/>
            <a:ext cx="229437" cy="229437"/>
          </a:xfrm>
          <a:prstGeom prst="rect">
            <a:avLst/>
          </a:prstGeom>
        </p:spPr>
      </p:pic>
      <p:pic>
        <p:nvPicPr>
          <p:cNvPr id="28" name="Gráfico 27" descr="Cerrar">
            <a:extLst>
              <a:ext uri="{FF2B5EF4-FFF2-40B4-BE49-F238E27FC236}">
                <a16:creationId xmlns:a16="http://schemas.microsoft.com/office/drawing/2014/main" id="{966EF1FC-ABBA-3D49-5502-9FDDA2D8C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03503" y="3512725"/>
            <a:ext cx="229437" cy="229437"/>
          </a:xfrm>
          <a:prstGeom prst="rect">
            <a:avLst/>
          </a:prstGeom>
        </p:spPr>
      </p:pic>
      <p:pic>
        <p:nvPicPr>
          <p:cNvPr id="29" name="Gráfico 28" descr="Cerrar">
            <a:extLst>
              <a:ext uri="{FF2B5EF4-FFF2-40B4-BE49-F238E27FC236}">
                <a16:creationId xmlns:a16="http://schemas.microsoft.com/office/drawing/2014/main" id="{066016BF-28B0-75FB-B5D1-1D331C2CD4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8046" y="3802113"/>
            <a:ext cx="229437" cy="229437"/>
          </a:xfrm>
          <a:prstGeom prst="rect">
            <a:avLst/>
          </a:prstGeom>
        </p:spPr>
      </p:pic>
      <p:pic>
        <p:nvPicPr>
          <p:cNvPr id="30" name="Gráfico 29" descr="Cerrar">
            <a:extLst>
              <a:ext uri="{FF2B5EF4-FFF2-40B4-BE49-F238E27FC236}">
                <a16:creationId xmlns:a16="http://schemas.microsoft.com/office/drawing/2014/main" id="{E83A8D0F-63F8-BFAF-0309-C89201098E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7567" y="4147587"/>
            <a:ext cx="229437" cy="229437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32F61997-2E31-13B3-70EE-4C0846BEF474}"/>
              </a:ext>
            </a:extLst>
          </p:cNvPr>
          <p:cNvSpPr txBox="1"/>
          <p:nvPr/>
        </p:nvSpPr>
        <p:spPr>
          <a:xfrm>
            <a:off x="5042558" y="4453890"/>
            <a:ext cx="60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77588059-95DE-A092-9BC8-F0BB40885245}"/>
              </a:ext>
            </a:extLst>
          </p:cNvPr>
          <p:cNvSpPr/>
          <p:nvPr/>
        </p:nvSpPr>
        <p:spPr bwMode="auto">
          <a:xfrm>
            <a:off x="2480310" y="3512725"/>
            <a:ext cx="3337560" cy="941165"/>
          </a:xfrm>
          <a:prstGeom prst="round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Valoración</a:t>
            </a:r>
            <a:r>
              <a:rPr lang="en-US" dirty="0"/>
              <a:t> </a:t>
            </a:r>
            <a:r>
              <a:rPr lang="en-US" dirty="0" err="1"/>
              <a:t>combinada</a:t>
            </a:r>
            <a:r>
              <a:rPr lang="en-US" dirty="0"/>
              <a:t> de la EPOC</a:t>
            </a:r>
          </a:p>
        </p:txBody>
      </p:sp>
      <p:sp>
        <p:nvSpPr>
          <p:cNvPr id="4" name="Text Placeholder 3"/>
          <p:cNvSpPr txBox="1"/>
          <p:nvPr/>
        </p:nvSpPr>
        <p:spPr>
          <a:xfrm>
            <a:off x="3911600" y="4567314"/>
            <a:ext cx="5232400" cy="243208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259715" indent="-25971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69975" algn="l"/>
                <a:tab pos="1230630" algn="l"/>
              </a:tabLst>
              <a:defRPr sz="2250">
                <a:solidFill>
                  <a:schemeClr val="tx1"/>
                </a:solidFill>
                <a:latin typeface="+mn-lt"/>
                <a:ea typeface="MS PGothic" panose="020B0600070205080204" pitchFamily="112" charset="-128"/>
                <a:cs typeface="MS PGothic" panose="020B0600070205080204" pitchFamily="112" charset="-128"/>
              </a:defRPr>
            </a:lvl1pPr>
            <a:lvl2pPr marL="526415" indent="-26543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69975" algn="l"/>
                <a:tab pos="1230630" algn="l"/>
              </a:tabLst>
              <a:defRPr sz="19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2pPr>
            <a:lvl3pPr marL="745490" indent="-20129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69975" algn="l"/>
                <a:tab pos="1230630" algn="l"/>
              </a:tabLst>
              <a:defRPr sz="16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3pPr>
            <a:lvl4pPr marL="994410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69975" algn="l"/>
                <a:tab pos="1230630" algn="l"/>
              </a:tabLst>
              <a:defRPr sz="142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4pPr>
            <a:lvl5pPr marL="1200150" indent="-20510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5pPr>
            <a:lvl6pPr marL="15430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defTabSz="914400">
              <a:buNone/>
            </a:pPr>
            <a:r>
              <a:rPr lang="en-US" sz="900" kern="0" dirty="0"/>
              <a:t>1. GOLD 2022. Disponible </a:t>
            </a:r>
            <a:r>
              <a:rPr lang="en-US" sz="900" kern="0" dirty="0" err="1"/>
              <a:t>en</a:t>
            </a:r>
            <a:r>
              <a:rPr lang="en-US" sz="900" kern="0" dirty="0"/>
              <a:t>: https://goldcopd.org/</a:t>
            </a:r>
            <a:r>
              <a:rPr lang="en-US" sz="800" kern="0" dirty="0"/>
              <a:t>2022-gold-reports-2</a:t>
            </a:r>
            <a:r>
              <a:rPr lang="en-US" sz="900" kern="0" dirty="0"/>
              <a:t>/.</a:t>
            </a:r>
          </a:p>
        </p:txBody>
      </p:sp>
      <p:pic>
        <p:nvPicPr>
          <p:cNvPr id="11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48" y="3324425"/>
            <a:ext cx="760191" cy="506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CE6708E-7FD7-04AB-CB1D-711848334A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55" t="25900" r="22243" b="13097"/>
          <a:stretch/>
        </p:blipFill>
        <p:spPr>
          <a:xfrm>
            <a:off x="738018" y="943863"/>
            <a:ext cx="5195002" cy="3543283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7D29F111-A02C-E964-2EC5-3B95C2F269CA}"/>
              </a:ext>
            </a:extLst>
          </p:cNvPr>
          <p:cNvSpPr/>
          <p:nvPr/>
        </p:nvSpPr>
        <p:spPr bwMode="auto">
          <a:xfrm>
            <a:off x="1958975" y="3184154"/>
            <a:ext cx="1387636" cy="384073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493E5960-D80B-D627-2096-E6D4A1D0D3A8}"/>
              </a:ext>
            </a:extLst>
          </p:cNvPr>
          <p:cNvSpPr/>
          <p:nvPr/>
        </p:nvSpPr>
        <p:spPr bwMode="auto">
          <a:xfrm>
            <a:off x="3496456" y="3341891"/>
            <a:ext cx="785612" cy="724094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DC3051B7-F67A-7F52-A81C-09A6ED931378}"/>
              </a:ext>
            </a:extLst>
          </p:cNvPr>
          <p:cNvSpPr/>
          <p:nvPr/>
        </p:nvSpPr>
        <p:spPr bwMode="auto">
          <a:xfrm>
            <a:off x="4965274" y="3198177"/>
            <a:ext cx="569588" cy="571500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73EF4C42-08FF-C39C-B50A-05171C4DB467}"/>
              </a:ext>
            </a:extLst>
          </p:cNvPr>
          <p:cNvSpPr/>
          <p:nvPr/>
        </p:nvSpPr>
        <p:spPr bwMode="auto">
          <a:xfrm>
            <a:off x="4939163" y="3793273"/>
            <a:ext cx="632263" cy="339935"/>
          </a:xfrm>
          <a:prstGeom prst="ellips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Riesgo</a:t>
            </a:r>
            <a:r>
              <a:rPr lang="en-US" dirty="0"/>
              <a:t> de </a:t>
            </a:r>
            <a:r>
              <a:rPr lang="en-US" dirty="0" err="1"/>
              <a:t>eventos</a:t>
            </a:r>
            <a:r>
              <a:rPr lang="en-US" dirty="0"/>
              <a:t> </a:t>
            </a:r>
            <a:r>
              <a:rPr lang="en-US" dirty="0" err="1"/>
              <a:t>futuros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La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incidencia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de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exacerbaciones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es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elevada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en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pacientes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con EPOC</a:t>
            </a:r>
            <a:r>
              <a:rPr lang="en-US" sz="1400" baseline="30000" dirty="0">
                <a:ea typeface="Arial" panose="020B0604020202020204" pitchFamily="34" charset="0"/>
                <a:cs typeface="+mn-cs"/>
                <a:sym typeface="+mn-ea"/>
              </a:rPr>
              <a:t>1 </a:t>
            </a:r>
            <a:endParaRPr lang="en-US" sz="1400" dirty="0">
              <a:ea typeface="Arial" panose="020B0604020202020204" pitchFamily="34" charset="0"/>
              <a:cs typeface="+mn-cs"/>
              <a:sym typeface="+mn-ea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ea typeface="Arial" panose="020B0604020202020204" pitchFamily="34" charset="0"/>
                <a:cs typeface="+mn-cs"/>
                <a:sym typeface="+mn-ea"/>
              </a:rPr>
              <a:t>El </a:t>
            </a:r>
            <a:r>
              <a:rPr lang="en-US" sz="1400" b="1" dirty="0" err="1">
                <a:ea typeface="Arial" panose="020B0604020202020204" pitchFamily="34" charset="0"/>
                <a:cs typeface="+mn-cs"/>
                <a:sym typeface="+mn-ea"/>
              </a:rPr>
              <a:t>tabaquismo</a:t>
            </a:r>
            <a:r>
              <a:rPr lang="en-US" sz="1400" b="1" dirty="0">
                <a:ea typeface="Arial" panose="020B0604020202020204" pitchFamily="34" charset="0"/>
                <a:cs typeface="+mn-cs"/>
                <a:sym typeface="+mn-ea"/>
              </a:rPr>
              <a:t> es </a:t>
            </a:r>
            <a:r>
              <a:rPr lang="en-US" sz="1400" b="1" dirty="0" err="1">
                <a:ea typeface="Arial" panose="020B0604020202020204" pitchFamily="34" charset="0"/>
                <a:cs typeface="+mn-cs"/>
                <a:sym typeface="+mn-ea"/>
              </a:rPr>
              <a:t>el</a:t>
            </a:r>
            <a:r>
              <a:rPr lang="en-US" sz="1400" b="1" dirty="0">
                <a:ea typeface="Arial" panose="020B0604020202020204" pitchFamily="34" charset="0"/>
                <a:cs typeface="+mn-cs"/>
                <a:sym typeface="+mn-ea"/>
              </a:rPr>
              <a:t> factor de </a:t>
            </a:r>
            <a:r>
              <a:rPr lang="en-US" sz="1400" b="1" dirty="0" err="1">
                <a:ea typeface="Arial" panose="020B0604020202020204" pitchFamily="34" charset="0"/>
                <a:cs typeface="+mn-cs"/>
                <a:sym typeface="+mn-ea"/>
              </a:rPr>
              <a:t>riesgo</a:t>
            </a:r>
            <a:r>
              <a:rPr lang="en-US" sz="1400" b="1" dirty="0">
                <a:ea typeface="Arial" panose="020B0604020202020204" pitchFamily="34" charset="0"/>
                <a:cs typeface="+mn-cs"/>
                <a:sym typeface="+mn-ea"/>
              </a:rPr>
              <a:t> </a:t>
            </a:r>
            <a:r>
              <a:rPr lang="en-US" sz="1400" b="1" dirty="0" err="1">
                <a:ea typeface="Arial" panose="020B0604020202020204" pitchFamily="34" charset="0"/>
                <a:cs typeface="+mn-cs"/>
                <a:sym typeface="+mn-ea"/>
              </a:rPr>
              <a:t>más</a:t>
            </a:r>
            <a:r>
              <a:rPr lang="en-US" sz="1400" b="1" dirty="0">
                <a:ea typeface="Arial" panose="020B0604020202020204" pitchFamily="34" charset="0"/>
                <a:cs typeface="+mn-cs"/>
                <a:sym typeface="+mn-ea"/>
              </a:rPr>
              <a:t> </a:t>
            </a:r>
            <a:r>
              <a:rPr lang="en-US" sz="1400" b="1" dirty="0" err="1">
                <a:ea typeface="Arial" panose="020B0604020202020204" pitchFamily="34" charset="0"/>
                <a:cs typeface="+mn-cs"/>
                <a:sym typeface="+mn-ea"/>
              </a:rPr>
              <a:t>importante</a:t>
            </a:r>
            <a:r>
              <a:rPr lang="en-US" sz="1400" b="1" dirty="0">
                <a:ea typeface="Arial" panose="020B0604020202020204" pitchFamily="34" charset="0"/>
                <a:cs typeface="+mn-cs"/>
                <a:sym typeface="+mn-ea"/>
              </a:rPr>
              <a:t> </a:t>
            </a:r>
            <a:r>
              <a:rPr lang="en-US" sz="1400" b="1" dirty="0" err="1">
                <a:ea typeface="Arial" panose="020B0604020202020204" pitchFamily="34" charset="0"/>
                <a:cs typeface="+mn-cs"/>
                <a:sym typeface="+mn-ea"/>
              </a:rPr>
              <a:t>en</a:t>
            </a:r>
            <a:r>
              <a:rPr lang="en-US" sz="1400" b="1" dirty="0">
                <a:ea typeface="Arial" panose="020B0604020202020204" pitchFamily="34" charset="0"/>
                <a:cs typeface="+mn-cs"/>
                <a:sym typeface="+mn-ea"/>
              </a:rPr>
              <a:t> las </a:t>
            </a:r>
            <a:r>
              <a:rPr lang="en-US" sz="1400" b="1" dirty="0" err="1">
                <a:ea typeface="Arial" panose="020B0604020202020204" pitchFamily="34" charset="0"/>
                <a:cs typeface="+mn-cs"/>
                <a:sym typeface="+mn-ea"/>
              </a:rPr>
              <a:t>exacerbaciones</a:t>
            </a:r>
            <a:r>
              <a:rPr lang="en-US" sz="1400" b="1" dirty="0">
                <a:ea typeface="Arial" panose="020B0604020202020204" pitchFamily="34" charset="0"/>
                <a:cs typeface="+mn-cs"/>
                <a:sym typeface="+mn-ea"/>
              </a:rPr>
              <a:t> de EPOC</a:t>
            </a:r>
            <a:r>
              <a:rPr lang="en-US" sz="1400" baseline="30000" dirty="0">
                <a:ea typeface="Arial" panose="020B0604020202020204" pitchFamily="34" charset="0"/>
                <a:cs typeface="+mn-cs"/>
                <a:sym typeface="+mn-ea"/>
              </a:rPr>
              <a:t>2</a:t>
            </a:r>
            <a:endParaRPr lang="en-US" sz="1400" dirty="0">
              <a:ea typeface="Arial" panose="020B0604020202020204" pitchFamily="34" charset="0"/>
              <a:cs typeface="+mn-cs"/>
              <a:sym typeface="+mn-ea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 err="1">
                <a:ea typeface="Arial" panose="020B0604020202020204" pitchFamily="34" charset="0"/>
                <a:cs typeface="+mn-cs"/>
                <a:sym typeface="+mn-ea"/>
              </a:rPr>
              <a:t>Elevada</a:t>
            </a:r>
            <a:r>
              <a:rPr lang="en-US" sz="1400" b="1" dirty="0">
                <a:ea typeface="Arial" panose="020B0604020202020204" pitchFamily="34" charset="0"/>
                <a:cs typeface="+mn-cs"/>
                <a:sym typeface="+mn-ea"/>
              </a:rPr>
              <a:t> </a:t>
            </a:r>
            <a:r>
              <a:rPr lang="en-US" sz="1400" b="1" dirty="0" err="1">
                <a:ea typeface="Arial" panose="020B0604020202020204" pitchFamily="34" charset="0"/>
                <a:cs typeface="+mn-cs"/>
                <a:sym typeface="+mn-ea"/>
              </a:rPr>
              <a:t>prevalencia</a:t>
            </a:r>
            <a:r>
              <a:rPr lang="en-US" sz="1400" b="1" dirty="0">
                <a:ea typeface="Arial" panose="020B0604020202020204" pitchFamily="34" charset="0"/>
                <a:cs typeface="+mn-cs"/>
                <a:sym typeface="+mn-ea"/>
              </a:rPr>
              <a:t> de </a:t>
            </a:r>
            <a:r>
              <a:rPr lang="en-US" sz="1400" b="1" dirty="0" err="1">
                <a:ea typeface="Arial" panose="020B0604020202020204" pitchFamily="34" charset="0"/>
                <a:cs typeface="+mn-cs"/>
                <a:sym typeface="+mn-ea"/>
              </a:rPr>
              <a:t>exacerbaciones</a:t>
            </a:r>
            <a:r>
              <a:rPr lang="en-US" sz="1400" b="1" dirty="0">
                <a:ea typeface="Arial" panose="020B0604020202020204" pitchFamily="34" charset="0"/>
                <a:cs typeface="+mn-cs"/>
                <a:sym typeface="+mn-ea"/>
              </a:rPr>
              <a:t> de EPOC que </a:t>
            </a:r>
            <a:r>
              <a:rPr lang="en-US" sz="1400" b="1" dirty="0" err="1">
                <a:ea typeface="Arial" panose="020B0604020202020204" pitchFamily="34" charset="0"/>
                <a:cs typeface="+mn-cs"/>
                <a:sym typeface="+mn-ea"/>
              </a:rPr>
              <a:t>precisan</a:t>
            </a:r>
            <a:r>
              <a:rPr lang="en-US" sz="1400" b="1" dirty="0">
                <a:ea typeface="Arial" panose="020B0604020202020204" pitchFamily="34" charset="0"/>
                <a:cs typeface="+mn-cs"/>
                <a:sym typeface="+mn-ea"/>
              </a:rPr>
              <a:t> </a:t>
            </a:r>
            <a:r>
              <a:rPr lang="en-US" sz="1400" b="1" dirty="0" err="1">
                <a:ea typeface="Arial" panose="020B0604020202020204" pitchFamily="34" charset="0"/>
                <a:cs typeface="+mn-cs"/>
                <a:sym typeface="+mn-ea"/>
              </a:rPr>
              <a:t>ingreso</a:t>
            </a:r>
            <a:r>
              <a:rPr lang="en-US" sz="1400" b="1" dirty="0">
                <a:ea typeface="Arial" panose="020B0604020202020204" pitchFamily="34" charset="0"/>
                <a:cs typeface="+mn-cs"/>
                <a:sym typeface="+mn-ea"/>
              </a:rPr>
              <a:t> </a:t>
            </a:r>
            <a:r>
              <a:rPr lang="en-US" sz="1400" b="1" dirty="0" err="1">
                <a:ea typeface="Arial" panose="020B0604020202020204" pitchFamily="34" charset="0"/>
                <a:cs typeface="+mn-cs"/>
                <a:sym typeface="+mn-ea"/>
              </a:rPr>
              <a:t>hospitalario</a:t>
            </a:r>
            <a:r>
              <a:rPr lang="en-US" sz="1400" b="1" dirty="0">
                <a:ea typeface="Arial" panose="020B0604020202020204" pitchFamily="34" charset="0"/>
                <a:cs typeface="+mn-cs"/>
                <a:sym typeface="+mn-ea"/>
              </a:rPr>
              <a:t> entre </a:t>
            </a:r>
            <a:r>
              <a:rPr lang="en-US" sz="1400" b="1" dirty="0" err="1">
                <a:ea typeface="Arial" panose="020B0604020202020204" pitchFamily="34" charset="0"/>
                <a:cs typeface="+mn-cs"/>
                <a:sym typeface="+mn-ea"/>
              </a:rPr>
              <a:t>los</a:t>
            </a:r>
            <a:r>
              <a:rPr lang="en-US" sz="1400" b="1" dirty="0">
                <a:ea typeface="Arial" panose="020B0604020202020204" pitchFamily="34" charset="0"/>
                <a:cs typeface="+mn-cs"/>
                <a:sym typeface="+mn-ea"/>
              </a:rPr>
              <a:t> </a:t>
            </a:r>
            <a:r>
              <a:rPr lang="en-US" sz="1400" b="1" dirty="0" err="1">
                <a:ea typeface="Arial" panose="020B0604020202020204" pitchFamily="34" charset="0"/>
                <a:cs typeface="+mn-cs"/>
                <a:sym typeface="+mn-ea"/>
              </a:rPr>
              <a:t>pacientes</a:t>
            </a:r>
            <a:r>
              <a:rPr lang="en-US" sz="1400" b="1" dirty="0">
                <a:ea typeface="Arial" panose="020B0604020202020204" pitchFamily="34" charset="0"/>
                <a:cs typeface="+mn-cs"/>
                <a:sym typeface="+mn-ea"/>
              </a:rPr>
              <a:t> que </a:t>
            </a:r>
            <a:r>
              <a:rPr lang="en-US" sz="1400" b="1" dirty="0" err="1">
                <a:ea typeface="Arial" panose="020B0604020202020204" pitchFamily="34" charset="0"/>
                <a:cs typeface="+mn-cs"/>
                <a:sym typeface="+mn-ea"/>
              </a:rPr>
              <a:t>siguen</a:t>
            </a:r>
            <a:r>
              <a:rPr lang="en-US" sz="1400" b="1" dirty="0">
                <a:ea typeface="Arial" panose="020B0604020202020204" pitchFamily="34" charset="0"/>
                <a:cs typeface="+mn-cs"/>
                <a:sym typeface="+mn-ea"/>
              </a:rPr>
              <a:t> fumando.</a:t>
            </a:r>
            <a:r>
              <a:rPr lang="en-US" sz="1400" baseline="30000" dirty="0">
                <a:ea typeface="Arial" panose="020B0604020202020204" pitchFamily="34" charset="0"/>
                <a:cs typeface="+mn-cs"/>
                <a:sym typeface="+mn-ea"/>
              </a:rPr>
              <a:t>2 </a:t>
            </a:r>
            <a:endParaRPr lang="en-US" sz="1400" dirty="0">
              <a:ea typeface="Arial" panose="020B0604020202020204" pitchFamily="34" charset="0"/>
              <a:cs typeface="+mn-cs"/>
              <a:sym typeface="+mn-ea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Los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ingresos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previos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son un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potente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predictor para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identificar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pacientes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de alto riesgo.</a:t>
            </a:r>
            <a:r>
              <a:rPr lang="en-US" sz="1400" baseline="30000" dirty="0">
                <a:ea typeface="Arial" panose="020B0604020202020204" pitchFamily="34" charset="0"/>
                <a:cs typeface="+mn-cs"/>
                <a:sym typeface="+mn-ea"/>
              </a:rPr>
              <a:t>1</a:t>
            </a:r>
            <a:endParaRPr lang="en-US" altLang="zh-CN" sz="1400" b="1" baseline="30000" dirty="0">
              <a:ea typeface="Arial" panose="020B0604020202020204" pitchFamily="34" charset="0"/>
              <a:sym typeface="+mn-ea"/>
            </a:endParaRPr>
          </a:p>
          <a:p>
            <a:endParaRPr lang="en-US" sz="1400" dirty="0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353632" y="4339336"/>
            <a:ext cx="47003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dirty="0">
                <a:sym typeface="+mn-ea"/>
              </a:rPr>
              <a:t>1. GOLD 2022 Report, pg. 31, https://goldcopd.org/2022-gold-reports-2/</a:t>
            </a:r>
          </a:p>
          <a:p>
            <a:pPr algn="r" eaLnBrk="1" hangingPunct="1"/>
            <a:r>
              <a:rPr lang="en-US" altLang="en-GB" sz="800" dirty="0">
                <a:sym typeface="+mn-ea"/>
              </a:rPr>
              <a:t>2. </a:t>
            </a:r>
            <a:r>
              <a:rPr lang="en-US" altLang="en-GB" sz="800" dirty="0" err="1">
                <a:sym typeface="+mn-ea"/>
              </a:rPr>
              <a:t>Badaran</a:t>
            </a:r>
            <a:r>
              <a:rPr lang="en-US" altLang="en-GB" sz="800" dirty="0">
                <a:sym typeface="+mn-ea"/>
              </a:rPr>
              <a:t> E, et al. </a:t>
            </a:r>
            <a:r>
              <a:rPr lang="en-US" altLang="en-US" sz="800" dirty="0" err="1">
                <a:sym typeface="+mn-ea"/>
              </a:rPr>
              <a:t>Eur</a:t>
            </a:r>
            <a:r>
              <a:rPr lang="en-US" altLang="en-US" sz="800" dirty="0">
                <a:sym typeface="+mn-ea"/>
              </a:rPr>
              <a:t> Respir J 2012;40:1055;</a:t>
            </a:r>
          </a:p>
          <a:p>
            <a:pPr algn="r" eaLnBrk="1" hangingPunct="1"/>
            <a:r>
              <a:rPr lang="en-US" altLang="en-US" sz="800" dirty="0">
                <a:sym typeface="+mn-ea"/>
              </a:rPr>
              <a:t>3. Tobacco Cessation Guidelines for High Risk Groups. Disponible </a:t>
            </a:r>
            <a:r>
              <a:rPr lang="en-US" altLang="en-US" sz="800" dirty="0" err="1">
                <a:sym typeface="+mn-ea"/>
              </a:rPr>
              <a:t>en</a:t>
            </a:r>
            <a:r>
              <a:rPr lang="en-US" altLang="en-US" sz="800" dirty="0">
                <a:sym typeface="+mn-ea"/>
              </a:rPr>
              <a:t>: https://ensp.network/tob-g/.</a:t>
            </a:r>
          </a:p>
          <a:p>
            <a:pPr algn="r" eaLnBrk="1" hangingPunct="1"/>
            <a:endParaRPr lang="en-US" altLang="en-US" sz="800" dirty="0"/>
          </a:p>
          <a:p>
            <a:pPr algn="r" eaLnBrk="1" hangingPunct="1"/>
            <a:endParaRPr lang="en-US" altLang="en-GB" sz="800" dirty="0">
              <a:sym typeface="+mn-ea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05646" y="3326652"/>
            <a:ext cx="7936420" cy="88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200" i="1" dirty="0"/>
              <a:t>La revision de la </a:t>
            </a:r>
            <a:r>
              <a:rPr lang="en-US" altLang="en-US" sz="1200" i="1" dirty="0" err="1"/>
              <a:t>literatura</a:t>
            </a:r>
            <a:r>
              <a:rPr lang="en-US" altLang="en-US" sz="1200" i="1" dirty="0"/>
              <a:t> </a:t>
            </a:r>
            <a:r>
              <a:rPr lang="en-US" altLang="en-US" sz="1200" i="1" dirty="0" err="1"/>
              <a:t>en</a:t>
            </a:r>
            <a:r>
              <a:rPr lang="en-US" altLang="en-US" sz="1200" i="1" dirty="0"/>
              <a:t> </a:t>
            </a:r>
            <a:r>
              <a:rPr lang="en-US" altLang="en-US" sz="1200" i="1" dirty="0" err="1"/>
              <a:t>pacientes</a:t>
            </a:r>
            <a:r>
              <a:rPr lang="en-US" altLang="en-US" sz="1200" i="1" dirty="0"/>
              <a:t> con EPOC </a:t>
            </a:r>
            <a:r>
              <a:rPr lang="en-US" altLang="en-US" sz="1200" i="1" dirty="0" err="1"/>
              <a:t>revela</a:t>
            </a:r>
            <a:r>
              <a:rPr lang="en-US" altLang="en-US" sz="1200" i="1" dirty="0"/>
              <a:t> lo </a:t>
            </a:r>
            <a:r>
              <a:rPr lang="en-US" altLang="en-US" sz="1200" i="1" dirty="0" err="1"/>
              <a:t>siguiente</a:t>
            </a:r>
            <a:r>
              <a:rPr lang="en-US" altLang="en-US" sz="1200" i="1" dirty="0"/>
              <a:t>: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1200" b="1" i="1" dirty="0" err="1">
                <a:solidFill>
                  <a:srgbClr val="C00000"/>
                </a:solidFill>
              </a:rPr>
              <a:t>Existe</a:t>
            </a:r>
            <a:r>
              <a:rPr lang="en-US" altLang="en-US" sz="1200" b="1" i="1" dirty="0">
                <a:solidFill>
                  <a:srgbClr val="C00000"/>
                </a:solidFill>
              </a:rPr>
              <a:t>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una</a:t>
            </a:r>
            <a:r>
              <a:rPr lang="en-US" altLang="en-US" sz="1200" b="1" i="1" dirty="0">
                <a:solidFill>
                  <a:srgbClr val="C00000"/>
                </a:solidFill>
              </a:rPr>
              <a:t>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potente</a:t>
            </a:r>
            <a:r>
              <a:rPr lang="en-US" altLang="en-US" sz="1200" b="1" i="1" dirty="0">
                <a:solidFill>
                  <a:srgbClr val="C00000"/>
                </a:solidFill>
              </a:rPr>
              <a:t>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evidencia</a:t>
            </a:r>
            <a:r>
              <a:rPr lang="en-US" altLang="en-US" sz="1200" b="1" i="1" dirty="0">
                <a:solidFill>
                  <a:srgbClr val="C00000"/>
                </a:solidFill>
              </a:rPr>
              <a:t> (A) que indica que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dejar</a:t>
            </a:r>
            <a:r>
              <a:rPr lang="en-US" altLang="en-US" sz="1200" b="1" i="1" dirty="0">
                <a:solidFill>
                  <a:srgbClr val="C00000"/>
                </a:solidFill>
              </a:rPr>
              <a:t> de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fumar</a:t>
            </a:r>
            <a:r>
              <a:rPr lang="en-US" altLang="en-US" sz="1200" b="1" i="1" dirty="0">
                <a:solidFill>
                  <a:srgbClr val="C00000"/>
                </a:solidFill>
              </a:rPr>
              <a:t> es la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intervención</a:t>
            </a:r>
            <a:r>
              <a:rPr lang="en-US" altLang="en-US" sz="1200" b="1" i="1" dirty="0">
                <a:solidFill>
                  <a:srgbClr val="C00000"/>
                </a:solidFill>
              </a:rPr>
              <a:t> clave para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fumadores</a:t>
            </a:r>
            <a:r>
              <a:rPr lang="en-US" altLang="en-US" sz="1200" b="1" i="1" dirty="0">
                <a:solidFill>
                  <a:srgbClr val="C00000"/>
                </a:solidFill>
              </a:rPr>
              <a:t> con EPOC, y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debería</a:t>
            </a:r>
            <a:r>
              <a:rPr lang="en-US" altLang="en-US" sz="1200" b="1" i="1" dirty="0">
                <a:solidFill>
                  <a:srgbClr val="C00000"/>
                </a:solidFill>
              </a:rPr>
              <a:t> ser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el</a:t>
            </a:r>
            <a:r>
              <a:rPr lang="en-US" altLang="en-US" sz="1200" b="1" i="1" dirty="0">
                <a:solidFill>
                  <a:srgbClr val="C00000"/>
                </a:solidFill>
              </a:rPr>
              <a:t>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elemento</a:t>
            </a:r>
            <a:r>
              <a:rPr lang="en-US" altLang="en-US" sz="1200" b="1" i="1" dirty="0">
                <a:solidFill>
                  <a:srgbClr val="C00000"/>
                </a:solidFill>
              </a:rPr>
              <a:t> central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en</a:t>
            </a:r>
            <a:r>
              <a:rPr lang="en-US" altLang="en-US" sz="1200" b="1" i="1" dirty="0">
                <a:solidFill>
                  <a:srgbClr val="C00000"/>
                </a:solidFill>
              </a:rPr>
              <a:t>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el</a:t>
            </a:r>
            <a:r>
              <a:rPr lang="en-US" altLang="en-US" sz="1200" b="1" i="1" dirty="0">
                <a:solidFill>
                  <a:srgbClr val="C00000"/>
                </a:solidFill>
              </a:rPr>
              <a:t>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manejo</a:t>
            </a:r>
            <a:r>
              <a:rPr lang="en-US" altLang="en-US" sz="1200" b="1" i="1" dirty="0">
                <a:solidFill>
                  <a:srgbClr val="C00000"/>
                </a:solidFill>
              </a:rPr>
              <a:t> de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estos</a:t>
            </a:r>
            <a:r>
              <a:rPr lang="en-US" altLang="en-US" sz="1200" b="1" i="1" dirty="0">
                <a:solidFill>
                  <a:srgbClr val="C00000"/>
                </a:solidFill>
              </a:rPr>
              <a:t>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pacientes</a:t>
            </a:r>
            <a:r>
              <a:rPr lang="en-US" altLang="en-US" sz="1200" b="1" i="1" dirty="0">
                <a:solidFill>
                  <a:srgbClr val="C00000"/>
                </a:solidFill>
              </a:rPr>
              <a:t> a largo plazo.</a:t>
            </a:r>
            <a:r>
              <a:rPr lang="en-US" altLang="en-US" sz="1200" i="1" baseline="30000" dirty="0">
                <a:solidFill>
                  <a:srgbClr val="C00000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33CE9-1263-7840-A5C2-312C9F8B4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Ayuda</a:t>
            </a:r>
            <a:r>
              <a:rPr lang="en-US" dirty="0"/>
              <a:t> para </a:t>
            </a:r>
            <a:r>
              <a:rPr lang="en-US" dirty="0" err="1"/>
              <a:t>dejar</a:t>
            </a:r>
            <a:r>
              <a:rPr lang="en-US" dirty="0"/>
              <a:t> de </a:t>
            </a:r>
            <a:r>
              <a:rPr lang="en-US" dirty="0" err="1"/>
              <a:t>fumar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C31AA21-3A5B-5F78-1F85-A06C802CC2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938345"/>
              </p:ext>
            </p:extLst>
          </p:nvPr>
        </p:nvGraphicFramePr>
        <p:xfrm>
          <a:off x="358775" y="1349375"/>
          <a:ext cx="8285354" cy="2992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44350">
                  <a:extLst>
                    <a:ext uri="{9D8B030D-6E8A-4147-A177-3AD203B41FA5}">
                      <a16:colId xmlns:a16="http://schemas.microsoft.com/office/drawing/2014/main" val="2312872537"/>
                    </a:ext>
                  </a:extLst>
                </a:gridCol>
                <a:gridCol w="870775">
                  <a:extLst>
                    <a:ext uri="{9D8B030D-6E8A-4147-A177-3AD203B41FA5}">
                      <a16:colId xmlns:a16="http://schemas.microsoft.com/office/drawing/2014/main" val="3665413716"/>
                    </a:ext>
                  </a:extLst>
                </a:gridCol>
                <a:gridCol w="3170229">
                  <a:extLst>
                    <a:ext uri="{9D8B030D-6E8A-4147-A177-3AD203B41FA5}">
                      <a16:colId xmlns:a16="http://schemas.microsoft.com/office/drawing/2014/main" val="2100022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Profesional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sanitario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Respuesta del </a:t>
                      </a:r>
                      <a:r>
                        <a:rPr lang="en-US" dirty="0" err="1"/>
                        <a:t>paciente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809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Char char="v"/>
                      </a:pPr>
                      <a:r>
                        <a:rPr lang="en-US" altLang="en-US" sz="1400" b="1" u="sng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PREGUNTAR</a:t>
                      </a:r>
                      <a:r>
                        <a:rPr lang="en-US" altLang="en-US" sz="1400" u="sng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sobre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tabaco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cada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visita</a:t>
                      </a:r>
                      <a:endParaRPr lang="en-US" altLang="en-US" sz="1400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-“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Veo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ficha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 ha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sido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usted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fumador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¿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Sigue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fumando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todavía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alt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Sí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fumo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 cigarillos al día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desde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hace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años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no he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intentado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nunca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dejar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fumar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</a:rPr>
                        <a:t>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932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Char char="v"/>
                      </a:pPr>
                      <a:r>
                        <a:rPr lang="en-US" altLang="en-US" sz="1400" b="1" u="sng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ACONSEJAR</a:t>
                      </a:r>
                      <a:r>
                        <a:rPr lang="en-US" altLang="en-US" sz="14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sobre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las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formas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eficaces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dejar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fumar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necesario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sobre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perjuicios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tabaco)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-“¿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Conoce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mejor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forma de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dejar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fumar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o de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reducir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daño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provoca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tabaco?”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alt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”No,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nunca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había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pensado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hasta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ahora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 me lo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menciona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165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Char char="v"/>
                      </a:pPr>
                      <a:r>
                        <a:rPr lang="en-US" altLang="en-US" sz="1400" b="1" u="sng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ACTUAR</a:t>
                      </a:r>
                      <a:r>
                        <a:rPr lang="en-US" altLang="en-US" sz="1400" b="1" u="sng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Según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respuesta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paciente</a:t>
                      </a:r>
                      <a:endParaRPr lang="en-US" altLang="en-US" sz="1400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-“¿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Quiere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 le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cuente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las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opciones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tiene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dejar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fumar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alt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Sí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eso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puede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ayudar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117911"/>
                  </a:ext>
                </a:extLst>
              </a:tr>
            </a:tbl>
          </a:graphicData>
        </a:graphic>
      </p:graphicFrame>
      <p:sp>
        <p:nvSpPr>
          <p:cNvPr id="5" name="8 - Δεξιό βέλος">
            <a:extLst>
              <a:ext uri="{FF2B5EF4-FFF2-40B4-BE49-F238E27FC236}">
                <a16:creationId xmlns:a16="http://schemas.microsoft.com/office/drawing/2014/main" id="{AAA91E93-3E9B-7462-6D07-F30F521758F2}"/>
              </a:ext>
            </a:extLst>
          </p:cNvPr>
          <p:cNvSpPr/>
          <p:nvPr/>
        </p:nvSpPr>
        <p:spPr>
          <a:xfrm>
            <a:off x="4829747" y="2108073"/>
            <a:ext cx="361950" cy="1428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 dirty="0"/>
          </a:p>
        </p:txBody>
      </p:sp>
      <p:sp>
        <p:nvSpPr>
          <p:cNvPr id="6" name="8 - Δεξιό βέλος">
            <a:extLst>
              <a:ext uri="{FF2B5EF4-FFF2-40B4-BE49-F238E27FC236}">
                <a16:creationId xmlns:a16="http://schemas.microsoft.com/office/drawing/2014/main" id="{608A9616-4504-32C1-E8C9-CC621DF2FB98}"/>
              </a:ext>
            </a:extLst>
          </p:cNvPr>
          <p:cNvSpPr/>
          <p:nvPr/>
        </p:nvSpPr>
        <p:spPr>
          <a:xfrm>
            <a:off x="4829747" y="3077337"/>
            <a:ext cx="361950" cy="1428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 dirty="0"/>
          </a:p>
        </p:txBody>
      </p:sp>
      <p:sp>
        <p:nvSpPr>
          <p:cNvPr id="7" name="8 - Δεξιό βέλος">
            <a:extLst>
              <a:ext uri="{FF2B5EF4-FFF2-40B4-BE49-F238E27FC236}">
                <a16:creationId xmlns:a16="http://schemas.microsoft.com/office/drawing/2014/main" id="{9AB883CF-DB91-3EDB-3811-903644970C20}"/>
              </a:ext>
            </a:extLst>
          </p:cNvPr>
          <p:cNvSpPr/>
          <p:nvPr/>
        </p:nvSpPr>
        <p:spPr>
          <a:xfrm>
            <a:off x="4829747" y="3851529"/>
            <a:ext cx="361950" cy="1428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 dirty="0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808956CA-7B60-DCA3-9505-16375E068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46" y="4341495"/>
            <a:ext cx="7936420" cy="33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200" b="1" i="1" dirty="0" err="1"/>
              <a:t>Registre</a:t>
            </a:r>
            <a:r>
              <a:rPr lang="en-US" altLang="en-US" sz="1200" b="1" i="1" dirty="0"/>
              <a:t> </a:t>
            </a:r>
            <a:r>
              <a:rPr lang="en-US" altLang="en-US" sz="1200" b="1" i="1" dirty="0" err="1"/>
              <a:t>esta</a:t>
            </a:r>
            <a:r>
              <a:rPr lang="en-US" altLang="en-US" sz="1200" b="1" i="1" dirty="0"/>
              <a:t> </a:t>
            </a:r>
            <a:r>
              <a:rPr lang="en-US" altLang="en-US" sz="1200" b="1" i="1" dirty="0" err="1"/>
              <a:t>intervención</a:t>
            </a:r>
            <a:r>
              <a:rPr lang="en-US" altLang="en-US" sz="1200" b="1" i="1" dirty="0"/>
              <a:t> </a:t>
            </a:r>
            <a:r>
              <a:rPr lang="en-US" altLang="en-US" sz="1200" b="1" i="1" dirty="0" err="1"/>
              <a:t>en</a:t>
            </a:r>
            <a:r>
              <a:rPr lang="en-US" altLang="en-US" sz="1200" b="1" i="1" dirty="0"/>
              <a:t> la </a:t>
            </a:r>
            <a:r>
              <a:rPr lang="en-US" altLang="en-US" sz="1200" b="1" i="1" dirty="0" err="1"/>
              <a:t>historia</a:t>
            </a:r>
            <a:r>
              <a:rPr lang="en-US" altLang="en-US" sz="1200" b="1" i="1" dirty="0"/>
              <a:t> del </a:t>
            </a:r>
            <a:r>
              <a:rPr lang="en-US" altLang="en-US" sz="1200" b="1" i="1" dirty="0" err="1"/>
              <a:t>paciente</a:t>
            </a:r>
            <a:endParaRPr lang="en-US" alt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2402763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EPOC y </a:t>
            </a:r>
            <a:r>
              <a:rPr lang="en-GB" sz="3600" dirty="0" err="1"/>
              <a:t>salud</a:t>
            </a:r>
            <a:r>
              <a:rPr lang="en-GB" sz="3600" dirty="0"/>
              <a:t> mental </a:t>
            </a:r>
            <a:br>
              <a:rPr lang="en-GB" sz="3600" dirty="0"/>
            </a:br>
            <a:r>
              <a:rPr lang="en-GB" sz="3600" dirty="0"/>
              <a:t>Casos </a:t>
            </a:r>
            <a:r>
              <a:rPr lang="en-GB" sz="3600" dirty="0" err="1"/>
              <a:t>clínicos</a:t>
            </a:r>
            <a:br>
              <a:rPr lang="en-GB" sz="2400" dirty="0"/>
            </a:br>
            <a:r>
              <a:rPr lang="en-GB" sz="1800" dirty="0">
                <a:solidFill>
                  <a:schemeClr val="tx1"/>
                </a:solidFill>
              </a:rPr>
              <a:t>EPOC y tabaco</a:t>
            </a:r>
            <a:br>
              <a:rPr lang="en-GB" sz="2400" dirty="0">
                <a:solidFill>
                  <a:schemeClr val="tx1"/>
                </a:solidFill>
              </a:rPr>
            </a:b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1600" dirty="0" err="1">
                <a:solidFill>
                  <a:schemeClr val="tx1"/>
                </a:solidFill>
              </a:rPr>
              <a:t>Izolde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Bouloukaki</a:t>
            </a:r>
            <a:r>
              <a:rPr lang="en-GB" sz="1600" dirty="0">
                <a:solidFill>
                  <a:schemeClr val="tx1"/>
                </a:solidFill>
              </a:rPr>
              <a:t> (Grecia) and Catalina </a:t>
            </a:r>
            <a:r>
              <a:rPr lang="en-GB" sz="1600" dirty="0" err="1">
                <a:solidFill>
                  <a:schemeClr val="tx1"/>
                </a:solidFill>
              </a:rPr>
              <a:t>Panaitescu</a:t>
            </a:r>
            <a:r>
              <a:rPr lang="en-GB" sz="1600" dirty="0">
                <a:solidFill>
                  <a:schemeClr val="tx1"/>
                </a:solidFill>
              </a:rPr>
              <a:t> (Romania)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Comorbilidades</a:t>
            </a:r>
            <a:r>
              <a:rPr lang="en-US" dirty="0"/>
              <a:t>: </a:t>
            </a:r>
            <a:r>
              <a:rPr lang="en-US" dirty="0" err="1"/>
              <a:t>valoración</a:t>
            </a:r>
            <a:r>
              <a:rPr lang="en-US" dirty="0"/>
              <a:t> de la </a:t>
            </a:r>
            <a:r>
              <a:rPr lang="en-US" dirty="0" err="1"/>
              <a:t>salud</a:t>
            </a:r>
            <a:r>
              <a:rPr lang="en-US" dirty="0"/>
              <a:t> mental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pacientes</a:t>
            </a:r>
            <a:r>
              <a:rPr lang="en-US" dirty="0"/>
              <a:t> con EPOC</a:t>
            </a:r>
          </a:p>
        </p:txBody>
      </p:sp>
      <p:sp>
        <p:nvSpPr>
          <p:cNvPr id="7" name="6 - TextBox"/>
          <p:cNvSpPr txBox="1">
            <a:spLocks noChangeArrowheads="1"/>
          </p:cNvSpPr>
          <p:nvPr/>
        </p:nvSpPr>
        <p:spPr bwMode="auto">
          <a:xfrm>
            <a:off x="2857500" y="4617810"/>
            <a:ext cx="6261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zh-CN" sz="800" dirty="0"/>
              <a:t>Disponible </a:t>
            </a:r>
            <a:r>
              <a:rPr lang="en-GB" altLang="zh-CN" sz="800" dirty="0" err="1"/>
              <a:t>en</a:t>
            </a:r>
            <a:r>
              <a:rPr lang="en-GB" altLang="zh-CN" sz="800" dirty="0"/>
              <a:t>: https://www.ipcrg.org/dth12.</a:t>
            </a:r>
            <a:endParaRPr lang="zh-CN" altLang="en-US" sz="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F663B15-F432-F613-BE25-DDAFE4ABEB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95" t="14981" r="39058" b="23655"/>
          <a:stretch/>
        </p:blipFill>
        <p:spPr>
          <a:xfrm>
            <a:off x="937609" y="1461505"/>
            <a:ext cx="2209413" cy="315630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E9E6A51-D091-9070-F905-82EDF34909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85" t="22651" r="29865" b="32138"/>
          <a:stretch/>
        </p:blipFill>
        <p:spPr>
          <a:xfrm>
            <a:off x="4664831" y="1366749"/>
            <a:ext cx="3207364" cy="302615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Comorbilidades</a:t>
            </a:r>
            <a:r>
              <a:rPr lang="en-US" dirty="0"/>
              <a:t>: </a:t>
            </a:r>
            <a:r>
              <a:rPr lang="en-US" dirty="0" err="1"/>
              <a:t>Valoración</a:t>
            </a:r>
            <a:r>
              <a:rPr lang="en-US" dirty="0"/>
              <a:t> mental del Sr. JD</a:t>
            </a:r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1463" y="3671858"/>
            <a:ext cx="1212056" cy="808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9" y="1724259"/>
            <a:ext cx="3636708" cy="1701566"/>
          </a:xfrm>
          <a:prstGeom prst="rect">
            <a:avLst/>
          </a:prstGeom>
        </p:spPr>
      </p:pic>
      <p:graphicFrame>
        <p:nvGraphicFramePr>
          <p:cNvPr id="6" name="5 - Πίνακας"/>
          <p:cNvGraphicFramePr/>
          <p:nvPr>
            <p:extLst>
              <p:ext uri="{D42A27DB-BD31-4B8C-83A1-F6EECF244321}">
                <p14:modId xmlns:p14="http://schemas.microsoft.com/office/powerpoint/2010/main" val="1223017757"/>
              </p:ext>
            </p:extLst>
          </p:nvPr>
        </p:nvGraphicFramePr>
        <p:xfrm>
          <a:off x="4070618" y="1714531"/>
          <a:ext cx="4859070" cy="2765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0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3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8020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PHQ-9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0-4: normal/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depresión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mínima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5-9: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depresión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10-14: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depresión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moderada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15-19: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depresión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moderadamente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grave</a:t>
                      </a:r>
                    </a:p>
                  </a:txBody>
                  <a:tcPr marL="91418" marR="91418"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020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GAD-7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0-4: normal/minima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ansiedad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5-9: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ansiedad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10-14: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ansiedad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moderada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15-19: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ansiedad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moderadamente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grave</a:t>
                      </a:r>
                    </a:p>
                  </a:txBody>
                  <a:tcPr marL="91418" marR="91418"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892">
                <a:tc>
                  <a:txBody>
                    <a:bodyPr/>
                    <a:lstStyle/>
                    <a:p>
                      <a:r>
                        <a:rPr lang="en-US" sz="1050" b="1" dirty="0"/>
                        <a:t>FSS*</a:t>
                      </a:r>
                      <a:endParaRPr lang="en-US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40</a:t>
                      </a: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Puntuación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≥36 indica </a:t>
                      </a:r>
                      <a:r>
                        <a:rPr lang="en-US" sz="1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fatiga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020">
                <a:tc>
                  <a:txBody>
                    <a:bodyPr/>
                    <a:lstStyle/>
                    <a:p>
                      <a:r>
                        <a:rPr lang="en-US" sz="1050" b="1" dirty="0"/>
                        <a:t>AIS</a:t>
                      </a:r>
                      <a:r>
                        <a:rPr lang="el-GR" sz="1050" b="1" dirty="0"/>
                        <a:t>*</a:t>
                      </a:r>
                      <a:r>
                        <a:rPr lang="en-US" sz="1050" b="1" dirty="0"/>
                        <a:t>*</a:t>
                      </a:r>
                      <a:endParaRPr lang="en-US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7</a:t>
                      </a: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0-5: </a:t>
                      </a:r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ausencia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insomnio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6-9: </a:t>
                      </a:r>
                      <a:r>
                        <a:rPr lang="en-US" sz="1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insomnio</a:t>
                      </a: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10-15: </a:t>
                      </a:r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insomnio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16-25: </a:t>
                      </a:r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insomnio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grave</a:t>
                      </a:r>
                    </a:p>
                  </a:txBody>
                  <a:tcPr marL="91418" marR="91418" marT="45734" marB="457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519">
                <a:tc>
                  <a:txBody>
                    <a:bodyPr/>
                    <a:lstStyle/>
                    <a:p>
                      <a:r>
                        <a:rPr lang="en-US" sz="1050" b="1" dirty="0"/>
                        <a:t>PSQI</a:t>
                      </a:r>
                      <a:r>
                        <a:rPr lang="en-US" sz="1050" b="1" baseline="30000" dirty="0"/>
                        <a:t>#</a:t>
                      </a:r>
                      <a:endParaRPr lang="en-US" sz="105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50" dirty="0"/>
                        <a:t>6</a:t>
                      </a: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Puntuación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≥5  indica </a:t>
                      </a: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 </a:t>
                      </a:r>
                      <a:r>
                        <a:rPr lang="en-US" sz="1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calidad</a:t>
                      </a: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lang="en-US" sz="1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sueño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13 - TextBox"/>
          <p:cNvSpPr txBox="1">
            <a:spLocks noChangeArrowheads="1"/>
          </p:cNvSpPr>
          <p:nvPr/>
        </p:nvSpPr>
        <p:spPr bwMode="auto">
          <a:xfrm>
            <a:off x="357188" y="4484563"/>
            <a:ext cx="85725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l-GR" altLang="en-US" sz="700" dirty="0"/>
              <a:t>*</a:t>
            </a:r>
            <a:r>
              <a:rPr lang="es-ES" altLang="en-US" sz="700" dirty="0"/>
              <a:t>EL paciente puntúa su acuerdo o no con 9 afirmaciones sobre la gravedad, frecuencia e impacto de la fatiga en su vida diaria.</a:t>
            </a:r>
            <a:endParaRPr lang="en-US" altLang="en-US" sz="700" dirty="0"/>
          </a:p>
          <a:p>
            <a:pPr algn="r" eaLnBrk="1" hangingPunct="1"/>
            <a:r>
              <a:rPr lang="en-US" altLang="en-US" sz="700" dirty="0"/>
              <a:t>** Un auto-test </a:t>
            </a:r>
            <a:r>
              <a:rPr lang="en-US" altLang="en-US" sz="700" dirty="0" err="1"/>
              <a:t>psicométrico</a:t>
            </a:r>
            <a:r>
              <a:rPr lang="en-US" altLang="en-US" sz="700" dirty="0"/>
              <a:t> de 8 </a:t>
            </a:r>
            <a:r>
              <a:rPr lang="en-US" altLang="en-US" sz="700" dirty="0" err="1"/>
              <a:t>ítems</a:t>
            </a:r>
            <a:r>
              <a:rPr lang="en-US" altLang="en-US" sz="700" dirty="0"/>
              <a:t> </a:t>
            </a:r>
            <a:r>
              <a:rPr lang="en-US" altLang="en-US" sz="700" dirty="0" err="1"/>
              <a:t>usado</a:t>
            </a:r>
            <a:r>
              <a:rPr lang="en-US" altLang="en-US" sz="700" dirty="0"/>
              <a:t> para </a:t>
            </a:r>
            <a:r>
              <a:rPr lang="en-US" altLang="en-US" sz="700" dirty="0" err="1"/>
              <a:t>valorar</a:t>
            </a:r>
            <a:r>
              <a:rPr lang="en-US" altLang="en-US" sz="700" dirty="0"/>
              <a:t> la </a:t>
            </a:r>
            <a:r>
              <a:rPr lang="en-US" altLang="en-US" sz="700" dirty="0" err="1"/>
              <a:t>gravedad</a:t>
            </a:r>
            <a:r>
              <a:rPr lang="en-US" altLang="en-US" sz="700" dirty="0"/>
              <a:t> del </a:t>
            </a:r>
            <a:r>
              <a:rPr lang="en-US" altLang="en-US" sz="700" dirty="0" err="1"/>
              <a:t>insomnio</a:t>
            </a:r>
            <a:r>
              <a:rPr lang="en-US" altLang="en-US" sz="700" dirty="0"/>
              <a:t>.</a:t>
            </a:r>
          </a:p>
          <a:p>
            <a:pPr algn="r" eaLnBrk="1" hangingPunct="1"/>
            <a:r>
              <a:rPr lang="en-US" altLang="en-US" sz="700" baseline="30000" dirty="0"/>
              <a:t># </a:t>
            </a:r>
            <a:r>
              <a:rPr lang="en-US" altLang="en-US" sz="700" dirty="0"/>
              <a:t>Test de 7 </a:t>
            </a:r>
            <a:r>
              <a:rPr lang="en-US" altLang="en-US" sz="700" dirty="0" err="1"/>
              <a:t>ítems</a:t>
            </a:r>
            <a:r>
              <a:rPr lang="en-US" altLang="en-US" sz="700" dirty="0"/>
              <a:t> para </a:t>
            </a:r>
            <a:r>
              <a:rPr lang="en-US" altLang="en-US" sz="700" dirty="0" err="1"/>
              <a:t>medir</a:t>
            </a:r>
            <a:r>
              <a:rPr lang="en-US" altLang="en-US" sz="700" dirty="0"/>
              <a:t> </a:t>
            </a:r>
            <a:r>
              <a:rPr lang="en-US" altLang="en-US" sz="700" dirty="0" err="1"/>
              <a:t>calidad</a:t>
            </a:r>
            <a:r>
              <a:rPr lang="en-US" altLang="en-US" sz="700" dirty="0"/>
              <a:t> y </a:t>
            </a:r>
            <a:r>
              <a:rPr lang="en-US" altLang="en-US" sz="700" dirty="0" err="1"/>
              <a:t>patrones</a:t>
            </a:r>
            <a:r>
              <a:rPr lang="en-US" altLang="en-US" sz="700" dirty="0"/>
              <a:t> de </a:t>
            </a:r>
            <a:r>
              <a:rPr lang="en-US" altLang="en-US" sz="700" dirty="0" err="1"/>
              <a:t>sueño</a:t>
            </a:r>
            <a:r>
              <a:rPr lang="en-US" altLang="en-US" sz="700" dirty="0"/>
              <a:t> </a:t>
            </a:r>
            <a:r>
              <a:rPr lang="en-US" altLang="en-US" sz="700" dirty="0" err="1"/>
              <a:t>en</a:t>
            </a:r>
            <a:r>
              <a:rPr lang="en-US" altLang="en-US" sz="700" dirty="0"/>
              <a:t> </a:t>
            </a:r>
            <a:r>
              <a:rPr lang="en-US" altLang="en-US" sz="700" dirty="0" err="1"/>
              <a:t>adultos</a:t>
            </a:r>
            <a:r>
              <a:rPr lang="en-US" altLang="en-US" sz="700" dirty="0"/>
              <a:t> </a:t>
            </a:r>
            <a:r>
              <a:rPr lang="en-US" altLang="en-US" sz="700" dirty="0" err="1"/>
              <a:t>en</a:t>
            </a:r>
            <a:r>
              <a:rPr lang="en-US" altLang="en-US" sz="700" dirty="0"/>
              <a:t> </a:t>
            </a:r>
            <a:r>
              <a:rPr lang="en-US" altLang="en-US" sz="700" dirty="0" err="1"/>
              <a:t>el</a:t>
            </a:r>
            <a:r>
              <a:rPr lang="en-US" altLang="en-US" sz="700" dirty="0"/>
              <a:t> ultimo </a:t>
            </a:r>
            <a:r>
              <a:rPr lang="en-US" altLang="en-US" sz="700" dirty="0" err="1"/>
              <a:t>mes</a:t>
            </a:r>
            <a:r>
              <a:rPr lang="en-US" altLang="en-US" sz="700" dirty="0"/>
              <a:t>. </a:t>
            </a:r>
            <a:endParaRPr lang="el-GR" altLang="en-US" sz="70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260475" y="2876550"/>
            <a:ext cx="280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9" name="Oval 8"/>
          <p:cNvSpPr/>
          <p:nvPr/>
        </p:nvSpPr>
        <p:spPr>
          <a:xfrm>
            <a:off x="323850" y="2876550"/>
            <a:ext cx="760413" cy="220663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914253" y="1269732"/>
            <a:ext cx="2069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 err="1"/>
              <a:t>Valoración</a:t>
            </a:r>
            <a:r>
              <a:rPr lang="en-US" altLang="en-US" b="1" dirty="0"/>
              <a:t> </a:t>
            </a:r>
            <a:r>
              <a:rPr lang="en-US" altLang="en-US" b="1" dirty="0" err="1"/>
              <a:t>inicial</a:t>
            </a:r>
            <a:endParaRPr lang="en-US" altLang="en-US" b="1" dirty="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971320" y="1269732"/>
            <a:ext cx="25315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 err="1"/>
              <a:t>Valoración</a:t>
            </a:r>
            <a:r>
              <a:rPr lang="en-US" altLang="en-US" b="1" dirty="0"/>
              <a:t> </a:t>
            </a:r>
            <a:r>
              <a:rPr lang="en-US" altLang="en-US" b="1" dirty="0" err="1"/>
              <a:t>específica</a:t>
            </a:r>
            <a:endParaRPr lang="en-US" altLang="en-US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9AEE4EC-A286-5C84-3066-887D723EAF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922" t="34409" r="30689" b="43747"/>
          <a:stretch/>
        </p:blipFill>
        <p:spPr>
          <a:xfrm>
            <a:off x="89975" y="1640066"/>
            <a:ext cx="3718417" cy="1788245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10E4B61E-04A4-82C8-9511-9639148C9377}"/>
              </a:ext>
            </a:extLst>
          </p:cNvPr>
          <p:cNvSpPr/>
          <p:nvPr/>
        </p:nvSpPr>
        <p:spPr bwMode="auto">
          <a:xfrm>
            <a:off x="273856" y="2924223"/>
            <a:ext cx="904910" cy="172990"/>
          </a:xfrm>
          <a:prstGeom prst="ellips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28037FA8-9D92-9332-2455-970C65539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463" y="2832893"/>
            <a:ext cx="280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C00000"/>
                </a:solidFill>
              </a:rPr>
              <a:t>6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Barreras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valoración</a:t>
            </a:r>
            <a:r>
              <a:rPr lang="en-US" dirty="0"/>
              <a:t> de la </a:t>
            </a:r>
            <a:r>
              <a:rPr lang="en-US" dirty="0" err="1"/>
              <a:t>salud</a:t>
            </a:r>
            <a:r>
              <a:rPr lang="en-US" dirty="0"/>
              <a:t> mental de las personas con EPOC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348978"/>
            <a:ext cx="7772400" cy="3014015"/>
          </a:xfrm>
        </p:spPr>
        <p:txBody>
          <a:bodyPr numCol="2"/>
          <a:lstStyle/>
          <a:p>
            <a:pPr marL="0" indent="0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Percibidas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paciente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Falta de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conocimientos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Reticencia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expresar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síntomas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ansiedad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depresión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Percibidas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médico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Falta de un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enfoque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diagnóstico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estandarizado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ansiedad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depresión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Poco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tiempo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consulta</a:t>
            </a:r>
          </a:p>
          <a:p>
            <a:pPr lvl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Falta de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confianza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profundizar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valoración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psicológica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endParaRPr lang="en-US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Falta de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entre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atención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primaria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mental</a:t>
            </a:r>
          </a:p>
          <a:p>
            <a:pPr lvl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Falta de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adecuados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tratamientos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mental</a:t>
            </a:r>
            <a:endParaRPr lang="en-US" dirty="0"/>
          </a:p>
        </p:txBody>
      </p:sp>
      <p:sp>
        <p:nvSpPr>
          <p:cNvPr id="4" name="6 - TextBox"/>
          <p:cNvSpPr txBox="1">
            <a:spLocks noChangeArrowheads="1"/>
          </p:cNvSpPr>
          <p:nvPr/>
        </p:nvSpPr>
        <p:spPr bwMode="auto">
          <a:xfrm>
            <a:off x="2228849" y="4708525"/>
            <a:ext cx="6915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zh-CN" sz="800" dirty="0"/>
              <a:t>Natali D, et al. </a:t>
            </a:r>
            <a:r>
              <a:rPr lang="en-US" altLang="en-US" sz="800" dirty="0">
                <a:sym typeface="+mn-ea"/>
              </a:rPr>
              <a:t>Breathe 2020;16:190315.</a:t>
            </a:r>
            <a:endParaRPr lang="en-US" altLang="zh-CN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2968180"/>
            <a:ext cx="4095206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superar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estas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barreras es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preciso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enfoque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integrado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profesionales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sanitarios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pacientes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Seguimos</a:t>
            </a:r>
            <a:r>
              <a:rPr lang="en-US" dirty="0"/>
              <a:t> con </a:t>
            </a:r>
            <a:r>
              <a:rPr lang="en-US" dirty="0" err="1"/>
              <a:t>el</a:t>
            </a:r>
            <a:r>
              <a:rPr lang="en-US" dirty="0"/>
              <a:t> Sr. JD</a:t>
            </a:r>
          </a:p>
        </p:txBody>
      </p:sp>
      <p:graphicFrame>
        <p:nvGraphicFramePr>
          <p:cNvPr id="4" name="4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197884"/>
              </p:ext>
            </p:extLst>
          </p:nvPr>
        </p:nvGraphicFramePr>
        <p:xfrm>
          <a:off x="658368" y="1218520"/>
          <a:ext cx="7949184" cy="326613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74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4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090">
                <a:tc>
                  <a:txBody>
                    <a:bodyPr/>
                    <a:lstStyle/>
                    <a:p>
                      <a:r>
                        <a:rPr lang="en-US" sz="1600" dirty="0" err="1"/>
                        <a:t>Desafíos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 </a:t>
                      </a:r>
                      <a:r>
                        <a:rPr lang="en-US" sz="1600" dirty="0" err="1"/>
                        <a:t>positivo</a:t>
                      </a:r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551">
                <a:tc>
                  <a:txBody>
                    <a:bodyPr/>
                    <a:lstStyle/>
                    <a:p>
                      <a:r>
                        <a:rPr lang="en-US" sz="1600" dirty="0"/>
                        <a:t>Tiene </a:t>
                      </a:r>
                      <a:r>
                        <a:rPr lang="en-US" sz="1600" dirty="0" err="1"/>
                        <a:t>otras</a:t>
                      </a:r>
                      <a:r>
                        <a:rPr lang="en-US" sz="1600" dirty="0"/>
                        <a:t> 3 </a:t>
                      </a:r>
                      <a:r>
                        <a:rPr lang="en-US" sz="1600" dirty="0" err="1"/>
                        <a:t>enfermedades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concomitantes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además</a:t>
                      </a:r>
                      <a:r>
                        <a:rPr lang="en-US" sz="1600" dirty="0"/>
                        <a:t> de la EPOC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Está</a:t>
                      </a:r>
                      <a:r>
                        <a:rPr lang="en-US" sz="1600" dirty="0"/>
                        <a:t> al día con las </a:t>
                      </a:r>
                      <a:r>
                        <a:rPr lang="en-US" sz="1600" dirty="0" err="1"/>
                        <a:t>vacunas</a:t>
                      </a:r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710">
                <a:tc>
                  <a:txBody>
                    <a:bodyPr/>
                    <a:lstStyle/>
                    <a:p>
                      <a:r>
                        <a:rPr lang="en-US" sz="1600" dirty="0"/>
                        <a:t>Toma 4 </a:t>
                      </a:r>
                      <a:r>
                        <a:rPr lang="en-US" sz="1600" dirty="0" err="1"/>
                        <a:t>fármacos</a:t>
                      </a:r>
                      <a:r>
                        <a:rPr lang="en-US" sz="1600" dirty="0"/>
                        <a:t> al día, </a:t>
                      </a:r>
                      <a:r>
                        <a:rPr lang="en-US" sz="1600" dirty="0" err="1"/>
                        <a:t>además</a:t>
                      </a:r>
                      <a:r>
                        <a:rPr lang="en-US" sz="1600" dirty="0"/>
                        <a:t> del </a:t>
                      </a:r>
                      <a:r>
                        <a:rPr lang="en-US" sz="1600" dirty="0" err="1"/>
                        <a:t>inhalador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rescate</a:t>
                      </a:r>
                      <a:r>
                        <a:rPr lang="en-US" sz="1600" dirty="0"/>
                        <a:t> ( no le </a:t>
                      </a:r>
                      <a:r>
                        <a:rPr lang="en-US" sz="1600" dirty="0" err="1"/>
                        <a:t>gusta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tomar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muchas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medicinas</a:t>
                      </a:r>
                      <a:r>
                        <a:rPr lang="en-US" sz="1600" dirty="0"/>
                        <a:t>)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ym typeface="+mn-ea"/>
                        </a:rPr>
                        <a:t>Tiene </a:t>
                      </a:r>
                      <a:r>
                        <a:rPr lang="en-US" sz="1600" dirty="0" err="1">
                          <a:sym typeface="+mn-ea"/>
                        </a:rPr>
                        <a:t>una</a:t>
                      </a:r>
                      <a:r>
                        <a:rPr lang="en-US" sz="1600" dirty="0"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sym typeface="+mn-ea"/>
                        </a:rPr>
                        <a:t>buena</a:t>
                      </a:r>
                      <a:r>
                        <a:rPr lang="en-US" sz="1600" dirty="0"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sym typeface="+mn-ea"/>
                        </a:rPr>
                        <a:t>relación</a:t>
                      </a:r>
                      <a:r>
                        <a:rPr lang="en-US" sz="1600" dirty="0">
                          <a:sym typeface="+mn-ea"/>
                        </a:rPr>
                        <a:t> con </a:t>
                      </a:r>
                      <a:r>
                        <a:rPr lang="en-US" sz="1600" dirty="0" err="1">
                          <a:sym typeface="+mn-ea"/>
                        </a:rPr>
                        <a:t>su</a:t>
                      </a:r>
                      <a:r>
                        <a:rPr lang="en-US" sz="1600" dirty="0"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sym typeface="+mn-ea"/>
                        </a:rPr>
                        <a:t>médico</a:t>
                      </a:r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551">
                <a:tc>
                  <a:txBody>
                    <a:bodyPr/>
                    <a:lstStyle/>
                    <a:p>
                      <a:r>
                        <a:rPr lang="en-US" sz="1600" dirty="0"/>
                        <a:t>Bajo </a:t>
                      </a:r>
                      <a:r>
                        <a:rPr lang="en-US" sz="1600" dirty="0" err="1"/>
                        <a:t>cumplimiento</a:t>
                      </a:r>
                      <a:r>
                        <a:rPr lang="en-US" sz="1600" dirty="0"/>
                        <a:t> del </a:t>
                      </a:r>
                      <a:r>
                        <a:rPr lang="en-US" sz="1600" dirty="0" err="1"/>
                        <a:t>tratamiento</a:t>
                      </a:r>
                      <a:r>
                        <a:rPr lang="en-US" sz="1600" dirty="0"/>
                        <a:t> de la EPOC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ym typeface="+mn-ea"/>
                        </a:rPr>
                        <a:t>Cumple</a:t>
                      </a:r>
                      <a:r>
                        <a:rPr lang="en-US" sz="1600" dirty="0">
                          <a:sym typeface="+mn-ea"/>
                        </a:rPr>
                        <a:t> bien </a:t>
                      </a:r>
                      <a:r>
                        <a:rPr lang="en-US" sz="1600" dirty="0" err="1">
                          <a:sym typeface="+mn-ea"/>
                        </a:rPr>
                        <a:t>el</a:t>
                      </a:r>
                      <a:r>
                        <a:rPr lang="en-US" sz="1600" dirty="0">
                          <a:sym typeface="+mn-ea"/>
                        </a:rPr>
                        <a:t> resto del </a:t>
                      </a:r>
                      <a:r>
                        <a:rPr lang="en-US" sz="1600" dirty="0" err="1">
                          <a:sym typeface="+mn-ea"/>
                        </a:rPr>
                        <a:t>tratamiento</a:t>
                      </a:r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629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dirty="0"/>
                        <a:t>Tiene un </a:t>
                      </a:r>
                      <a:r>
                        <a:rPr lang="en-US" sz="1600" dirty="0" err="1"/>
                        <a:t>trastorno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por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ansiedad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generalizada</a:t>
                      </a:r>
                      <a:r>
                        <a:rPr lang="en-US" sz="1600" dirty="0"/>
                        <a:t> no </a:t>
                      </a:r>
                      <a:r>
                        <a:rPr lang="en-US" sz="1600" dirty="0" err="1"/>
                        <a:t>diagnosticado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tratado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adecuadamente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Quiere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intentar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dejar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fumar</a:t>
                      </a:r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5496" y="163513"/>
            <a:ext cx="1212056" cy="808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Próximos</a:t>
            </a:r>
            <a:r>
              <a:rPr lang="en-US" dirty="0"/>
              <a:t> pasos: </a:t>
            </a:r>
            <a:r>
              <a:rPr lang="en-US" dirty="0" err="1"/>
              <a:t>entrevista</a:t>
            </a:r>
            <a:r>
              <a:rPr lang="en-US" dirty="0"/>
              <a:t> </a:t>
            </a:r>
            <a:r>
              <a:rPr lang="en-US" dirty="0" err="1"/>
              <a:t>motivacional</a:t>
            </a:r>
            <a:endParaRPr lang="en-US" dirty="0"/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65761"/>
              </p:ext>
            </p:extLst>
          </p:nvPr>
        </p:nvGraphicFramePr>
        <p:xfrm>
          <a:off x="358774" y="1349374"/>
          <a:ext cx="8321930" cy="28836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01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6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526">
                <a:tc>
                  <a:txBody>
                    <a:bodyPr/>
                    <a:lstStyle/>
                    <a:p>
                      <a:r>
                        <a:rPr lang="en-US" sz="1200" dirty="0" err="1"/>
                        <a:t>Objetivo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Conversación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47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Dejar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claro que no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juzgamos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tabaquismo</a:t>
                      </a:r>
                      <a:endParaRPr lang="en-US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Sabemos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 es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duro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que es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adicción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que la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nicotina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más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adictiva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 la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heroína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1823">
                <a:tc>
                  <a:txBody>
                    <a:bodyPr/>
                    <a:lstStyle/>
                    <a:p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Animarle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que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piense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que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exprese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 que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serían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beneficios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dejar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fumar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“¿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Sabía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cuando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deje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fumar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tendrá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menos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episodios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bronquitis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“¿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Sabía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 se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sentirá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más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tranquilo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más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positivo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con mayor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calidad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vida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después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dejar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fumar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?”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“Se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dará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cuenta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que se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duerme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más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fácilmente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que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duerme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más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470">
                <a:tc>
                  <a:txBody>
                    <a:bodyPr/>
                    <a:lstStyle/>
                    <a:p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refuerzos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positivos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(placer) para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motivar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cesación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“¿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Sabía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deja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fumar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aumentarían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niveles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energía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que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podría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estar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sus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nietos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mientras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crecen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?”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8 - Δεξιό βέλος"/>
          <p:cNvSpPr/>
          <p:nvPr/>
        </p:nvSpPr>
        <p:spPr>
          <a:xfrm>
            <a:off x="3842195" y="1876425"/>
            <a:ext cx="361950" cy="1428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 dirty="0"/>
          </a:p>
        </p:txBody>
      </p:sp>
      <p:sp>
        <p:nvSpPr>
          <p:cNvPr id="6" name="8 - Δεξιό βέλος"/>
          <p:cNvSpPr/>
          <p:nvPr/>
        </p:nvSpPr>
        <p:spPr>
          <a:xfrm>
            <a:off x="3842195" y="2845689"/>
            <a:ext cx="361950" cy="1428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 dirty="0"/>
          </a:p>
        </p:txBody>
      </p:sp>
      <p:sp>
        <p:nvSpPr>
          <p:cNvPr id="7" name="8 - Δεξιό βέλος"/>
          <p:cNvSpPr/>
          <p:nvPr/>
        </p:nvSpPr>
        <p:spPr>
          <a:xfrm>
            <a:off x="3842195" y="3672078"/>
            <a:ext cx="361950" cy="1428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de </a:t>
            </a:r>
            <a:r>
              <a:rPr lang="en-US" dirty="0" err="1"/>
              <a:t>tratamiento</a:t>
            </a:r>
            <a:r>
              <a:rPr lang="en-US" dirty="0"/>
              <a:t> para </a:t>
            </a:r>
            <a:r>
              <a:rPr lang="en-US" dirty="0" err="1"/>
              <a:t>el</a:t>
            </a:r>
            <a:r>
              <a:rPr lang="en-US" dirty="0"/>
              <a:t> Sr. JD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400" dirty="0" err="1"/>
              <a:t>Ofrecer</a:t>
            </a:r>
            <a:r>
              <a:rPr lang="en-US" sz="1400" dirty="0"/>
              <a:t> </a:t>
            </a:r>
            <a:r>
              <a:rPr lang="en-US" sz="1400" dirty="0" err="1"/>
              <a:t>consejo</a:t>
            </a:r>
            <a:r>
              <a:rPr lang="en-US" sz="1400" dirty="0"/>
              <a:t> (con </a:t>
            </a:r>
            <a:r>
              <a:rPr lang="en-US" sz="1400" dirty="0" err="1"/>
              <a:t>empatía</a:t>
            </a:r>
            <a:r>
              <a:rPr lang="en-US" sz="1400" dirty="0"/>
              <a:t> y </a:t>
            </a:r>
            <a:r>
              <a:rPr lang="en-US" sz="1400" dirty="0" err="1"/>
              <a:t>respeto</a:t>
            </a:r>
            <a:r>
              <a:rPr lang="en-US" sz="1400" dirty="0"/>
              <a:t>): </a:t>
            </a:r>
            <a:br>
              <a:rPr lang="en-US" sz="1400" dirty="0"/>
            </a:br>
            <a:r>
              <a:rPr lang="en-US" sz="1400" dirty="0"/>
              <a:t>PREGUNTAR / ACONSEJAR / ACTUAR</a:t>
            </a:r>
            <a:endParaRPr lang="en-US" sz="1400" b="1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/>
              <a:t>Hablar del </a:t>
            </a:r>
            <a:r>
              <a:rPr lang="en-US" sz="1400" dirty="0" err="1"/>
              <a:t>tratamiento</a:t>
            </a:r>
            <a:r>
              <a:rPr lang="en-US" sz="1400" dirty="0"/>
              <a:t> </a:t>
            </a:r>
            <a:r>
              <a:rPr lang="en-US" sz="1400" dirty="0" err="1"/>
              <a:t>farmacológico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200" dirty="0" err="1"/>
              <a:t>Sustitución</a:t>
            </a:r>
            <a:r>
              <a:rPr lang="en-US" sz="1200" dirty="0"/>
              <a:t> con </a:t>
            </a:r>
            <a:r>
              <a:rPr lang="en-US" sz="1200" dirty="0" err="1"/>
              <a:t>nicotina</a:t>
            </a:r>
            <a:endParaRPr lang="en-US" sz="1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200" dirty="0" err="1"/>
              <a:t>Vareniclina</a:t>
            </a:r>
            <a:endParaRPr lang="en-US" sz="1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200" dirty="0"/>
              <a:t>Bupropion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 err="1"/>
              <a:t>Animar</a:t>
            </a:r>
            <a:r>
              <a:rPr lang="en-US" sz="1400" dirty="0"/>
              <a:t> a </a:t>
            </a:r>
            <a:r>
              <a:rPr lang="en-US" sz="1400" dirty="0" err="1"/>
              <a:t>desarrollar</a:t>
            </a:r>
            <a:r>
              <a:rPr lang="en-US" sz="1400" dirty="0"/>
              <a:t> un plan para </a:t>
            </a:r>
            <a:r>
              <a:rPr lang="en-US" sz="1400" dirty="0" err="1"/>
              <a:t>dejar</a:t>
            </a:r>
            <a:r>
              <a:rPr lang="en-US" sz="1400" dirty="0"/>
              <a:t> de </a:t>
            </a:r>
            <a:r>
              <a:rPr lang="en-US" sz="1400" dirty="0" err="1"/>
              <a:t>fumar</a:t>
            </a:r>
            <a:r>
              <a:rPr lang="en-US" sz="1400" dirty="0"/>
              <a:t>, </a:t>
            </a:r>
            <a:r>
              <a:rPr lang="en-US" sz="1400" dirty="0" err="1"/>
              <a:t>poniendo</a:t>
            </a:r>
            <a:r>
              <a:rPr lang="en-US" sz="1400" dirty="0"/>
              <a:t> </a:t>
            </a:r>
            <a:r>
              <a:rPr lang="en-US" sz="1400" dirty="0" err="1"/>
              <a:t>fecha</a:t>
            </a:r>
            <a:r>
              <a:rPr lang="en-US" sz="1400" dirty="0"/>
              <a:t> para </a:t>
            </a:r>
            <a:r>
              <a:rPr lang="en-US" sz="1400" dirty="0" err="1"/>
              <a:t>dejarlo</a:t>
            </a:r>
            <a:endParaRPr lang="en-US" sz="1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 err="1"/>
              <a:t>Programar</a:t>
            </a:r>
            <a:r>
              <a:rPr lang="en-US" sz="1400" dirty="0"/>
              <a:t> la </a:t>
            </a:r>
            <a:r>
              <a:rPr lang="en-US" sz="1400" dirty="0" err="1"/>
              <a:t>próxima</a:t>
            </a:r>
            <a:r>
              <a:rPr lang="en-US" sz="1400" dirty="0"/>
              <a:t> </a:t>
            </a:r>
            <a:r>
              <a:rPr lang="en-US" sz="1400" dirty="0" err="1"/>
              <a:t>visita</a:t>
            </a:r>
            <a:r>
              <a:rPr lang="en-US" sz="1400" dirty="0"/>
              <a:t> de control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/>
              <a:t>Usar </a:t>
            </a:r>
            <a:r>
              <a:rPr lang="en-US" sz="1400" dirty="0" err="1"/>
              <a:t>el</a:t>
            </a:r>
            <a:r>
              <a:rPr lang="en-US" sz="1400" dirty="0"/>
              <a:t> </a:t>
            </a:r>
            <a:r>
              <a:rPr lang="en-US" sz="1400" dirty="0" err="1"/>
              <a:t>correo</a:t>
            </a:r>
            <a:r>
              <a:rPr lang="en-US" sz="1400" dirty="0"/>
              <a:t>, </a:t>
            </a:r>
            <a:r>
              <a:rPr lang="en-US" sz="1400" dirty="0" err="1"/>
              <a:t>mensajes</a:t>
            </a:r>
            <a:r>
              <a:rPr lang="en-US" sz="1400" dirty="0"/>
              <a:t> de </a:t>
            </a:r>
            <a:r>
              <a:rPr lang="en-US" sz="1400" dirty="0" err="1"/>
              <a:t>texto</a:t>
            </a:r>
            <a:r>
              <a:rPr lang="en-US" sz="1400" dirty="0"/>
              <a:t> o </a:t>
            </a:r>
            <a:r>
              <a:rPr lang="en-US" sz="1400" dirty="0" err="1"/>
              <a:t>teléfono</a:t>
            </a:r>
            <a:r>
              <a:rPr lang="en-US" sz="1400" dirty="0"/>
              <a:t> </a:t>
            </a:r>
            <a:r>
              <a:rPr lang="en-US" sz="1400" dirty="0" err="1"/>
              <a:t>como</a:t>
            </a:r>
            <a:r>
              <a:rPr lang="en-US" sz="1400" dirty="0"/>
              <a:t> </a:t>
            </a:r>
            <a:r>
              <a:rPr lang="en-US" sz="1400" dirty="0" err="1"/>
              <a:t>alternativas</a:t>
            </a:r>
            <a:r>
              <a:rPr lang="en-US" sz="1400" dirty="0"/>
              <a:t> de </a:t>
            </a:r>
            <a:r>
              <a:rPr lang="en-US" sz="1400" dirty="0" err="1"/>
              <a:t>visitas</a:t>
            </a:r>
            <a:r>
              <a:rPr lang="en-US" sz="1400" dirty="0"/>
              <a:t> de control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 err="1"/>
              <a:t>Comentar</a:t>
            </a:r>
            <a:r>
              <a:rPr lang="en-US" sz="1400" dirty="0"/>
              <a:t> las </a:t>
            </a:r>
            <a:r>
              <a:rPr lang="en-US" sz="1400" dirty="0" err="1"/>
              <a:t>estrategias</a:t>
            </a:r>
            <a:r>
              <a:rPr lang="en-US" sz="1400" dirty="0"/>
              <a:t> para </a:t>
            </a:r>
            <a:r>
              <a:rPr lang="en-US" sz="1400" dirty="0" err="1"/>
              <a:t>vencer</a:t>
            </a:r>
            <a:r>
              <a:rPr lang="en-US" sz="1400" dirty="0"/>
              <a:t> la </a:t>
            </a:r>
            <a:r>
              <a:rPr lang="en-US" sz="1400" dirty="0" err="1"/>
              <a:t>abstinencia</a:t>
            </a:r>
            <a:endParaRPr lang="en-US" sz="1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 err="1"/>
              <a:t>Animar</a:t>
            </a:r>
            <a:r>
              <a:rPr lang="en-US" sz="1400" dirty="0"/>
              <a:t> </a:t>
            </a:r>
            <a:r>
              <a:rPr lang="en-US" sz="1400" dirty="0" err="1"/>
              <a:t>el</a:t>
            </a:r>
            <a:r>
              <a:rPr lang="en-US" sz="1400" dirty="0"/>
              <a:t> </a:t>
            </a:r>
            <a:r>
              <a:rPr lang="en-US" sz="1400" dirty="0" err="1"/>
              <a:t>apoyo</a:t>
            </a:r>
            <a:r>
              <a:rPr lang="en-US" sz="1400" dirty="0"/>
              <a:t> social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 err="1"/>
              <a:t>Ayudar</a:t>
            </a:r>
            <a:r>
              <a:rPr lang="en-US" sz="1400" dirty="0"/>
              <a:t> a </a:t>
            </a:r>
            <a:r>
              <a:rPr lang="en-US" sz="1400" dirty="0" err="1"/>
              <a:t>superar</a:t>
            </a:r>
            <a:r>
              <a:rPr lang="en-US" sz="1400" dirty="0"/>
              <a:t> barreras </a:t>
            </a:r>
            <a:r>
              <a:rPr lang="en-US" sz="1400" dirty="0" err="1"/>
              <a:t>como</a:t>
            </a:r>
            <a:r>
              <a:rPr lang="en-US" sz="1400" dirty="0"/>
              <a:t> </a:t>
            </a:r>
            <a:r>
              <a:rPr lang="en-US" sz="1400" dirty="0" err="1"/>
              <a:t>el</a:t>
            </a:r>
            <a:r>
              <a:rPr lang="en-US" sz="1400" dirty="0"/>
              <a:t> </a:t>
            </a:r>
            <a:r>
              <a:rPr lang="en-US" sz="1400" dirty="0" err="1"/>
              <a:t>miedo</a:t>
            </a:r>
            <a:r>
              <a:rPr lang="en-US" sz="1400" dirty="0"/>
              <a:t>  al </a:t>
            </a:r>
            <a:r>
              <a:rPr lang="en-US" sz="1400" dirty="0" err="1"/>
              <a:t>fracaso</a:t>
            </a:r>
            <a:r>
              <a:rPr lang="en-US" sz="1400" dirty="0"/>
              <a:t>, </a:t>
            </a:r>
            <a:r>
              <a:rPr lang="en-US" sz="1400" dirty="0" err="1"/>
              <a:t>el</a:t>
            </a:r>
            <a:r>
              <a:rPr lang="en-US" sz="1400" dirty="0"/>
              <a:t> </a:t>
            </a:r>
            <a:r>
              <a:rPr lang="en-US" sz="1400" dirty="0" err="1"/>
              <a:t>estrés</a:t>
            </a:r>
            <a:r>
              <a:rPr lang="en-US" sz="1400" dirty="0"/>
              <a:t>, </a:t>
            </a:r>
            <a:r>
              <a:rPr lang="en-US" sz="1400" dirty="0" err="1"/>
              <a:t>el</a:t>
            </a:r>
            <a:r>
              <a:rPr lang="en-US" sz="1400" dirty="0"/>
              <a:t> </a:t>
            </a:r>
            <a:r>
              <a:rPr lang="en-US" sz="1400" dirty="0" err="1"/>
              <a:t>aumento</a:t>
            </a:r>
            <a:r>
              <a:rPr lang="en-US" sz="1400" dirty="0"/>
              <a:t> de peso y la </a:t>
            </a:r>
            <a:r>
              <a:rPr lang="en-US" sz="1400" dirty="0" err="1"/>
              <a:t>presión</a:t>
            </a:r>
            <a:r>
              <a:rPr lang="en-US" sz="1400" dirty="0"/>
              <a:t> social para </a:t>
            </a:r>
            <a:r>
              <a:rPr lang="en-US" sz="1400" dirty="0" err="1"/>
              <a:t>fumar</a:t>
            </a:r>
            <a:endParaRPr lang="en-US" sz="1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 err="1"/>
              <a:t>Aconsejar</a:t>
            </a:r>
            <a:r>
              <a:rPr lang="en-US" sz="1400" dirty="0"/>
              <a:t> </a:t>
            </a:r>
            <a:r>
              <a:rPr lang="en-US" sz="1400" dirty="0" err="1"/>
              <a:t>sobre</a:t>
            </a:r>
            <a:r>
              <a:rPr lang="en-US" sz="1400" dirty="0"/>
              <a:t> </a:t>
            </a:r>
            <a:r>
              <a:rPr lang="en-US" sz="1400" dirty="0" err="1"/>
              <a:t>nutrición</a:t>
            </a:r>
            <a:r>
              <a:rPr lang="en-US" sz="1400" dirty="0"/>
              <a:t>, </a:t>
            </a:r>
            <a:r>
              <a:rPr lang="en-US" sz="1400" dirty="0" err="1"/>
              <a:t>actividad</a:t>
            </a:r>
            <a:r>
              <a:rPr lang="en-US" sz="1400" dirty="0"/>
              <a:t> </a:t>
            </a:r>
            <a:r>
              <a:rPr lang="en-US" sz="1400" dirty="0" err="1"/>
              <a:t>física</a:t>
            </a:r>
            <a:r>
              <a:rPr lang="en-US" sz="1400" dirty="0"/>
              <a:t> e </a:t>
            </a:r>
            <a:r>
              <a:rPr lang="en-US" sz="1400" dirty="0" err="1"/>
              <a:t>higiene</a:t>
            </a:r>
            <a:r>
              <a:rPr lang="en-US" sz="1400" dirty="0"/>
              <a:t> del </a:t>
            </a:r>
            <a:r>
              <a:rPr lang="en-US" sz="1400" dirty="0" err="1"/>
              <a:t>sueño</a:t>
            </a:r>
            <a:endParaRPr lang="en-US" sz="1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 err="1"/>
              <a:t>Alertar</a:t>
            </a:r>
            <a:r>
              <a:rPr lang="en-US" sz="1400" dirty="0"/>
              <a:t> </a:t>
            </a:r>
            <a:r>
              <a:rPr lang="en-US" sz="1400" dirty="0" err="1"/>
              <a:t>sobre</a:t>
            </a:r>
            <a:r>
              <a:rPr lang="en-US" sz="1400" dirty="0"/>
              <a:t> </a:t>
            </a:r>
            <a:r>
              <a:rPr lang="en-US" sz="1400" dirty="0" err="1"/>
              <a:t>los</a:t>
            </a:r>
            <a:r>
              <a:rPr lang="en-US" sz="1400" dirty="0"/>
              <a:t> </a:t>
            </a:r>
            <a:r>
              <a:rPr lang="en-US" sz="1400" dirty="0" err="1"/>
              <a:t>síntomas</a:t>
            </a:r>
            <a:r>
              <a:rPr lang="en-US" sz="1400" dirty="0"/>
              <a:t> de </a:t>
            </a:r>
            <a:r>
              <a:rPr lang="en-US" sz="1400" dirty="0" err="1"/>
              <a:t>abstinencia</a:t>
            </a:r>
            <a:r>
              <a:rPr lang="en-US" sz="1400" dirty="0"/>
              <a:t> y </a:t>
            </a:r>
            <a:r>
              <a:rPr lang="en-US" sz="1400" dirty="0" err="1"/>
              <a:t>su</a:t>
            </a:r>
            <a:r>
              <a:rPr lang="en-US" sz="1400" dirty="0"/>
              <a:t> </a:t>
            </a:r>
            <a:r>
              <a:rPr lang="en-US" sz="1400" dirty="0" err="1"/>
              <a:t>manejo</a:t>
            </a:r>
            <a:r>
              <a:rPr lang="en-US" sz="1400" dirty="0"/>
              <a:t>, </a:t>
            </a:r>
            <a:r>
              <a:rPr lang="en-US" sz="1400" dirty="0" err="1"/>
              <a:t>asegurando</a:t>
            </a:r>
            <a:r>
              <a:rPr lang="en-US" sz="1400" dirty="0"/>
              <a:t> que </a:t>
            </a:r>
            <a:r>
              <a:rPr lang="en-US" sz="1400" dirty="0" err="1"/>
              <a:t>duran</a:t>
            </a:r>
            <a:r>
              <a:rPr lang="en-US" sz="1400" dirty="0"/>
              <a:t> poco</a:t>
            </a:r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5147" y="163513"/>
            <a:ext cx="1212056" cy="808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Cesación</a:t>
            </a:r>
            <a:r>
              <a:rPr lang="en-US" dirty="0"/>
              <a:t> </a:t>
            </a:r>
            <a:r>
              <a:rPr lang="en-US" dirty="0" err="1"/>
              <a:t>tabáquica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personas con EPOC y </a:t>
            </a:r>
            <a:r>
              <a:rPr lang="en-US" dirty="0" err="1"/>
              <a:t>problemas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mental </a:t>
            </a:r>
            <a:r>
              <a:rPr lang="en-US" baseline="30000" dirty="0"/>
              <a:t>1–3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4" y="1348978"/>
            <a:ext cx="8660075" cy="3301929"/>
          </a:xfrm>
        </p:spPr>
        <p:txBody>
          <a:bodyPr/>
          <a:lstStyle/>
          <a:p>
            <a:r>
              <a:rPr lang="en-US" dirty="0" err="1"/>
              <a:t>Añadir</a:t>
            </a:r>
            <a:r>
              <a:rPr lang="en-US" dirty="0"/>
              <a:t> </a:t>
            </a:r>
            <a:r>
              <a:rPr lang="en-US" dirty="0" err="1"/>
              <a:t>tratamiento</a:t>
            </a:r>
            <a:r>
              <a:rPr lang="en-US" dirty="0"/>
              <a:t> (</a:t>
            </a:r>
            <a:r>
              <a:rPr lang="en-US" dirty="0" err="1"/>
              <a:t>farmacológico</a:t>
            </a:r>
            <a:r>
              <a:rPr lang="en-US" dirty="0"/>
              <a:t> y no </a:t>
            </a:r>
            <a:r>
              <a:rPr lang="en-US" dirty="0" err="1"/>
              <a:t>farmacológico</a:t>
            </a:r>
            <a:r>
              <a:rPr lang="en-US" dirty="0"/>
              <a:t>) para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problemas</a:t>
            </a:r>
            <a:r>
              <a:rPr lang="en-US" dirty="0"/>
              <a:t> </a:t>
            </a:r>
            <a:r>
              <a:rPr lang="en-US" dirty="0" err="1"/>
              <a:t>emocionales</a:t>
            </a:r>
            <a:r>
              <a:rPr lang="en-US" dirty="0"/>
              <a:t> al </a:t>
            </a:r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estandarizado</a:t>
            </a:r>
            <a:r>
              <a:rPr lang="en-US" dirty="0"/>
              <a:t> de </a:t>
            </a:r>
            <a:r>
              <a:rPr lang="en-US" dirty="0" err="1"/>
              <a:t>cesación</a:t>
            </a:r>
            <a:r>
              <a:rPr lang="en-US" dirty="0"/>
              <a:t> </a:t>
            </a:r>
            <a:r>
              <a:rPr lang="en-US" dirty="0" err="1"/>
              <a:t>tabáquica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conseguir</a:t>
            </a:r>
            <a:r>
              <a:rPr lang="en-US" dirty="0"/>
              <a:t> </a:t>
            </a:r>
            <a:r>
              <a:rPr lang="en-US" dirty="0" err="1"/>
              <a:t>mejores</a:t>
            </a:r>
            <a:r>
              <a:rPr lang="en-US" dirty="0"/>
              <a:t> </a:t>
            </a:r>
            <a:r>
              <a:rPr lang="en-US" dirty="0" err="1"/>
              <a:t>resultados</a:t>
            </a:r>
            <a:r>
              <a:rPr lang="en-US" dirty="0"/>
              <a:t> de </a:t>
            </a:r>
            <a:r>
              <a:rPr lang="en-US" dirty="0" err="1"/>
              <a:t>abstinencia</a:t>
            </a:r>
            <a:r>
              <a:rPr lang="en-US" dirty="0"/>
              <a:t> a largo </a:t>
            </a:r>
            <a:r>
              <a:rPr lang="en-US" dirty="0" err="1"/>
              <a:t>plazo</a:t>
            </a:r>
            <a:r>
              <a:rPr lang="en-US" dirty="0"/>
              <a:t>.</a:t>
            </a:r>
          </a:p>
        </p:txBody>
      </p:sp>
      <p:sp>
        <p:nvSpPr>
          <p:cNvPr id="4" name="3 - TextBox"/>
          <p:cNvSpPr txBox="1">
            <a:spLocks noChangeArrowheads="1"/>
          </p:cNvSpPr>
          <p:nvPr/>
        </p:nvSpPr>
        <p:spPr bwMode="auto">
          <a:xfrm>
            <a:off x="3507376" y="4539947"/>
            <a:ext cx="5511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zh-CN" sz="800" dirty="0">
                <a:latin typeface="+mn-lt"/>
              </a:rPr>
              <a:t>1. </a:t>
            </a:r>
            <a:r>
              <a:rPr lang="zh-CN" altLang="en-US" sz="800" dirty="0">
                <a:latin typeface="+mn-lt"/>
              </a:rPr>
              <a:t>van der Meer </a:t>
            </a:r>
            <a:r>
              <a:rPr lang="en-GB" altLang="zh-CN" sz="800" dirty="0">
                <a:latin typeface="+mn-lt"/>
              </a:rPr>
              <a:t>RM</a:t>
            </a:r>
            <a:r>
              <a:rPr lang="zh-CN" altLang="en-US" sz="800" dirty="0">
                <a:latin typeface="+mn-lt"/>
              </a:rPr>
              <a:t>, et al. Cochrane Database Syst Rev 2013;8:CD006102</a:t>
            </a:r>
            <a:r>
              <a:rPr lang="en-GB" altLang="zh-CN" sz="800" dirty="0">
                <a:latin typeface="+mn-lt"/>
              </a:rPr>
              <a:t>; 2. </a:t>
            </a:r>
            <a:r>
              <a:rPr lang="zh-CN" altLang="en-US" sz="800" dirty="0">
                <a:latin typeface="+mn-lt"/>
              </a:rPr>
              <a:t>Anthenelli </a:t>
            </a:r>
            <a:r>
              <a:rPr lang="en-GB" altLang="zh-CN" sz="800" dirty="0">
                <a:latin typeface="+mn-lt"/>
              </a:rPr>
              <a:t>RM</a:t>
            </a:r>
            <a:r>
              <a:rPr lang="zh-CN" altLang="en-US" sz="800" dirty="0">
                <a:latin typeface="+mn-lt"/>
              </a:rPr>
              <a:t>, et al. Ann Intern Med 2013;159:390e400</a:t>
            </a:r>
            <a:r>
              <a:rPr lang="en-GB" altLang="zh-CN" sz="800" dirty="0">
                <a:latin typeface="+mn-lt"/>
              </a:rPr>
              <a:t>; 3. </a:t>
            </a:r>
            <a:r>
              <a:rPr lang="zh-CN" altLang="en-US" sz="800" dirty="0">
                <a:latin typeface="+mn-lt"/>
              </a:rPr>
              <a:t>Anthenelli </a:t>
            </a:r>
            <a:r>
              <a:rPr lang="en-GB" altLang="zh-CN" sz="800" dirty="0">
                <a:latin typeface="+mn-lt"/>
              </a:rPr>
              <a:t>RM, </a:t>
            </a:r>
            <a:r>
              <a:rPr lang="zh-CN" altLang="en-US" sz="800" dirty="0">
                <a:latin typeface="+mn-lt"/>
              </a:rPr>
              <a:t>et al. Lancet 2016;387:2507e20.</a:t>
            </a:r>
            <a:endParaRPr lang="el-GR" altLang="en-US" sz="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4397" y="2536033"/>
            <a:ext cx="4095206" cy="203132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Sr. JD </a:t>
            </a:r>
            <a:r>
              <a:rPr lang="en-US" alt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vamos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tratar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síndrome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ansiedad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generalizada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53957" y="3552649"/>
            <a:ext cx="1212056" cy="808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Resumen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348979"/>
            <a:ext cx="3993769" cy="2628900"/>
          </a:xfrm>
        </p:spPr>
        <p:txBody>
          <a:bodyPr/>
          <a:lstStyle/>
          <a:p>
            <a:r>
              <a:rPr lang="en-US" sz="1400" dirty="0" err="1"/>
              <a:t>Mucha</a:t>
            </a:r>
            <a:r>
              <a:rPr lang="en-US" sz="1400" dirty="0"/>
              <a:t> </a:t>
            </a:r>
            <a:r>
              <a:rPr lang="en-US" sz="1400" dirty="0" err="1"/>
              <a:t>gente</a:t>
            </a:r>
            <a:r>
              <a:rPr lang="en-US" sz="1400" dirty="0"/>
              <a:t> con EPOC </a:t>
            </a:r>
            <a:r>
              <a:rPr lang="en-US" sz="1400" dirty="0" err="1"/>
              <a:t>sigue</a:t>
            </a:r>
            <a:r>
              <a:rPr lang="en-US" sz="1400" dirty="0"/>
              <a:t> </a:t>
            </a:r>
            <a:r>
              <a:rPr lang="en-US" sz="1400" dirty="0" err="1"/>
              <a:t>fumando</a:t>
            </a:r>
            <a:r>
              <a:rPr lang="en-US" sz="1400" dirty="0"/>
              <a:t> a </a:t>
            </a:r>
            <a:r>
              <a:rPr lang="en-US" sz="1400" dirty="0" err="1"/>
              <a:t>pesar</a:t>
            </a:r>
            <a:r>
              <a:rPr lang="en-US" sz="1400" dirty="0"/>
              <a:t> de la </a:t>
            </a:r>
            <a:r>
              <a:rPr lang="en-US" sz="1400" dirty="0" err="1"/>
              <a:t>evidencia</a:t>
            </a:r>
            <a:r>
              <a:rPr lang="en-US" sz="1400" dirty="0"/>
              <a:t> de que </a:t>
            </a:r>
            <a:r>
              <a:rPr lang="en-US" sz="1400" dirty="0" err="1"/>
              <a:t>dejar</a:t>
            </a:r>
            <a:r>
              <a:rPr lang="en-US" sz="1400" dirty="0"/>
              <a:t> de </a:t>
            </a:r>
            <a:r>
              <a:rPr lang="en-US" sz="1400" dirty="0" err="1"/>
              <a:t>fumar</a:t>
            </a:r>
            <a:r>
              <a:rPr lang="en-US" sz="1400" dirty="0"/>
              <a:t> es la </a:t>
            </a:r>
            <a:r>
              <a:rPr lang="en-US" sz="1400" dirty="0" err="1"/>
              <a:t>intervención</a:t>
            </a:r>
            <a:r>
              <a:rPr lang="en-US" sz="1400" dirty="0"/>
              <a:t> </a:t>
            </a:r>
            <a:r>
              <a:rPr lang="en-US" sz="1400" dirty="0" err="1"/>
              <a:t>más</a:t>
            </a:r>
            <a:r>
              <a:rPr lang="en-US" sz="1400" dirty="0"/>
              <a:t> </a:t>
            </a:r>
            <a:r>
              <a:rPr lang="en-US" sz="1400" dirty="0" err="1"/>
              <a:t>efectiva</a:t>
            </a:r>
            <a:r>
              <a:rPr lang="en-US" sz="1400" dirty="0"/>
              <a:t> para </a:t>
            </a:r>
            <a:r>
              <a:rPr lang="en-US" sz="1400" dirty="0" err="1"/>
              <a:t>aumentar</a:t>
            </a:r>
            <a:r>
              <a:rPr lang="en-US" sz="1400" dirty="0"/>
              <a:t> la </a:t>
            </a:r>
            <a:r>
              <a:rPr lang="en-US" sz="1400" dirty="0" err="1"/>
              <a:t>superviviencia</a:t>
            </a:r>
            <a:r>
              <a:rPr lang="en-US" sz="1400" dirty="0"/>
              <a:t> y </a:t>
            </a:r>
            <a:r>
              <a:rPr lang="en-US" sz="1400" dirty="0" err="1"/>
              <a:t>reducir</a:t>
            </a:r>
            <a:r>
              <a:rPr lang="en-US" sz="1400" dirty="0"/>
              <a:t> la </a:t>
            </a:r>
            <a:r>
              <a:rPr lang="en-US" sz="1400" dirty="0" err="1"/>
              <a:t>mortalidad</a:t>
            </a:r>
            <a:r>
              <a:rPr lang="en-US" sz="1400" dirty="0"/>
              <a:t>.</a:t>
            </a:r>
          </a:p>
          <a:p>
            <a:r>
              <a:rPr lang="en-US" sz="1400" dirty="0"/>
              <a:t>Los </a:t>
            </a:r>
            <a:r>
              <a:rPr lang="en-US" sz="1400" dirty="0" err="1"/>
              <a:t>fumadores</a:t>
            </a:r>
            <a:r>
              <a:rPr lang="en-US" sz="1400" dirty="0"/>
              <a:t> con </a:t>
            </a:r>
            <a:r>
              <a:rPr lang="en-US" sz="1400" dirty="0" err="1"/>
              <a:t>problemas</a:t>
            </a:r>
            <a:r>
              <a:rPr lang="en-US" sz="1400" dirty="0"/>
              <a:t> de </a:t>
            </a:r>
            <a:r>
              <a:rPr lang="en-US" sz="1400" dirty="0" err="1"/>
              <a:t>salud</a:t>
            </a:r>
            <a:r>
              <a:rPr lang="en-US" sz="1400" dirty="0"/>
              <a:t> mental </a:t>
            </a:r>
            <a:r>
              <a:rPr lang="en-US" sz="1400" dirty="0" err="1"/>
              <a:t>tienden</a:t>
            </a:r>
            <a:r>
              <a:rPr lang="en-US" sz="1400" dirty="0"/>
              <a:t> a ser </a:t>
            </a:r>
            <a:r>
              <a:rPr lang="en-US" sz="1400" dirty="0" err="1"/>
              <a:t>más</a:t>
            </a:r>
            <a:r>
              <a:rPr lang="en-US" sz="1400" dirty="0"/>
              <a:t> </a:t>
            </a:r>
            <a:r>
              <a:rPr lang="en-US" sz="1400" dirty="0" err="1"/>
              <a:t>adictos</a:t>
            </a:r>
            <a:r>
              <a:rPr lang="en-US" sz="1400" dirty="0"/>
              <a:t>, a </a:t>
            </a:r>
            <a:r>
              <a:rPr lang="en-US" sz="1400" dirty="0" err="1"/>
              <a:t>fumar</a:t>
            </a:r>
            <a:r>
              <a:rPr lang="en-US" sz="1400" dirty="0"/>
              <a:t> </a:t>
            </a:r>
            <a:r>
              <a:rPr lang="en-US" sz="1400" dirty="0" err="1"/>
              <a:t>más</a:t>
            </a:r>
            <a:r>
              <a:rPr lang="en-US" sz="1400" dirty="0"/>
              <a:t> y a </a:t>
            </a:r>
            <a:r>
              <a:rPr lang="en-US" sz="1400" dirty="0" err="1"/>
              <a:t>recaer</a:t>
            </a:r>
            <a:r>
              <a:rPr lang="en-US" sz="1400" dirty="0"/>
              <a:t> </a:t>
            </a:r>
            <a:r>
              <a:rPr lang="en-US" sz="1400" dirty="0" err="1"/>
              <a:t>más</a:t>
            </a:r>
            <a:r>
              <a:rPr lang="en-US" sz="1400" dirty="0"/>
              <a:t>.</a:t>
            </a:r>
          </a:p>
          <a:p>
            <a:r>
              <a:rPr lang="en-US" sz="1400" dirty="0"/>
              <a:t>La </a:t>
            </a:r>
            <a:r>
              <a:rPr lang="en-US" sz="1400" dirty="0" err="1"/>
              <a:t>ansiedad</a:t>
            </a:r>
            <a:r>
              <a:rPr lang="en-US" sz="1400" dirty="0"/>
              <a:t> y la depression son </a:t>
            </a:r>
            <a:r>
              <a:rPr lang="en-US" sz="1400" dirty="0" err="1"/>
              <a:t>frecuentes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las personas con EPOC y </a:t>
            </a:r>
            <a:r>
              <a:rPr lang="en-US" sz="1400" dirty="0" err="1"/>
              <a:t>deberían</a:t>
            </a:r>
            <a:r>
              <a:rPr lang="en-US" sz="1400" dirty="0"/>
              <a:t> ser </a:t>
            </a:r>
            <a:r>
              <a:rPr lang="en-US" sz="1400" dirty="0" err="1"/>
              <a:t>evaluadas</a:t>
            </a:r>
            <a:r>
              <a:rPr lang="en-US" sz="1400" dirty="0"/>
              <a:t> y </a:t>
            </a:r>
            <a:r>
              <a:rPr lang="en-US" sz="1400" dirty="0" err="1"/>
              <a:t>tratadas</a:t>
            </a:r>
            <a:r>
              <a:rPr lang="en-US" sz="1400" dirty="0"/>
              <a:t>.</a:t>
            </a:r>
          </a:p>
        </p:txBody>
      </p:sp>
      <p:sp>
        <p:nvSpPr>
          <p:cNvPr id="4" name="Content Placeholder 2"/>
          <p:cNvSpPr txBox="1"/>
          <p:nvPr/>
        </p:nvSpPr>
        <p:spPr bwMode="auto">
          <a:xfrm>
            <a:off x="4595495" y="1348979"/>
            <a:ext cx="3993769" cy="26289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259715" indent="-25971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69975" algn="l"/>
                <a:tab pos="1230630" algn="l"/>
              </a:tabLst>
              <a:defRPr sz="2250">
                <a:solidFill>
                  <a:schemeClr val="tx1"/>
                </a:solidFill>
                <a:latin typeface="+mn-lt"/>
                <a:ea typeface="MS PGothic" panose="020B0600070205080204" pitchFamily="112" charset="-128"/>
                <a:cs typeface="MS PGothic" panose="020B0600070205080204" pitchFamily="112" charset="-128"/>
              </a:defRPr>
            </a:lvl1pPr>
            <a:lvl2pPr marL="526415" indent="-26543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69975" algn="l"/>
                <a:tab pos="1230630" algn="l"/>
              </a:tabLst>
              <a:defRPr sz="19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2pPr>
            <a:lvl3pPr marL="745490" indent="-20129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69975" algn="l"/>
                <a:tab pos="1230630" algn="l"/>
              </a:tabLst>
              <a:defRPr sz="16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3pPr>
            <a:lvl4pPr marL="994410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69975" algn="l"/>
                <a:tab pos="1230630" algn="l"/>
              </a:tabLst>
              <a:defRPr sz="142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4pPr>
            <a:lvl5pPr marL="1200150" indent="-20510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5pPr>
            <a:lvl6pPr marL="15430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14400">
              <a:buNone/>
            </a:pPr>
            <a:r>
              <a:rPr lang="en-US" sz="1600" b="1" kern="0" dirty="0" err="1">
                <a:solidFill>
                  <a:schemeClr val="bg1"/>
                </a:solidFill>
              </a:rPr>
              <a:t>Dejer</a:t>
            </a:r>
            <a:r>
              <a:rPr lang="en-US" sz="1600" b="1" kern="0" dirty="0">
                <a:solidFill>
                  <a:schemeClr val="bg1"/>
                </a:solidFill>
              </a:rPr>
              <a:t> de </a:t>
            </a:r>
            <a:r>
              <a:rPr lang="en-US" sz="1600" b="1" kern="0" dirty="0" err="1">
                <a:solidFill>
                  <a:schemeClr val="bg1"/>
                </a:solidFill>
              </a:rPr>
              <a:t>fumar</a:t>
            </a:r>
            <a:r>
              <a:rPr lang="en-US" sz="1600" b="1" kern="0" dirty="0">
                <a:solidFill>
                  <a:schemeClr val="bg1"/>
                </a:solidFill>
              </a:rPr>
              <a:t> reduce la </a:t>
            </a:r>
            <a:r>
              <a:rPr lang="en-US" sz="1600" b="1" kern="0" dirty="0" err="1">
                <a:solidFill>
                  <a:schemeClr val="bg1"/>
                </a:solidFill>
              </a:rPr>
              <a:t>ansiedad</a:t>
            </a:r>
            <a:r>
              <a:rPr lang="en-US" sz="1600" b="1" kern="0" dirty="0">
                <a:solidFill>
                  <a:schemeClr val="bg1"/>
                </a:solidFill>
              </a:rPr>
              <a:t> y la </a:t>
            </a:r>
            <a:r>
              <a:rPr lang="en-US" sz="1600" b="1" kern="0" dirty="0" err="1">
                <a:solidFill>
                  <a:schemeClr val="bg1"/>
                </a:solidFill>
              </a:rPr>
              <a:t>depresión</a:t>
            </a:r>
            <a:endParaRPr lang="en-US" sz="1600" b="1" kern="0" dirty="0">
              <a:solidFill>
                <a:schemeClr val="bg1"/>
              </a:solidFill>
            </a:endParaRPr>
          </a:p>
          <a:p>
            <a:pPr defTabSz="914400"/>
            <a:r>
              <a:rPr lang="en-US" sz="1600" kern="0" dirty="0">
                <a:solidFill>
                  <a:schemeClr val="bg1"/>
                </a:solidFill>
              </a:rPr>
              <a:t>Las personas con EPOC y </a:t>
            </a:r>
            <a:r>
              <a:rPr lang="en-US" sz="1600" kern="0" dirty="0" err="1">
                <a:solidFill>
                  <a:schemeClr val="bg1"/>
                </a:solidFill>
              </a:rPr>
              <a:t>problemas</a:t>
            </a:r>
            <a:r>
              <a:rPr lang="en-US" sz="1600" kern="0" dirty="0">
                <a:solidFill>
                  <a:schemeClr val="bg1"/>
                </a:solidFill>
              </a:rPr>
              <a:t> de </a:t>
            </a:r>
            <a:r>
              <a:rPr lang="en-US" sz="1600" kern="0" dirty="0" err="1">
                <a:solidFill>
                  <a:schemeClr val="bg1"/>
                </a:solidFill>
              </a:rPr>
              <a:t>salud</a:t>
            </a:r>
            <a:r>
              <a:rPr lang="en-US" sz="1600" kern="0" dirty="0">
                <a:solidFill>
                  <a:schemeClr val="bg1"/>
                </a:solidFill>
              </a:rPr>
              <a:t> mental </a:t>
            </a:r>
            <a:r>
              <a:rPr lang="en-US" sz="1600" kern="0" dirty="0" err="1">
                <a:solidFill>
                  <a:schemeClr val="bg1"/>
                </a:solidFill>
              </a:rPr>
              <a:t>necesitan</a:t>
            </a:r>
            <a:r>
              <a:rPr lang="en-US" sz="1600" kern="0" dirty="0">
                <a:solidFill>
                  <a:schemeClr val="bg1"/>
                </a:solidFill>
              </a:rPr>
              <a:t> </a:t>
            </a:r>
            <a:r>
              <a:rPr lang="en-US" sz="1600" kern="0" dirty="0" err="1">
                <a:solidFill>
                  <a:schemeClr val="bg1"/>
                </a:solidFill>
              </a:rPr>
              <a:t>ayuda</a:t>
            </a:r>
            <a:r>
              <a:rPr lang="en-US" sz="1600" kern="0" dirty="0">
                <a:solidFill>
                  <a:schemeClr val="bg1"/>
                </a:solidFill>
              </a:rPr>
              <a:t> para </a:t>
            </a:r>
            <a:r>
              <a:rPr lang="en-US" sz="1600" kern="0" dirty="0" err="1">
                <a:solidFill>
                  <a:schemeClr val="bg1"/>
                </a:solidFill>
              </a:rPr>
              <a:t>dejarlo</a:t>
            </a:r>
            <a:r>
              <a:rPr lang="en-US" sz="1600" kern="0" dirty="0">
                <a:solidFill>
                  <a:schemeClr val="bg1"/>
                </a:solidFill>
              </a:rPr>
              <a:t> </a:t>
            </a:r>
            <a:r>
              <a:rPr lang="en-US" sz="1600" kern="0" dirty="0" err="1">
                <a:solidFill>
                  <a:schemeClr val="bg1"/>
                </a:solidFill>
              </a:rPr>
              <a:t>en</a:t>
            </a:r>
            <a:r>
              <a:rPr lang="en-US" sz="1600" kern="0" dirty="0">
                <a:solidFill>
                  <a:schemeClr val="bg1"/>
                </a:solidFill>
              </a:rPr>
              <a:t> </a:t>
            </a:r>
            <a:r>
              <a:rPr lang="en-US" sz="1600" kern="0" dirty="0" err="1">
                <a:solidFill>
                  <a:schemeClr val="bg1"/>
                </a:solidFill>
              </a:rPr>
              <a:t>más</a:t>
            </a:r>
            <a:r>
              <a:rPr lang="en-US" sz="1600" kern="0" dirty="0">
                <a:solidFill>
                  <a:schemeClr val="bg1"/>
                </a:solidFill>
              </a:rPr>
              <a:t> </a:t>
            </a:r>
            <a:r>
              <a:rPr lang="en-US" sz="1600" kern="0" dirty="0" err="1">
                <a:solidFill>
                  <a:schemeClr val="bg1"/>
                </a:solidFill>
              </a:rPr>
              <a:t>ocasiones</a:t>
            </a:r>
            <a:r>
              <a:rPr lang="en-US" sz="1600" kern="0" dirty="0">
                <a:solidFill>
                  <a:schemeClr val="bg1"/>
                </a:solidFill>
              </a:rPr>
              <a:t>.</a:t>
            </a:r>
          </a:p>
          <a:p>
            <a:pPr defTabSz="914400"/>
            <a:r>
              <a:rPr lang="en-US" sz="1600" kern="0" dirty="0">
                <a:solidFill>
                  <a:schemeClr val="bg1"/>
                </a:solidFill>
              </a:rPr>
              <a:t>La </a:t>
            </a:r>
            <a:r>
              <a:rPr lang="en-US" sz="1600" kern="0" dirty="0" err="1">
                <a:solidFill>
                  <a:schemeClr val="bg1"/>
                </a:solidFill>
              </a:rPr>
              <a:t>intervención</a:t>
            </a:r>
            <a:r>
              <a:rPr lang="en-US" sz="1600" kern="0" dirty="0">
                <a:solidFill>
                  <a:schemeClr val="bg1"/>
                </a:solidFill>
              </a:rPr>
              <a:t> </a:t>
            </a:r>
            <a:r>
              <a:rPr lang="en-US" sz="1600" kern="0" dirty="0" err="1">
                <a:solidFill>
                  <a:schemeClr val="bg1"/>
                </a:solidFill>
              </a:rPr>
              <a:t>más</a:t>
            </a:r>
            <a:r>
              <a:rPr lang="en-US" sz="1600" kern="0" dirty="0">
                <a:solidFill>
                  <a:schemeClr val="bg1"/>
                </a:solidFill>
              </a:rPr>
              <a:t> </a:t>
            </a:r>
            <a:r>
              <a:rPr lang="en-US" sz="1600" kern="0" dirty="0" err="1">
                <a:solidFill>
                  <a:schemeClr val="bg1"/>
                </a:solidFill>
              </a:rPr>
              <a:t>efectiva</a:t>
            </a:r>
            <a:r>
              <a:rPr lang="en-US" sz="1600" kern="0" dirty="0">
                <a:solidFill>
                  <a:schemeClr val="bg1"/>
                </a:solidFill>
              </a:rPr>
              <a:t> es la </a:t>
            </a:r>
            <a:r>
              <a:rPr lang="en-US" sz="1600" kern="0" dirty="0" err="1">
                <a:solidFill>
                  <a:schemeClr val="bg1"/>
                </a:solidFill>
              </a:rPr>
              <a:t>combinación</a:t>
            </a:r>
            <a:r>
              <a:rPr lang="en-US" sz="1600" kern="0" dirty="0">
                <a:solidFill>
                  <a:schemeClr val="bg1"/>
                </a:solidFill>
              </a:rPr>
              <a:t> del </a:t>
            </a:r>
            <a:r>
              <a:rPr lang="en-US" sz="1600" kern="0" dirty="0" err="1">
                <a:solidFill>
                  <a:schemeClr val="bg1"/>
                </a:solidFill>
              </a:rPr>
              <a:t>consejo</a:t>
            </a:r>
            <a:r>
              <a:rPr lang="en-US" sz="1600" kern="0" dirty="0">
                <a:solidFill>
                  <a:schemeClr val="bg1"/>
                </a:solidFill>
              </a:rPr>
              <a:t> con </a:t>
            </a:r>
            <a:r>
              <a:rPr lang="en-US" sz="1600" kern="0" dirty="0" err="1">
                <a:solidFill>
                  <a:schemeClr val="bg1"/>
                </a:solidFill>
              </a:rPr>
              <a:t>el</a:t>
            </a:r>
            <a:r>
              <a:rPr lang="en-US" sz="1600" kern="0" dirty="0">
                <a:solidFill>
                  <a:schemeClr val="bg1"/>
                </a:solidFill>
              </a:rPr>
              <a:t> </a:t>
            </a:r>
            <a:r>
              <a:rPr lang="en-US" sz="1600" kern="0" dirty="0" err="1">
                <a:solidFill>
                  <a:schemeClr val="bg1"/>
                </a:solidFill>
              </a:rPr>
              <a:t>tratamiento</a:t>
            </a:r>
            <a:r>
              <a:rPr lang="en-US" sz="1600" kern="0" dirty="0">
                <a:solidFill>
                  <a:schemeClr val="bg1"/>
                </a:solidFill>
              </a:rPr>
              <a:t> </a:t>
            </a:r>
            <a:r>
              <a:rPr lang="en-US" sz="1600" kern="0" dirty="0" err="1">
                <a:solidFill>
                  <a:schemeClr val="bg1"/>
                </a:solidFill>
              </a:rPr>
              <a:t>farmacológico</a:t>
            </a:r>
            <a:r>
              <a:rPr lang="en-US" sz="1600" kern="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664642-C96D-4D1B-80A6-C00AA3C83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976" y="400050"/>
            <a:ext cx="6172200" cy="571500"/>
          </a:xfrm>
        </p:spPr>
        <p:txBody>
          <a:bodyPr/>
          <a:lstStyle/>
          <a:p>
            <a:r>
              <a:rPr lang="en-GB" dirty="0" err="1"/>
              <a:t>Sobre</a:t>
            </a:r>
            <a:r>
              <a:rPr lang="en-GB" dirty="0"/>
              <a:t> </a:t>
            </a:r>
            <a:r>
              <a:rPr lang="en-GB" dirty="0" err="1"/>
              <a:t>estas</a:t>
            </a:r>
            <a:r>
              <a:rPr lang="en-GB" dirty="0"/>
              <a:t> </a:t>
            </a:r>
            <a:r>
              <a:rPr lang="en-GB" dirty="0" err="1"/>
              <a:t>diapositivas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244608-FB9C-4A44-AC9C-6827D17AD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/>
              <a:t>Es </a:t>
            </a:r>
            <a:r>
              <a:rPr lang="en-GB" sz="1600" dirty="0" err="1"/>
              <a:t>usted</a:t>
            </a:r>
            <a:r>
              <a:rPr lang="en-GB" sz="1600" dirty="0"/>
              <a:t> libre de usar, </a:t>
            </a:r>
            <a:r>
              <a:rPr lang="en-GB" sz="1600" dirty="0" err="1"/>
              <a:t>actualizar</a:t>
            </a:r>
            <a:r>
              <a:rPr lang="en-GB" sz="1600" dirty="0"/>
              <a:t> y </a:t>
            </a:r>
            <a:r>
              <a:rPr lang="en-GB" sz="1600" dirty="0" err="1"/>
              <a:t>compartir</a:t>
            </a:r>
            <a:r>
              <a:rPr lang="en-GB" sz="1600" dirty="0"/>
              <a:t> </a:t>
            </a:r>
            <a:r>
              <a:rPr lang="en-GB" sz="1600" dirty="0" err="1"/>
              <a:t>todas</a:t>
            </a:r>
            <a:r>
              <a:rPr lang="en-GB" sz="1600" dirty="0"/>
              <a:t> o </a:t>
            </a:r>
            <a:r>
              <a:rPr lang="en-GB" sz="1600" dirty="0" err="1"/>
              <a:t>alguna</a:t>
            </a:r>
            <a:r>
              <a:rPr lang="en-GB" sz="1600" dirty="0"/>
              <a:t> de </a:t>
            </a:r>
            <a:r>
              <a:rPr lang="en-GB" sz="1600" dirty="0" err="1"/>
              <a:t>estas</a:t>
            </a:r>
            <a:r>
              <a:rPr lang="en-GB" sz="1600" dirty="0"/>
              <a:t> </a:t>
            </a:r>
            <a:r>
              <a:rPr lang="en-GB" sz="1600" dirty="0" err="1"/>
              <a:t>diapositivas</a:t>
            </a:r>
            <a:r>
              <a:rPr lang="en-GB" sz="1600" dirty="0"/>
              <a:t> </a:t>
            </a:r>
            <a:r>
              <a:rPr lang="en-GB" sz="1600" dirty="0" err="1"/>
              <a:t>en</a:t>
            </a:r>
            <a:r>
              <a:rPr lang="en-GB" sz="1600" dirty="0"/>
              <a:t> sus </a:t>
            </a:r>
            <a:r>
              <a:rPr lang="en-GB" sz="1600" dirty="0" err="1"/>
              <a:t>presentaciones</a:t>
            </a:r>
            <a:r>
              <a:rPr lang="en-GB" sz="1600" dirty="0"/>
              <a:t> no </a:t>
            </a:r>
            <a:r>
              <a:rPr lang="en-GB" sz="1600" dirty="0" err="1"/>
              <a:t>comerciales</a:t>
            </a:r>
            <a:r>
              <a:rPr lang="en-GB" sz="1600" dirty="0"/>
              <a:t> a </a:t>
            </a:r>
            <a:r>
              <a:rPr lang="en-GB" sz="1600" dirty="0" err="1"/>
              <a:t>colegas</a:t>
            </a:r>
            <a:r>
              <a:rPr lang="en-GB" sz="1600" dirty="0"/>
              <a:t> y </a:t>
            </a:r>
            <a:r>
              <a:rPr lang="en-GB" sz="1600" dirty="0" err="1"/>
              <a:t>pacientes</a:t>
            </a:r>
            <a:r>
              <a:rPr lang="en-GB" sz="1600" dirty="0"/>
              <a:t>.</a:t>
            </a:r>
          </a:p>
          <a:p>
            <a:r>
              <a:rPr lang="en-GB" sz="1600" dirty="0" err="1"/>
              <a:t>Consta</a:t>
            </a:r>
            <a:r>
              <a:rPr lang="en-GB" sz="1600" dirty="0"/>
              <a:t> de </a:t>
            </a:r>
            <a:r>
              <a:rPr lang="en-GB" sz="1600" dirty="0" err="1"/>
              <a:t>una</a:t>
            </a:r>
            <a:r>
              <a:rPr lang="en-GB" sz="1600" dirty="0"/>
              <a:t> </a:t>
            </a:r>
            <a:r>
              <a:rPr lang="en-GB" sz="1600" dirty="0" err="1"/>
              <a:t>introducción</a:t>
            </a:r>
            <a:r>
              <a:rPr lang="en-GB" sz="1600" dirty="0"/>
              <a:t> general a la EPOC y </a:t>
            </a:r>
            <a:r>
              <a:rPr lang="en-GB" sz="1600" dirty="0" err="1"/>
              <a:t>salud</a:t>
            </a:r>
            <a:r>
              <a:rPr lang="en-GB" sz="1600" dirty="0"/>
              <a:t> mental, </a:t>
            </a:r>
            <a:r>
              <a:rPr lang="en-GB" sz="1600" dirty="0" err="1"/>
              <a:t>seguida</a:t>
            </a:r>
            <a:r>
              <a:rPr lang="en-GB" sz="1600" dirty="0"/>
              <a:t> de un </a:t>
            </a:r>
            <a:r>
              <a:rPr lang="en-GB" sz="1600" dirty="0" err="1"/>
              <a:t>caso</a:t>
            </a:r>
            <a:r>
              <a:rPr lang="en-GB" sz="1600" dirty="0"/>
              <a:t> </a:t>
            </a:r>
            <a:r>
              <a:rPr lang="en-GB" sz="1600" dirty="0" err="1"/>
              <a:t>clínico</a:t>
            </a:r>
            <a:endParaRPr lang="en-GB" sz="1600" dirty="0"/>
          </a:p>
          <a:p>
            <a:r>
              <a:rPr lang="en-GB" sz="1600" dirty="0" err="1"/>
              <a:t>Estas</a:t>
            </a:r>
            <a:r>
              <a:rPr lang="en-GB" sz="1600" dirty="0"/>
              <a:t> </a:t>
            </a:r>
            <a:r>
              <a:rPr lang="en-GB" sz="1600" dirty="0" err="1"/>
              <a:t>diapositivas</a:t>
            </a:r>
            <a:r>
              <a:rPr lang="en-GB" sz="1600" dirty="0"/>
              <a:t> se </a:t>
            </a:r>
            <a:r>
              <a:rPr lang="en-GB" sz="1600" dirty="0" err="1"/>
              <a:t>ofrecen</a:t>
            </a:r>
            <a:r>
              <a:rPr lang="en-GB" sz="1600" dirty="0"/>
              <a:t> bajo </a:t>
            </a:r>
            <a:r>
              <a:rPr lang="en-GB" sz="1600" dirty="0" err="1"/>
              <a:t>licencia</a:t>
            </a:r>
            <a:r>
              <a:rPr lang="en-GB" sz="1600" dirty="0"/>
              <a:t> </a:t>
            </a:r>
            <a:r>
              <a:rPr lang="en-GB" sz="1600" dirty="0" err="1"/>
              <a:t>creativa</a:t>
            </a:r>
            <a:r>
              <a:rPr lang="en-GB" sz="1600" dirty="0"/>
              <a:t> CC BY-NC-ND</a:t>
            </a:r>
          </a:p>
          <a:p>
            <a:pPr lvl="1"/>
            <a:r>
              <a:rPr lang="en-GB" sz="1200" dirty="0"/>
              <a:t>BY </a:t>
            </a:r>
            <a:r>
              <a:rPr lang="en-GB" sz="1200" dirty="0" err="1"/>
              <a:t>significa</a:t>
            </a:r>
            <a:r>
              <a:rPr lang="en-GB" sz="1200" dirty="0"/>
              <a:t> la </a:t>
            </a:r>
            <a:r>
              <a:rPr lang="en-GB" sz="1200" dirty="0" err="1"/>
              <a:t>atribución</a:t>
            </a:r>
            <a:r>
              <a:rPr lang="en-GB" sz="1200" dirty="0"/>
              <a:t> ( </a:t>
            </a:r>
            <a:r>
              <a:rPr lang="en-GB" sz="1200" dirty="0" err="1"/>
              <a:t>existe</a:t>
            </a:r>
            <a:r>
              <a:rPr lang="en-GB" sz="1200" dirty="0"/>
              <a:t> </a:t>
            </a:r>
            <a:r>
              <a:rPr lang="en-GB" sz="1200" dirty="0" err="1"/>
              <a:t>obligación</a:t>
            </a:r>
            <a:r>
              <a:rPr lang="en-GB" sz="1200" dirty="0"/>
              <a:t> de </a:t>
            </a:r>
            <a:r>
              <a:rPr lang="en-GB" sz="1200" dirty="0" err="1"/>
              <a:t>acreditar</a:t>
            </a:r>
            <a:r>
              <a:rPr lang="en-GB" sz="1200" dirty="0"/>
              <a:t> al </a:t>
            </a:r>
            <a:r>
              <a:rPr lang="en-GB" sz="1200" dirty="0" err="1"/>
              <a:t>autor</a:t>
            </a:r>
            <a:r>
              <a:rPr lang="en-GB" sz="1200" dirty="0"/>
              <a:t> u </a:t>
            </a:r>
            <a:r>
              <a:rPr lang="en-GB" sz="1200" dirty="0" err="1"/>
              <a:t>otros</a:t>
            </a:r>
            <a:r>
              <a:rPr lang="en-GB" sz="1200" dirty="0"/>
              <a:t> </a:t>
            </a:r>
            <a:r>
              <a:rPr lang="en-GB" sz="1200" dirty="0" err="1"/>
              <a:t>acreditados</a:t>
            </a:r>
            <a:r>
              <a:rPr lang="en-GB" sz="1200" dirty="0"/>
              <a:t> </a:t>
            </a:r>
            <a:r>
              <a:rPr lang="en-GB" sz="1200" dirty="0" err="1"/>
              <a:t>por</a:t>
            </a:r>
            <a:r>
              <a:rPr lang="en-GB" sz="1200" dirty="0"/>
              <a:t> la </a:t>
            </a:r>
            <a:r>
              <a:rPr lang="en-GB" sz="1200" dirty="0" err="1"/>
              <a:t>atribución</a:t>
            </a:r>
            <a:r>
              <a:rPr lang="en-GB" sz="1200" dirty="0"/>
              <a:t>)</a:t>
            </a:r>
          </a:p>
          <a:p>
            <a:pPr lvl="1"/>
            <a:r>
              <a:rPr lang="en-GB" sz="1200" dirty="0"/>
              <a:t>NC </a:t>
            </a:r>
            <a:r>
              <a:rPr lang="en-GB" sz="1200" dirty="0" err="1"/>
              <a:t>significa</a:t>
            </a:r>
            <a:r>
              <a:rPr lang="en-GB" sz="1200" dirty="0"/>
              <a:t> No </a:t>
            </a:r>
            <a:r>
              <a:rPr lang="en-GB" sz="1200" dirty="0" err="1"/>
              <a:t>Comercial</a:t>
            </a:r>
            <a:r>
              <a:rPr lang="en-GB" sz="1200" dirty="0"/>
              <a:t> (</a:t>
            </a:r>
            <a:r>
              <a:rPr lang="en-GB" sz="1200" dirty="0" err="1"/>
              <a:t>esta</a:t>
            </a:r>
            <a:r>
              <a:rPr lang="en-GB" sz="1200" dirty="0"/>
              <a:t> </a:t>
            </a:r>
            <a:r>
              <a:rPr lang="en-GB" sz="1200" dirty="0" err="1"/>
              <a:t>licencia</a:t>
            </a:r>
            <a:r>
              <a:rPr lang="en-GB" sz="1200" dirty="0"/>
              <a:t> </a:t>
            </a:r>
            <a:r>
              <a:rPr lang="en-GB" sz="1200" dirty="0" err="1"/>
              <a:t>excluye</a:t>
            </a:r>
            <a:r>
              <a:rPr lang="en-GB" sz="1200" dirty="0"/>
              <a:t> </a:t>
            </a:r>
            <a:r>
              <a:rPr lang="en-GB" sz="1200" dirty="0" err="1"/>
              <a:t>el</a:t>
            </a:r>
            <a:r>
              <a:rPr lang="en-GB" sz="1200" dirty="0"/>
              <a:t> </a:t>
            </a:r>
            <a:r>
              <a:rPr lang="en-GB" sz="1200" dirty="0" err="1"/>
              <a:t>uso</a:t>
            </a:r>
            <a:r>
              <a:rPr lang="en-GB" sz="1200" dirty="0"/>
              <a:t> </a:t>
            </a:r>
            <a:r>
              <a:rPr lang="en-GB" sz="1200" dirty="0" err="1"/>
              <a:t>comercial</a:t>
            </a:r>
            <a:r>
              <a:rPr lang="en-GB" sz="1200" dirty="0"/>
              <a:t> del </a:t>
            </a:r>
            <a:r>
              <a:rPr lang="en-GB" sz="1200" dirty="0" err="1"/>
              <a:t>contenido</a:t>
            </a:r>
            <a:r>
              <a:rPr lang="en-GB" sz="1200" dirty="0"/>
              <a:t>)</a:t>
            </a:r>
          </a:p>
          <a:p>
            <a:pPr lvl="1"/>
            <a:r>
              <a:rPr lang="en-GB" sz="1200" dirty="0"/>
              <a:t>ND </a:t>
            </a:r>
            <a:r>
              <a:rPr lang="en-GB" sz="1200" dirty="0" err="1"/>
              <a:t>significa</a:t>
            </a:r>
            <a:r>
              <a:rPr lang="en-GB" sz="1200" dirty="0"/>
              <a:t> No </a:t>
            </a:r>
            <a:r>
              <a:rPr lang="en-GB" sz="1200" dirty="0" err="1"/>
              <a:t>derivados</a:t>
            </a:r>
            <a:r>
              <a:rPr lang="en-GB" sz="1200" dirty="0"/>
              <a:t> (solo se </a:t>
            </a:r>
            <a:r>
              <a:rPr lang="en-GB" sz="1200" dirty="0" err="1"/>
              <a:t>pueden</a:t>
            </a:r>
            <a:r>
              <a:rPr lang="en-GB" sz="1200" dirty="0"/>
              <a:t> </a:t>
            </a:r>
            <a:r>
              <a:rPr lang="en-GB" sz="1200" dirty="0" err="1"/>
              <a:t>compartir</a:t>
            </a:r>
            <a:r>
              <a:rPr lang="en-GB" sz="1200" dirty="0"/>
              <a:t> </a:t>
            </a:r>
            <a:r>
              <a:rPr lang="en-GB" sz="1200" dirty="0" err="1"/>
              <a:t>copias</a:t>
            </a:r>
            <a:r>
              <a:rPr lang="en-GB" sz="1200" dirty="0"/>
              <a:t> </a:t>
            </a:r>
            <a:r>
              <a:rPr lang="en-GB" sz="1200" dirty="0" err="1"/>
              <a:t>textuales</a:t>
            </a:r>
            <a:r>
              <a:rPr lang="en-GB" sz="1200" dirty="0"/>
              <a:t>)</a:t>
            </a:r>
          </a:p>
          <a:p>
            <a:r>
              <a:rPr lang="en-GB" sz="1600" dirty="0"/>
              <a:t>Si </a:t>
            </a:r>
            <a:r>
              <a:rPr lang="en-GB" sz="1600" dirty="0" err="1"/>
              <a:t>usa</a:t>
            </a:r>
            <a:r>
              <a:rPr lang="en-GB" sz="1600" dirty="0"/>
              <a:t> </a:t>
            </a:r>
            <a:r>
              <a:rPr lang="en-GB" sz="1600" dirty="0" err="1"/>
              <a:t>nuestras</a:t>
            </a:r>
            <a:r>
              <a:rPr lang="en-GB" sz="1600" dirty="0"/>
              <a:t> </a:t>
            </a:r>
            <a:r>
              <a:rPr lang="en-GB" sz="1600" dirty="0" err="1"/>
              <a:t>diapositivas</a:t>
            </a:r>
            <a:r>
              <a:rPr lang="en-GB" sz="1600" dirty="0"/>
              <a:t> </a:t>
            </a:r>
            <a:r>
              <a:rPr lang="en-GB" sz="1600" dirty="0" err="1"/>
              <a:t>muestre</a:t>
            </a:r>
            <a:r>
              <a:rPr lang="en-GB" sz="1600" dirty="0"/>
              <a:t> la </a:t>
            </a:r>
            <a:r>
              <a:rPr lang="en-GB" sz="1600" dirty="0" err="1"/>
              <a:t>atribución</a:t>
            </a:r>
            <a:r>
              <a:rPr lang="en-GB" sz="1600" dirty="0"/>
              <a:t> de la </a:t>
            </a:r>
            <a:r>
              <a:rPr lang="en-GB" sz="1600" dirty="0" err="1"/>
              <a:t>fuente</a:t>
            </a:r>
            <a:r>
              <a:rPr lang="en-GB" sz="1600" dirty="0"/>
              <a:t>: </a:t>
            </a:r>
            <a:r>
              <a:rPr lang="en-GB" sz="1600" i="1" dirty="0"/>
              <a:t>IPCRG 2022 COPD and Mental Health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Glosario</a:t>
            </a:r>
            <a:r>
              <a:rPr lang="en-US" sz="2400" dirty="0"/>
              <a:t> de </a:t>
            </a:r>
            <a:r>
              <a:rPr lang="en-US" sz="2400" dirty="0" err="1"/>
              <a:t>términos</a:t>
            </a:r>
            <a:r>
              <a:rPr lang="en-US" sz="2400" dirty="0"/>
              <a:t>, </a:t>
            </a:r>
            <a:r>
              <a:rPr lang="en-US" sz="2400" dirty="0" err="1"/>
              <a:t>abreviaturas</a:t>
            </a:r>
            <a:r>
              <a:rPr lang="en-US" sz="2400" dirty="0"/>
              <a:t> y </a:t>
            </a:r>
            <a:r>
              <a:rPr lang="en-US" sz="2400" dirty="0" err="1"/>
              <a:t>acrónimos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sz="1200" b="1" dirty="0"/>
              <a:t> IECA</a:t>
            </a:r>
            <a:r>
              <a:rPr lang="en-US" sz="1200" dirty="0"/>
              <a:t>, </a:t>
            </a:r>
            <a:r>
              <a:rPr lang="en-US" sz="1200" dirty="0" err="1"/>
              <a:t>Inhibidor</a:t>
            </a:r>
            <a:r>
              <a:rPr lang="en-US" sz="1200" dirty="0"/>
              <a:t> de la </a:t>
            </a:r>
            <a:r>
              <a:rPr lang="en-US" sz="1200" dirty="0" err="1"/>
              <a:t>enzima</a:t>
            </a:r>
            <a:r>
              <a:rPr lang="en-US" sz="1200" dirty="0"/>
              <a:t> </a:t>
            </a:r>
            <a:r>
              <a:rPr lang="en-US" sz="1200" dirty="0" err="1"/>
              <a:t>convertidora</a:t>
            </a:r>
            <a:r>
              <a:rPr lang="en-US" sz="1200" dirty="0"/>
              <a:t> de </a:t>
            </a:r>
            <a:r>
              <a:rPr lang="en-US" sz="1200" dirty="0" err="1"/>
              <a:t>angiotensina</a:t>
            </a:r>
            <a:endParaRPr lang="en-US" sz="1200" dirty="0"/>
          </a:p>
          <a:p>
            <a:r>
              <a:rPr lang="en-US" sz="1200" b="1" dirty="0"/>
              <a:t>AIS</a:t>
            </a:r>
            <a:r>
              <a:rPr lang="en-US" sz="1200" dirty="0"/>
              <a:t>, </a:t>
            </a:r>
            <a:r>
              <a:rPr lang="en-US" sz="1200" dirty="0" err="1"/>
              <a:t>escala</a:t>
            </a:r>
            <a:r>
              <a:rPr lang="en-US" sz="1200" dirty="0"/>
              <a:t> del insomnia de Atenas</a:t>
            </a:r>
          </a:p>
          <a:p>
            <a:r>
              <a:rPr lang="en-US" sz="1200" b="1" dirty="0"/>
              <a:t>IMC</a:t>
            </a:r>
            <a:r>
              <a:rPr lang="en-US" sz="1200" dirty="0"/>
              <a:t>, </a:t>
            </a:r>
            <a:r>
              <a:rPr lang="en-US" sz="1200" dirty="0" err="1"/>
              <a:t>índice</a:t>
            </a:r>
            <a:r>
              <a:rPr lang="en-US" sz="1200" dirty="0"/>
              <a:t> de masa corporal</a:t>
            </a:r>
          </a:p>
          <a:p>
            <a:r>
              <a:rPr lang="en-US" sz="1200" b="1" dirty="0"/>
              <a:t>CAT</a:t>
            </a:r>
            <a:r>
              <a:rPr lang="en-US" sz="1200" dirty="0"/>
              <a:t>, </a:t>
            </a:r>
            <a:r>
              <a:rPr lang="en-US" sz="1200" dirty="0" err="1"/>
              <a:t>escala</a:t>
            </a:r>
            <a:r>
              <a:rPr lang="en-US" sz="1200" dirty="0"/>
              <a:t> </a:t>
            </a:r>
            <a:r>
              <a:rPr lang="en-US" sz="1200" dirty="0" err="1"/>
              <a:t>valoración</a:t>
            </a:r>
            <a:r>
              <a:rPr lang="en-US" sz="1200" dirty="0"/>
              <a:t> EPOC</a:t>
            </a:r>
          </a:p>
          <a:p>
            <a:r>
              <a:rPr lang="en-US" sz="1200" b="1" dirty="0"/>
              <a:t>EPOC</a:t>
            </a:r>
            <a:r>
              <a:rPr lang="en-US" sz="1200" dirty="0"/>
              <a:t> </a:t>
            </a:r>
            <a:r>
              <a:rPr lang="en-US" sz="1200" dirty="0" err="1"/>
              <a:t>enfermedad</a:t>
            </a:r>
            <a:r>
              <a:rPr lang="en-US" sz="1200" dirty="0"/>
              <a:t> </a:t>
            </a:r>
            <a:r>
              <a:rPr lang="en-US" sz="1200" dirty="0" err="1"/>
              <a:t>pulmonar</a:t>
            </a:r>
            <a:r>
              <a:rPr lang="en-US" sz="1200" dirty="0"/>
              <a:t> </a:t>
            </a:r>
            <a:r>
              <a:rPr lang="en-US" sz="1200" dirty="0" err="1"/>
              <a:t>obstructiva</a:t>
            </a:r>
            <a:r>
              <a:rPr lang="en-US" sz="1200" dirty="0"/>
              <a:t> </a:t>
            </a:r>
            <a:r>
              <a:rPr lang="en-US" sz="1200" dirty="0" err="1"/>
              <a:t>crónica</a:t>
            </a:r>
            <a:endParaRPr lang="en-US" sz="1200" dirty="0"/>
          </a:p>
          <a:p>
            <a:r>
              <a:rPr lang="en-US" sz="1200" b="1" dirty="0"/>
              <a:t>FSS</a:t>
            </a:r>
            <a:r>
              <a:rPr lang="en-US" sz="1200" dirty="0"/>
              <a:t>, </a:t>
            </a:r>
            <a:r>
              <a:rPr lang="en-US" sz="1200" dirty="0" err="1"/>
              <a:t>escala</a:t>
            </a:r>
            <a:r>
              <a:rPr lang="en-US" sz="1200" dirty="0"/>
              <a:t> de </a:t>
            </a:r>
            <a:r>
              <a:rPr lang="en-US" sz="1200" dirty="0" err="1"/>
              <a:t>gravedad</a:t>
            </a:r>
            <a:r>
              <a:rPr lang="en-US" sz="1200" dirty="0"/>
              <a:t> de la </a:t>
            </a:r>
            <a:r>
              <a:rPr lang="en-US" sz="1200" dirty="0" err="1"/>
              <a:t>fatiga</a:t>
            </a:r>
            <a:endParaRPr lang="en-US" sz="1200" dirty="0"/>
          </a:p>
          <a:p>
            <a:r>
              <a:rPr lang="en-US" sz="1200" b="1" dirty="0"/>
              <a:t>FEV</a:t>
            </a:r>
            <a:r>
              <a:rPr lang="en-US" sz="1200" b="1" baseline="-25000" dirty="0"/>
              <a:t>1</a:t>
            </a:r>
            <a:r>
              <a:rPr lang="en-US" sz="1200" dirty="0"/>
              <a:t>, volume </a:t>
            </a:r>
            <a:r>
              <a:rPr lang="en-US" sz="1200" dirty="0" err="1"/>
              <a:t>espiratorio</a:t>
            </a:r>
            <a:r>
              <a:rPr lang="en-US" sz="1200" dirty="0"/>
              <a:t> </a:t>
            </a:r>
            <a:r>
              <a:rPr lang="en-US" sz="1200" dirty="0" err="1"/>
              <a:t>forzado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1 </a:t>
            </a:r>
            <a:r>
              <a:rPr lang="en-US" sz="1200" dirty="0" err="1"/>
              <a:t>segundo</a:t>
            </a:r>
            <a:endParaRPr lang="en-US" sz="1200" dirty="0"/>
          </a:p>
          <a:p>
            <a:r>
              <a:rPr lang="en-US" sz="1200" b="1" dirty="0"/>
              <a:t>FVC</a:t>
            </a:r>
            <a:r>
              <a:rPr lang="en-US" sz="1200" dirty="0"/>
              <a:t>, </a:t>
            </a:r>
            <a:r>
              <a:rPr lang="en-US" sz="1200" dirty="0" err="1"/>
              <a:t>capacidad</a:t>
            </a:r>
            <a:r>
              <a:rPr lang="en-US" sz="1200" dirty="0"/>
              <a:t> vital </a:t>
            </a:r>
            <a:r>
              <a:rPr lang="en-US" sz="1200" dirty="0" err="1"/>
              <a:t>forzada</a:t>
            </a:r>
            <a:endParaRPr lang="en-US" sz="1200" dirty="0"/>
          </a:p>
          <a:p>
            <a:r>
              <a:rPr lang="en-US" sz="1200" b="1" dirty="0"/>
              <a:t>GAD-7 </a:t>
            </a:r>
            <a:r>
              <a:rPr lang="en-US" sz="1200" dirty="0" err="1"/>
              <a:t>escala</a:t>
            </a:r>
            <a:r>
              <a:rPr lang="en-US" sz="1200" dirty="0"/>
              <a:t> general de </a:t>
            </a:r>
            <a:r>
              <a:rPr lang="en-US" sz="1200" dirty="0" err="1"/>
              <a:t>ansiedad</a:t>
            </a:r>
            <a:r>
              <a:rPr lang="en-US" sz="1200" dirty="0"/>
              <a:t> 7</a:t>
            </a:r>
          </a:p>
          <a:p>
            <a:r>
              <a:rPr lang="en-US" sz="1200" b="1" dirty="0"/>
              <a:t>MF</a:t>
            </a:r>
            <a:r>
              <a:rPr lang="en-US" sz="1200" dirty="0"/>
              <a:t>, medico de </a:t>
            </a:r>
            <a:r>
              <a:rPr lang="en-US" sz="1200" dirty="0" err="1"/>
              <a:t>familia</a:t>
            </a:r>
            <a:endParaRPr lang="en-US" sz="1200" dirty="0"/>
          </a:p>
          <a:p>
            <a:r>
              <a:rPr lang="en-US" sz="1200" b="1" dirty="0"/>
              <a:t>GOLD</a:t>
            </a:r>
            <a:r>
              <a:rPr lang="en-US" sz="1200" dirty="0"/>
              <a:t>, </a:t>
            </a:r>
            <a:r>
              <a:rPr lang="en-US" sz="1200" dirty="0" err="1"/>
              <a:t>iniciativa</a:t>
            </a:r>
            <a:r>
              <a:rPr lang="en-US" sz="1200" dirty="0"/>
              <a:t> global de la EPOC</a:t>
            </a:r>
          </a:p>
          <a:p>
            <a:r>
              <a:rPr lang="en-US" sz="1200" b="1" dirty="0"/>
              <a:t>LABA</a:t>
            </a:r>
            <a:r>
              <a:rPr lang="en-US" sz="1200" dirty="0"/>
              <a:t>, β </a:t>
            </a:r>
            <a:r>
              <a:rPr lang="en-US" sz="1200" dirty="0" err="1"/>
              <a:t>agonista</a:t>
            </a:r>
            <a:r>
              <a:rPr lang="en-US" sz="1200" dirty="0"/>
              <a:t> de </a:t>
            </a:r>
            <a:r>
              <a:rPr lang="en-US" sz="1200" dirty="0" err="1"/>
              <a:t>acción</a:t>
            </a:r>
            <a:r>
              <a:rPr lang="en-US" sz="1200" dirty="0"/>
              <a:t> </a:t>
            </a:r>
            <a:r>
              <a:rPr lang="en-US" sz="1200" dirty="0" err="1"/>
              <a:t>larga</a:t>
            </a:r>
            <a:endParaRPr lang="en-US" sz="1200" dirty="0"/>
          </a:p>
          <a:p>
            <a:r>
              <a:rPr lang="en-US" sz="1200" b="1" dirty="0" err="1"/>
              <a:t>mMRC</a:t>
            </a:r>
            <a:r>
              <a:rPr lang="en-US" sz="1200" dirty="0"/>
              <a:t>, </a:t>
            </a:r>
            <a:r>
              <a:rPr lang="en-US" sz="1200" dirty="0" err="1"/>
              <a:t>escala</a:t>
            </a:r>
            <a:r>
              <a:rPr lang="en-US" sz="1200" dirty="0"/>
              <a:t> </a:t>
            </a:r>
            <a:r>
              <a:rPr lang="en-US" sz="1200" dirty="0" err="1"/>
              <a:t>modificada</a:t>
            </a:r>
            <a:r>
              <a:rPr lang="en-US" sz="1200" dirty="0"/>
              <a:t> de </a:t>
            </a:r>
            <a:r>
              <a:rPr lang="en-US" sz="1200" dirty="0" err="1"/>
              <a:t>disnea</a:t>
            </a:r>
            <a:endParaRPr lang="en-US" sz="1200" dirty="0"/>
          </a:p>
          <a:p>
            <a:r>
              <a:rPr lang="en-US" sz="1200" b="1" dirty="0"/>
              <a:t>PHQ-9</a:t>
            </a:r>
            <a:r>
              <a:rPr lang="en-US" sz="1200" dirty="0"/>
              <a:t>, </a:t>
            </a:r>
            <a:r>
              <a:rPr lang="en-US" sz="1200" dirty="0" err="1"/>
              <a:t>cuestionario</a:t>
            </a:r>
            <a:r>
              <a:rPr lang="en-US" sz="1200" dirty="0"/>
              <a:t> de </a:t>
            </a:r>
            <a:r>
              <a:rPr lang="en-US" sz="1200" dirty="0" err="1"/>
              <a:t>salud</a:t>
            </a:r>
            <a:r>
              <a:rPr lang="en-US" sz="1200" dirty="0"/>
              <a:t> del </a:t>
            </a:r>
            <a:r>
              <a:rPr lang="en-US" sz="1200" dirty="0" err="1"/>
              <a:t>paciente</a:t>
            </a:r>
            <a:r>
              <a:rPr lang="en-US" sz="1200" dirty="0"/>
              <a:t> 9</a:t>
            </a:r>
          </a:p>
          <a:p>
            <a:r>
              <a:rPr lang="en-US" sz="1200" b="1" dirty="0"/>
              <a:t>PSQI</a:t>
            </a:r>
            <a:r>
              <a:rPr lang="en-US" sz="1200" dirty="0"/>
              <a:t>, </a:t>
            </a:r>
            <a:r>
              <a:rPr lang="en-US" sz="1200" dirty="0" err="1"/>
              <a:t>ïndice</a:t>
            </a:r>
            <a:r>
              <a:rPr lang="en-US" sz="1200" dirty="0"/>
              <a:t> de </a:t>
            </a:r>
            <a:r>
              <a:rPr lang="en-US" sz="1200" dirty="0" err="1"/>
              <a:t>calidad</a:t>
            </a:r>
            <a:r>
              <a:rPr lang="en-US" sz="1200" dirty="0"/>
              <a:t> del </a:t>
            </a:r>
            <a:r>
              <a:rPr lang="en-US" sz="1200" dirty="0" err="1"/>
              <a:t>sueño</a:t>
            </a:r>
            <a:r>
              <a:rPr lang="en-US" sz="1200" dirty="0"/>
              <a:t> de Pittsburgh </a:t>
            </a:r>
          </a:p>
          <a:p>
            <a:r>
              <a:rPr lang="en-US" sz="1200" b="1" dirty="0"/>
              <a:t>SABA</a:t>
            </a:r>
            <a:r>
              <a:rPr lang="en-US" sz="1200" dirty="0"/>
              <a:t>, β </a:t>
            </a:r>
            <a:r>
              <a:rPr lang="en-US" sz="1200" dirty="0" err="1"/>
              <a:t>agonista</a:t>
            </a:r>
            <a:r>
              <a:rPr lang="en-US" sz="1200" dirty="0"/>
              <a:t> de </a:t>
            </a:r>
            <a:r>
              <a:rPr lang="en-US" sz="1200" dirty="0" err="1"/>
              <a:t>acción</a:t>
            </a:r>
            <a:r>
              <a:rPr lang="en-US" sz="1200" dirty="0"/>
              <a:t> </a:t>
            </a:r>
            <a:r>
              <a:rPr lang="en-US" sz="1200" dirty="0" err="1"/>
              <a:t>corta</a:t>
            </a:r>
            <a:endParaRPr lang="en-US" sz="1200" dirty="0"/>
          </a:p>
          <a:p>
            <a:r>
              <a:rPr lang="en-US" sz="1200" b="1" dirty="0"/>
              <a:t>CT</a:t>
            </a:r>
            <a:r>
              <a:rPr lang="en-US" sz="1200" dirty="0"/>
              <a:t>, </a:t>
            </a:r>
            <a:r>
              <a:rPr lang="en-US" sz="1200" dirty="0" err="1"/>
              <a:t>cesación</a:t>
            </a:r>
            <a:r>
              <a:rPr lang="en-US" sz="1200" dirty="0"/>
              <a:t> </a:t>
            </a:r>
            <a:r>
              <a:rPr lang="en-US" sz="1200" dirty="0" err="1"/>
              <a:t>tabáquica</a:t>
            </a:r>
            <a:endParaRPr lang="en-US" sz="1200" dirty="0"/>
          </a:p>
          <a:p>
            <a:r>
              <a:rPr lang="en-US" sz="1200" b="1" dirty="0"/>
              <a:t>AIT</a:t>
            </a:r>
            <a:r>
              <a:rPr lang="en-US" sz="1200" dirty="0"/>
              <a:t>, </a:t>
            </a:r>
            <a:r>
              <a:rPr lang="en-US" sz="1200" dirty="0" err="1"/>
              <a:t>accidente</a:t>
            </a:r>
            <a:r>
              <a:rPr lang="en-US" sz="1200" dirty="0"/>
              <a:t> </a:t>
            </a:r>
            <a:r>
              <a:rPr lang="en-US" sz="1200" dirty="0" err="1"/>
              <a:t>isquémico</a:t>
            </a:r>
            <a:r>
              <a:rPr lang="en-US" sz="1200" dirty="0"/>
              <a:t> </a:t>
            </a:r>
            <a:r>
              <a:rPr lang="en-US" sz="1200" dirty="0" err="1"/>
              <a:t>transitorio</a:t>
            </a:r>
            <a:endParaRPr lang="en-US" sz="1200" dirty="0"/>
          </a:p>
          <a:p>
            <a:r>
              <a:rPr lang="en-US" sz="1200" b="1" dirty="0"/>
              <a:t>CB</a:t>
            </a:r>
            <a:r>
              <a:rPr lang="en-US" sz="1200" dirty="0"/>
              <a:t>, </a:t>
            </a:r>
            <a:r>
              <a:rPr lang="en-US" sz="1200" dirty="0" err="1"/>
              <a:t>consejo</a:t>
            </a:r>
            <a:r>
              <a:rPr lang="en-US" sz="1200" dirty="0"/>
              <a:t> breve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Nuestro</a:t>
            </a:r>
            <a:r>
              <a:rPr lang="en-US" dirty="0"/>
              <a:t> </a:t>
            </a:r>
            <a:r>
              <a:rPr lang="en-US" dirty="0" err="1"/>
              <a:t>objetivo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Resaltar</a:t>
            </a:r>
            <a:r>
              <a:rPr lang="en-US" dirty="0"/>
              <a:t> la </a:t>
            </a:r>
            <a:r>
              <a:rPr lang="en-US" dirty="0" err="1"/>
              <a:t>importancia</a:t>
            </a:r>
            <a:r>
              <a:rPr lang="en-US" dirty="0"/>
              <a:t> de la </a:t>
            </a:r>
            <a:r>
              <a:rPr lang="en-US" dirty="0" err="1"/>
              <a:t>cesación</a:t>
            </a:r>
            <a:r>
              <a:rPr lang="en-US" dirty="0"/>
              <a:t> </a:t>
            </a:r>
            <a:r>
              <a:rPr lang="en-US" dirty="0" err="1"/>
              <a:t>tabáquica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personas con EPOC y </a:t>
            </a:r>
            <a:r>
              <a:rPr lang="en-US" dirty="0" err="1"/>
              <a:t>ansiedad</a:t>
            </a:r>
            <a:r>
              <a:rPr lang="en-US" dirty="0"/>
              <a:t> y </a:t>
            </a:r>
            <a:r>
              <a:rPr lang="en-US" dirty="0" err="1"/>
              <a:t>ofrecer</a:t>
            </a:r>
            <a:r>
              <a:rPr lang="en-US" dirty="0"/>
              <a:t> un </a:t>
            </a:r>
            <a:r>
              <a:rPr lang="en-US" dirty="0" err="1"/>
              <a:t>ejemplo</a:t>
            </a:r>
            <a:r>
              <a:rPr lang="en-US" dirty="0"/>
              <a:t> de </a:t>
            </a:r>
            <a:r>
              <a:rPr lang="en-US" dirty="0" err="1"/>
              <a:t>intervención</a:t>
            </a:r>
            <a:r>
              <a:rPr lang="en-US" dirty="0"/>
              <a:t> </a:t>
            </a:r>
            <a:r>
              <a:rPr lang="en-US" dirty="0" err="1"/>
              <a:t>basada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evidencia</a:t>
            </a:r>
            <a:r>
              <a:rPr lang="en-US" dirty="0"/>
              <a:t> a </a:t>
            </a:r>
            <a:r>
              <a:rPr lang="en-US" dirty="0" err="1"/>
              <a:t>través</a:t>
            </a:r>
            <a:r>
              <a:rPr lang="en-US" dirty="0"/>
              <a:t> de un </a:t>
            </a:r>
            <a:r>
              <a:rPr lang="en-US" dirty="0" err="1"/>
              <a:t>caso</a:t>
            </a:r>
            <a:r>
              <a:rPr lang="en-US" dirty="0"/>
              <a:t> </a:t>
            </a:r>
            <a:r>
              <a:rPr lang="en-US" dirty="0" err="1"/>
              <a:t>clínico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 que </a:t>
            </a:r>
            <a:r>
              <a:rPr lang="en-US" dirty="0" err="1"/>
              <a:t>vais</a:t>
            </a:r>
            <a:r>
              <a:rPr lang="en-US" dirty="0"/>
              <a:t> a </a:t>
            </a:r>
            <a:r>
              <a:rPr lang="en-US" dirty="0" err="1"/>
              <a:t>aprender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 </a:t>
            </a:r>
            <a:r>
              <a:rPr lang="en-US" sz="2000" dirty="0" err="1"/>
              <a:t>comprender</a:t>
            </a:r>
            <a:r>
              <a:rPr lang="en-US" sz="2000" dirty="0"/>
              <a:t> la </a:t>
            </a:r>
            <a:r>
              <a:rPr lang="en-US" sz="2000" dirty="0" err="1"/>
              <a:t>importancia</a:t>
            </a:r>
            <a:r>
              <a:rPr lang="en-US" sz="2000" dirty="0"/>
              <a:t> de </a:t>
            </a:r>
            <a:r>
              <a:rPr lang="en-US" sz="2000" dirty="0" err="1"/>
              <a:t>evaluar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estado</a:t>
            </a:r>
            <a:r>
              <a:rPr lang="en-US" sz="2000" dirty="0"/>
              <a:t> de </a:t>
            </a:r>
            <a:r>
              <a:rPr lang="en-US" sz="2000" dirty="0" err="1"/>
              <a:t>fumador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las personas con EPOC y </a:t>
            </a:r>
            <a:r>
              <a:rPr lang="en-US" sz="2000" dirty="0" err="1"/>
              <a:t>ansiedad</a:t>
            </a:r>
            <a:r>
              <a:rPr lang="en-US" sz="2000" dirty="0"/>
              <a:t>.</a:t>
            </a:r>
          </a:p>
          <a:p>
            <a:r>
              <a:rPr lang="en-US" sz="2000" dirty="0"/>
              <a:t>A </a:t>
            </a:r>
            <a:r>
              <a:rPr lang="en-US" sz="2000" dirty="0" err="1"/>
              <a:t>identificar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impedimentos</a:t>
            </a:r>
            <a:r>
              <a:rPr lang="en-US" sz="2000" dirty="0"/>
              <a:t> para </a:t>
            </a:r>
            <a:r>
              <a:rPr lang="en-US" sz="2000" dirty="0" err="1"/>
              <a:t>dejar</a:t>
            </a:r>
            <a:r>
              <a:rPr lang="en-US" sz="2000" dirty="0"/>
              <a:t> de </a:t>
            </a:r>
            <a:r>
              <a:rPr lang="en-US" sz="2000" dirty="0" err="1"/>
              <a:t>fumar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las personas con EPOC y </a:t>
            </a:r>
            <a:r>
              <a:rPr lang="en-US" sz="2000" dirty="0" err="1"/>
              <a:t>ansiedad</a:t>
            </a:r>
            <a:r>
              <a:rPr lang="en-US" sz="2000" dirty="0"/>
              <a:t> y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métodos</a:t>
            </a:r>
            <a:r>
              <a:rPr lang="en-US" sz="2000" dirty="0"/>
              <a:t> </a:t>
            </a:r>
            <a:r>
              <a:rPr lang="en-US" sz="2000" dirty="0" err="1"/>
              <a:t>más</a:t>
            </a:r>
            <a:r>
              <a:rPr lang="en-US" sz="2000" dirty="0"/>
              <a:t> </a:t>
            </a:r>
            <a:r>
              <a:rPr lang="en-US" sz="2000" dirty="0" err="1"/>
              <a:t>adecuados</a:t>
            </a:r>
            <a:r>
              <a:rPr lang="en-US" sz="2000" dirty="0"/>
              <a:t> para </a:t>
            </a:r>
            <a:r>
              <a:rPr lang="en-US" sz="2000" dirty="0" err="1"/>
              <a:t>vencerlos</a:t>
            </a:r>
            <a:r>
              <a:rPr lang="en-US" sz="2000" dirty="0"/>
              <a:t>.</a:t>
            </a:r>
          </a:p>
          <a:p>
            <a:r>
              <a:rPr lang="en-US" sz="2000" dirty="0"/>
              <a:t>A </a:t>
            </a:r>
            <a:r>
              <a:rPr lang="en-US" sz="2000" dirty="0" err="1"/>
              <a:t>aplicar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intervención</a:t>
            </a:r>
            <a:r>
              <a:rPr lang="en-US" sz="2000" dirty="0"/>
              <a:t> </a:t>
            </a:r>
            <a:r>
              <a:rPr lang="en-US" sz="2000" dirty="0" err="1"/>
              <a:t>estructurada</a:t>
            </a:r>
            <a:r>
              <a:rPr lang="en-US" sz="2000" dirty="0"/>
              <a:t> para </a:t>
            </a:r>
            <a:r>
              <a:rPr lang="en-US" sz="2000" dirty="0" err="1"/>
              <a:t>dejar</a:t>
            </a:r>
            <a:r>
              <a:rPr lang="en-US" sz="2000" dirty="0"/>
              <a:t> de </a:t>
            </a:r>
            <a:r>
              <a:rPr lang="en-US" sz="2000" dirty="0" err="1"/>
              <a:t>fumar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personas con EPOC y </a:t>
            </a:r>
            <a:r>
              <a:rPr lang="en-US" sz="2000" dirty="0" err="1"/>
              <a:t>ansiedad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desafío</a:t>
            </a:r>
            <a:r>
              <a:rPr lang="en-US" dirty="0"/>
              <a:t> de </a:t>
            </a:r>
            <a:r>
              <a:rPr lang="en-US" dirty="0" err="1"/>
              <a:t>dejar</a:t>
            </a:r>
            <a:r>
              <a:rPr lang="en-US" dirty="0"/>
              <a:t> de </a:t>
            </a:r>
            <a:r>
              <a:rPr lang="en-US" dirty="0" err="1"/>
              <a:t>fumar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personas con EPOC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err="1"/>
              <a:t>Dejar</a:t>
            </a:r>
            <a:r>
              <a:rPr lang="en-US" sz="1600" dirty="0"/>
              <a:t> de </a:t>
            </a:r>
            <a:r>
              <a:rPr lang="en-US" sz="1600" dirty="0" err="1"/>
              <a:t>fumar</a:t>
            </a:r>
            <a:r>
              <a:rPr lang="en-US" sz="1600" dirty="0"/>
              <a:t> es la </a:t>
            </a:r>
            <a:r>
              <a:rPr lang="en-US" sz="1600" dirty="0" err="1"/>
              <a:t>intervención</a:t>
            </a:r>
            <a:r>
              <a:rPr lang="en-US" sz="1600" dirty="0"/>
              <a:t> </a:t>
            </a:r>
            <a:r>
              <a:rPr lang="en-US" sz="1600" dirty="0" err="1"/>
              <a:t>más</a:t>
            </a:r>
            <a:r>
              <a:rPr lang="en-US" sz="1600" dirty="0"/>
              <a:t> </a:t>
            </a:r>
            <a:r>
              <a:rPr lang="en-US" sz="1600" dirty="0" err="1"/>
              <a:t>efectiva</a:t>
            </a:r>
            <a:r>
              <a:rPr lang="en-US" sz="1600" dirty="0"/>
              <a:t> para </a:t>
            </a:r>
            <a:r>
              <a:rPr lang="en-US" sz="1600" dirty="0" err="1"/>
              <a:t>detener</a:t>
            </a:r>
            <a:r>
              <a:rPr lang="en-US" sz="1600" dirty="0"/>
              <a:t> la </a:t>
            </a:r>
            <a:r>
              <a:rPr lang="en-US" sz="1600" dirty="0" err="1"/>
              <a:t>progresión</a:t>
            </a:r>
            <a:r>
              <a:rPr lang="en-US" sz="1600" dirty="0"/>
              <a:t> de la EPOC, y para </a:t>
            </a:r>
            <a:r>
              <a:rPr lang="en-US" sz="1600" dirty="0" err="1"/>
              <a:t>aumentar</a:t>
            </a:r>
            <a:r>
              <a:rPr lang="en-US" sz="1600" dirty="0"/>
              <a:t> la </a:t>
            </a:r>
            <a:r>
              <a:rPr lang="en-US" sz="1600" dirty="0" err="1"/>
              <a:t>superviviencia</a:t>
            </a:r>
            <a:r>
              <a:rPr lang="en-US" sz="1600" dirty="0"/>
              <a:t> y </a:t>
            </a:r>
            <a:r>
              <a:rPr lang="en-US" sz="1600" dirty="0" err="1"/>
              <a:t>reducir</a:t>
            </a:r>
            <a:r>
              <a:rPr lang="en-US" sz="1600" dirty="0"/>
              <a:t> la mortalidad.</a:t>
            </a:r>
            <a:r>
              <a:rPr lang="en-US" sz="1600" baseline="30000" dirty="0"/>
              <a:t>1</a:t>
            </a:r>
          </a:p>
          <a:p>
            <a:r>
              <a:rPr lang="en-US" sz="1600" dirty="0"/>
              <a:t>30–50%  de personas con EPOC </a:t>
            </a:r>
            <a:r>
              <a:rPr lang="en-US" sz="1600" dirty="0" err="1"/>
              <a:t>sintomática</a:t>
            </a:r>
            <a:r>
              <a:rPr lang="en-US" sz="1600" dirty="0"/>
              <a:t> </a:t>
            </a:r>
            <a:r>
              <a:rPr lang="en-US" sz="1600" dirty="0" err="1"/>
              <a:t>moderada</a:t>
            </a:r>
            <a:r>
              <a:rPr lang="en-US" sz="1600" dirty="0"/>
              <a:t> a grave </a:t>
            </a:r>
            <a:r>
              <a:rPr lang="en-US" sz="1600" dirty="0" err="1"/>
              <a:t>siguen</a:t>
            </a:r>
            <a:r>
              <a:rPr lang="en-US" sz="1600" dirty="0"/>
              <a:t> fumando</a:t>
            </a:r>
            <a:r>
              <a:rPr lang="en-US" sz="1600" baseline="30000" dirty="0"/>
              <a:t>2</a:t>
            </a:r>
          </a:p>
          <a:p>
            <a:r>
              <a:rPr lang="en-US" sz="1600" dirty="0" err="1"/>
              <a:t>Dejar</a:t>
            </a:r>
            <a:r>
              <a:rPr lang="en-US" sz="1600" dirty="0"/>
              <a:t> de </a:t>
            </a:r>
            <a:r>
              <a:rPr lang="en-US" sz="1600" dirty="0" err="1"/>
              <a:t>fumar</a:t>
            </a:r>
            <a:r>
              <a:rPr lang="en-US" sz="1600" dirty="0"/>
              <a:t> es </a:t>
            </a:r>
            <a:r>
              <a:rPr lang="en-US" sz="1600" dirty="0" err="1"/>
              <a:t>más</a:t>
            </a:r>
            <a:r>
              <a:rPr lang="en-US" sz="1600" dirty="0"/>
              <a:t> </a:t>
            </a:r>
            <a:r>
              <a:rPr lang="en-US" sz="1600" dirty="0" err="1"/>
              <a:t>efectivo</a:t>
            </a:r>
            <a:r>
              <a:rPr lang="en-US" sz="1600" dirty="0"/>
              <a:t> </a:t>
            </a:r>
            <a:r>
              <a:rPr lang="en-US" sz="1600" dirty="0" err="1"/>
              <a:t>cuando</a:t>
            </a:r>
            <a:r>
              <a:rPr lang="en-US" sz="1600" dirty="0"/>
              <a:t> se </a:t>
            </a:r>
            <a:r>
              <a:rPr lang="en-US" sz="1600" dirty="0" err="1"/>
              <a:t>combinan</a:t>
            </a:r>
            <a:r>
              <a:rPr lang="en-US" sz="1600" dirty="0"/>
              <a:t> </a:t>
            </a:r>
            <a:r>
              <a:rPr lang="en-US" sz="1600" dirty="0" err="1"/>
              <a:t>el</a:t>
            </a:r>
            <a:r>
              <a:rPr lang="en-US" sz="1600" dirty="0"/>
              <a:t> </a:t>
            </a:r>
            <a:r>
              <a:rPr lang="en-US" sz="1600" dirty="0" err="1"/>
              <a:t>consejo</a:t>
            </a:r>
            <a:r>
              <a:rPr lang="en-US" sz="1600" dirty="0"/>
              <a:t> y </a:t>
            </a:r>
            <a:r>
              <a:rPr lang="en-US" sz="1600" dirty="0" err="1"/>
              <a:t>el</a:t>
            </a:r>
            <a:r>
              <a:rPr lang="en-US" sz="1600" dirty="0"/>
              <a:t> </a:t>
            </a:r>
            <a:r>
              <a:rPr lang="en-US" sz="1600" dirty="0" err="1"/>
              <a:t>tratamiento</a:t>
            </a:r>
            <a:r>
              <a:rPr lang="en-US" sz="1600" dirty="0"/>
              <a:t> farmacológico.</a:t>
            </a:r>
            <a:r>
              <a:rPr lang="en-US" sz="1600" baseline="30000" dirty="0"/>
              <a:t>3   </a:t>
            </a:r>
            <a:r>
              <a:rPr lang="en-US" sz="1600" dirty="0"/>
              <a:t>Pero </a:t>
            </a:r>
            <a:r>
              <a:rPr lang="en-US" sz="1600" dirty="0" err="1"/>
              <a:t>incluso</a:t>
            </a:r>
            <a:r>
              <a:rPr lang="en-US" sz="1600" dirty="0"/>
              <a:t> con un </a:t>
            </a:r>
            <a:r>
              <a:rPr lang="en-US" sz="1600" dirty="0" err="1"/>
              <a:t>tratamiento</a:t>
            </a:r>
            <a:r>
              <a:rPr lang="en-US" sz="1600" dirty="0"/>
              <a:t> </a:t>
            </a:r>
            <a:r>
              <a:rPr lang="en-US" sz="1600" dirty="0" err="1"/>
              <a:t>combinado</a:t>
            </a:r>
            <a:r>
              <a:rPr lang="en-US" sz="1600" dirty="0"/>
              <a:t> 65–85%  </a:t>
            </a:r>
            <a:r>
              <a:rPr lang="en-US" sz="1600" dirty="0" err="1"/>
              <a:t>todavía</a:t>
            </a:r>
            <a:r>
              <a:rPr lang="en-US" sz="1600" dirty="0"/>
              <a:t> </a:t>
            </a:r>
            <a:r>
              <a:rPr lang="en-US" sz="1600" dirty="0" err="1"/>
              <a:t>fuman</a:t>
            </a:r>
            <a:r>
              <a:rPr lang="en-US" sz="1600" dirty="0"/>
              <a:t> al </a:t>
            </a:r>
            <a:r>
              <a:rPr lang="en-US" sz="1600" dirty="0" err="1"/>
              <a:t>cabo</a:t>
            </a:r>
            <a:r>
              <a:rPr lang="en-US" sz="1600" dirty="0"/>
              <a:t> de un año</a:t>
            </a:r>
            <a:r>
              <a:rPr lang="en-US" sz="1600" baseline="30000" dirty="0"/>
              <a:t>2</a:t>
            </a:r>
          </a:p>
          <a:p>
            <a:r>
              <a:rPr lang="en-US" sz="1600" dirty="0"/>
              <a:t>Las personas con EPOC a menudo </a:t>
            </a:r>
            <a:r>
              <a:rPr lang="en-US" sz="1600" dirty="0" err="1"/>
              <a:t>tienen</a:t>
            </a:r>
            <a:r>
              <a:rPr lang="en-US" sz="1600" dirty="0"/>
              <a:t> </a:t>
            </a:r>
            <a:r>
              <a:rPr lang="en-US" sz="1600" dirty="0" err="1"/>
              <a:t>otras</a:t>
            </a:r>
            <a:r>
              <a:rPr lang="en-US" sz="1600" dirty="0"/>
              <a:t> </a:t>
            </a:r>
            <a:r>
              <a:rPr lang="en-US" sz="1600" dirty="0" err="1"/>
              <a:t>comorbilidades</a:t>
            </a:r>
            <a:r>
              <a:rPr lang="en-US" sz="1600" dirty="0"/>
              <a:t> que </a:t>
            </a:r>
            <a:r>
              <a:rPr lang="en-US" sz="1600" dirty="0" err="1"/>
              <a:t>requieren</a:t>
            </a:r>
            <a:r>
              <a:rPr lang="en-US" sz="1600" dirty="0"/>
              <a:t> </a:t>
            </a:r>
            <a:r>
              <a:rPr lang="en-US" sz="1600" dirty="0" err="1"/>
              <a:t>atención</a:t>
            </a:r>
            <a:r>
              <a:rPr lang="en-US" sz="1600" dirty="0"/>
              <a:t> especial </a:t>
            </a:r>
            <a:r>
              <a:rPr lang="en-US" sz="1600" dirty="0" err="1"/>
              <a:t>durante</a:t>
            </a:r>
            <a:r>
              <a:rPr lang="en-US" sz="1600" dirty="0"/>
              <a:t> </a:t>
            </a:r>
            <a:r>
              <a:rPr lang="en-US" sz="1600" dirty="0" err="1"/>
              <a:t>el</a:t>
            </a:r>
            <a:r>
              <a:rPr lang="en-US" sz="1600" dirty="0"/>
              <a:t> </a:t>
            </a:r>
            <a:r>
              <a:rPr lang="en-US" sz="1600" dirty="0" err="1"/>
              <a:t>proceso</a:t>
            </a:r>
            <a:r>
              <a:rPr lang="en-US" sz="1600" dirty="0"/>
              <a:t> de </a:t>
            </a:r>
            <a:r>
              <a:rPr lang="en-US" sz="1600" dirty="0" err="1"/>
              <a:t>dejar</a:t>
            </a:r>
            <a:r>
              <a:rPr lang="en-US" sz="1600" dirty="0"/>
              <a:t> de </a:t>
            </a:r>
            <a:r>
              <a:rPr lang="en-US" sz="1600" dirty="0" err="1"/>
              <a:t>fumar</a:t>
            </a:r>
            <a:r>
              <a:rPr lang="en-US" sz="1600" dirty="0"/>
              <a:t>.</a:t>
            </a:r>
          </a:p>
        </p:txBody>
      </p:sp>
      <p:sp>
        <p:nvSpPr>
          <p:cNvPr id="4" name="Text Placeholder 3"/>
          <p:cNvSpPr txBox="1"/>
          <p:nvPr/>
        </p:nvSpPr>
        <p:spPr>
          <a:xfrm>
            <a:off x="4445000" y="4288584"/>
            <a:ext cx="4699000" cy="521938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259715" indent="-25971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69975" algn="l"/>
                <a:tab pos="1230630" algn="l"/>
              </a:tabLst>
              <a:defRPr sz="2250">
                <a:solidFill>
                  <a:schemeClr val="tx1"/>
                </a:solidFill>
                <a:latin typeface="+mn-lt"/>
                <a:ea typeface="MS PGothic" panose="020B0600070205080204" pitchFamily="112" charset="-128"/>
                <a:cs typeface="MS PGothic" panose="020B0600070205080204" pitchFamily="112" charset="-128"/>
              </a:defRPr>
            </a:lvl1pPr>
            <a:lvl2pPr marL="526415" indent="-26543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69975" algn="l"/>
                <a:tab pos="1230630" algn="l"/>
              </a:tabLst>
              <a:defRPr sz="19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2pPr>
            <a:lvl3pPr marL="745490" indent="-20129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69975" algn="l"/>
                <a:tab pos="1230630" algn="l"/>
              </a:tabLst>
              <a:defRPr sz="16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3pPr>
            <a:lvl4pPr marL="994410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69975" algn="l"/>
                <a:tab pos="1230630" algn="l"/>
              </a:tabLst>
              <a:defRPr sz="142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4pPr>
            <a:lvl5pPr marL="1200150" indent="-20510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5pPr>
            <a:lvl6pPr marL="15430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defTabSz="914400">
              <a:buNone/>
            </a:pPr>
            <a:r>
              <a:rPr lang="en-US" sz="800" kern="0" dirty="0"/>
              <a:t>1. </a:t>
            </a:r>
            <a:r>
              <a:rPr lang="en-US" sz="800" kern="0" dirty="0" err="1"/>
              <a:t>Tonnesen</a:t>
            </a:r>
            <a:r>
              <a:rPr lang="en-US" sz="800" kern="0" dirty="0"/>
              <a:t> P. </a:t>
            </a:r>
            <a:r>
              <a:rPr lang="en-US" sz="800" kern="0" dirty="0" err="1"/>
              <a:t>Eur</a:t>
            </a:r>
            <a:r>
              <a:rPr lang="en-US" sz="800" kern="0" dirty="0"/>
              <a:t> Respir Rev 2013;22:37-43;</a:t>
            </a:r>
            <a:br>
              <a:rPr lang="en-US" sz="800" kern="0" dirty="0"/>
            </a:br>
            <a:r>
              <a:rPr lang="en-US" sz="800" kern="0" dirty="0"/>
              <a:t>2. </a:t>
            </a:r>
            <a:r>
              <a:rPr lang="en-US" sz="800" kern="0" dirty="0" err="1"/>
              <a:t>Tashkin</a:t>
            </a:r>
            <a:r>
              <a:rPr lang="en-US" sz="800" kern="0" dirty="0"/>
              <a:t> DP. Intern </a:t>
            </a:r>
            <a:r>
              <a:rPr lang="en-US" sz="800" kern="0" dirty="0" err="1"/>
              <a:t>Emerg</a:t>
            </a:r>
            <a:r>
              <a:rPr lang="en-US" sz="800" kern="0" dirty="0"/>
              <a:t> Med 2021;16:545-7; </a:t>
            </a:r>
            <a:br>
              <a:rPr lang="en-US" sz="800" kern="0" dirty="0"/>
            </a:br>
            <a:r>
              <a:rPr lang="en-US" sz="800" kern="0" dirty="0"/>
              <a:t>3. GOLD 2022. Disponible </a:t>
            </a:r>
            <a:r>
              <a:rPr lang="en-US" sz="800" kern="0" dirty="0" err="1"/>
              <a:t>en</a:t>
            </a:r>
            <a:r>
              <a:rPr lang="en-US" sz="800" kern="0" dirty="0"/>
              <a:t>: https://goldcopd.org/2022-gold-reports-2/.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0893C-AF61-9328-F7F5-4EE4DCBD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Problemas</a:t>
            </a:r>
            <a:r>
              <a:rPr lang="en-US" dirty="0"/>
              <a:t> </a:t>
            </a:r>
            <a:r>
              <a:rPr lang="en-US" dirty="0" err="1"/>
              <a:t>mentales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err="1"/>
              <a:t>Comorbilidades</a:t>
            </a:r>
            <a:r>
              <a:rPr lang="en-US" dirty="0"/>
              <a:t> </a:t>
            </a:r>
            <a:r>
              <a:rPr lang="en-US" dirty="0" err="1"/>
              <a:t>importantes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EPOC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19A55-3052-414B-180C-29C81DCED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La </a:t>
            </a:r>
            <a:r>
              <a:rPr lang="en-US" sz="1600" dirty="0" err="1"/>
              <a:t>ansiedad</a:t>
            </a:r>
            <a:r>
              <a:rPr lang="en-US" sz="1600" dirty="0"/>
              <a:t> y la </a:t>
            </a:r>
            <a:r>
              <a:rPr lang="en-US" sz="1600" dirty="0" err="1"/>
              <a:t>depresión</a:t>
            </a:r>
            <a:r>
              <a:rPr lang="en-US" sz="1600" dirty="0"/>
              <a:t> son </a:t>
            </a:r>
            <a:r>
              <a:rPr lang="en-US" sz="1600" dirty="0" err="1"/>
              <a:t>frecuentes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la EPOC y se </a:t>
            </a:r>
            <a:r>
              <a:rPr lang="en-US" sz="1600" dirty="0" err="1"/>
              <a:t>asocian</a:t>
            </a:r>
            <a:r>
              <a:rPr lang="en-US" sz="1600" dirty="0"/>
              <a:t> a </a:t>
            </a:r>
            <a:r>
              <a:rPr lang="en-US" sz="1600" dirty="0" err="1"/>
              <a:t>peor</a:t>
            </a:r>
            <a:r>
              <a:rPr lang="en-US" sz="1600" dirty="0"/>
              <a:t> </a:t>
            </a:r>
            <a:r>
              <a:rPr lang="en-US" sz="1600" dirty="0" err="1"/>
              <a:t>estado</a:t>
            </a:r>
            <a:r>
              <a:rPr lang="en-US" sz="1600" dirty="0"/>
              <a:t> de </a:t>
            </a:r>
            <a:r>
              <a:rPr lang="en-US" sz="1600" dirty="0" err="1"/>
              <a:t>salud</a:t>
            </a:r>
            <a:r>
              <a:rPr lang="en-US" sz="1600" dirty="0"/>
              <a:t> y al </a:t>
            </a:r>
            <a:r>
              <a:rPr lang="en-US" sz="1600" dirty="0" err="1"/>
              <a:t>aumento</a:t>
            </a:r>
            <a:r>
              <a:rPr lang="en-US" sz="1600" dirty="0"/>
              <a:t> del </a:t>
            </a:r>
            <a:r>
              <a:rPr lang="en-US" sz="1600" dirty="0" err="1"/>
              <a:t>riesgo</a:t>
            </a:r>
            <a:r>
              <a:rPr lang="en-US" sz="1600" dirty="0"/>
              <a:t> de </a:t>
            </a:r>
            <a:r>
              <a:rPr lang="en-US" sz="1600" dirty="0" err="1"/>
              <a:t>exacerbaciones</a:t>
            </a:r>
            <a:r>
              <a:rPr lang="en-US" sz="1600" dirty="0"/>
              <a:t> y de </a:t>
            </a:r>
            <a:r>
              <a:rPr lang="en-US" sz="1600" dirty="0" err="1"/>
              <a:t>ingresos</a:t>
            </a:r>
            <a:r>
              <a:rPr lang="en-US" sz="1600" dirty="0"/>
              <a:t> hospitalarios.</a:t>
            </a:r>
            <a:r>
              <a:rPr lang="en-US" sz="1600" baseline="30000" dirty="0"/>
              <a:t>1</a:t>
            </a:r>
          </a:p>
          <a:p>
            <a:r>
              <a:rPr lang="en-US" sz="1600" dirty="0" err="1"/>
              <a:t>Varios</a:t>
            </a:r>
            <a:r>
              <a:rPr lang="en-US" sz="1600" dirty="0"/>
              <a:t> </a:t>
            </a:r>
            <a:r>
              <a:rPr lang="en-US" sz="1600" dirty="0" err="1"/>
              <a:t>estudios</a:t>
            </a:r>
            <a:r>
              <a:rPr lang="en-US" sz="1600" dirty="0"/>
              <a:t> </a:t>
            </a:r>
            <a:r>
              <a:rPr lang="en-US" sz="1600" dirty="0" err="1"/>
              <a:t>han</a:t>
            </a:r>
            <a:r>
              <a:rPr lang="en-US" sz="1600" dirty="0"/>
              <a:t> </a:t>
            </a:r>
            <a:r>
              <a:rPr lang="en-US" sz="1600" dirty="0" err="1"/>
              <a:t>demostrado</a:t>
            </a:r>
            <a:r>
              <a:rPr lang="en-US" sz="1600" dirty="0"/>
              <a:t> la </a:t>
            </a:r>
            <a:r>
              <a:rPr lang="en-US" sz="1600" dirty="0" err="1"/>
              <a:t>asociación</a:t>
            </a:r>
            <a:r>
              <a:rPr lang="en-US" sz="1600" dirty="0"/>
              <a:t> entre </a:t>
            </a:r>
            <a:r>
              <a:rPr lang="en-US" sz="1600" dirty="0" err="1"/>
              <a:t>el</a:t>
            </a:r>
            <a:r>
              <a:rPr lang="en-US" sz="1600" dirty="0"/>
              <a:t> </a:t>
            </a:r>
            <a:r>
              <a:rPr lang="en-US" sz="1600" dirty="0" err="1"/>
              <a:t>tabaquismo</a:t>
            </a:r>
            <a:r>
              <a:rPr lang="en-US" sz="1600" dirty="0"/>
              <a:t> y un </a:t>
            </a:r>
            <a:r>
              <a:rPr lang="en-US" sz="1600" dirty="0" err="1"/>
              <a:t>aumento</a:t>
            </a:r>
            <a:r>
              <a:rPr lang="en-US" sz="1600" dirty="0"/>
              <a:t> de </a:t>
            </a:r>
            <a:r>
              <a:rPr lang="en-US" sz="1600" dirty="0" err="1"/>
              <a:t>los</a:t>
            </a:r>
            <a:r>
              <a:rPr lang="en-US" sz="1600" dirty="0"/>
              <a:t> </a:t>
            </a:r>
            <a:r>
              <a:rPr lang="en-US" sz="1600" dirty="0" err="1"/>
              <a:t>síntomas</a:t>
            </a:r>
            <a:r>
              <a:rPr lang="en-US" sz="1600" dirty="0"/>
              <a:t> o </a:t>
            </a:r>
            <a:r>
              <a:rPr lang="en-US" sz="1600" dirty="0" err="1"/>
              <a:t>trastornos</a:t>
            </a:r>
            <a:r>
              <a:rPr lang="en-US" sz="1600" dirty="0"/>
              <a:t> </a:t>
            </a:r>
            <a:r>
              <a:rPr lang="en-US" sz="1600" dirty="0" err="1"/>
              <a:t>por</a:t>
            </a:r>
            <a:r>
              <a:rPr lang="en-US" sz="1600" dirty="0"/>
              <a:t> ansiedad.</a:t>
            </a:r>
            <a:r>
              <a:rPr lang="en-US" sz="1600" baseline="30000" dirty="0"/>
              <a:t>2</a:t>
            </a:r>
          </a:p>
          <a:p>
            <a:r>
              <a:rPr lang="en-US" sz="1600" dirty="0"/>
              <a:t>El </a:t>
            </a:r>
            <a:r>
              <a:rPr lang="en-US" sz="1600" dirty="0" err="1"/>
              <a:t>tabaquismo</a:t>
            </a:r>
            <a:r>
              <a:rPr lang="en-US" sz="1600" dirty="0"/>
              <a:t>, la </a:t>
            </a:r>
            <a:r>
              <a:rPr lang="en-US" sz="1600" dirty="0" err="1"/>
              <a:t>depresión</a:t>
            </a:r>
            <a:r>
              <a:rPr lang="en-US" sz="1600" dirty="0"/>
              <a:t> y la </a:t>
            </a:r>
            <a:r>
              <a:rPr lang="en-US" sz="1600" dirty="0" err="1"/>
              <a:t>ansiedad</a:t>
            </a:r>
            <a:r>
              <a:rPr lang="en-US" sz="1600" dirty="0"/>
              <a:t> se </a:t>
            </a:r>
            <a:r>
              <a:rPr lang="en-US" sz="1600" dirty="0" err="1"/>
              <a:t>relacionan</a:t>
            </a:r>
            <a:r>
              <a:rPr lang="en-US" sz="1600" dirty="0"/>
              <a:t> con un </a:t>
            </a:r>
            <a:r>
              <a:rPr lang="en-US" sz="1600" dirty="0" err="1"/>
              <a:t>aumento</a:t>
            </a:r>
            <a:r>
              <a:rPr lang="en-US" sz="1600" dirty="0"/>
              <a:t> del </a:t>
            </a:r>
            <a:r>
              <a:rPr lang="en-US" sz="1600" dirty="0" err="1"/>
              <a:t>riesgo</a:t>
            </a:r>
            <a:r>
              <a:rPr lang="en-US" sz="1600" dirty="0"/>
              <a:t> de </a:t>
            </a:r>
            <a:r>
              <a:rPr lang="en-US" sz="1600" dirty="0" err="1"/>
              <a:t>muerte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personas con EPOC.</a:t>
            </a:r>
            <a:r>
              <a:rPr lang="en-US" sz="1600" baseline="30000" dirty="0"/>
              <a:t>3</a:t>
            </a:r>
          </a:p>
          <a:p>
            <a:pPr marL="0" indent="0">
              <a:buNone/>
            </a:pPr>
            <a:endParaRPr lang="en-US" sz="1600" baseline="30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2BF9A-CE52-FA5B-BE81-54DD909A1D20}"/>
              </a:ext>
            </a:extLst>
          </p:cNvPr>
          <p:cNvSpPr txBox="1">
            <a:spLocks/>
          </p:cNvSpPr>
          <p:nvPr/>
        </p:nvSpPr>
        <p:spPr>
          <a:xfrm>
            <a:off x="3911600" y="4436317"/>
            <a:ext cx="5232400" cy="37420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259556" indent="-25955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70372" algn="l"/>
                <a:tab pos="1231106" algn="l"/>
              </a:tabLst>
              <a:defRPr sz="2250">
                <a:solidFill>
                  <a:schemeClr val="tx1"/>
                </a:solidFill>
                <a:latin typeface="+mn-lt"/>
                <a:ea typeface="ＭＳ Ｐゴシック" pitchFamily="112" charset="-128"/>
                <a:cs typeface="ＭＳ Ｐゴシック" pitchFamily="96" charset="-128"/>
              </a:defRPr>
            </a:lvl1pPr>
            <a:lvl2pPr marL="526256" indent="-26551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70372" algn="l"/>
                <a:tab pos="1231106" algn="l"/>
              </a:tabLst>
              <a:defRPr sz="19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2pPr>
            <a:lvl3pPr marL="745331" indent="-20121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70372" algn="l"/>
                <a:tab pos="1231106" algn="l"/>
              </a:tabLst>
              <a:defRPr sz="16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3pPr>
            <a:lvl4pPr marL="994172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70372" algn="l"/>
                <a:tab pos="1231106" algn="l"/>
              </a:tabLst>
              <a:defRPr sz="142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4pPr>
            <a:lvl5pPr marL="1200150" indent="-204788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5pPr>
            <a:lvl6pPr marL="15430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defTabSz="914400">
              <a:buNone/>
            </a:pPr>
            <a:r>
              <a:rPr lang="en-US" sz="800" kern="0" dirty="0"/>
              <a:t>1. GOLD 2022. Disponible </a:t>
            </a:r>
            <a:r>
              <a:rPr lang="en-US" sz="800" kern="0" dirty="0" err="1"/>
              <a:t>en</a:t>
            </a:r>
            <a:r>
              <a:rPr lang="en-US" sz="800" kern="0" dirty="0"/>
              <a:t>  https://goldcopd.org/2022-gold-reports-2/;</a:t>
            </a:r>
            <a:br>
              <a:rPr lang="en-US" sz="800" kern="0" dirty="0"/>
            </a:br>
            <a:r>
              <a:rPr lang="en-US" sz="800" kern="0" dirty="0"/>
              <a:t>2. Moylan S, et al. Brain </a:t>
            </a:r>
            <a:r>
              <a:rPr lang="en-US" sz="800" kern="0" dirty="0" err="1"/>
              <a:t>Behav</a:t>
            </a:r>
            <a:r>
              <a:rPr lang="en-US" sz="800" kern="0" dirty="0"/>
              <a:t> 2013;3:302-26; 3. Lou P, et al. Respir Care 2014;59:54-61.</a:t>
            </a:r>
          </a:p>
        </p:txBody>
      </p:sp>
    </p:spTree>
    <p:extLst>
      <p:ext uri="{BB962C8B-B14F-4D97-AF65-F5344CB8AC3E}">
        <p14:creationId xmlns:p14="http://schemas.microsoft.com/office/powerpoint/2010/main" val="1922508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72A0B-78D7-AC4B-5C2B-134D65E0B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Cesación</a:t>
            </a:r>
            <a:r>
              <a:rPr lang="en-US" dirty="0"/>
              <a:t> </a:t>
            </a:r>
            <a:r>
              <a:rPr lang="en-US" dirty="0" err="1"/>
              <a:t>tabáquica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pacientes</a:t>
            </a:r>
            <a:r>
              <a:rPr lang="en-US" dirty="0"/>
              <a:t> con EPOC y </a:t>
            </a:r>
            <a:r>
              <a:rPr lang="en-US" dirty="0" err="1"/>
              <a:t>patología</a:t>
            </a:r>
            <a:r>
              <a:rPr lang="en-US" dirty="0"/>
              <a:t> mental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2C6B4-8B8F-DD17-F256-4B084A376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Los </a:t>
            </a:r>
            <a:r>
              <a:rPr lang="en-US" sz="1600" dirty="0" err="1"/>
              <a:t>problemas</a:t>
            </a:r>
            <a:r>
              <a:rPr lang="en-US" sz="1600" dirty="0"/>
              <a:t> </a:t>
            </a:r>
            <a:r>
              <a:rPr lang="en-US" sz="1600" dirty="0" err="1"/>
              <a:t>mentales</a:t>
            </a:r>
            <a:r>
              <a:rPr lang="en-US" sz="1600" dirty="0"/>
              <a:t> se </a:t>
            </a:r>
            <a:r>
              <a:rPr lang="en-US" sz="1600" dirty="0" err="1"/>
              <a:t>asocian</a:t>
            </a:r>
            <a:r>
              <a:rPr lang="en-US" sz="1600" dirty="0"/>
              <a:t> </a:t>
            </a:r>
            <a:r>
              <a:rPr lang="en-US" sz="1600" dirty="0" err="1"/>
              <a:t>negativamente</a:t>
            </a:r>
            <a:r>
              <a:rPr lang="en-US" sz="1600" dirty="0"/>
              <a:t> con </a:t>
            </a:r>
            <a:r>
              <a:rPr lang="en-US" sz="1600" dirty="0" err="1"/>
              <a:t>el</a:t>
            </a:r>
            <a:r>
              <a:rPr lang="en-US" sz="1600" dirty="0"/>
              <a:t> </a:t>
            </a:r>
            <a:r>
              <a:rPr lang="en-US" sz="1600" dirty="0" err="1"/>
              <a:t>éxito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la </a:t>
            </a:r>
            <a:r>
              <a:rPr lang="en-US" sz="1600" dirty="0" err="1"/>
              <a:t>cesación</a:t>
            </a:r>
            <a:r>
              <a:rPr lang="en-US" sz="1600" dirty="0"/>
              <a:t> tabáquica.</a:t>
            </a:r>
            <a:r>
              <a:rPr lang="en-US" sz="1600" baseline="30000" dirty="0"/>
              <a:t>1,2</a:t>
            </a:r>
          </a:p>
          <a:p>
            <a:r>
              <a:rPr lang="en-US" sz="1600" dirty="0"/>
              <a:t>Los </a:t>
            </a:r>
            <a:r>
              <a:rPr lang="en-US" sz="1600" dirty="0" err="1"/>
              <a:t>fumadores</a:t>
            </a:r>
            <a:r>
              <a:rPr lang="en-US" sz="1600" dirty="0"/>
              <a:t> con </a:t>
            </a:r>
            <a:r>
              <a:rPr lang="en-US" sz="1600" dirty="0" err="1"/>
              <a:t>problemas</a:t>
            </a:r>
            <a:r>
              <a:rPr lang="en-US" sz="1600" dirty="0"/>
              <a:t> de </a:t>
            </a:r>
            <a:r>
              <a:rPr lang="en-US" sz="1600" dirty="0" err="1"/>
              <a:t>salud</a:t>
            </a:r>
            <a:r>
              <a:rPr lang="en-US" sz="1600" dirty="0"/>
              <a:t> mental </a:t>
            </a:r>
            <a:r>
              <a:rPr lang="en-US" sz="1600" dirty="0" err="1"/>
              <a:t>tienden</a:t>
            </a:r>
            <a:r>
              <a:rPr lang="en-US" sz="1600" dirty="0"/>
              <a:t> a:</a:t>
            </a:r>
            <a:r>
              <a:rPr lang="en-US" sz="1600" baseline="30000" dirty="0"/>
              <a:t>3,4</a:t>
            </a:r>
          </a:p>
          <a:p>
            <a:pPr lvl="1"/>
            <a:r>
              <a:rPr lang="en-US" sz="1400" dirty="0"/>
              <a:t>Ser </a:t>
            </a:r>
            <a:r>
              <a:rPr lang="en-US" sz="1400" dirty="0" err="1"/>
              <a:t>más</a:t>
            </a:r>
            <a:r>
              <a:rPr lang="en-US" sz="1400" dirty="0"/>
              <a:t> </a:t>
            </a:r>
            <a:r>
              <a:rPr lang="en-US" sz="1400" dirty="0" err="1"/>
              <a:t>adictos</a:t>
            </a:r>
            <a:r>
              <a:rPr lang="en-US" sz="1400" dirty="0"/>
              <a:t> al tabaco</a:t>
            </a:r>
          </a:p>
          <a:p>
            <a:pPr lvl="1"/>
            <a:r>
              <a:rPr lang="en-US" sz="1400" dirty="0" err="1"/>
              <a:t>Fumar</a:t>
            </a:r>
            <a:r>
              <a:rPr lang="en-US" sz="1400" dirty="0"/>
              <a:t> </a:t>
            </a:r>
            <a:r>
              <a:rPr lang="en-US" sz="1400" dirty="0" err="1"/>
              <a:t>más</a:t>
            </a:r>
            <a:r>
              <a:rPr lang="en-US" sz="1400" dirty="0"/>
              <a:t> </a:t>
            </a:r>
            <a:r>
              <a:rPr lang="en-US" sz="1400" dirty="0" err="1"/>
              <a:t>cigarrillos</a:t>
            </a:r>
            <a:endParaRPr lang="en-US" sz="1400" dirty="0"/>
          </a:p>
          <a:p>
            <a:pPr lvl="1"/>
            <a:r>
              <a:rPr lang="en-US" sz="1400" dirty="0" err="1"/>
              <a:t>Recaer</a:t>
            </a:r>
            <a:r>
              <a:rPr lang="en-US" sz="1400" dirty="0"/>
              <a:t> </a:t>
            </a:r>
            <a:r>
              <a:rPr lang="en-US" sz="1400" dirty="0" err="1"/>
              <a:t>más</a:t>
            </a:r>
            <a:endParaRPr lang="en-US" sz="1400" dirty="0"/>
          </a:p>
          <a:p>
            <a:pPr lvl="1"/>
            <a:r>
              <a:rPr lang="en-US" sz="1400" dirty="0" err="1"/>
              <a:t>Necesitar</a:t>
            </a:r>
            <a:r>
              <a:rPr lang="en-US" sz="1400" dirty="0"/>
              <a:t> </a:t>
            </a:r>
            <a:r>
              <a:rPr lang="en-US" sz="1400" dirty="0" err="1"/>
              <a:t>más</a:t>
            </a:r>
            <a:r>
              <a:rPr lang="en-US" sz="1400" dirty="0"/>
              <a:t> </a:t>
            </a:r>
            <a:r>
              <a:rPr lang="en-US" sz="1400" dirty="0" err="1"/>
              <a:t>yuda</a:t>
            </a:r>
            <a:r>
              <a:rPr lang="en-US" sz="1400" dirty="0"/>
              <a:t> para </a:t>
            </a:r>
            <a:r>
              <a:rPr lang="en-US" sz="1400" dirty="0" err="1"/>
              <a:t>los</a:t>
            </a:r>
            <a:r>
              <a:rPr lang="en-US" sz="1400" dirty="0"/>
              <a:t> </a:t>
            </a:r>
            <a:r>
              <a:rPr lang="en-US" sz="1400" dirty="0" err="1"/>
              <a:t>intentos</a:t>
            </a:r>
            <a:r>
              <a:rPr lang="en-US" sz="1400" dirty="0"/>
              <a:t> </a:t>
            </a:r>
            <a:r>
              <a:rPr lang="en-US" sz="1400" dirty="0" err="1"/>
              <a:t>repetidos</a:t>
            </a:r>
            <a:r>
              <a:rPr lang="en-US" sz="1400" dirty="0"/>
              <a:t> de </a:t>
            </a:r>
            <a:r>
              <a:rPr lang="en-US" sz="1400" dirty="0" err="1"/>
              <a:t>dejar</a:t>
            </a:r>
            <a:r>
              <a:rPr lang="en-US" sz="1400" dirty="0"/>
              <a:t> de </a:t>
            </a:r>
            <a:r>
              <a:rPr lang="en-US" sz="1400" dirty="0" err="1"/>
              <a:t>fumar</a:t>
            </a:r>
            <a:endParaRPr lang="en-US" sz="1400" dirty="0"/>
          </a:p>
          <a:p>
            <a:r>
              <a:rPr lang="en-US" sz="1600" dirty="0" err="1"/>
              <a:t>Contrariamente</a:t>
            </a:r>
            <a:r>
              <a:rPr lang="en-US" sz="1600" dirty="0"/>
              <a:t> a la </a:t>
            </a:r>
            <a:r>
              <a:rPr lang="en-US" sz="1600" dirty="0" err="1"/>
              <a:t>creencia</a:t>
            </a:r>
            <a:r>
              <a:rPr lang="en-US" sz="1600" dirty="0"/>
              <a:t> popular, </a:t>
            </a:r>
            <a:r>
              <a:rPr lang="en-US" sz="1600" dirty="0" err="1"/>
              <a:t>dejar</a:t>
            </a:r>
            <a:r>
              <a:rPr lang="en-US" sz="1600" dirty="0"/>
              <a:t> de </a:t>
            </a:r>
            <a:r>
              <a:rPr lang="en-US" sz="1600" dirty="0" err="1"/>
              <a:t>fumar</a:t>
            </a:r>
            <a:r>
              <a:rPr lang="en-US" sz="1600" dirty="0"/>
              <a:t> reduce la </a:t>
            </a:r>
            <a:r>
              <a:rPr lang="en-US" sz="1600" dirty="0" err="1"/>
              <a:t>ansiedad</a:t>
            </a:r>
            <a:r>
              <a:rPr lang="en-US" sz="1600" dirty="0"/>
              <a:t> y la </a:t>
            </a:r>
            <a:r>
              <a:rPr lang="en-US" sz="1600" dirty="0" err="1"/>
              <a:t>depresión</a:t>
            </a:r>
            <a:r>
              <a:rPr lang="en-US" sz="1600" dirty="0"/>
              <a:t> y la </a:t>
            </a:r>
            <a:r>
              <a:rPr lang="en-US" sz="1600" dirty="0" err="1"/>
              <a:t>magnitud</a:t>
            </a:r>
            <a:r>
              <a:rPr lang="en-US" sz="1600" dirty="0"/>
              <a:t> de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efecto</a:t>
            </a:r>
            <a:r>
              <a:rPr lang="en-US" sz="1600" dirty="0"/>
              <a:t> es superior al de </a:t>
            </a:r>
            <a:r>
              <a:rPr lang="en-US" sz="1600" dirty="0" err="1"/>
              <a:t>los</a:t>
            </a:r>
            <a:r>
              <a:rPr lang="en-US" sz="1600" dirty="0"/>
              <a:t> </a:t>
            </a:r>
            <a:r>
              <a:rPr lang="en-US" sz="1600" dirty="0" err="1"/>
              <a:t>antidepresivos</a:t>
            </a:r>
            <a:r>
              <a:rPr lang="en-US" sz="1600" dirty="0"/>
              <a:t> para la ansiedad.</a:t>
            </a:r>
            <a:r>
              <a:rPr lang="en-US" sz="1600" baseline="30000" dirty="0"/>
              <a:t>1</a:t>
            </a:r>
          </a:p>
          <a:p>
            <a:endParaRPr lang="en-US" sz="1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BEB841-2FCF-A995-C26E-7108EDD6C181}"/>
              </a:ext>
            </a:extLst>
          </p:cNvPr>
          <p:cNvSpPr txBox="1">
            <a:spLocks/>
          </p:cNvSpPr>
          <p:nvPr/>
        </p:nvSpPr>
        <p:spPr>
          <a:xfrm>
            <a:off x="3911600" y="4288584"/>
            <a:ext cx="5232400" cy="521938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259556" indent="-25955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70372" algn="l"/>
                <a:tab pos="1231106" algn="l"/>
              </a:tabLst>
              <a:defRPr sz="2250">
                <a:solidFill>
                  <a:schemeClr val="tx1"/>
                </a:solidFill>
                <a:latin typeface="+mn-lt"/>
                <a:ea typeface="ＭＳ Ｐゴシック" pitchFamily="112" charset="-128"/>
                <a:cs typeface="ＭＳ Ｐゴシック" pitchFamily="96" charset="-128"/>
              </a:defRPr>
            </a:lvl1pPr>
            <a:lvl2pPr marL="526256" indent="-26551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70372" algn="l"/>
                <a:tab pos="1231106" algn="l"/>
              </a:tabLst>
              <a:defRPr sz="19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2pPr>
            <a:lvl3pPr marL="745331" indent="-20121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70372" algn="l"/>
                <a:tab pos="1231106" algn="l"/>
              </a:tabLst>
              <a:defRPr sz="16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3pPr>
            <a:lvl4pPr marL="994172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70372" algn="l"/>
                <a:tab pos="1231106" algn="l"/>
              </a:tabLst>
              <a:defRPr sz="142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4pPr>
            <a:lvl5pPr marL="1200150" indent="-204788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5pPr>
            <a:lvl6pPr marL="15430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defTabSz="914400">
              <a:buNone/>
            </a:pPr>
            <a:r>
              <a:rPr lang="en-US" sz="800" kern="0" dirty="0"/>
              <a:t>1. IPCRG Desktop Helper, No 12. Disponible </a:t>
            </a:r>
            <a:r>
              <a:rPr lang="en-US" sz="800" kern="0" dirty="0" err="1"/>
              <a:t>en</a:t>
            </a:r>
            <a:r>
              <a:rPr lang="en-US" sz="800" kern="0" dirty="0"/>
              <a:t>: </a:t>
            </a:r>
            <a:r>
              <a:rPr lang="en-US" sz="800" kern="0" dirty="0">
                <a:hlinkClick r:id="rId3"/>
              </a:rPr>
              <a:t>www.ipcrg.org/dth12</a:t>
            </a:r>
            <a:r>
              <a:rPr lang="en-US" sz="800" kern="0" dirty="0"/>
              <a:t>; </a:t>
            </a:r>
            <a:br>
              <a:rPr lang="en-US" sz="800" kern="0" dirty="0"/>
            </a:br>
            <a:r>
              <a:rPr lang="en-US" sz="800" kern="0" dirty="0"/>
              <a:t>2. Hashimoto R, et al. Respir </a:t>
            </a:r>
            <a:r>
              <a:rPr lang="en-US" sz="800" kern="0" dirty="0" err="1"/>
              <a:t>Investig</a:t>
            </a:r>
            <a:r>
              <a:rPr lang="en-US" sz="800" kern="0" dirty="0"/>
              <a:t> 2020;58:387-94; 3. Royal College of Physicians, Royal College of Psychiatrists, 2013; 4. Ho SY, et al. Gen Hosp Psychiatry 2015;37:399-407.</a:t>
            </a:r>
          </a:p>
        </p:txBody>
      </p:sp>
    </p:spTree>
    <p:extLst>
      <p:ext uri="{BB962C8B-B14F-4D97-AF65-F5344CB8AC3E}">
        <p14:creationId xmlns:p14="http://schemas.microsoft.com/office/powerpoint/2010/main" val="4171620894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">
      <a:dk1>
        <a:srgbClr val="074B88"/>
      </a:dk1>
      <a:lt1>
        <a:srgbClr val="FFFFFF"/>
      </a:lt1>
      <a:dk2>
        <a:srgbClr val="FC172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53F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2531</Words>
  <Application>Microsoft Office PowerPoint</Application>
  <PresentationFormat>Presentación en pantalla (16:9)</PresentationFormat>
  <Paragraphs>254</Paragraphs>
  <Slides>27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</vt:lpstr>
      <vt:lpstr>Wingdings</vt:lpstr>
      <vt:lpstr>1_Blank Presentation</vt:lpstr>
      <vt:lpstr>EPOC y salud mental</vt:lpstr>
      <vt:lpstr>EPOC y salud mental  Casos clínicos EPOC y tabaco  Izolde Bouloukaki (Grecia) and Catalina Panaitescu (Romania)</vt:lpstr>
      <vt:lpstr>Sobre estas diapositivas</vt:lpstr>
      <vt:lpstr>Glosario de términos, abreviaturas y acrónimos</vt:lpstr>
      <vt:lpstr>Nuestro objetivo</vt:lpstr>
      <vt:lpstr>Lo que vais a aprender</vt:lpstr>
      <vt:lpstr>El desafío de dejar de fumar en personas con EPOC</vt:lpstr>
      <vt:lpstr>Problemas mentales:  Comorbilidades importantes en EPOC</vt:lpstr>
      <vt:lpstr>Cesación tabáquica en pacientes con EPOC y patología mental</vt:lpstr>
      <vt:lpstr>Caso clínico</vt:lpstr>
      <vt:lpstr>Antecedentes</vt:lpstr>
      <vt:lpstr>Historia clínica y factores de riesgo</vt:lpstr>
      <vt:lpstr>Motivo de consulta</vt:lpstr>
      <vt:lpstr>¿Qué deberíamos hacer?</vt:lpstr>
      <vt:lpstr>Valoración de síntomas</vt:lpstr>
      <vt:lpstr>Impacto en la calidad de vida: CAT</vt:lpstr>
      <vt:lpstr>Valoración combinada de la EPOC</vt:lpstr>
      <vt:lpstr>Riesgo de eventos futuros</vt:lpstr>
      <vt:lpstr>Ayuda para dejar de fumar</vt:lpstr>
      <vt:lpstr>Comorbilidades: valoración de la salud mental en pacientes con EPOC</vt:lpstr>
      <vt:lpstr>Comorbilidades: Valoración mental del Sr. JD</vt:lpstr>
      <vt:lpstr>Barreras en la valoración de la salud mental de las personas con EPOC</vt:lpstr>
      <vt:lpstr>Seguimos con el Sr. JD</vt:lpstr>
      <vt:lpstr>Próximos pasos: entrevista motivacional</vt:lpstr>
      <vt:lpstr>Plan de tratamiento para el Sr. JD</vt:lpstr>
      <vt:lpstr>Cesación tabáquica en personas con EPOC y problemas de salud mental 1–3</vt:lpstr>
      <vt:lpstr>Resumen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Siân Williams</dc:creator>
  <cp:lastModifiedBy>marina garcia pardo</cp:lastModifiedBy>
  <cp:revision>16</cp:revision>
  <dcterms:created xsi:type="dcterms:W3CDTF">2019-11-21T21:57:00Z</dcterms:created>
  <dcterms:modified xsi:type="dcterms:W3CDTF">2022-10-27T09:18:29Z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F6EDA4F2A0594F1FBC2F47FFF91BA248</vt:lpwstr>
  </property>
  <property fmtid="{D5CDD505-2E9C-101B-9397-08002B2CF9AE}" pid="3" name="KSOProductBuildVer">
    <vt:lpwstr>1033-11.2.0.11156</vt:lpwstr>
  </property>
</Properties>
</file>