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1"/>
  </p:notesMasterIdLst>
  <p:sldIdLst>
    <p:sldId id="359" r:id="rId2"/>
    <p:sldId id="326" r:id="rId3"/>
    <p:sldId id="327" r:id="rId4"/>
    <p:sldId id="356" r:id="rId5"/>
    <p:sldId id="329" r:id="rId6"/>
    <p:sldId id="330" r:id="rId7"/>
    <p:sldId id="360" r:id="rId8"/>
    <p:sldId id="332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57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1" r:id="rId26"/>
    <p:sldId id="352" r:id="rId27"/>
    <p:sldId id="353" r:id="rId28"/>
    <p:sldId id="354" r:id="rId29"/>
    <p:sldId id="355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2" autoAdjust="0"/>
    <p:restoredTop sz="94913" autoAdjust="0"/>
  </p:normalViewPr>
  <p:slideViewPr>
    <p:cSldViewPr snapToGrid="0" snapToObjects="1">
      <p:cViewPr varScale="1">
        <p:scale>
          <a:sx n="107" d="100"/>
          <a:sy n="107" d="100"/>
        </p:scale>
        <p:origin x="970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586CEEA5-DB4E-46DE-A64A-BD24D65587D9}"/>
    <pc:docChg chg="undo custSel modSld">
      <pc:chgData name="Tracey Lonergan" userId="93974b687ab88d62" providerId="LiveId" clId="{586CEEA5-DB4E-46DE-A64A-BD24D65587D9}" dt="2022-07-12T08:27:17.015" v="16" actId="20577"/>
      <pc:docMkLst>
        <pc:docMk/>
      </pc:docMkLst>
      <pc:sldChg chg="modSp mod">
        <pc:chgData name="Tracey Lonergan" userId="93974b687ab88d62" providerId="LiveId" clId="{586CEEA5-DB4E-46DE-A64A-BD24D65587D9}" dt="2022-07-12T08:19:46.395" v="3" actId="20577"/>
        <pc:sldMkLst>
          <pc:docMk/>
          <pc:sldMk cId="0" sldId="263"/>
        </pc:sldMkLst>
        <pc:spChg chg="mod">
          <ac:chgData name="Tracey Lonergan" userId="93974b687ab88d62" providerId="LiveId" clId="{586CEEA5-DB4E-46DE-A64A-BD24D65587D9}" dt="2022-07-12T08:19:46.395" v="3" actId="20577"/>
          <ac:spMkLst>
            <pc:docMk/>
            <pc:sldMk cId="0" sldId="263"/>
            <ac:spMk id="5" creationId="{11244608-FB9C-4A44-AC9C-6827D17ADEA5}"/>
          </ac:spMkLst>
        </pc:spChg>
      </pc:sldChg>
      <pc:sldChg chg="modSp mod">
        <pc:chgData name="Tracey Lonergan" userId="93974b687ab88d62" providerId="LiveId" clId="{586CEEA5-DB4E-46DE-A64A-BD24D65587D9}" dt="2022-07-12T08:21:42.938" v="7" actId="6549"/>
        <pc:sldMkLst>
          <pc:docMk/>
          <pc:sldMk cId="4171620894" sldId="271"/>
        </pc:sldMkLst>
        <pc:spChg chg="mod">
          <ac:chgData name="Tracey Lonergan" userId="93974b687ab88d62" providerId="LiveId" clId="{586CEEA5-DB4E-46DE-A64A-BD24D65587D9}" dt="2022-07-12T08:21:42.938" v="7" actId="6549"/>
          <ac:spMkLst>
            <pc:docMk/>
            <pc:sldMk cId="4171620894" sldId="271"/>
            <ac:spMk id="4" creationId="{A8BEB841-2FCF-A995-C26E-7108EDD6C181}"/>
          </ac:spMkLst>
        </pc:spChg>
      </pc:sldChg>
      <pc:sldChg chg="modSp mod">
        <pc:chgData name="Tracey Lonergan" userId="93974b687ab88d62" providerId="LiveId" clId="{586CEEA5-DB4E-46DE-A64A-BD24D65587D9}" dt="2022-07-12T08:22:49.789" v="14" actId="120"/>
        <pc:sldMkLst>
          <pc:docMk/>
          <pc:sldMk cId="2384946941" sldId="274"/>
        </pc:sldMkLst>
        <pc:graphicFrameChg chg="modGraphic">
          <ac:chgData name="Tracey Lonergan" userId="93974b687ab88d62" providerId="LiveId" clId="{586CEEA5-DB4E-46DE-A64A-BD24D65587D9}" dt="2022-07-12T08:22:49.789" v="14" actId="120"/>
          <ac:graphicFrameMkLst>
            <pc:docMk/>
            <pc:sldMk cId="2384946941" sldId="274"/>
            <ac:graphicFrameMk id="4" creationId="{40D45784-DD1F-A687-8310-40899016ECA6}"/>
          </ac:graphicFrameMkLst>
        </pc:graphicFrameChg>
      </pc:sldChg>
      <pc:sldChg chg="modSp mod">
        <pc:chgData name="Tracey Lonergan" userId="93974b687ab88d62" providerId="LiveId" clId="{586CEEA5-DB4E-46DE-A64A-BD24D65587D9}" dt="2022-07-12T08:24:57.466" v="15" actId="20577"/>
        <pc:sldMkLst>
          <pc:docMk/>
          <pc:sldMk cId="3536068389" sldId="277"/>
        </pc:sldMkLst>
        <pc:spChg chg="mod">
          <ac:chgData name="Tracey Lonergan" userId="93974b687ab88d62" providerId="LiveId" clId="{586CEEA5-DB4E-46DE-A64A-BD24D65587D9}" dt="2022-07-12T08:24:57.466" v="15" actId="20577"/>
          <ac:spMkLst>
            <pc:docMk/>
            <pc:sldMk cId="3536068389" sldId="277"/>
            <ac:spMk id="6" creationId="{C473012E-19CC-678A-DBD3-28CB078BFF50}"/>
          </ac:spMkLst>
        </pc:spChg>
      </pc:sldChg>
      <pc:sldChg chg="modSp mod">
        <pc:chgData name="Tracey Lonergan" userId="93974b687ab88d62" providerId="LiveId" clId="{586CEEA5-DB4E-46DE-A64A-BD24D65587D9}" dt="2022-07-12T08:27:17.015" v="16" actId="20577"/>
        <pc:sldMkLst>
          <pc:docMk/>
          <pc:sldMk cId="2952454317" sldId="291"/>
        </pc:sldMkLst>
        <pc:spChg chg="mod">
          <ac:chgData name="Tracey Lonergan" userId="93974b687ab88d62" providerId="LiveId" clId="{586CEEA5-DB4E-46DE-A64A-BD24D65587D9}" dt="2022-07-12T08:27:17.015" v="16" actId="20577"/>
          <ac:spMkLst>
            <pc:docMk/>
            <pc:sldMk cId="2952454317" sldId="291"/>
            <ac:spMk id="3" creationId="{D40D78D2-9ED1-93DC-CC82-117B56DDE7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3BA84-ABC8-724D-9EB0-311E7AF19368}" type="doc">
      <dgm:prSet loTypeId="urn:microsoft.com/office/officeart/2005/8/layout/radial6" loCatId="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pt-PT"/>
        </a:p>
      </dgm:t>
    </dgm:pt>
    <dgm:pt modelId="{F7D5080B-7DD5-F74D-9DFA-9ED7A1FE9BAF}">
      <dgm:prSet phldrT="[Texto]" custT="1"/>
      <dgm:spPr/>
      <dgm:t>
        <a:bodyPr/>
        <a:lstStyle/>
        <a:p>
          <a:r>
            <a:rPr lang="el" sz="1800" dirty="0"/>
            <a:t>Άτομο με ΧΑΠ</a:t>
          </a:r>
        </a:p>
      </dgm:t>
    </dgm:pt>
    <dgm:pt modelId="{647ADC3A-93B6-4B47-9043-1E3A5CA7FA5B}" type="parTrans" cxnId="{8751F726-4837-DC4C-B71D-FE068D7C4839}">
      <dgm:prSet/>
      <dgm:spPr/>
      <dgm:t>
        <a:bodyPr/>
        <a:lstStyle/>
        <a:p>
          <a:endParaRPr lang="pt-PT"/>
        </a:p>
      </dgm:t>
    </dgm:pt>
    <dgm:pt modelId="{B9396A4E-0BEB-6842-A0BA-8F84EF83CF01}" type="sibTrans" cxnId="{8751F726-4837-DC4C-B71D-FE068D7C4839}">
      <dgm:prSet/>
      <dgm:spPr/>
      <dgm:t>
        <a:bodyPr/>
        <a:lstStyle/>
        <a:p>
          <a:endParaRPr lang="pt-PT"/>
        </a:p>
      </dgm:t>
    </dgm:pt>
    <dgm:pt modelId="{8C09F89F-691F-6F4C-9467-67C5B88AE48A}">
      <dgm:prSet phldrT="[Texto]" custT="1"/>
      <dgm:spPr/>
      <dgm:t>
        <a:bodyPr/>
        <a:lstStyle/>
        <a:p>
          <a:r>
            <a:rPr lang="el" sz="1200" dirty="0"/>
            <a:t>Χρόνος και εργαλεία</a:t>
          </a:r>
          <a:endParaRPr lang="pt-PT" sz="1200" dirty="0"/>
        </a:p>
      </dgm:t>
    </dgm:pt>
    <dgm:pt modelId="{B6CFD723-7B36-974E-BA6E-B19E7B92EB07}" type="parTrans" cxnId="{A99A5C88-8C16-9744-9800-77E380521C8D}">
      <dgm:prSet/>
      <dgm:spPr/>
      <dgm:t>
        <a:bodyPr/>
        <a:lstStyle/>
        <a:p>
          <a:endParaRPr lang="pt-PT"/>
        </a:p>
      </dgm:t>
    </dgm:pt>
    <dgm:pt modelId="{A0AF6B18-D28D-2E4D-935B-3C36B9064B0E}" type="sibTrans" cxnId="{A99A5C88-8C16-9744-9800-77E380521C8D}">
      <dgm:prSet/>
      <dgm:spPr/>
      <dgm:t>
        <a:bodyPr/>
        <a:lstStyle/>
        <a:p>
          <a:endParaRPr lang="pt-PT"/>
        </a:p>
      </dgm:t>
    </dgm:pt>
    <dgm:pt modelId="{C267B9C7-D596-604F-81BB-48C3A532A7E6}">
      <dgm:prSet phldrT="[Texto]" custT="1"/>
      <dgm:spPr/>
      <dgm:t>
        <a:bodyPr/>
        <a:lstStyle/>
        <a:p>
          <a:r>
            <a:rPr lang="el" sz="1200" dirty="0"/>
            <a:t>Οικογένεια / φροντιστές</a:t>
          </a:r>
        </a:p>
      </dgm:t>
    </dgm:pt>
    <dgm:pt modelId="{32746627-4791-B149-BEEF-7BE6E67B783E}" type="parTrans" cxnId="{7EB8717A-9453-094E-9B54-2FE9660AE397}">
      <dgm:prSet/>
      <dgm:spPr/>
      <dgm:t>
        <a:bodyPr/>
        <a:lstStyle/>
        <a:p>
          <a:endParaRPr lang="pt-PT"/>
        </a:p>
      </dgm:t>
    </dgm:pt>
    <dgm:pt modelId="{4F933156-204E-244C-B11B-3892363E266B}" type="sibTrans" cxnId="{7EB8717A-9453-094E-9B54-2FE9660AE397}">
      <dgm:prSet/>
      <dgm:spPr/>
      <dgm:t>
        <a:bodyPr/>
        <a:lstStyle/>
        <a:p>
          <a:endParaRPr lang="pt-PT"/>
        </a:p>
      </dgm:t>
    </dgm:pt>
    <dgm:pt modelId="{6B0B2B51-AF7D-CA4A-A82D-469F5E74B91C}">
      <dgm:prSet phldrT="[Texto]" custT="1"/>
      <dgm:spPr/>
      <dgm:t>
        <a:bodyPr/>
        <a:lstStyle/>
        <a:p>
          <a:r>
            <a:rPr lang="el" sz="1200" dirty="0"/>
            <a:t>Δομημένο ραντεβού</a:t>
          </a:r>
        </a:p>
        <a:p>
          <a:r>
            <a:rPr lang="el" sz="1200" dirty="0"/>
            <a:t>Τοπικοί πόροι</a:t>
          </a:r>
          <a:endParaRPr lang="pt-PT" sz="1200" dirty="0"/>
        </a:p>
      </dgm:t>
    </dgm:pt>
    <dgm:pt modelId="{5498028A-70D9-8C4C-B7AB-5C63A13D4A45}" type="parTrans" cxnId="{0F6E4C7D-F0A0-DE43-AADB-F34F9480DE1E}">
      <dgm:prSet/>
      <dgm:spPr/>
      <dgm:t>
        <a:bodyPr/>
        <a:lstStyle/>
        <a:p>
          <a:endParaRPr lang="pt-PT"/>
        </a:p>
      </dgm:t>
    </dgm:pt>
    <dgm:pt modelId="{8C0D27B5-432D-D440-B8A1-41D563DEEBF1}" type="sibTrans" cxnId="{0F6E4C7D-F0A0-DE43-AADB-F34F9480DE1E}">
      <dgm:prSet/>
      <dgm:spPr/>
      <dgm:t>
        <a:bodyPr/>
        <a:lstStyle/>
        <a:p>
          <a:endParaRPr lang="pt-PT"/>
        </a:p>
      </dgm:t>
    </dgm:pt>
    <dgm:pt modelId="{EC83F31E-7244-3C40-BDCD-7F144FD14509}">
      <dgm:prSet phldrT="[Texto]" custT="1"/>
      <dgm:spPr/>
      <dgm:t>
        <a:bodyPr/>
        <a:lstStyle/>
        <a:p>
          <a:r>
            <a:rPr lang="el" sz="1200" dirty="0"/>
            <a:t>Κλινική αίσθηση και γνώση</a:t>
          </a:r>
        </a:p>
      </dgm:t>
    </dgm:pt>
    <dgm:pt modelId="{75145921-5572-D445-8E58-92C6241CE160}" type="parTrans" cxnId="{34BFDC76-CD59-C641-A8A9-FF703024C74E}">
      <dgm:prSet/>
      <dgm:spPr/>
      <dgm:t>
        <a:bodyPr/>
        <a:lstStyle/>
        <a:p>
          <a:endParaRPr lang="pt-PT"/>
        </a:p>
      </dgm:t>
    </dgm:pt>
    <dgm:pt modelId="{E9F91780-6079-514C-8ADF-ACC2ED48A24F}" type="sibTrans" cxnId="{34BFDC76-CD59-C641-A8A9-FF703024C74E}">
      <dgm:prSet/>
      <dgm:spPr/>
      <dgm:t>
        <a:bodyPr/>
        <a:lstStyle/>
        <a:p>
          <a:endParaRPr lang="pt-PT"/>
        </a:p>
      </dgm:t>
    </dgm:pt>
    <dgm:pt modelId="{0381A171-F091-F048-AB1E-7C1E89056BE2}" type="pres">
      <dgm:prSet presAssocID="{2963BA84-ABC8-724D-9EB0-311E7AF193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1C558-A2C0-FF4A-BB65-06D3DAF16586}" type="pres">
      <dgm:prSet presAssocID="{F7D5080B-7DD5-F74D-9DFA-9ED7A1FE9BAF}" presName="centerShape" presStyleLbl="node0" presStyleIdx="0" presStyleCnt="1"/>
      <dgm:spPr/>
    </dgm:pt>
    <dgm:pt modelId="{9CCA4E3A-5D8D-C44D-90D5-9521E4C427BD}" type="pres">
      <dgm:prSet presAssocID="{8C09F89F-691F-6F4C-9467-67C5B88AE48A}" presName="node" presStyleLbl="node1" presStyleIdx="0" presStyleCnt="4" custScaleX="222725">
        <dgm:presLayoutVars>
          <dgm:bulletEnabled val="1"/>
        </dgm:presLayoutVars>
      </dgm:prSet>
      <dgm:spPr/>
    </dgm:pt>
    <dgm:pt modelId="{F2E1AABF-CAD3-A941-8AA0-1681142457AE}" type="pres">
      <dgm:prSet presAssocID="{8C09F89F-691F-6F4C-9467-67C5B88AE48A}" presName="dummy" presStyleCnt="0"/>
      <dgm:spPr/>
    </dgm:pt>
    <dgm:pt modelId="{FC524AD7-92F4-8145-B050-3C5B944FD01F}" type="pres">
      <dgm:prSet presAssocID="{A0AF6B18-D28D-2E4D-935B-3C36B9064B0E}" presName="sibTrans" presStyleLbl="sibTrans2D1" presStyleIdx="0" presStyleCnt="4"/>
      <dgm:spPr/>
    </dgm:pt>
    <dgm:pt modelId="{8614EEA1-AE65-AD41-8DC2-9B2F90D79708}" type="pres">
      <dgm:prSet presAssocID="{C267B9C7-D596-604F-81BB-48C3A532A7E6}" presName="node" presStyleLbl="node1" presStyleIdx="1" presStyleCnt="4" custScaleX="222725" custRadScaleRad="128093" custRadScaleInc="-1224">
        <dgm:presLayoutVars>
          <dgm:bulletEnabled val="1"/>
        </dgm:presLayoutVars>
      </dgm:prSet>
      <dgm:spPr/>
    </dgm:pt>
    <dgm:pt modelId="{014B0E4C-C98D-124E-BC94-E95B1D97F0B6}" type="pres">
      <dgm:prSet presAssocID="{C267B9C7-D596-604F-81BB-48C3A532A7E6}" presName="dummy" presStyleCnt="0"/>
      <dgm:spPr/>
    </dgm:pt>
    <dgm:pt modelId="{DBEE525B-4EB7-274B-B5FA-4DE2F642EEE2}" type="pres">
      <dgm:prSet presAssocID="{4F933156-204E-244C-B11B-3892363E266B}" presName="sibTrans" presStyleLbl="sibTrans2D1" presStyleIdx="1" presStyleCnt="4"/>
      <dgm:spPr/>
    </dgm:pt>
    <dgm:pt modelId="{3DAE0425-A16C-C446-BCFC-4EC1F551C920}" type="pres">
      <dgm:prSet presAssocID="{6B0B2B51-AF7D-CA4A-A82D-469F5E74B91C}" presName="node" presStyleLbl="node1" presStyleIdx="2" presStyleCnt="4" custScaleX="222725">
        <dgm:presLayoutVars>
          <dgm:bulletEnabled val="1"/>
        </dgm:presLayoutVars>
      </dgm:prSet>
      <dgm:spPr/>
    </dgm:pt>
    <dgm:pt modelId="{11C75167-FF1A-B545-8874-563D3F2D2549}" type="pres">
      <dgm:prSet presAssocID="{6B0B2B51-AF7D-CA4A-A82D-469F5E74B91C}" presName="dummy" presStyleCnt="0"/>
      <dgm:spPr/>
    </dgm:pt>
    <dgm:pt modelId="{A995925B-462E-0340-9D53-63C80D03182F}" type="pres">
      <dgm:prSet presAssocID="{8C0D27B5-432D-D440-B8A1-41D563DEEBF1}" presName="sibTrans" presStyleLbl="sibTrans2D1" presStyleIdx="2" presStyleCnt="4"/>
      <dgm:spPr/>
    </dgm:pt>
    <dgm:pt modelId="{BD764736-0949-9A49-B26A-559020776FD2}" type="pres">
      <dgm:prSet presAssocID="{EC83F31E-7244-3C40-BDCD-7F144FD14509}" presName="node" presStyleLbl="node1" presStyleIdx="3" presStyleCnt="4" custScaleX="222725" custRadScaleRad="128093" custRadScaleInc="-1224">
        <dgm:presLayoutVars>
          <dgm:bulletEnabled val="1"/>
        </dgm:presLayoutVars>
      </dgm:prSet>
      <dgm:spPr/>
    </dgm:pt>
    <dgm:pt modelId="{5DE22D81-E83A-2544-8179-254B7B40774B}" type="pres">
      <dgm:prSet presAssocID="{EC83F31E-7244-3C40-BDCD-7F144FD14509}" presName="dummy" presStyleCnt="0"/>
      <dgm:spPr/>
    </dgm:pt>
    <dgm:pt modelId="{B8F5F53C-3823-7247-8623-DA1068C3E439}" type="pres">
      <dgm:prSet presAssocID="{E9F91780-6079-514C-8ADF-ACC2ED48A24F}" presName="sibTrans" presStyleLbl="sibTrans2D1" presStyleIdx="3" presStyleCnt="4"/>
      <dgm:spPr/>
    </dgm:pt>
  </dgm:ptLst>
  <dgm:cxnLst>
    <dgm:cxn modelId="{8751F726-4837-DC4C-B71D-FE068D7C4839}" srcId="{2963BA84-ABC8-724D-9EB0-311E7AF19368}" destId="{F7D5080B-7DD5-F74D-9DFA-9ED7A1FE9BAF}" srcOrd="0" destOrd="0" parTransId="{647ADC3A-93B6-4B47-9043-1E3A5CA7FA5B}" sibTransId="{B9396A4E-0BEB-6842-A0BA-8F84EF83CF01}"/>
    <dgm:cxn modelId="{B1D80528-9CDF-BE4D-AB3D-AF61FC97056B}" type="presOf" srcId="{E9F91780-6079-514C-8ADF-ACC2ED48A24F}" destId="{B8F5F53C-3823-7247-8623-DA1068C3E439}" srcOrd="0" destOrd="0" presId="urn:microsoft.com/office/officeart/2005/8/layout/radial6"/>
    <dgm:cxn modelId="{83CD6933-766C-AA49-A2E4-830CF2AFEF38}" type="presOf" srcId="{2963BA84-ABC8-724D-9EB0-311E7AF19368}" destId="{0381A171-F091-F048-AB1E-7C1E89056BE2}" srcOrd="0" destOrd="0" presId="urn:microsoft.com/office/officeart/2005/8/layout/radial6"/>
    <dgm:cxn modelId="{E3C4B042-CF7D-3D4E-AFD0-D96151724496}" type="presOf" srcId="{8C09F89F-691F-6F4C-9467-67C5B88AE48A}" destId="{9CCA4E3A-5D8D-C44D-90D5-9521E4C427BD}" srcOrd="0" destOrd="0" presId="urn:microsoft.com/office/officeart/2005/8/layout/radial6"/>
    <dgm:cxn modelId="{093F5D46-4E55-EC4A-907C-EC2144685958}" type="presOf" srcId="{6B0B2B51-AF7D-CA4A-A82D-469F5E74B91C}" destId="{3DAE0425-A16C-C446-BCFC-4EC1F551C920}" srcOrd="0" destOrd="0" presId="urn:microsoft.com/office/officeart/2005/8/layout/radial6"/>
    <dgm:cxn modelId="{66250C6E-DB99-4B4C-AB77-39948B83EBB0}" type="presOf" srcId="{A0AF6B18-D28D-2E4D-935B-3C36B9064B0E}" destId="{FC524AD7-92F4-8145-B050-3C5B944FD01F}" srcOrd="0" destOrd="0" presId="urn:microsoft.com/office/officeart/2005/8/layout/radial6"/>
    <dgm:cxn modelId="{34BFDC76-CD59-C641-A8A9-FF703024C74E}" srcId="{F7D5080B-7DD5-F74D-9DFA-9ED7A1FE9BAF}" destId="{EC83F31E-7244-3C40-BDCD-7F144FD14509}" srcOrd="3" destOrd="0" parTransId="{75145921-5572-D445-8E58-92C6241CE160}" sibTransId="{E9F91780-6079-514C-8ADF-ACC2ED48A24F}"/>
    <dgm:cxn modelId="{7EB8717A-9453-094E-9B54-2FE9660AE397}" srcId="{F7D5080B-7DD5-F74D-9DFA-9ED7A1FE9BAF}" destId="{C267B9C7-D596-604F-81BB-48C3A532A7E6}" srcOrd="1" destOrd="0" parTransId="{32746627-4791-B149-BEEF-7BE6E67B783E}" sibTransId="{4F933156-204E-244C-B11B-3892363E266B}"/>
    <dgm:cxn modelId="{0F6E4C7D-F0A0-DE43-AADB-F34F9480DE1E}" srcId="{F7D5080B-7DD5-F74D-9DFA-9ED7A1FE9BAF}" destId="{6B0B2B51-AF7D-CA4A-A82D-469F5E74B91C}" srcOrd="2" destOrd="0" parTransId="{5498028A-70D9-8C4C-B7AB-5C63A13D4A45}" sibTransId="{8C0D27B5-432D-D440-B8A1-41D563DEEBF1}"/>
    <dgm:cxn modelId="{A99A5C88-8C16-9744-9800-77E380521C8D}" srcId="{F7D5080B-7DD5-F74D-9DFA-9ED7A1FE9BAF}" destId="{8C09F89F-691F-6F4C-9467-67C5B88AE48A}" srcOrd="0" destOrd="0" parTransId="{B6CFD723-7B36-974E-BA6E-B19E7B92EB07}" sibTransId="{A0AF6B18-D28D-2E4D-935B-3C36B9064B0E}"/>
    <dgm:cxn modelId="{B7F6F689-9D02-754F-9039-D28C3DADBEC3}" type="presOf" srcId="{4F933156-204E-244C-B11B-3892363E266B}" destId="{DBEE525B-4EB7-274B-B5FA-4DE2F642EEE2}" srcOrd="0" destOrd="0" presId="urn:microsoft.com/office/officeart/2005/8/layout/radial6"/>
    <dgm:cxn modelId="{750015AD-8A54-A64A-901D-F64AB6B18B27}" type="presOf" srcId="{F7D5080B-7DD5-F74D-9DFA-9ED7A1FE9BAF}" destId="{8361C558-A2C0-FF4A-BB65-06D3DAF16586}" srcOrd="0" destOrd="0" presId="urn:microsoft.com/office/officeart/2005/8/layout/radial6"/>
    <dgm:cxn modelId="{EDC14EB4-07B8-E54C-BC84-37DEEAA9B23E}" type="presOf" srcId="{EC83F31E-7244-3C40-BDCD-7F144FD14509}" destId="{BD764736-0949-9A49-B26A-559020776FD2}" srcOrd="0" destOrd="0" presId="urn:microsoft.com/office/officeart/2005/8/layout/radial6"/>
    <dgm:cxn modelId="{B19F76C3-BF18-4F48-B68F-5C9716C91850}" type="presOf" srcId="{8C0D27B5-432D-D440-B8A1-41D563DEEBF1}" destId="{A995925B-462E-0340-9D53-63C80D03182F}" srcOrd="0" destOrd="0" presId="urn:microsoft.com/office/officeart/2005/8/layout/radial6"/>
    <dgm:cxn modelId="{2CD1A3E2-5397-8649-913B-53F1EBC93B02}" type="presOf" srcId="{C267B9C7-D596-604F-81BB-48C3A532A7E6}" destId="{8614EEA1-AE65-AD41-8DC2-9B2F90D79708}" srcOrd="0" destOrd="0" presId="urn:microsoft.com/office/officeart/2005/8/layout/radial6"/>
    <dgm:cxn modelId="{6CB68557-DEF7-984B-B2D7-27155887593C}" type="presParOf" srcId="{0381A171-F091-F048-AB1E-7C1E89056BE2}" destId="{8361C558-A2C0-FF4A-BB65-06D3DAF16586}" srcOrd="0" destOrd="0" presId="urn:microsoft.com/office/officeart/2005/8/layout/radial6"/>
    <dgm:cxn modelId="{54F568C7-507B-6643-B53C-2CD4BF4DE61A}" type="presParOf" srcId="{0381A171-F091-F048-AB1E-7C1E89056BE2}" destId="{9CCA4E3A-5D8D-C44D-90D5-9521E4C427BD}" srcOrd="1" destOrd="0" presId="urn:microsoft.com/office/officeart/2005/8/layout/radial6"/>
    <dgm:cxn modelId="{DC5DEE1D-7095-3F4A-94BF-1BD232F24112}" type="presParOf" srcId="{0381A171-F091-F048-AB1E-7C1E89056BE2}" destId="{F2E1AABF-CAD3-A941-8AA0-1681142457AE}" srcOrd="2" destOrd="0" presId="urn:microsoft.com/office/officeart/2005/8/layout/radial6"/>
    <dgm:cxn modelId="{9576DF2B-A62F-F34C-ACC0-72FC7C5230B2}" type="presParOf" srcId="{0381A171-F091-F048-AB1E-7C1E89056BE2}" destId="{FC524AD7-92F4-8145-B050-3C5B944FD01F}" srcOrd="3" destOrd="0" presId="urn:microsoft.com/office/officeart/2005/8/layout/radial6"/>
    <dgm:cxn modelId="{AA025846-FE8D-D64E-A09B-58F63BC6F6DB}" type="presParOf" srcId="{0381A171-F091-F048-AB1E-7C1E89056BE2}" destId="{8614EEA1-AE65-AD41-8DC2-9B2F90D79708}" srcOrd="4" destOrd="0" presId="urn:microsoft.com/office/officeart/2005/8/layout/radial6"/>
    <dgm:cxn modelId="{11FB1E44-1BAD-1245-AF47-164FD26B9BE7}" type="presParOf" srcId="{0381A171-F091-F048-AB1E-7C1E89056BE2}" destId="{014B0E4C-C98D-124E-BC94-E95B1D97F0B6}" srcOrd="5" destOrd="0" presId="urn:microsoft.com/office/officeart/2005/8/layout/radial6"/>
    <dgm:cxn modelId="{2A27BFE6-DB91-9846-B298-B064A3C48B18}" type="presParOf" srcId="{0381A171-F091-F048-AB1E-7C1E89056BE2}" destId="{DBEE525B-4EB7-274B-B5FA-4DE2F642EEE2}" srcOrd="6" destOrd="0" presId="urn:microsoft.com/office/officeart/2005/8/layout/radial6"/>
    <dgm:cxn modelId="{DF911232-2141-C847-85EB-F743811635E0}" type="presParOf" srcId="{0381A171-F091-F048-AB1E-7C1E89056BE2}" destId="{3DAE0425-A16C-C446-BCFC-4EC1F551C920}" srcOrd="7" destOrd="0" presId="urn:microsoft.com/office/officeart/2005/8/layout/radial6"/>
    <dgm:cxn modelId="{419F01F5-8007-F143-811E-948FF2FD0E50}" type="presParOf" srcId="{0381A171-F091-F048-AB1E-7C1E89056BE2}" destId="{11C75167-FF1A-B545-8874-563D3F2D2549}" srcOrd="8" destOrd="0" presId="urn:microsoft.com/office/officeart/2005/8/layout/radial6"/>
    <dgm:cxn modelId="{9ECB6763-9D20-A742-A12B-57AF1659DB08}" type="presParOf" srcId="{0381A171-F091-F048-AB1E-7C1E89056BE2}" destId="{A995925B-462E-0340-9D53-63C80D03182F}" srcOrd="9" destOrd="0" presId="urn:microsoft.com/office/officeart/2005/8/layout/radial6"/>
    <dgm:cxn modelId="{C294EC40-49B6-9B46-8013-C667534E62F1}" type="presParOf" srcId="{0381A171-F091-F048-AB1E-7C1E89056BE2}" destId="{BD764736-0949-9A49-B26A-559020776FD2}" srcOrd="10" destOrd="0" presId="urn:microsoft.com/office/officeart/2005/8/layout/radial6"/>
    <dgm:cxn modelId="{7C3F7080-2382-B442-B85B-EE37177690C1}" type="presParOf" srcId="{0381A171-F091-F048-AB1E-7C1E89056BE2}" destId="{5DE22D81-E83A-2544-8179-254B7B40774B}" srcOrd="11" destOrd="0" presId="urn:microsoft.com/office/officeart/2005/8/layout/radial6"/>
    <dgm:cxn modelId="{6DE51E7F-F4BC-924D-99BA-77B544725B2F}" type="presParOf" srcId="{0381A171-F091-F048-AB1E-7C1E89056BE2}" destId="{B8F5F53C-3823-7247-8623-DA1068C3E43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4CBDB-DB5F-B34B-AD16-FD32B8DA0423}" type="doc">
      <dgm:prSet loTypeId="urn:microsoft.com/office/officeart/2005/8/layout/arrow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920E0AE-8819-C64B-A4DA-B9CB5AF6817F}">
      <dgm:prSet phldrT="[Texto]"/>
      <dgm:spPr/>
      <dgm:t>
        <a:bodyPr/>
        <a:lstStyle/>
        <a:p>
          <a:r>
            <a:rPr lang="el-GR" dirty="0" err="1"/>
            <a:t>Νούς</a:t>
          </a:r>
          <a:endParaRPr lang="pt-PT" dirty="0"/>
        </a:p>
      </dgm:t>
    </dgm:pt>
    <dgm:pt modelId="{E2F678D0-B071-D145-B597-2B95667A545C}" type="parTrans" cxnId="{A58931AF-2C20-3D42-9C1F-3F48B74CACCB}">
      <dgm:prSet/>
      <dgm:spPr/>
      <dgm:t>
        <a:bodyPr/>
        <a:lstStyle/>
        <a:p>
          <a:endParaRPr lang="pt-PT"/>
        </a:p>
      </dgm:t>
    </dgm:pt>
    <dgm:pt modelId="{7A0AFB92-357F-5444-9234-72B0F6032D15}" type="sibTrans" cxnId="{A58931AF-2C20-3D42-9C1F-3F48B74CACCB}">
      <dgm:prSet/>
      <dgm:spPr/>
      <dgm:t>
        <a:bodyPr/>
        <a:lstStyle/>
        <a:p>
          <a:endParaRPr lang="pt-PT"/>
        </a:p>
      </dgm:t>
    </dgm:pt>
    <dgm:pt modelId="{B0111E27-5879-454A-B5E8-8C410B13B2EE}">
      <dgm:prSet phldrT="[Texto]"/>
      <dgm:spPr/>
      <dgm:t>
        <a:bodyPr/>
        <a:lstStyle/>
        <a:p>
          <a:r>
            <a:rPr lang="el" dirty="0"/>
            <a:t>Σώμα</a:t>
          </a:r>
        </a:p>
      </dgm:t>
    </dgm:pt>
    <dgm:pt modelId="{E57C191E-FAAE-F34B-8B31-BD174392B845}" type="parTrans" cxnId="{78E728CE-132A-C34F-994F-FB91DDF72A25}">
      <dgm:prSet/>
      <dgm:spPr/>
      <dgm:t>
        <a:bodyPr/>
        <a:lstStyle/>
        <a:p>
          <a:endParaRPr lang="pt-PT"/>
        </a:p>
      </dgm:t>
    </dgm:pt>
    <dgm:pt modelId="{BE4BB1EF-7994-E143-9098-9E8ED2EEE2D3}" type="sibTrans" cxnId="{78E728CE-132A-C34F-994F-FB91DDF72A25}">
      <dgm:prSet/>
      <dgm:spPr/>
      <dgm:t>
        <a:bodyPr/>
        <a:lstStyle/>
        <a:p>
          <a:endParaRPr lang="pt-PT"/>
        </a:p>
      </dgm:t>
    </dgm:pt>
    <dgm:pt modelId="{7C3DB069-0BF5-7D42-9770-A1CD0D773112}" type="pres">
      <dgm:prSet presAssocID="{9A34CBDB-DB5F-B34B-AD16-FD32B8DA0423}" presName="diagram" presStyleCnt="0">
        <dgm:presLayoutVars>
          <dgm:dir/>
          <dgm:resizeHandles val="exact"/>
        </dgm:presLayoutVars>
      </dgm:prSet>
      <dgm:spPr/>
    </dgm:pt>
    <dgm:pt modelId="{67E64F56-C7BF-A54D-AD3F-23739F335451}" type="pres">
      <dgm:prSet presAssocID="{D920E0AE-8819-C64B-A4DA-B9CB5AF6817F}" presName="arrow" presStyleLbl="node1" presStyleIdx="0" presStyleCnt="2">
        <dgm:presLayoutVars>
          <dgm:bulletEnabled val="1"/>
        </dgm:presLayoutVars>
      </dgm:prSet>
      <dgm:spPr/>
    </dgm:pt>
    <dgm:pt modelId="{17813AB3-72FD-C643-ABF5-F5F8039F123E}" type="pres">
      <dgm:prSet presAssocID="{B0111E27-5879-454A-B5E8-8C410B13B2EE}" presName="arrow" presStyleLbl="node1" presStyleIdx="1" presStyleCnt="2">
        <dgm:presLayoutVars>
          <dgm:bulletEnabled val="1"/>
        </dgm:presLayoutVars>
      </dgm:prSet>
      <dgm:spPr/>
    </dgm:pt>
  </dgm:ptLst>
  <dgm:cxnLst>
    <dgm:cxn modelId="{E1E50175-C8EE-5140-BCB5-EA40EC0BE782}" type="presOf" srcId="{D920E0AE-8819-C64B-A4DA-B9CB5AF6817F}" destId="{67E64F56-C7BF-A54D-AD3F-23739F335451}" srcOrd="0" destOrd="0" presId="urn:microsoft.com/office/officeart/2005/8/layout/arrow5"/>
    <dgm:cxn modelId="{C4ABB1A9-E7F5-0547-A870-2EFDD25E6EC6}" type="presOf" srcId="{B0111E27-5879-454A-B5E8-8C410B13B2EE}" destId="{17813AB3-72FD-C643-ABF5-F5F8039F123E}" srcOrd="0" destOrd="0" presId="urn:microsoft.com/office/officeart/2005/8/layout/arrow5"/>
    <dgm:cxn modelId="{A58931AF-2C20-3D42-9C1F-3F48B74CACCB}" srcId="{9A34CBDB-DB5F-B34B-AD16-FD32B8DA0423}" destId="{D920E0AE-8819-C64B-A4DA-B9CB5AF6817F}" srcOrd="0" destOrd="0" parTransId="{E2F678D0-B071-D145-B597-2B95667A545C}" sibTransId="{7A0AFB92-357F-5444-9234-72B0F6032D15}"/>
    <dgm:cxn modelId="{78E728CE-132A-C34F-994F-FB91DDF72A25}" srcId="{9A34CBDB-DB5F-B34B-AD16-FD32B8DA0423}" destId="{B0111E27-5879-454A-B5E8-8C410B13B2EE}" srcOrd="1" destOrd="0" parTransId="{E57C191E-FAAE-F34B-8B31-BD174392B845}" sibTransId="{BE4BB1EF-7994-E143-9098-9E8ED2EEE2D3}"/>
    <dgm:cxn modelId="{B3A7F3D4-FD66-DB41-A22F-B0AE87F15A83}" type="presOf" srcId="{9A34CBDB-DB5F-B34B-AD16-FD32B8DA0423}" destId="{7C3DB069-0BF5-7D42-9770-A1CD0D773112}" srcOrd="0" destOrd="0" presId="urn:microsoft.com/office/officeart/2005/8/layout/arrow5"/>
    <dgm:cxn modelId="{FF6A62D4-8CCE-8B42-A533-535599641A8B}" type="presParOf" srcId="{7C3DB069-0BF5-7D42-9770-A1CD0D773112}" destId="{67E64F56-C7BF-A54D-AD3F-23739F335451}" srcOrd="0" destOrd="0" presId="urn:microsoft.com/office/officeart/2005/8/layout/arrow5"/>
    <dgm:cxn modelId="{B2B24DBF-E9D0-864A-980D-34CE49F9A2A2}" type="presParOf" srcId="{7C3DB069-0BF5-7D42-9770-A1CD0D773112}" destId="{17813AB3-72FD-C643-ABF5-F5F8039F12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F53C-3823-7247-8623-DA1068C3E439}">
      <dsp:nvSpPr>
        <dsp:cNvPr id="0" name=""/>
        <dsp:cNvSpPr/>
      </dsp:nvSpPr>
      <dsp:spPr>
        <a:xfrm>
          <a:off x="1635998" y="357732"/>
          <a:ext cx="2746571" cy="2746571"/>
        </a:xfrm>
        <a:prstGeom prst="blockArc">
          <a:avLst>
            <a:gd name="adj1" fmla="val 10632092"/>
            <a:gd name="adj2" fmla="val 171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5925B-462E-0340-9D53-63C80D03182F}">
      <dsp:nvSpPr>
        <dsp:cNvPr id="0" name=""/>
        <dsp:cNvSpPr/>
      </dsp:nvSpPr>
      <dsp:spPr>
        <a:xfrm>
          <a:off x="1636902" y="466425"/>
          <a:ext cx="2746571" cy="2746571"/>
        </a:xfrm>
        <a:prstGeom prst="blockArc">
          <a:avLst>
            <a:gd name="adj1" fmla="val 4419293"/>
            <a:gd name="adj2" fmla="val 109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EE525B-4EB7-274B-B5FA-4DE2F642EEE2}">
      <dsp:nvSpPr>
        <dsp:cNvPr id="0" name=""/>
        <dsp:cNvSpPr/>
      </dsp:nvSpPr>
      <dsp:spPr>
        <a:xfrm>
          <a:off x="2392804" y="466691"/>
          <a:ext cx="2746571" cy="2746571"/>
        </a:xfrm>
        <a:prstGeom prst="blockArc">
          <a:avLst>
            <a:gd name="adj1" fmla="val 21432092"/>
            <a:gd name="adj2" fmla="val 63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24AD7-92F4-8145-B050-3C5B944FD01F}">
      <dsp:nvSpPr>
        <dsp:cNvPr id="0" name=""/>
        <dsp:cNvSpPr/>
      </dsp:nvSpPr>
      <dsp:spPr>
        <a:xfrm>
          <a:off x="2391900" y="357997"/>
          <a:ext cx="2746571" cy="2746571"/>
        </a:xfrm>
        <a:prstGeom prst="blockArc">
          <a:avLst>
            <a:gd name="adj1" fmla="val 15219293"/>
            <a:gd name="adj2" fmla="val 1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1C558-A2C0-FF4A-BB65-06D3DAF16586}">
      <dsp:nvSpPr>
        <dsp:cNvPr id="0" name=""/>
        <dsp:cNvSpPr/>
      </dsp:nvSpPr>
      <dsp:spPr>
        <a:xfrm>
          <a:off x="2754976" y="1152787"/>
          <a:ext cx="1265420" cy="1265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800" kern="1200" dirty="0"/>
            <a:t>Άτομο με ΧΑΠ</a:t>
          </a:r>
        </a:p>
      </dsp:txBody>
      <dsp:txXfrm>
        <a:off x="2940292" y="1338103"/>
        <a:ext cx="894788" cy="894788"/>
      </dsp:txXfrm>
    </dsp:sp>
    <dsp:sp modelId="{9CCA4E3A-5D8D-C44D-90D5-9521E4C427BD}">
      <dsp:nvSpPr>
        <dsp:cNvPr id="0" name=""/>
        <dsp:cNvSpPr/>
      </dsp:nvSpPr>
      <dsp:spPr>
        <a:xfrm>
          <a:off x="2401244" y="1203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200" kern="1200" dirty="0"/>
            <a:t>Χρόνος και εργαλεία</a:t>
          </a:r>
          <a:endParaRPr lang="pt-PT" sz="1200" kern="1200" dirty="0"/>
        </a:p>
      </dsp:txBody>
      <dsp:txXfrm>
        <a:off x="2690166" y="130925"/>
        <a:ext cx="1395040" cy="626350"/>
      </dsp:txXfrm>
    </dsp:sp>
    <dsp:sp modelId="{8614EEA1-AE65-AD41-8DC2-9B2F90D79708}">
      <dsp:nvSpPr>
        <dsp:cNvPr id="0" name=""/>
        <dsp:cNvSpPr/>
      </dsp:nvSpPr>
      <dsp:spPr>
        <a:xfrm>
          <a:off x="4119444" y="1331588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200" kern="1200" dirty="0"/>
            <a:t>Οικογένεια / φροντιστές</a:t>
          </a:r>
        </a:p>
      </dsp:txBody>
      <dsp:txXfrm>
        <a:off x="4408366" y="1461310"/>
        <a:ext cx="1395040" cy="626350"/>
      </dsp:txXfrm>
    </dsp:sp>
    <dsp:sp modelId="{3DAE0425-A16C-C446-BCFC-4EC1F551C920}">
      <dsp:nvSpPr>
        <dsp:cNvPr id="0" name=""/>
        <dsp:cNvSpPr/>
      </dsp:nvSpPr>
      <dsp:spPr>
        <a:xfrm>
          <a:off x="2401244" y="2683997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200" kern="1200" dirty="0"/>
            <a:t>Δομημένο ραντεβού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200" kern="1200" dirty="0"/>
            <a:t>Τοπικοί πόροι</a:t>
          </a:r>
          <a:endParaRPr lang="pt-PT" sz="1200" kern="1200" dirty="0"/>
        </a:p>
      </dsp:txBody>
      <dsp:txXfrm>
        <a:off x="2690166" y="2813719"/>
        <a:ext cx="1395040" cy="626350"/>
      </dsp:txXfrm>
    </dsp:sp>
    <dsp:sp modelId="{BD764736-0949-9A49-B26A-559020776FD2}">
      <dsp:nvSpPr>
        <dsp:cNvPr id="0" name=""/>
        <dsp:cNvSpPr/>
      </dsp:nvSpPr>
      <dsp:spPr>
        <a:xfrm>
          <a:off x="683044" y="1353612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200" kern="1200" dirty="0"/>
            <a:t>Κλινική αίσθηση και γνώση</a:t>
          </a:r>
        </a:p>
      </dsp:txBody>
      <dsp:txXfrm>
        <a:off x="971966" y="1483334"/>
        <a:ext cx="1395040" cy="62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4F56-C7BF-A54D-AD3F-23739F335451}">
      <dsp:nvSpPr>
        <dsp:cNvPr id="0" name=""/>
        <dsp:cNvSpPr/>
      </dsp:nvSpPr>
      <dsp:spPr>
        <a:xfrm rot="16200000">
          <a:off x="443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kern="1200" dirty="0" err="1"/>
            <a:t>Νούς</a:t>
          </a:r>
          <a:endParaRPr lang="pt-PT" sz="5400" kern="1200" dirty="0"/>
        </a:p>
      </dsp:txBody>
      <dsp:txXfrm rot="5400000">
        <a:off x="444" y="1101180"/>
        <a:ext cx="2526869" cy="1531436"/>
      </dsp:txXfrm>
    </dsp:sp>
    <dsp:sp modelId="{17813AB3-72FD-C643-ABF5-F5F8039F123E}">
      <dsp:nvSpPr>
        <dsp:cNvPr id="0" name=""/>
        <dsp:cNvSpPr/>
      </dsp:nvSpPr>
      <dsp:spPr>
        <a:xfrm rot="5400000">
          <a:off x="3247310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5400" kern="1200" dirty="0"/>
            <a:t>Σώμα</a:t>
          </a:r>
        </a:p>
      </dsp:txBody>
      <dsp:txXfrm rot="-5400000">
        <a:off x="3783314" y="1101181"/>
        <a:ext cx="2526869" cy="153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D08BB9B-E9BC-534B-AC89-5816D30AEA08}"/>
              </a:ext>
            </a:extLst>
          </p:cNvPr>
          <p:cNvSpPr txBox="1"/>
          <p:nvPr userDrawn="1"/>
        </p:nvSpPr>
        <p:spPr>
          <a:xfrm>
            <a:off x="2162793" y="4836107"/>
            <a:ext cx="4818413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700" spc="-5" dirty="0">
                <a:solidFill>
                  <a:srgbClr val="000000"/>
                </a:solidFill>
                <a:cs typeface="Arial" panose="020B0604020202020204"/>
              </a:rPr>
              <a:t> Η </a:t>
            </a:r>
            <a:r>
              <a:rPr lang="en-GB" sz="700" spc="-5" dirty="0">
                <a:solidFill>
                  <a:srgbClr val="000000"/>
                </a:solidFill>
                <a:cs typeface="Arial" panose="020B0604020202020204"/>
              </a:rPr>
              <a:t>Boehringer Ingelheim </a:t>
            </a:r>
            <a:r>
              <a:rPr lang="el-GR" sz="700" spc="-5" dirty="0">
                <a:solidFill>
                  <a:srgbClr val="000000"/>
                </a:solidFill>
                <a:cs typeface="Arial" panose="020B0604020202020204"/>
              </a:rPr>
              <a:t>παρείχε εκπαιδευτική επιχορήγηση χωρίς περιορισμούς για την υποστήριξη της ανάπτυξης, της στοιχειοθέτησης, της εκτύπωσης και τις σχετικές δαπάνες, αλλά δεν συνέβαλε στο περιεχόμενο του παρόντος εγχειριδίου</a:t>
            </a: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l" dirty="0"/>
              <a:t>ΧΑΠ και Ψυχική Υγεία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381301" y="2248584"/>
            <a:ext cx="83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" b="1" dirty="0"/>
              <a:t>Μια πρωτοβουλία της IPCRG</a:t>
            </a:r>
          </a:p>
          <a:p>
            <a:pPr algn="ctr"/>
            <a:r>
              <a:rPr lang="el" b="1" dirty="0"/>
              <a:t>Ολιστική και Πρακτική Καθοδήγηση για την Πρωτοβάθμια Φροντίδα</a:t>
            </a:r>
            <a:r>
              <a:rPr lang="en-US" b="1" dirty="0"/>
              <a:t> </a:t>
            </a:r>
            <a:r>
              <a:rPr lang="el-GR" b="1" dirty="0"/>
              <a:t>Υγείας</a:t>
            </a:r>
            <a:endParaRPr lang="el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639112" y="3867835"/>
            <a:ext cx="78657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l-GR" sz="1050" spc="-5" dirty="0">
                <a:solidFill>
                  <a:srgbClr val="000000"/>
                </a:solidFill>
                <a:cs typeface="Arial" panose="020B0604020202020204"/>
              </a:rPr>
              <a:t>Η </a:t>
            </a:r>
            <a:r>
              <a:rPr lang="en-GB" sz="1050" spc="-5" dirty="0">
                <a:solidFill>
                  <a:srgbClr val="000000"/>
                </a:solidFill>
                <a:cs typeface="Arial" panose="020B0604020202020204"/>
              </a:rPr>
              <a:t>Boehringer Ingelheim </a:t>
            </a:r>
            <a:r>
              <a:rPr lang="el-GR" sz="1050" spc="-5" dirty="0">
                <a:solidFill>
                  <a:srgbClr val="000000"/>
                </a:solidFill>
                <a:cs typeface="Arial" panose="020B0604020202020204"/>
              </a:rPr>
              <a:t>παρείχε εκπαιδευτική επιχορήγηση χωρίς περιορισμούς για την υποστήριξη της ανάπτυξης, της στοιχειοθέτησης, της εκτύπωσης και τις σχετικές δαπάνες, αλλά δεν συνέβαλε στο περιεχόμενο του παρόντος εγχειριδίου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30E1E-8FC9-05EF-7D97-8CA678A7CB3A}"/>
              </a:ext>
            </a:extLst>
          </p:cNvPr>
          <p:cNvSpPr txBox="1"/>
          <p:nvPr/>
        </p:nvSpPr>
        <p:spPr>
          <a:xfrm>
            <a:off x="1011945" y="4657725"/>
            <a:ext cx="743043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/>
              <a:t>Αναπνοή και ευεξία με γνώμονα την καθολική πρόσβαση στη σωστή περίθαλψη</a:t>
            </a:r>
          </a:p>
        </p:txBody>
      </p:sp>
    </p:spTree>
    <p:extLst>
      <p:ext uri="{BB962C8B-B14F-4D97-AF65-F5344CB8AC3E}">
        <p14:creationId xmlns:p14="http://schemas.microsoft.com/office/powerpoint/2010/main" val="191176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Ιστορικό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H </a:t>
            </a:r>
            <a:r>
              <a:rPr lang="el" sz="1500" dirty="0"/>
              <a:t>κα </a:t>
            </a:r>
            <a:r>
              <a:rPr lang="el" sz="1600" dirty="0"/>
              <a:t>Βιταλίνα</a:t>
            </a:r>
            <a:r>
              <a:rPr lang="el" sz="1500" dirty="0"/>
              <a:t> είναι </a:t>
            </a:r>
            <a:r>
              <a:rPr lang="el" sz="1500" b="1" i="1" dirty="0"/>
              <a:t>70 ετών </a:t>
            </a:r>
            <a:r>
              <a:rPr lang="el" sz="1500" dirty="0"/>
              <a:t>και είναι παντρεμένη</a:t>
            </a:r>
            <a:endParaRPr lang="en-US" sz="1500" dirty="0"/>
          </a:p>
          <a:p>
            <a:r>
              <a:rPr lang="el-GR" sz="1500" dirty="0"/>
              <a:t>Εργάζεται σε βιομηχανία στην Πορτογαλία</a:t>
            </a:r>
            <a:endParaRPr lang="el" sz="1500" dirty="0"/>
          </a:p>
          <a:p>
            <a:r>
              <a:rPr lang="el" sz="1500" dirty="0"/>
              <a:t>Δεν </a:t>
            </a:r>
            <a:r>
              <a:rPr lang="el" sz="1500" b="1" dirty="0"/>
              <a:t>πίνει ούτε καπνίζει</a:t>
            </a:r>
            <a:r>
              <a:rPr lang="en-US" sz="1500" b="1" dirty="0"/>
              <a:t>,</a:t>
            </a:r>
            <a:r>
              <a:rPr lang="el" sz="1500" b="1" dirty="0"/>
              <a:t> </a:t>
            </a:r>
            <a:r>
              <a:rPr lang="el" sz="1500" dirty="0"/>
              <a:t>αν και ο σύζυγός της είναι καπνιστής. Έχουν επίσης μια ξυλόσομπα στο σπίτι τους</a:t>
            </a:r>
          </a:p>
          <a:p>
            <a:r>
              <a:rPr lang="en-US" sz="1500" dirty="0"/>
              <a:t>H </a:t>
            </a:r>
            <a:r>
              <a:rPr lang="el" sz="1500" dirty="0"/>
              <a:t>κυρία </a:t>
            </a:r>
            <a:r>
              <a:rPr lang="el" sz="1600" dirty="0"/>
              <a:t>Βιταλίνα</a:t>
            </a:r>
            <a:r>
              <a:rPr lang="el" sz="1500" dirty="0"/>
              <a:t> κάνει μόνο </a:t>
            </a:r>
            <a:r>
              <a:rPr lang="el" sz="1500" b="1" dirty="0"/>
              <a:t>περιορισμένη άσκηση</a:t>
            </a:r>
            <a:r>
              <a:rPr lang="el" sz="1500" dirty="0"/>
              <a:t>, αλλά έχει χάσει 5 κιλά τον τελευταίο χρόνο και νιώθει </a:t>
            </a:r>
            <a:r>
              <a:rPr lang="el" sz="1500" b="1" dirty="0"/>
              <a:t>συνεχώς κουρασμένη</a:t>
            </a:r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B37A7151-168C-1DA0-E9F0-F30F09EF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8" y="2433373"/>
            <a:ext cx="2858622" cy="175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00753D-1243-F74B-93C5-667E38F907A7}"/>
              </a:ext>
            </a:extLst>
          </p:cNvPr>
          <p:cNvSpPr/>
          <p:nvPr/>
        </p:nvSpPr>
        <p:spPr bwMode="auto">
          <a:xfrm>
            <a:off x="5740400" y="971550"/>
            <a:ext cx="3187032" cy="1317608"/>
          </a:xfrm>
          <a:prstGeom prst="wedgeRoundRectCallout">
            <a:avLst>
              <a:gd name="adj1" fmla="val -4317"/>
              <a:gd name="adj2" fmla="val 6520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" sz="1600" dirty="0">
                <a:ea typeface="ＭＳ Ｐゴシック" charset="-128"/>
                <a:cs typeface="ＭＳ Ｐゴシック" charset="-128"/>
              </a:rPr>
              <a:t>«</a:t>
            </a:r>
            <a:r>
              <a:rPr lang="el" sz="1400" dirty="0">
                <a:ea typeface="ＭＳ Ｐゴシック" charset="-128"/>
                <a:cs typeface="ＭＳ Ｐゴシック" charset="-128"/>
              </a:rPr>
              <a:t>Είμαι πάντα κουρασμέν</a:t>
            </a:r>
            <a:r>
              <a:rPr lang="el-GR" sz="1400" dirty="0">
                <a:ea typeface="ＭＳ Ｐゴシック" charset="-128"/>
                <a:cs typeface="ＭＳ Ｐゴシック" charset="-128"/>
              </a:rPr>
              <a:t>η</a:t>
            </a:r>
            <a:r>
              <a:rPr lang="el" sz="1400" dirty="0">
                <a:ea typeface="ＭＳ Ｐゴシック" charset="-128"/>
                <a:cs typeface="ＭＳ Ｐゴシック" charset="-128"/>
              </a:rPr>
              <a:t>, νιώθω ακόμα χειρότερα τους τελευταίους μήνες, αλλά παίρνω τα φάρμακά μου για τη ΧΑΠ κάθε μέρα»</a:t>
            </a:r>
          </a:p>
        </p:txBody>
      </p:sp>
    </p:spTree>
    <p:extLst>
      <p:ext uri="{BB962C8B-B14F-4D97-AF65-F5344CB8AC3E}">
        <p14:creationId xmlns:p14="http://schemas.microsoft.com/office/powerpoint/2010/main" val="4716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sz="2100" dirty="0"/>
              <a:t>Ιατρικό ιστορικό και παράγοντες κινδύνου</a:t>
            </a:r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12134"/>
              </p:ext>
            </p:extLst>
          </p:nvPr>
        </p:nvGraphicFramePr>
        <p:xfrm>
          <a:off x="357823" y="1124386"/>
          <a:ext cx="8471535" cy="277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Ι</a:t>
                      </a:r>
                      <a:r>
                        <a:rPr 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στορικ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ό</a:t>
                      </a:r>
                      <a:r>
                        <a:rPr lang="el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Υπέρταση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Δυσλιπιλιδαιμία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Σακχαρώδης διαβήτης τύπου 2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ΧΑΠ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Τρέχουσα φαρμακευτική αγωγή: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</a:t>
                      </a:r>
                      <a:r>
                        <a:rPr lang="el-GR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ερινδοπρίλη</a:t>
                      </a:r>
                      <a:r>
                        <a:rPr lang="el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mg + αμιλοδιπίνη 5 mg od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Ατορβαστατίνη 10 mg od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Μετφορμίνη 1000 mg δύο φορές την ημέρα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Θειοτρόπιο 2 εισπνοές od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κινδύνου: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Κατανάλωση αλκοόλ: </a:t>
                      </a:r>
                      <a:r>
                        <a:rPr lang="e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καμία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Κατάσταση </a:t>
                      </a:r>
                      <a:r>
                        <a:rPr lang="el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καπνίσματος: </a:t>
                      </a:r>
                      <a:r>
                        <a:rPr lang="e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δεν καπνίζει (ο σύζυγος καπνίζει)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Άσκηση: </a:t>
                      </a:r>
                      <a:r>
                        <a:rPr lang="e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περιορισμένη, νιώθει συνεχώς κ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όπωση</a:t>
                      </a:r>
                      <a:endParaRPr lang="e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Αλλεργίες: </a:t>
                      </a:r>
                      <a:r>
                        <a:rPr lang="e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καμία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Εμβολιασμοί: </a:t>
                      </a:r>
                      <a:r>
                        <a:rPr lang="e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πλήρης</a:t>
                      </a:r>
                      <a:r>
                        <a:rPr lang="e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εμβολιασμός κατά της γρίπης, του πνευμονιόκοκκου και  COVID-19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F102BD-96BC-DB08-9AB8-C3012DD46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58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400050"/>
            <a:ext cx="6439067" cy="571500"/>
          </a:xfrm>
        </p:spPr>
        <p:txBody>
          <a:bodyPr/>
          <a:lstStyle/>
          <a:p>
            <a:r>
              <a:rPr lang="el" dirty="0"/>
              <a:t>Λόγος που επισκέφτηκε τον γιατρό της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120379"/>
            <a:ext cx="7772400" cy="2628900"/>
          </a:xfrm>
        </p:spPr>
        <p:txBody>
          <a:bodyPr/>
          <a:lstStyle/>
          <a:p>
            <a:r>
              <a:rPr lang="el" sz="1800" dirty="0"/>
              <a:t>Η κα Βιταλίνα έχει έρθει στον οικογενειακό της γιατρό για να συζητήσει για την πίεση της</a:t>
            </a:r>
          </a:p>
          <a:p>
            <a:r>
              <a:rPr lang="el" sz="1800" dirty="0">
                <a:ea typeface="ＭＳ Ｐゴシック" charset="-128"/>
                <a:cs typeface="ＭＳ Ｐゴシック" charset="-128"/>
              </a:rPr>
              <a:t>Μιλάει αργά και σιγά και πάντα κοιτάζει κάτω</a:t>
            </a:r>
          </a:p>
          <a:p>
            <a:r>
              <a:rPr lang="el" sz="1800" dirty="0">
                <a:ea typeface="ＭＳ Ｐゴシック" charset="-128"/>
                <a:cs typeface="ＭＳ Ｐゴシック" charset="-128"/>
              </a:rPr>
              <a:t>Ανησυχεί για την υγεία του συζύγου της και για την κόρη της που έχασε πρόσφατα τη δουλειά της</a:t>
            </a:r>
          </a:p>
          <a:p>
            <a:r>
              <a:rPr lang="el" sz="1800" dirty="0">
                <a:ea typeface="ＭＳ Ｐゴシック" charset="-128"/>
                <a:cs typeface="ＭＳ Ｐゴシック" charset="-128"/>
              </a:rPr>
              <a:t>Τα ιατρικά της αρχεία αναφέρουν 7 ραντεβού τους τελευταίους 5 μήνες στην πρωτοβάθμια περίθαλψη και το τμήμα επειγόντων περιστατικών του νοσοκομείου, για διάφορους λόγους, όπως μικρούς πόνους ή δύσπνοια</a:t>
            </a:r>
          </a:p>
          <a:p>
            <a:r>
              <a:rPr lang="el" sz="1800" dirty="0">
                <a:ea typeface="ＭＳ Ｐゴシック" charset="-128"/>
                <a:cs typeface="ＭＳ Ｐゴシック" charset="-128"/>
              </a:rPr>
              <a:t>Τους τελευταίους 12 μήνες είχε μια μέτρια </a:t>
            </a:r>
            <a:r>
              <a:rPr lang="el-GR" sz="1800" dirty="0">
                <a:ea typeface="ＭＳ Ｐゴシック" charset="-128"/>
                <a:cs typeface="ＭＳ Ｐゴシック" charset="-128"/>
              </a:rPr>
              <a:t>παρόξυνση</a:t>
            </a:r>
            <a:r>
              <a:rPr lang="el" sz="1800" dirty="0">
                <a:ea typeface="ＭＳ Ｐゴシック" charset="-128"/>
                <a:cs typeface="ＭＳ Ｐゴシック" charset="-128"/>
              </a:rPr>
              <a:t> της ΧΑΠ</a:t>
            </a:r>
            <a:endParaRPr lang="el-GR" sz="1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D782086E-8F46-E1FC-25E3-8E80FCF8F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08" y="4168212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56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C6-9E9A-634C-5416-F1D8665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Σωματική εξέταση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84418B-A6E3-C79A-ED63-DD36F4D06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124206"/>
              </p:ext>
            </p:extLst>
          </p:nvPr>
        </p:nvGraphicFramePr>
        <p:xfrm>
          <a:off x="358774" y="1349375"/>
          <a:ext cx="8262711" cy="275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06013">
                  <a:extLst>
                    <a:ext uri="{9D8B030D-6E8A-4147-A177-3AD203B41FA5}">
                      <a16:colId xmlns:a16="http://schemas.microsoft.com/office/drawing/2014/main" val="3932678463"/>
                    </a:ext>
                  </a:extLst>
                </a:gridCol>
                <a:gridCol w="5856698">
                  <a:extLst>
                    <a:ext uri="{9D8B030D-6E8A-4147-A177-3AD203B41FA5}">
                      <a16:colId xmlns:a16="http://schemas.microsoft.com/office/drawing/2014/main" val="300089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" b="1" dirty="0"/>
                        <a:t>Εμφάνιση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b="0" dirty="0"/>
                        <a:t>Περιορισμένες εκφράσεις προσώπου (ανηδονία)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b="0" dirty="0"/>
                        <a:t>Μαύροι κύκλοι κάτω από τα μάτια της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" b="1" dirty="0"/>
                        <a:t>Αναπνευστικό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Κανένα σημάδι αναπνευστικής δυσχέρειας, SpO </a:t>
                      </a:r>
                      <a:r>
                        <a:rPr lang="el" sz="1350" baseline="-25000" dirty="0"/>
                        <a:t>2 </a:t>
                      </a:r>
                      <a:r>
                        <a:rPr lang="el" sz="1350" dirty="0"/>
                        <a:t>95%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Πνευμονική ακρόαση</a:t>
                      </a:r>
                      <a:r>
                        <a:rPr lang="el" sz="135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l" sz="1350" b="0" dirty="0">
                          <a:solidFill>
                            <a:schemeClr val="tx1"/>
                          </a:solidFill>
                        </a:rPr>
                        <a:t>περιορισμένη ροή αέρα αμφοτερόπλευρα</a:t>
                      </a:r>
                      <a:endParaRPr 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4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" b="1" dirty="0"/>
                        <a:t>Καρδιαγγειακά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Αρτηριακή πίεση 138/74 mmHg, καρδιακός ρυθμός 80 bpm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Καρδιακή ακρόαση: S1 και S2 </a:t>
                      </a:r>
                      <a:r>
                        <a:rPr lang="el-GR" sz="1350" dirty="0"/>
                        <a:t>ρυθμικοί κφ</a:t>
                      </a:r>
                      <a:endParaRPr lang="el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8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" b="1" dirty="0"/>
                        <a:t>Άλλες σωματικές παρατηρήσεις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Κοιλιά φυσιολογική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Χωρίς οίδημα κάτω άκρων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9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" b="1" dirty="0"/>
                        <a:t>Υψος Βάρος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350" dirty="0"/>
                        <a:t>149 cm / 52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4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" b="1" dirty="0"/>
                        <a:t>ΔΜΣ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23.4 kg/m</a:t>
                      </a:r>
                      <a:r>
                        <a:rPr lang="en-US" sz="135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6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03E0-4918-22BC-77DE-17CB6FC9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Τι πρέπει να κάνεις;</a:t>
            </a:r>
          </a:p>
        </p:txBody>
      </p:sp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3EBC0916-ECBF-FB7C-6DFB-99EDD694F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290837"/>
              </p:ext>
            </p:extLst>
          </p:nvPr>
        </p:nvGraphicFramePr>
        <p:xfrm>
          <a:off x="1123720" y="1145753"/>
          <a:ext cx="6775374" cy="3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4">
            <a:extLst>
              <a:ext uri="{FF2B5EF4-FFF2-40B4-BE49-F238E27FC236}">
                <a16:creationId xmlns:a16="http://schemas.microsoft.com/office/drawing/2014/main" id="{891C64FF-2198-A719-97B3-8F0FE323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38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91B1-5A29-0CF7-AB78-78659C95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Στο πρώτο της ραντεβού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2D6B64D-6565-4E71-6ECD-16D5324CD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CECFCFCF-8C28-1D00-39A4-95DC7074C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01691"/>
              </p:ext>
            </p:extLst>
          </p:nvPr>
        </p:nvGraphicFramePr>
        <p:xfrm>
          <a:off x="658368" y="1218520"/>
          <a:ext cx="7949184" cy="33527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l" sz="1600" dirty="0"/>
                        <a:t>Σκεφτείτε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Τι άλλο?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Αξιολογήστε την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Υπέρταση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Ρύθμιση διαβήτη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Καρδιαγγειακό κίνδυνο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ΧΑΠ – περιορισμός ροής αέρα, συμπτώματα, κίνδυνος μελλοντικών συμβάντων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Πραγματοποιήστε κλινική εξέταση και ελέγξτε τ</a:t>
                      </a:r>
                      <a:r>
                        <a:rPr lang="el-GR" b="0" dirty="0"/>
                        <a:t>ο ιατρικό της αρχείο</a:t>
                      </a:r>
                      <a:endParaRPr lang="el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Κάντε τροποποιήσεις όπου χρειάζεται στη διατροφή, την άσκηση, την </a:t>
                      </a:r>
                      <a:r>
                        <a:rPr lang="el-GR" b="0" dirty="0"/>
                        <a:t>εισπνευστική τεχνική</a:t>
                      </a:r>
                      <a:r>
                        <a:rPr lang="el" b="0" dirty="0"/>
                        <a:t>, τη νέα φαρμακευτική αγωγή (όχι μόνο για τη ΧΑΠ)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Ελέγξτε για ανανέωση συνταγής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b="0" dirty="0"/>
                        <a:t>Προγραμματίστε το επόμενο ραντεβού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400" b="0" dirty="0"/>
                        <a:t>Εξερευνήστε τα συναισθήματά της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400" b="0" dirty="0"/>
                        <a:t>Διερευνήστε πραγματικούς λόγους επίσκεψης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400" b="0" dirty="0"/>
                        <a:t>Δώστε χρόνο και χώρο κατά τη διάρκεια του ραντεβού ώστε </a:t>
                      </a:r>
                      <a:r>
                        <a:rPr lang="el-GR" sz="1400" b="0" dirty="0"/>
                        <a:t>η</a:t>
                      </a:r>
                      <a:r>
                        <a:rPr lang="el" sz="1400" b="0" dirty="0"/>
                        <a:t> ασθενής να μπορεί να μιλήσει </a:t>
                      </a:r>
                      <a:r>
                        <a:rPr lang="el-GR" sz="1400" b="0" dirty="0"/>
                        <a:t>ανοικτά</a:t>
                      </a:r>
                      <a:endParaRPr lang="el" sz="1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" sz="1400" b="0" dirty="0"/>
                        <a:t>Χρησιμοποιήστε κάποια εργαλεία/ερωτηματολόγια</a:t>
                      </a:r>
                      <a:endParaRPr lang="en-GB" sz="1600" b="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2">
            <a:extLst>
              <a:ext uri="{FF2B5EF4-FFF2-40B4-BE49-F238E27FC236}">
                <a16:creationId xmlns:a16="http://schemas.microsoft.com/office/drawing/2014/main" id="{3DC16068-38E8-D7B6-DF72-0F281EF9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7" y="1684399"/>
            <a:ext cx="1916934" cy="108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5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8">
            <a:extLst>
              <a:ext uri="{FF2B5EF4-FFF2-40B4-BE49-F238E27FC236}">
                <a16:creationId xmlns:a16="http://schemas.microsoft.com/office/drawing/2014/main" id="{E1968448-C398-0A4D-B4C3-18BA35120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6"/>
          <a:stretch/>
        </p:blipFill>
        <p:spPr bwMode="auto">
          <a:xfrm>
            <a:off x="85503" y="1"/>
            <a:ext cx="5836170" cy="111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>
            <a:extLst>
              <a:ext uri="{FF2B5EF4-FFF2-40B4-BE49-F238E27FC236}">
                <a16:creationId xmlns:a16="http://schemas.microsoft.com/office/drawing/2014/main" id="{177D8EF1-CED6-7E15-21A1-A27A54EB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93830"/>
            <a:ext cx="2832582" cy="26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9A3A5A32-C6E7-EFF6-7FAA-FC281E51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" y="1991166"/>
            <a:ext cx="4790357" cy="225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6371E-CAC6-9BE5-133B-81D4A3CD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47" y="1115288"/>
            <a:ext cx="6261101" cy="571500"/>
          </a:xfrm>
        </p:spPr>
        <p:txBody>
          <a:bodyPr/>
          <a:lstStyle/>
          <a:p>
            <a:r>
              <a:rPr lang="el-GR" sz="1800" b="0" dirty="0">
                <a:solidFill>
                  <a:srgbClr val="C00000"/>
                </a:solidFill>
              </a:rPr>
              <a:t>ΧΑΠ και </a:t>
            </a:r>
            <a:r>
              <a:rPr lang="el-GR" sz="1800" b="0" dirty="0" err="1">
                <a:solidFill>
                  <a:srgbClr val="C00000"/>
                </a:solidFill>
              </a:rPr>
              <a:t>Ψυχικ</a:t>
            </a:r>
            <a:r>
              <a:rPr lang="en-US" sz="1800" b="0" dirty="0" err="1">
                <a:solidFill>
                  <a:srgbClr val="C00000"/>
                </a:solidFill>
              </a:rPr>
              <a:t>ή</a:t>
            </a:r>
            <a:r>
              <a:rPr lang="el-GR" sz="1800" b="0" dirty="0">
                <a:solidFill>
                  <a:srgbClr val="C00000"/>
                </a:solidFill>
              </a:rPr>
              <a:t> Υγεία</a:t>
            </a:r>
            <a:r>
              <a:rPr lang="en-US" sz="1800" b="0" dirty="0">
                <a:solidFill>
                  <a:srgbClr val="C00000"/>
                </a:solidFill>
              </a:rPr>
              <a:t>: </a:t>
            </a:r>
            <a:r>
              <a:rPr lang="el-GR" sz="1800" b="0" dirty="0">
                <a:solidFill>
                  <a:srgbClr val="C00000"/>
                </a:solidFill>
              </a:rPr>
              <a:t>Ολιστική και πρακτική καθοδήγηση για την </a:t>
            </a:r>
            <a:r>
              <a:rPr lang="el-GR" sz="1800" b="0" dirty="0" err="1">
                <a:solidFill>
                  <a:srgbClr val="C00000"/>
                </a:solidFill>
              </a:rPr>
              <a:t>Πρωτοβ</a:t>
            </a:r>
            <a:r>
              <a:rPr lang="en-US" sz="1800" b="0" dirty="0" err="1">
                <a:solidFill>
                  <a:srgbClr val="C00000"/>
                </a:solidFill>
              </a:rPr>
              <a:t>ά</a:t>
            </a:r>
            <a:r>
              <a:rPr lang="el-GR" sz="1800" b="0" dirty="0" err="1">
                <a:solidFill>
                  <a:srgbClr val="C00000"/>
                </a:solidFill>
              </a:rPr>
              <a:t>θμια</a:t>
            </a:r>
            <a:r>
              <a:rPr lang="el-GR" sz="1800" b="0" dirty="0">
                <a:solidFill>
                  <a:srgbClr val="C00000"/>
                </a:solidFill>
              </a:rPr>
              <a:t> Υγεία</a:t>
            </a:r>
            <a:endParaRPr lang="el" sz="1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CC1-5DAC-66F4-3BC8-20A32828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Η αξιολόγηση του καρδιαγγειακού</a:t>
            </a:r>
            <a:br>
              <a:rPr lang="el" dirty="0"/>
            </a:br>
            <a:r>
              <a:rPr lang="el" dirty="0"/>
              <a:t>κινδύνου της κυρίας Vitalina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A663-CC68-D43B-4E84-A574C5C6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dirty="0"/>
              <a:t>Υπέρταση: </a:t>
            </a:r>
            <a:r>
              <a:rPr lang="el" sz="2400" dirty="0">
                <a:ea typeface="ＭＳ Ｐゴシック" charset="-128"/>
                <a:cs typeface="ＭＳ Ｐゴシック" charset="-128"/>
              </a:rPr>
              <a:t>138/74 mmHg, καρδιακός ρυθμός 80 bpm</a:t>
            </a:r>
          </a:p>
          <a:p>
            <a:r>
              <a:rPr lang="el" sz="2400" dirty="0">
                <a:ea typeface="ＭＳ Ｐゴシック" charset="-128"/>
              </a:rPr>
              <a:t>Έλεγχος διαβήτη: HbA1c 6.3%</a:t>
            </a:r>
          </a:p>
          <a:p>
            <a:r>
              <a:rPr lang="el" sz="2400" dirty="0">
                <a:ea typeface="ＭＳ Ｐゴシック" charset="-128"/>
              </a:rPr>
              <a:t>Καρδιαγγειακός κίνδυνος 8% </a:t>
            </a:r>
            <a:r>
              <a:rPr lang="el" sz="2400" baseline="30000" dirty="0">
                <a:ea typeface="ＭＳ Ｐゴシック" charset="-128"/>
              </a:rPr>
              <a:t>α1</a:t>
            </a:r>
          </a:p>
          <a:p>
            <a:pPr lvl="1"/>
            <a:r>
              <a:rPr lang="el" dirty="0">
                <a:ea typeface="ＭＳ Ｐゴシック" charset="-128"/>
              </a:rPr>
              <a:t>Ολική χοληστερόλη 162 mg/dL</a:t>
            </a:r>
          </a:p>
          <a:p>
            <a:pPr lvl="1"/>
            <a:r>
              <a:rPr lang="el" dirty="0">
                <a:ea typeface="ＭＳ Ｐゴシック" charset="-128"/>
              </a:rPr>
              <a:t>HDL χοληστερόλη 50 mg/dL</a:t>
            </a:r>
          </a:p>
          <a:p>
            <a:pPr lvl="1"/>
            <a:r>
              <a:rPr lang="el" dirty="0">
                <a:ea typeface="ＭＳ Ｐゴシック" charset="-128"/>
              </a:rPr>
              <a:t>LDL χοληστερόλη 104 mg/dL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811A-9561-E07F-A1C3-A2C4F994C8C3}"/>
              </a:ext>
            </a:extLst>
          </p:cNvPr>
          <p:cNvSpPr txBox="1">
            <a:spLocks/>
          </p:cNvSpPr>
          <p:nvPr/>
        </p:nvSpPr>
        <p:spPr>
          <a:xfrm>
            <a:off x="358775" y="4498220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l" sz="800" kern="0" baseline="30000" dirty="0" err="1"/>
              <a:t>α </a:t>
            </a:r>
            <a:r>
              <a:rPr lang="el" sz="800" kern="0" dirty="0" err="1"/>
              <a:t>Με </a:t>
            </a:r>
            <a:r>
              <a:rPr lang="el" sz="800" kern="0" dirty="0"/>
              <a:t>βάση το SCORE2, η Πορτογαλία είναι μια ζώνη μέτριου κινδύνου.</a:t>
            </a:r>
          </a:p>
        </p:txBody>
      </p:sp>
      <p:sp>
        <p:nvSpPr>
          <p:cNvPr id="5" name="6 - TextBox">
            <a:extLst>
              <a:ext uri="{FF2B5EF4-FFF2-40B4-BE49-F238E27FC236}">
                <a16:creationId xmlns:a16="http://schemas.microsoft.com/office/drawing/2014/main" id="{A148603E-D05F-3946-DEED-6F54B627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zh-CN" sz="800" dirty="0"/>
              <a:t>1. </a:t>
            </a:r>
            <a:r>
              <a:rPr lang="el" sz="800" dirty="0"/>
              <a:t>https://heartscore.escardio.org/Calculate/quickCalcResult.aspx?model=moderate.</a:t>
            </a:r>
            <a:endParaRPr lang="zh-CN" altLang="en-US" sz="800" dirty="0"/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A804C894-CE5F-88B3-B8AA-1A36D76C5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46" y="349805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27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65F-11BB-750E-EEFF-78A05F4C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Αξιολόγηση της ΧΑΠ της κ. </a:t>
            </a:r>
            <a:r>
              <a:rPr lang="el-GR" dirty="0"/>
              <a:t>Βιταλίνα</a:t>
            </a:r>
            <a:endParaRPr lang="el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6ACD-B0A2-6CC1-F5E7-17F4C1C2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dirty="0" err="1"/>
              <a:t>Σπιρομετρική </a:t>
            </a:r>
            <a:r>
              <a:rPr lang="el" dirty="0"/>
              <a:t>αξιολόγηση</a:t>
            </a:r>
          </a:p>
          <a:p>
            <a:r>
              <a:rPr lang="el-GR" dirty="0"/>
              <a:t>Εισπνευστική τεχνική</a:t>
            </a:r>
            <a:endParaRPr lang="el" dirty="0"/>
          </a:p>
          <a:p>
            <a:r>
              <a:rPr lang="el-GR" dirty="0"/>
              <a:t>Φυσική άσκηση</a:t>
            </a:r>
            <a:endParaRPr lang="el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82792F89-E913-B289-FB1E-38AEB56FB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61" y="943749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83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F785-8599-393C-CAB4-E9935C35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Σπιρομέτρηση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ECD5D00-490B-BE37-3471-02E801973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6" y="1015090"/>
            <a:ext cx="4178608" cy="317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30248C-1D54-A279-0FD3-AB6EE717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45" y="1071552"/>
            <a:ext cx="4123626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9310AD0A-6B9E-4FAC-A976-47834C1C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40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0CB5F-F9E2-0E3F-9486-2C23F383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sz="3600" dirty="0"/>
              <a:t>ΧΑΠ και Ψυχική Υγεία </a:t>
            </a:r>
            <a:br>
              <a:rPr lang="el" sz="3600" dirty="0"/>
            </a:br>
            <a:r>
              <a:rPr lang="el" sz="3600" dirty="0"/>
              <a:t>Συζήτηση κλινικής περίπτωσης</a:t>
            </a:r>
            <a:br>
              <a:rPr lang="en-GB" sz="3600" dirty="0"/>
            </a:br>
            <a:r>
              <a:rPr lang="el" sz="1800" dirty="0">
                <a:solidFill>
                  <a:schemeClr val="tx1"/>
                </a:solidFill>
              </a:rPr>
              <a:t>ΧΑΠ και </a:t>
            </a:r>
            <a:r>
              <a:rPr lang="el-GR" sz="1800" dirty="0" err="1">
                <a:solidFill>
                  <a:schemeClr val="tx1"/>
                </a:solidFill>
              </a:rPr>
              <a:t>κατ</a:t>
            </a:r>
            <a:r>
              <a:rPr lang="en-US" sz="1800" dirty="0" err="1">
                <a:solidFill>
                  <a:schemeClr val="tx1"/>
                </a:solidFill>
              </a:rPr>
              <a:t>ά</a:t>
            </a:r>
            <a:r>
              <a:rPr lang="el-GR" sz="1800" dirty="0" err="1">
                <a:solidFill>
                  <a:schemeClr val="tx1"/>
                </a:solidFill>
              </a:rPr>
              <a:t>θλιψη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l" sz="1600" dirty="0">
                <a:solidFill>
                  <a:schemeClr val="tx1"/>
                </a:solidFill>
              </a:rPr>
              <a:t>Cláudia Vicente (Πορτογαλία) και Ιωάννα Τσιλιγιάννη (Ελλάδα)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F8F00-8672-FD7A-DADC-013F98C26E0A}"/>
              </a:ext>
            </a:extLst>
          </p:cNvPr>
          <p:cNvSpPr txBox="1"/>
          <p:nvPr/>
        </p:nvSpPr>
        <p:spPr>
          <a:xfrm>
            <a:off x="1095375" y="4666114"/>
            <a:ext cx="743043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/>
              <a:t>Αναπνοή και ευεξία με γνώμονα την καθολική πρόσβαση στη σωστή περίθαλψη</a:t>
            </a:r>
          </a:p>
        </p:txBody>
      </p:sp>
    </p:spTree>
    <p:extLst>
      <p:ext uri="{BB962C8B-B14F-4D97-AF65-F5344CB8AC3E}">
        <p14:creationId xmlns:p14="http://schemas.microsoft.com/office/powerpoint/2010/main" val="98350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D7DC-2E9C-0F72-6322-D7FF63DB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Αξιολόγηση σοβαρότητας </a:t>
            </a:r>
            <a:r>
              <a:rPr lang="el-GR" dirty="0"/>
              <a:t>απόφραξης</a:t>
            </a:r>
            <a:endParaRPr lang="e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BDC142-D58F-55A3-6232-4A88B0A6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148082"/>
              </p:ext>
            </p:extLst>
          </p:nvPr>
        </p:nvGraphicFramePr>
        <p:xfrm>
          <a:off x="897075" y="1557338"/>
          <a:ext cx="7856782" cy="2843658"/>
        </p:xfrm>
        <a:graphic>
          <a:graphicData uri="http://schemas.openxmlformats.org/drawingml/2006/table">
            <a:tbl>
              <a:tblPr/>
              <a:tblGrid>
                <a:gridCol w="261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294">
                <a:tc gridSpan="2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r>
                        <a:rPr kumimoji="0" lang="e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στάδιο</a:t>
                      </a:r>
                      <a:r>
                        <a:rPr kumimoji="0" lang="el" alt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" alt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GB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Σε ασθενείς </a:t>
                      </a:r>
                      <a:r>
                        <a:rPr kumimoji="0" lang="el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με </a:t>
                      </a:r>
                      <a:r>
                        <a:rPr kumimoji="0" lang="el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FEV </a:t>
                      </a:r>
                      <a:r>
                        <a:rPr kumimoji="0" lang="el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 </a:t>
                      </a:r>
                      <a:r>
                        <a:rPr kumimoji="0" lang="el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/FVC &lt;0 .70: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 </a:t>
                      </a:r>
                      <a:r>
                        <a:rPr kumimoji="0" lang="el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el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(προβλεπόμενο %):</a:t>
                      </a:r>
                      <a:r>
                        <a:rPr kumimoji="0" lang="el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Ήπι</a:t>
                      </a:r>
                      <a:r>
                        <a:rPr kumimoji="0" lang="el-GR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endParaRPr kumimoji="0" lang="el" alt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</a:t>
                      </a:r>
                      <a:r>
                        <a:rPr kumimoji="0" lang="el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Σοβαρό</a:t>
                      </a:r>
                      <a:endParaRPr kumimoji="0" lang="el" alt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Πολύ </a:t>
                      </a: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σοβαρό</a:t>
                      </a:r>
                      <a:endParaRPr kumimoji="0" lang="el" alt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id="{C473012E-19CC-678A-DBD3-28CB078B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4" y="1164876"/>
            <a:ext cx="7859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400" b="1" dirty="0">
                <a:sym typeface="+mn-ea"/>
              </a:rPr>
              <a:t>Σπιρομέτρηση: μετ</a:t>
            </a:r>
            <a:r>
              <a:rPr lang="el-GR" altLang="en-US" sz="1400" b="1" dirty="0">
                <a:sym typeface="+mn-ea"/>
              </a:rPr>
              <a:t>ά από </a:t>
            </a:r>
            <a:r>
              <a:rPr lang="el" altLang="en-US" sz="1400" b="1" dirty="0">
                <a:sym typeface="+mn-ea"/>
              </a:rPr>
              <a:t>βρογχοδιαστ</a:t>
            </a:r>
            <a:r>
              <a:rPr lang="el-GR" altLang="en-US" sz="1400" b="1" dirty="0">
                <a:sym typeface="+mn-ea"/>
              </a:rPr>
              <a:t>ολή</a:t>
            </a:r>
            <a:r>
              <a:rPr lang="el" altLang="en-US" sz="1400" b="1" dirty="0">
                <a:sym typeface="+mn-ea"/>
              </a:rPr>
              <a:t> </a:t>
            </a:r>
            <a:r>
              <a:rPr lang="el" altLang="en-US" sz="1400" dirty="0">
                <a:sym typeface="+mn-ea"/>
              </a:rPr>
              <a:t>FEV </a:t>
            </a:r>
            <a:r>
              <a:rPr lang="el" altLang="en-US" sz="1400" baseline="-25000" dirty="0">
                <a:sym typeface="+mn-ea"/>
              </a:rPr>
              <a:t>1 </a:t>
            </a:r>
            <a:r>
              <a:rPr lang="el" altLang="en-US" sz="1400" dirty="0">
                <a:sym typeface="+mn-ea"/>
              </a:rPr>
              <a:t>/FVC=61.37; αναστρεψιμότητα 7.8% (&lt;12%)</a:t>
            </a:r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9531DD-D456-6450-0EA1-2DA5346ECA5D}"/>
              </a:ext>
            </a:extLst>
          </p:cNvPr>
          <p:cNvSpPr txBox="1">
            <a:spLocks/>
          </p:cNvSpPr>
          <p:nvPr/>
        </p:nvSpPr>
        <p:spPr>
          <a:xfrm>
            <a:off x="3911600" y="4592427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800" kern="0" dirty="0"/>
              <a:t>1. GOLD 2022. Διαθέσιμο στη διεύθυνση: https://goldcopd.org/2022-gold-reports-2/.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209EF-DFBB-0342-9686-7444BA4E2FFE}"/>
              </a:ext>
            </a:extLst>
          </p:cNvPr>
          <p:cNvSpPr/>
          <p:nvPr/>
        </p:nvSpPr>
        <p:spPr bwMode="auto">
          <a:xfrm>
            <a:off x="770708" y="2889504"/>
            <a:ext cx="8080683" cy="5608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Imagem 4">
            <a:extLst>
              <a:ext uri="{FF2B5EF4-FFF2-40B4-BE49-F238E27FC236}">
                <a16:creationId xmlns:a16="http://schemas.microsoft.com/office/drawing/2014/main" id="{771315FB-9B60-5ED6-122F-3BD81977A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" y="2902204"/>
            <a:ext cx="853260" cy="52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2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F103-6F79-79D2-F5B3-6EA3C5E3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Η κλινική εικόνα της κυρίας </a:t>
            </a:r>
            <a:r>
              <a:rPr lang="el-GR" dirty="0"/>
              <a:t>Βιταλίνα</a:t>
            </a:r>
            <a:endParaRPr lang="e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DE1C-FE94-BE08-65E1-C69A19CC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sz="2400" dirty="0"/>
              <a:t>Έχει αρκετές </a:t>
            </a:r>
            <a:r>
              <a:rPr lang="el-GR" sz="2400" dirty="0" err="1"/>
              <a:t>συννοσηρ</a:t>
            </a:r>
            <a:r>
              <a:rPr lang="en-US" sz="2400" dirty="0" err="1"/>
              <a:t>ό</a:t>
            </a:r>
            <a:r>
              <a:rPr lang="el-GR" sz="2400" dirty="0" err="1"/>
              <a:t>τητες</a:t>
            </a:r>
            <a:r>
              <a:rPr lang="el" sz="2400" dirty="0"/>
              <a:t>:</a:t>
            </a:r>
          </a:p>
          <a:p>
            <a:pPr lvl="1"/>
            <a:r>
              <a:rPr lang="el" dirty="0"/>
              <a:t>Διαβήτη</a:t>
            </a:r>
          </a:p>
          <a:p>
            <a:pPr lvl="1"/>
            <a:r>
              <a:rPr lang="el" dirty="0"/>
              <a:t>Υπέρταση</a:t>
            </a:r>
          </a:p>
          <a:p>
            <a:pPr lvl="1"/>
            <a:r>
              <a:rPr lang="el" dirty="0"/>
              <a:t>Δυσλιπιδαιμία</a:t>
            </a:r>
          </a:p>
          <a:p>
            <a:pPr lvl="1"/>
            <a:r>
              <a:rPr lang="el" dirty="0"/>
              <a:t>ΧΑΠ – ελεγχόμενη;</a:t>
            </a:r>
            <a:endParaRPr lang="en-GB" sz="1400" dirty="0"/>
          </a:p>
          <a:p>
            <a:r>
              <a:rPr lang="el" sz="2800" b="1" dirty="0"/>
              <a:t>Υπάρχει κάποια ασθένεια που λείπει;</a:t>
            </a:r>
          </a:p>
          <a:p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79C683C-3027-EA89-62F3-D950B9969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07" y="97155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D2E1-A04E-A35F-CA24-F7360B24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Προσδιορισμός προβλημάτων ψυχικής υγείας σε άτομα με ΧΑΠ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0F44-9962-9225-B076-41F412AC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4048125" cy="2628900"/>
          </a:xfrm>
        </p:spPr>
        <p:txBody>
          <a:bodyPr/>
          <a:lstStyle/>
          <a:p>
            <a:r>
              <a:rPr lang="el" sz="1800" dirty="0"/>
              <a:t>Καλή συμβουλευτική με επίκεντρο τον ασθενή</a:t>
            </a:r>
          </a:p>
          <a:p>
            <a:r>
              <a:rPr lang="el" sz="1800" dirty="0"/>
              <a:t>Ενεργητική ακρόαση – αποφύγετε να διακόπτετε</a:t>
            </a:r>
          </a:p>
          <a:p>
            <a:r>
              <a:rPr lang="el" sz="1800" dirty="0"/>
              <a:t>Δείξτε ενσυναίσθηση</a:t>
            </a:r>
          </a:p>
          <a:p>
            <a:r>
              <a:rPr lang="el" sz="1800" dirty="0"/>
              <a:t>Παρατηρήστε προσεκτικά</a:t>
            </a:r>
          </a:p>
          <a:p>
            <a:pPr lvl="1"/>
            <a:r>
              <a:rPr lang="el" sz="1600" dirty="0"/>
              <a:t>Η γλώσσα του σώματος και τα μη λεκτικά σήματα μπορεί να προσφέρουν χρήσιμες πληροφορίες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806143-A0B3-CF70-43D5-B7B7B4E46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487147"/>
            <a:ext cx="4445000" cy="1660488"/>
          </a:xfrm>
          <a:prstGeom prst="rect">
            <a:avLst/>
          </a:prstGeom>
        </p:spPr>
      </p:pic>
      <p:sp>
        <p:nvSpPr>
          <p:cNvPr id="5" name="6 - TextBox">
            <a:extLst>
              <a:ext uri="{FF2B5EF4-FFF2-40B4-BE49-F238E27FC236}">
                <a16:creationId xmlns:a16="http://schemas.microsoft.com/office/drawing/2014/main" id="{603A78E8-EF25-2512-86CC-CFA9EB48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zh-CN" sz="800" dirty="0"/>
              <a:t>Διαθέσιμο στη διεύθυνση: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6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Προσδιορισμός προβλημάτων ψυχικής υγείας σε άτομα με ΧΑΠ: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l" sz="2000" dirty="0"/>
              <a:t>Για πολύ σύντομη εκτίμηση της κατάθλιψης και του άγχους</a:t>
            </a:r>
          </a:p>
          <a:p>
            <a:r>
              <a:rPr lang="el" sz="2000" dirty="0"/>
              <a:t>Μπορεί να συμπληρωθεί διαδικτυακά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zh-CN" sz="800" dirty="0"/>
              <a:t>Διαθέσιμο στη διεύθυνση: https://www.ipcrg.org/dth12.</a:t>
            </a:r>
            <a:endParaRPr lang="zh-CN" altLang="en-US" sz="80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BA316E07-3367-73C9-6084-E7FB2C8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581150"/>
            <a:ext cx="4984750" cy="2286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B640BB-5D39-2765-10E8-9C2BCEA68FB2}"/>
              </a:ext>
            </a:extLst>
          </p:cNvPr>
          <p:cNvSpPr/>
          <p:nvPr/>
        </p:nvSpPr>
        <p:spPr>
          <a:xfrm>
            <a:off x="6802315" y="239443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7D4F4D-CF7C-989B-A560-7A08E0181CB9}"/>
              </a:ext>
            </a:extLst>
          </p:cNvPr>
          <p:cNvSpPr/>
          <p:nvPr/>
        </p:nvSpPr>
        <p:spPr>
          <a:xfrm>
            <a:off x="6479930" y="257900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829587-A71D-B965-D317-8591ECCA89C2}"/>
              </a:ext>
            </a:extLst>
          </p:cNvPr>
          <p:cNvSpPr/>
          <p:nvPr/>
        </p:nvSpPr>
        <p:spPr>
          <a:xfrm>
            <a:off x="7370640" y="2372422"/>
            <a:ext cx="1087560" cy="413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ADE5E0-0538-9A0A-244E-7F5A8851047B}"/>
              </a:ext>
            </a:extLst>
          </p:cNvPr>
          <p:cNvSpPr txBox="1">
            <a:spLocks/>
          </p:cNvSpPr>
          <p:nvPr/>
        </p:nvSpPr>
        <p:spPr bwMode="auto">
          <a:xfrm>
            <a:off x="3742230" y="3805464"/>
            <a:ext cx="4976319" cy="81234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l" sz="1400" b="1" kern="0" dirty="0">
                <a:solidFill>
                  <a:schemeClr val="bg1"/>
                </a:solidFill>
              </a:rPr>
              <a:t>Η κυρία Βιταλίνα είχε ένα συνολικό σκορ 3 στις ερωτήσεις 3 και 4 που αξιολογούν τα συμπτώματα κατάθλιψης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pic>
        <p:nvPicPr>
          <p:cNvPr id="13" name="Imagem 4">
            <a:extLst>
              <a:ext uri="{FF2B5EF4-FFF2-40B4-BE49-F238E27FC236}">
                <a16:creationId xmlns:a16="http://schemas.microsoft.com/office/drawing/2014/main" id="{5AE4A923-9E12-C41A-04F8-9C9A891FA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4016454"/>
            <a:ext cx="977899" cy="60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5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Λεπτομερέστερη αξιολόγηση της κατάθλιψης: PHQ-9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409677" cy="2628900"/>
          </a:xfrm>
        </p:spPr>
        <p:txBody>
          <a:bodyPr/>
          <a:lstStyle/>
          <a:p>
            <a:r>
              <a:rPr lang="el" sz="1600" dirty="0"/>
              <a:t>Να βοηθήσει τον κλινικό ιατρό στη διάγνωση της κατάθλιψης</a:t>
            </a:r>
          </a:p>
          <a:p>
            <a:r>
              <a:rPr lang="el" sz="1600" dirty="0"/>
              <a:t>Για την ποσοτικοποίηση των συμπτωμάτων της κατάθλιψης και την παρακολούθηση της σοβαρότητας</a:t>
            </a:r>
          </a:p>
          <a:p>
            <a:r>
              <a:rPr lang="el" sz="1600" dirty="0"/>
              <a:t>16 βαθμοί</a:t>
            </a:r>
          </a:p>
          <a:p>
            <a:r>
              <a:rPr lang="el" sz="1600" dirty="0"/>
              <a:t>15-19 βαθμοί σημαίνουν </a:t>
            </a:r>
            <a:r>
              <a:rPr lang="el-GR" sz="1600" dirty="0"/>
              <a:t>μετρίως σοβαρή </a:t>
            </a:r>
            <a:r>
              <a:rPr lang="el" sz="1600" dirty="0"/>
              <a:t>κατάθλιψη σκεφτείτε την έναρξη φαρμακοθερα</a:t>
            </a:r>
            <a:r>
              <a:rPr lang="el-GR" sz="1600" dirty="0"/>
              <a:t>πείας/</a:t>
            </a:r>
            <a:r>
              <a:rPr lang="en-GB" sz="1600" dirty="0"/>
              <a:t>CBT</a:t>
            </a:r>
            <a:endParaRPr lang="el-GR" sz="1600" dirty="0"/>
          </a:p>
          <a:p>
            <a:r>
              <a:rPr lang="el-GR" sz="1600" dirty="0"/>
              <a:t>Διερευνήστε αυτοκτονικό ιδεασμό</a:t>
            </a:r>
            <a:endParaRPr lang="el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DE5FE-0D12-4431-AFC1-8647FD25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806" y="1348978"/>
            <a:ext cx="4421981" cy="33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5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03EA-B833-6ECC-B1B5-9B656141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Σκεφτείτε για την κυρία Βιταλίνα</a:t>
            </a:r>
            <a:endParaRPr lang="en-US" dirty="0"/>
          </a:p>
        </p:txBody>
      </p:sp>
      <p:graphicFrame>
        <p:nvGraphicFramePr>
          <p:cNvPr id="4" name="4 - Πίνακας">
            <a:extLst>
              <a:ext uri="{FF2B5EF4-FFF2-40B4-BE49-F238E27FC236}">
                <a16:creationId xmlns:a16="http://schemas.microsoft.com/office/drawing/2014/main" id="{BF7A3F8A-3D85-3C76-24CA-3C25C214B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33650"/>
              </p:ext>
            </p:extLst>
          </p:nvPr>
        </p:nvGraphicFramePr>
        <p:xfrm>
          <a:off x="658368" y="1218520"/>
          <a:ext cx="7949184" cy="33140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l" sz="1600" dirty="0"/>
                        <a:t>Προκλήσεις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Θετικά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l" sz="1600" dirty="0"/>
                        <a:t>Έχει 4 συννοσηρότητες εκτός από τη ΧΑΠ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Έχει </a:t>
                      </a:r>
                      <a:r>
                        <a:rPr lang="el-GR" sz="1600" dirty="0"/>
                        <a:t>εμβολιαστεί πλήρως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08">
                <a:tc>
                  <a:txBody>
                    <a:bodyPr/>
                    <a:lstStyle/>
                    <a:p>
                      <a:r>
                        <a:rPr lang="el" sz="1600" dirty="0"/>
                        <a:t>Παίρνει πολλά φάρμακα κάθε μέρα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>
                          <a:sym typeface="+mn-ea"/>
                        </a:rPr>
                        <a:t>Είναι μη καπνίστρια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l" sz="1600" dirty="0"/>
                        <a:t>Δεν ξέρει πώς να αναγνωρίσει και να διαχειριστεί τα συμπτώματά της ΧΑΠ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>
                          <a:sym typeface="+mn-ea"/>
                        </a:rPr>
                        <a:t>Συμμορφώνεται καλά με τα άλλα θεραπευτικά της σχήματα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600" dirty="0"/>
                        <a:t>Δεν έχει υποστήριξη στο σπίτι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Έχει καλή σχέση με τον γιατρό της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600" dirty="0"/>
                        <a:t>ΕΧΕΙ ΚΑΤΑΘΛΙΨΗ. Τι να κάνω?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99379864"/>
                  </a:ext>
                </a:extLst>
              </a:tr>
            </a:tbl>
          </a:graphicData>
        </a:graphic>
      </p:graphicFrame>
      <p:pic>
        <p:nvPicPr>
          <p:cNvPr id="6" name="Imagem 4">
            <a:extLst>
              <a:ext uri="{FF2B5EF4-FFF2-40B4-BE49-F238E27FC236}">
                <a16:creationId xmlns:a16="http://schemas.microsoft.com/office/drawing/2014/main" id="{B5986645-B6F4-E8DD-316F-769602EDF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399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F7D2-0FB5-82D9-F5CB-70DD1A13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Διαχείριση της ΧΑΠ της κ</a:t>
            </a:r>
            <a:r>
              <a:rPr lang="el-GR" dirty="0"/>
              <a:t>υρίας</a:t>
            </a:r>
            <a:r>
              <a:rPr lang="el" dirty="0"/>
              <a:t> </a:t>
            </a:r>
            <a:r>
              <a:rPr lang="el-GR" dirty="0"/>
              <a:t>Βιταλίνας</a:t>
            </a:r>
            <a:r>
              <a:rPr lang="el" dirty="0"/>
              <a:t> και της κατάθλιψής της</a:t>
            </a:r>
          </a:p>
        </p:txBody>
      </p:sp>
      <p:graphicFrame>
        <p:nvGraphicFramePr>
          <p:cNvPr id="4" name="Diagrama 1">
            <a:extLst>
              <a:ext uri="{FF2B5EF4-FFF2-40B4-BE49-F238E27FC236}">
                <a16:creationId xmlns:a16="http://schemas.microsoft.com/office/drawing/2014/main" id="{B6BF696C-3E15-17D7-1A09-A6E73D001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372293"/>
              </p:ext>
            </p:extLst>
          </p:nvPr>
        </p:nvGraphicFramePr>
        <p:xfrm>
          <a:off x="1958975" y="1037024"/>
          <a:ext cx="631062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 descr="Ambiente&#10;">
            <a:extLst>
              <a:ext uri="{FF2B5EF4-FFF2-40B4-BE49-F238E27FC236}">
                <a16:creationId xmlns:a16="http://schemas.microsoft.com/office/drawing/2014/main" id="{98366D61-2BF0-6171-BD0B-AE760F205509}"/>
              </a:ext>
            </a:extLst>
          </p:cNvPr>
          <p:cNvSpPr/>
          <p:nvPr/>
        </p:nvSpPr>
        <p:spPr>
          <a:xfrm>
            <a:off x="4383402" y="2340307"/>
            <a:ext cx="1524000" cy="9827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5C6C4A62-E52A-5C2A-0233-0F65FBDAD43B}"/>
              </a:ext>
            </a:extLst>
          </p:cNvPr>
          <p:cNvSpPr txBox="1"/>
          <p:nvPr/>
        </p:nvSpPr>
        <p:spPr>
          <a:xfrm>
            <a:off x="4383402" y="2676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dirty="0"/>
              <a:t>Περιβάλλον</a:t>
            </a:r>
            <a:endParaRPr lang="pt-PT" dirty="0"/>
          </a:p>
        </p:txBody>
      </p:sp>
      <p:pic>
        <p:nvPicPr>
          <p:cNvPr id="7" name="Marcador de Posição de Conteúdo 5">
            <a:extLst>
              <a:ext uri="{FF2B5EF4-FFF2-40B4-BE49-F238E27FC236}">
                <a16:creationId xmlns:a16="http://schemas.microsoft.com/office/drawing/2014/main" id="{E754874F-8388-B264-9F99-2A8FC1832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4"/>
          <a:stretch/>
        </p:blipFill>
        <p:spPr>
          <a:xfrm>
            <a:off x="700087" y="2232356"/>
            <a:ext cx="1067115" cy="13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411024"/>
            <a:ext cx="7185025" cy="560526"/>
          </a:xfrm>
        </p:spPr>
        <p:txBody>
          <a:bodyPr/>
          <a:lstStyle/>
          <a:p>
            <a:r>
              <a:rPr lang="el" sz="2000" dirty="0"/>
              <a:t>Οι παρεμβάσεις για την αντιμετώπιση της δύσπνοιας μπορεί να ανακουφίσουν τα συμπτώματα της κατάθλιψης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93146"/>
              </p:ext>
            </p:extLst>
          </p:nvPr>
        </p:nvGraphicFramePr>
        <p:xfrm>
          <a:off x="332582" y="1111421"/>
          <a:ext cx="85217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254105">
                <a:tc>
                  <a:txBody>
                    <a:bodyPr/>
                    <a:lstStyle/>
                    <a:p>
                      <a:r>
                        <a:rPr lang="el" sz="1100" dirty="0"/>
                        <a:t>Παρέμβαση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100" dirty="0"/>
                        <a:t>Σκοπός/στόχος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418526">
                <a:tc>
                  <a:txBody>
                    <a:bodyPr/>
                    <a:lstStyle/>
                    <a:p>
                      <a:r>
                        <a:rPr lang="el" sz="1100" dirty="0"/>
                        <a:t>Γνωσιακή συμπεριφορική θεραπεία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100" dirty="0"/>
                        <a:t>Προσέγγιση επίλυσης προβλημάτων που προκαλεί </a:t>
                      </a:r>
                      <a:r>
                        <a:rPr lang="el-GR" sz="1100" dirty="0"/>
                        <a:t>τις μη βοηθητικές σκέψεις</a:t>
                      </a:r>
                      <a:r>
                        <a:rPr lang="el" sz="1100" dirty="0"/>
                        <a:t>/συμπεριφορές. Μειώνει το άγχος στη ΧΑΠ βραχυπρόθεσμα και αυξάνει την </a:t>
                      </a:r>
                      <a:r>
                        <a:rPr lang="el-GR" sz="1100" dirty="0"/>
                        <a:t>συμμετοχή στην </a:t>
                      </a:r>
                      <a:r>
                        <a:rPr lang="el" sz="1100" dirty="0"/>
                        <a:t>πνευμονική αποκατάσταση.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77889"/>
                  </a:ext>
                </a:extLst>
              </a:tr>
              <a:tr h="418526">
                <a:tc>
                  <a:txBody>
                    <a:bodyPr/>
                    <a:lstStyle/>
                    <a:p>
                      <a:r>
                        <a:rPr lang="el" sz="1100" dirty="0"/>
                        <a:t>Ενσυνειδητότητα/διαλογισμός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Η </a:t>
                      </a:r>
                      <a:r>
                        <a:rPr lang="en-US" sz="1100" dirty="0"/>
                        <a:t>20 </a:t>
                      </a:r>
                      <a:r>
                        <a:rPr lang="el-GR" sz="1100" dirty="0"/>
                        <a:t>λεπτη  ενσυνείδητη </a:t>
                      </a:r>
                      <a:r>
                        <a:rPr lang="el" sz="1100" dirty="0"/>
                        <a:t>αναπνοή μειώνει τη δύσπνοια </a:t>
                      </a:r>
                      <a:r>
                        <a:rPr lang="el-GR" sz="1100" dirty="0"/>
                        <a:t>των αναπνευστικών νοσημάτων και </a:t>
                      </a:r>
                      <a:r>
                        <a:rPr lang="el" sz="1100" dirty="0"/>
                        <a:t>σε το άγχος/κατάθλιψη σε προχωρημένη νόσο. Μπορεί να αυξήσει την αυτό-αποτελεσματικότητα.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582947">
                <a:tc>
                  <a:txBody>
                    <a:bodyPr/>
                    <a:lstStyle/>
                    <a:p>
                      <a:r>
                        <a:rPr lang="el" sz="1100" dirty="0"/>
                        <a:t>Τεχνικές χαλάρωσης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100" dirty="0"/>
                        <a:t>Ορισμένες ενδείξεις ότι οι παρεμβάσεις χαλάρωσης μπορούν να </a:t>
                      </a:r>
                      <a:r>
                        <a:rPr lang="el-GR" sz="1100" dirty="0"/>
                        <a:t>βελτιώσουν </a:t>
                      </a:r>
                      <a:r>
                        <a:rPr lang="el" sz="1100" dirty="0"/>
                        <a:t> το άγχος, τη δύσπνοια και την κόπωση στη ΧΑΠ. Οι καθοδηγούμενες εικόνες ("σκέφτομαι ένα ωραίο μέρος"), η προοδευτική μυϊκή χαλάρωση και το μέτρημα είναι πιο αποδεκτά.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254105">
                <a:tc>
                  <a:txBody>
                    <a:bodyPr/>
                    <a:lstStyle/>
                    <a:p>
                      <a:r>
                        <a:rPr lang="el" sz="1100" dirty="0"/>
                        <a:t>Βελονισμός/πίεση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100" dirty="0"/>
                        <a:t>Βελτιώνει τη δύσπνοια σε προχωρημένη νόσο και μπορεί να μειώσει το άγχος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627789">
                <a:tc>
                  <a:txBody>
                    <a:bodyPr/>
                    <a:lstStyle/>
                    <a:p>
                      <a:r>
                        <a:rPr lang="el-GR" sz="1200" dirty="0"/>
                        <a:t>Θεραπεία με τραγούδι</a:t>
                      </a:r>
                      <a:endParaRPr lang="e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200" dirty="0"/>
                        <a:t>Τα περισσότερα στοιχεία δείχνουν ότι η θεραπεία με τραγούδι μπορεί να βελτιώσει τη λειτουργία των πνευμόνων. Ορισμένα στοιχεία δείχνουν ότι μπορεί να βελτιώσει το άγχος και την ποιότητα ζωής.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627789">
                <a:tc>
                  <a:txBody>
                    <a:bodyPr/>
                    <a:lstStyle/>
                    <a:p>
                      <a:r>
                        <a:rPr lang="el" sz="1200" dirty="0"/>
                        <a:t>Θετική ψυχολογία που δίνει αίσθηση ελέγχου/σιγουριάς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Δεν βασίζεται σε τεκμηρίωση. </a:t>
                      </a:r>
                      <a:r>
                        <a:rPr lang="el" sz="1200" dirty="0"/>
                        <a:t>Ωστόσο, οι ολιστικές υπηρεσίες </a:t>
                      </a:r>
                      <a:r>
                        <a:rPr lang="el-GR" sz="1200" dirty="0"/>
                        <a:t>αντιμετώπισης της </a:t>
                      </a:r>
                      <a:r>
                        <a:rPr lang="el" sz="1200" dirty="0"/>
                        <a:t>δύσπνοιας μειώνουν το άγχος/κατάθλιψη και χρησιμοποιούν θετική ψυχολογία, βελτιώνοντας την αυτό-αποτελεσματικότητα</a:t>
                      </a:r>
                      <a:r>
                        <a:rPr lang="en-US" sz="1200" dirty="0"/>
                        <a:t>.</a:t>
                      </a:r>
                      <a:endParaRPr lang="e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627789">
                <a:tc>
                  <a:txBody>
                    <a:bodyPr/>
                    <a:lstStyle/>
                    <a:p>
                      <a:r>
                        <a:rPr lang="el" sz="1200" dirty="0"/>
                        <a:t>Κοινωνική παρουσία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200" dirty="0"/>
                        <a:t>Πειραματικά στοιχεία σε υγιείς εθελοντές για </a:t>
                      </a:r>
                      <a:r>
                        <a:rPr lang="el-GR" sz="1200" dirty="0"/>
                        <a:t>συμμετοχή σε κοινωνικές δράσεις (κοινωνικοποίηση) δείχνουν ότι η </a:t>
                      </a:r>
                      <a:r>
                        <a:rPr lang="el" sz="1200" dirty="0"/>
                        <a:t>κοινωνική παρουσία μειώνει την αντίληψη της δύσπνοιας. Οι ασθενείς περιγράφουν καθησυχασμό από την παρουσία άλλων.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649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08EC-5E41-35A0-981A-3D551917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Διαχείριση της ΧΑΠ και της κατάθλιψης της κυρίας </a:t>
            </a:r>
            <a:r>
              <a:rPr lang="el-GR" dirty="0"/>
              <a:t>Βιταλίνα</a:t>
            </a:r>
            <a:endParaRPr lang="el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7A17-A881-9E46-E33A-E80E457B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883025" cy="2628900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800" dirty="0"/>
              <a:t>Συζητήστε την τρέχουσα κατάστασή της με ολιστικό τρόπο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500" dirty="0"/>
              <a:t>Τι μπορεί να αλλάξει/</a:t>
            </a:r>
            <a:r>
              <a:rPr lang="el-GR" sz="1500" dirty="0"/>
              <a:t>τι </a:t>
            </a:r>
            <a:r>
              <a:rPr lang="el" sz="1500" dirty="0"/>
              <a:t>δεν μπορεί να αλλάξει;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500" dirty="0"/>
              <a:t>Κοινή </a:t>
            </a:r>
            <a:r>
              <a:rPr lang="el-GR" sz="1500" dirty="0"/>
              <a:t>προσέγγιση σε </a:t>
            </a:r>
            <a:r>
              <a:rPr lang="el" sz="1500" dirty="0"/>
              <a:t>προγραμματισμένη επίσκεψη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500" dirty="0"/>
              <a:t>Συζητήστε την </a:t>
            </a:r>
            <a:r>
              <a:rPr lang="el-GR" sz="1500" dirty="0"/>
              <a:t>βελτίωση</a:t>
            </a:r>
            <a:r>
              <a:rPr lang="el" sz="1500" dirty="0"/>
              <a:t> της φυσικής της δραστηριότητας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E1A99-9C07-F815-9E98-563328CA4444}"/>
              </a:ext>
            </a:extLst>
          </p:cNvPr>
          <p:cNvSpPr txBox="1">
            <a:spLocks/>
          </p:cNvSpPr>
          <p:nvPr/>
        </p:nvSpPr>
        <p:spPr bwMode="auto">
          <a:xfrm>
            <a:off x="4394200" y="1351758"/>
            <a:ext cx="38830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800" b="1" kern="0" dirty="0"/>
              <a:t>Η κυρία Vitalina θα πρέπει: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600" b="1" kern="0" dirty="0"/>
              <a:t>Να παραπεμφθεί για πνευμονική αποκατάσταση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600" b="1" kern="0" dirty="0"/>
              <a:t>Ξεκινήστε έναν SSRI – για παράδειγμα σερτραλίνη 50 mg od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600" b="1" kern="0" dirty="0"/>
              <a:t>Αποφύγετε τις βενζοδιαζεπίνες</a:t>
            </a:r>
          </a:p>
          <a:p>
            <a:pPr marL="4762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" sz="1900" b="1" kern="0" dirty="0"/>
              <a:t>Προγραμματίστε ένα επόμενο ραντεβού</a:t>
            </a:r>
            <a:endParaRPr lang="pt-PT" sz="1900" kern="0" dirty="0"/>
          </a:p>
          <a:p>
            <a:pPr defTabSz="914400">
              <a:lnSpc>
                <a:spcPct val="100000"/>
              </a:lnSpc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0684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Συνοψίζοντας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l" sz="2000" dirty="0"/>
              <a:t>Κατά την εξέταση ενός ατόμου με ΧΑΠ αξιολογήστε όλες τις συννοσηρότητες</a:t>
            </a:r>
          </a:p>
          <a:p>
            <a:r>
              <a:rPr lang="el" sz="2000" dirty="0"/>
              <a:t>Να είστε σε εγρήγορση για την κατάθλιψη και το άγχος</a:t>
            </a:r>
          </a:p>
          <a:p>
            <a:r>
              <a:rPr lang="el" sz="2000" dirty="0"/>
              <a:t>Η διάγνωση και οι παρεμβάσεις για τη θεραπεία κατάθλιψης και άγχους σε άτομα με ΧΑΠ θα βελτιώσουν </a:t>
            </a:r>
            <a:r>
              <a:rPr lang="el-GR" sz="2000" dirty="0"/>
              <a:t>και </a:t>
            </a:r>
            <a:r>
              <a:rPr lang="el" sz="2000" dirty="0"/>
              <a:t>την ποιότητα ζωής και τ</a:t>
            </a:r>
            <a:r>
              <a:rPr lang="el-GR" sz="2000" dirty="0"/>
              <a:t>ην </a:t>
            </a:r>
            <a:r>
              <a:rPr lang="el" sz="2000" dirty="0"/>
              <a:t>ΧΑΠ </a:t>
            </a:r>
            <a:r>
              <a:rPr lang="el-GR" sz="2000" dirty="0"/>
              <a:t>συνολικά</a:t>
            </a:r>
            <a:endParaRPr lang="el" sz="2000" dirty="0"/>
          </a:p>
        </p:txBody>
      </p:sp>
    </p:spTree>
    <p:extLst>
      <p:ext uri="{BB962C8B-B14F-4D97-AF65-F5344CB8AC3E}">
        <p14:creationId xmlns:p14="http://schemas.microsoft.com/office/powerpoint/2010/main" val="32145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l" dirty="0"/>
              <a:t>Σχετικά με αυτές τις διαφάνειες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6950"/>
            <a:ext cx="7772400" cy="3771900"/>
          </a:xfrm>
        </p:spPr>
        <p:txBody>
          <a:bodyPr/>
          <a:lstStyle/>
          <a:p>
            <a:r>
              <a:rPr lang="el" sz="1400" dirty="0"/>
              <a:t>Μη διστάσετε να χρησιμοποιήσετε, να ενημερώσετε και να διαμοιραστείτε μερικές ή όλες από αυτές τις διαφάνειες σε μη </a:t>
            </a:r>
            <a:r>
              <a:rPr lang="el-GR" sz="1400" dirty="0"/>
              <a:t>εμπορικές </a:t>
            </a:r>
            <a:r>
              <a:rPr lang="el" sz="1400" dirty="0"/>
              <a:t>παρουσιάσεις σας, σε συναδέλφους ή ασθενείς</a:t>
            </a:r>
          </a:p>
          <a:p>
            <a:r>
              <a:rPr lang="el" sz="1400" dirty="0"/>
              <a:t>Υπάρχει μια γενική εισαγωγή στη ΧΑΠ και την ψυχική υγεία η οποία ακολουθείται από μια μελέτη περίπτωσης</a:t>
            </a:r>
          </a:p>
          <a:p>
            <a:r>
              <a:rPr lang="el" sz="1400" dirty="0"/>
              <a:t>Οι διαφάνειες παρέχονται με άδεια Creative Commons CC BY-NC-ND</a:t>
            </a:r>
          </a:p>
          <a:p>
            <a:pPr lvl="1"/>
            <a:r>
              <a:rPr lang="el" sz="1200" dirty="0"/>
              <a:t>Το BY σημαίνει αναφορά (την υποχρέωση αδειοδότησης </a:t>
            </a:r>
            <a:r>
              <a:rPr lang="el-GR" sz="1200" dirty="0"/>
              <a:t>των </a:t>
            </a:r>
            <a:r>
              <a:rPr lang="el" sz="1200" dirty="0"/>
              <a:t>δημιουργ</a:t>
            </a:r>
            <a:r>
              <a:rPr lang="el-GR" sz="1200" dirty="0"/>
              <a:t>ών</a:t>
            </a:r>
            <a:r>
              <a:rPr lang="el" sz="1200" dirty="0"/>
              <a:t> ή άλλων προσώπων </a:t>
            </a:r>
            <a:r>
              <a:rPr lang="el-GR" sz="1200" dirty="0"/>
              <a:t>που </a:t>
            </a:r>
            <a:r>
              <a:rPr lang="el" sz="1200" dirty="0"/>
              <a:t>έχουν συμβάλλει σε αυτό το έγγραφο)</a:t>
            </a:r>
          </a:p>
          <a:p>
            <a:pPr lvl="1"/>
            <a:r>
              <a:rPr lang="el" sz="1200" dirty="0"/>
              <a:t>NC σημαίνει </a:t>
            </a:r>
            <a:r>
              <a:rPr lang="el-GR" sz="1200" dirty="0"/>
              <a:t>μη </a:t>
            </a:r>
            <a:r>
              <a:rPr lang="el-GR" sz="1200" dirty="0" err="1"/>
              <a:t>εμπορικ</a:t>
            </a:r>
            <a:r>
              <a:rPr lang="en-US" sz="1200" dirty="0" err="1"/>
              <a:t>ή</a:t>
            </a:r>
            <a:r>
              <a:rPr lang="el-GR" sz="1200" dirty="0"/>
              <a:t> χρήση </a:t>
            </a:r>
            <a:r>
              <a:rPr lang="el" sz="1200" dirty="0"/>
              <a:t>(η εμπορική χρήση εξαιρείται από τη χορήγηση άδειας)</a:t>
            </a:r>
          </a:p>
          <a:p>
            <a:pPr lvl="1"/>
            <a:r>
              <a:rPr lang="el" sz="1200" dirty="0"/>
              <a:t>ND σημαίνει παράγωγα έργα (επιτρέπεται η κοινοποίηση μόνο των πανομοιότυπων αντιγράφων του έργου)</a:t>
            </a:r>
          </a:p>
          <a:p>
            <a:r>
              <a:rPr lang="el" sz="1400" dirty="0"/>
              <a:t>Όταν χρησιμοποιείτε τις διαφάνειές μας, διατηρήστε την αναφορά της πηγής: IPCRG 2022 </a:t>
            </a:r>
            <a:r>
              <a:rPr lang="el-GR" sz="1400" dirty="0"/>
              <a:t>ΧΑΠ</a:t>
            </a:r>
            <a:r>
              <a:rPr lang="el" sz="1400" dirty="0"/>
              <a:t> και Ψυχική Υγεία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sz="2400" dirty="0"/>
              <a:t>Γλωσσάρι όρων, συντμήσεων και ακρωνύμιων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l" sz="1200" b="1" dirty="0"/>
              <a:t>bpm</a:t>
            </a:r>
            <a:r>
              <a:rPr lang="el" sz="1200" dirty="0"/>
              <a:t>,</a:t>
            </a:r>
            <a:r>
              <a:rPr lang="el" sz="1200" b="1" dirty="0"/>
              <a:t> </a:t>
            </a:r>
            <a:r>
              <a:rPr lang="el-GR" sz="1200" dirty="0"/>
              <a:t>καρδιακοί παλμοί </a:t>
            </a:r>
            <a:endParaRPr lang="el" sz="1200" dirty="0"/>
          </a:p>
          <a:p>
            <a:r>
              <a:rPr lang="el" sz="1200" b="1" dirty="0"/>
              <a:t>ΔΜΣ</a:t>
            </a:r>
            <a:r>
              <a:rPr lang="el" sz="1200" dirty="0"/>
              <a:t>, </a:t>
            </a:r>
            <a:r>
              <a:rPr lang="el-GR" sz="1200" dirty="0"/>
              <a:t>Δ</a:t>
            </a:r>
            <a:r>
              <a:rPr lang="el" sz="1200" dirty="0"/>
              <a:t>είκτης μάζας σώματος</a:t>
            </a:r>
          </a:p>
          <a:p>
            <a:r>
              <a:rPr lang="el" sz="1200" b="1" dirty="0"/>
              <a:t>ΧΑΠ</a:t>
            </a:r>
            <a:r>
              <a:rPr lang="el" sz="1200" dirty="0"/>
              <a:t>, Χρόνια αποφρακτική πνευμονοπάθεια</a:t>
            </a:r>
          </a:p>
          <a:p>
            <a:r>
              <a:rPr lang="el" sz="1200" b="1" dirty="0"/>
              <a:t>CVD</a:t>
            </a:r>
            <a:r>
              <a:rPr lang="el" sz="1200" dirty="0"/>
              <a:t>, Καρδιαγγειακά νοσήματα</a:t>
            </a:r>
          </a:p>
          <a:p>
            <a:r>
              <a:rPr lang="el" sz="1200" b="1" dirty="0"/>
              <a:t>FEV </a:t>
            </a:r>
            <a:r>
              <a:rPr lang="el" sz="1200" b="1" baseline="-25000" dirty="0"/>
              <a:t>1</a:t>
            </a:r>
            <a:r>
              <a:rPr lang="el" sz="1200" dirty="0"/>
              <a:t>, Δυναμικά εκπνεόμενος όγκος στο πρώτο δευτερόλεπτο</a:t>
            </a:r>
          </a:p>
          <a:p>
            <a:r>
              <a:rPr lang="el" sz="1200" b="1" dirty="0"/>
              <a:t>FVC</a:t>
            </a:r>
            <a:r>
              <a:rPr lang="el" sz="1200" dirty="0"/>
              <a:t>, Δυναμικ</a:t>
            </a:r>
            <a:r>
              <a:rPr lang="el-GR" sz="1200" dirty="0"/>
              <a:t>ά</a:t>
            </a:r>
            <a:r>
              <a:rPr lang="el" sz="1200" dirty="0"/>
              <a:t> εκπνεόμενη ζωτικής χωρητικότητα</a:t>
            </a:r>
          </a:p>
          <a:p>
            <a:r>
              <a:rPr lang="el" sz="1200" b="1" dirty="0"/>
              <a:t>GOLD</a:t>
            </a:r>
            <a:r>
              <a:rPr lang="el" sz="1200" dirty="0"/>
              <a:t>, Παγκόσμια Πρωτοβουλία για τη Χρόνια Αποφρακτική Πνευμονοπάθεια</a:t>
            </a:r>
          </a:p>
          <a:p>
            <a:r>
              <a:rPr lang="el" sz="1200" b="1" dirty="0"/>
              <a:t>HbA1c</a:t>
            </a:r>
            <a:r>
              <a:rPr lang="el" sz="1200" dirty="0"/>
              <a:t>, </a:t>
            </a:r>
            <a:r>
              <a:rPr lang="el-GR" sz="1200" dirty="0"/>
              <a:t>Γ</a:t>
            </a:r>
            <a:r>
              <a:rPr lang="el" sz="1200" dirty="0"/>
              <a:t>λυκοζυλιωμένη αιμοσφαιρίνη</a:t>
            </a:r>
            <a:endParaRPr lang="en-US" sz="1200" dirty="0"/>
          </a:p>
          <a:p>
            <a:r>
              <a:rPr lang="el" sz="1200" b="1" dirty="0"/>
              <a:t>HDL</a:t>
            </a:r>
            <a:r>
              <a:rPr lang="el" sz="1200" dirty="0"/>
              <a:t>, </a:t>
            </a:r>
            <a:r>
              <a:rPr lang="el-GR" sz="1200" dirty="0"/>
              <a:t>Λ</a:t>
            </a:r>
            <a:r>
              <a:rPr lang="el" sz="1200" dirty="0"/>
              <a:t>ιποπρωτεΐνη υψηλής πυκνότητας</a:t>
            </a:r>
          </a:p>
          <a:p>
            <a:r>
              <a:rPr lang="el" sz="1200" b="1" dirty="0"/>
              <a:t>LDL</a:t>
            </a:r>
            <a:r>
              <a:rPr lang="el" sz="1200" dirty="0"/>
              <a:t>, Λιποπρωτεΐνη χαμηλής πυκνότητας</a:t>
            </a:r>
          </a:p>
          <a:p>
            <a:r>
              <a:rPr lang="el" sz="1200" b="1" dirty="0"/>
              <a:t>od</a:t>
            </a:r>
            <a:r>
              <a:rPr lang="el" sz="1200" dirty="0"/>
              <a:t>, Μία φορά την ημέρα</a:t>
            </a:r>
          </a:p>
          <a:p>
            <a:r>
              <a:rPr lang="el" sz="1200" b="1" dirty="0"/>
              <a:t>PCP</a:t>
            </a:r>
            <a:r>
              <a:rPr lang="el" sz="1200" dirty="0"/>
              <a:t>, </a:t>
            </a:r>
            <a:r>
              <a:rPr lang="en-US" sz="1200" dirty="0"/>
              <a:t>I</a:t>
            </a:r>
            <a:r>
              <a:rPr lang="el" sz="1200" dirty="0"/>
              <a:t>ατρός πρωτοβάθμιας περίθαλψης</a:t>
            </a:r>
          </a:p>
          <a:p>
            <a:r>
              <a:rPr lang="el" sz="1200" b="1" dirty="0"/>
              <a:t>PHQ-4</a:t>
            </a:r>
            <a:r>
              <a:rPr lang="el" sz="1200" dirty="0"/>
              <a:t>, Ερωτηματολόγιο Υγείας Ασθενούς</a:t>
            </a:r>
          </a:p>
          <a:p>
            <a:r>
              <a:rPr lang="el" sz="1200" b="1" dirty="0"/>
              <a:t>PHQ-9</a:t>
            </a:r>
            <a:r>
              <a:rPr lang="el" sz="1200" dirty="0"/>
              <a:t>, Ερωτηματολόγιο Υγείας Ασθενούς</a:t>
            </a:r>
          </a:p>
          <a:p>
            <a:r>
              <a:rPr lang="en-US" sz="1200" b="1" dirty="0"/>
              <a:t>QoL</a:t>
            </a:r>
            <a:r>
              <a:rPr lang="el" sz="1200" dirty="0"/>
              <a:t>, </a:t>
            </a:r>
            <a:r>
              <a:rPr lang="el-GR" sz="1200" dirty="0"/>
              <a:t>Π</a:t>
            </a:r>
            <a:r>
              <a:rPr lang="el" sz="1200" dirty="0"/>
              <a:t>οιότητα ζωής</a:t>
            </a:r>
          </a:p>
          <a:p>
            <a:r>
              <a:rPr lang="el" sz="1200" b="1" dirty="0"/>
              <a:t>SSRI</a:t>
            </a:r>
            <a:r>
              <a:rPr lang="el" sz="1200" dirty="0"/>
              <a:t>, Εκλεκτικ</a:t>
            </a:r>
            <a:r>
              <a:rPr lang="el-GR" sz="1200" dirty="0"/>
              <a:t>οί</a:t>
            </a:r>
            <a:r>
              <a:rPr lang="el" sz="1200" dirty="0"/>
              <a:t> αναστολ</a:t>
            </a:r>
            <a:r>
              <a:rPr lang="el-GR" sz="1200" dirty="0"/>
              <a:t>είς</a:t>
            </a:r>
            <a:r>
              <a:rPr lang="el" sz="1200" dirty="0"/>
              <a:t> επαναπρόσληψης σεροτονίνης</a:t>
            </a:r>
          </a:p>
        </p:txBody>
      </p:sp>
    </p:spTree>
    <p:extLst>
      <p:ext uri="{BB962C8B-B14F-4D97-AF65-F5344CB8AC3E}">
        <p14:creationId xmlns:p14="http://schemas.microsoft.com/office/powerpoint/2010/main" val="33637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E32-831D-6143-FA8B-F94B24A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Ο στόχος μας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4ED1-8072-531F-E800-4D6A42EF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dirty="0"/>
              <a:t>Να αναδείξουμε τη σημασία της </a:t>
            </a:r>
            <a:r>
              <a:rPr lang="el-GR" dirty="0"/>
              <a:t>ανίχνευσης, </a:t>
            </a:r>
            <a:r>
              <a:rPr lang="el" i="1" dirty="0"/>
              <a:t>αξιολόγησης και της </a:t>
            </a:r>
            <a:r>
              <a:rPr lang="el-GR" i="1" dirty="0"/>
              <a:t>αντιμετώπισης</a:t>
            </a:r>
            <a:r>
              <a:rPr lang="el" i="1" dirty="0"/>
              <a:t> τ</a:t>
            </a:r>
            <a:r>
              <a:rPr lang="el-GR" i="1" dirty="0"/>
              <a:t>ης κατάθλιψης </a:t>
            </a:r>
            <a:r>
              <a:rPr lang="el" dirty="0"/>
              <a:t>σε άτομα με ΧΑΠ </a:t>
            </a:r>
            <a:r>
              <a:rPr lang="el-GR" dirty="0"/>
              <a:t>δίνοντας παραδείγματα παρέμβασης μέσω μιας κλινικής περίπτωσης.</a:t>
            </a:r>
            <a:endParaRPr lang="el" dirty="0"/>
          </a:p>
        </p:txBody>
      </p:sp>
    </p:spTree>
    <p:extLst>
      <p:ext uri="{BB962C8B-B14F-4D97-AF65-F5344CB8AC3E}">
        <p14:creationId xmlns:p14="http://schemas.microsoft.com/office/powerpoint/2010/main" val="413831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8D90-93AC-1842-CECA-CCD118A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Τι θα μάθετε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A9EB-987B-846F-8A8D-91B43BF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sz="2000" dirty="0"/>
              <a:t>Πώς να αξιολογήσετε ένα άτομο με ΧΑΠ για συμπτώματα κατάθλιψης</a:t>
            </a:r>
          </a:p>
          <a:p>
            <a:r>
              <a:rPr lang="el" sz="2000" dirty="0"/>
              <a:t>Κατάλληλα εργαλεία για την αξιολόγηση της κατάθλιψης σε ένα άτομο με ΧΑΠ</a:t>
            </a:r>
          </a:p>
          <a:p>
            <a:r>
              <a:rPr lang="el" sz="2000" dirty="0"/>
              <a:t>Πώς να διαχειριστείτε την κατάθλιψη σε ένα άτομο με ΧΑΠ</a:t>
            </a:r>
          </a:p>
        </p:txBody>
      </p:sp>
    </p:spTree>
    <p:extLst>
      <p:ext uri="{BB962C8B-B14F-4D97-AF65-F5344CB8AC3E}">
        <p14:creationId xmlns:p14="http://schemas.microsoft.com/office/powerpoint/2010/main" val="63967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Ψυχικές διαταραχές: </a:t>
            </a:r>
            <a:br>
              <a:rPr lang="en-US" dirty="0"/>
            </a:br>
            <a:r>
              <a:rPr lang="el" dirty="0"/>
              <a:t>Σημαντικές συννοσηρότητες στη ΧΑΠ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7772400" cy="3155786"/>
          </a:xfrm>
        </p:spPr>
        <p:txBody>
          <a:bodyPr/>
          <a:lstStyle/>
          <a:p>
            <a:r>
              <a:rPr lang="el" sz="1600" dirty="0"/>
              <a:t>Το άγχος και η κατάθλιψη είναι συχνά στη ΧΑΠ και σχετίζονται με χειρότερη κατάσταση υγείας και αυξημένο κίνδυνο παροξύνσεων και επείγουσας εισαγωγής στο νοσοκομείο</a:t>
            </a:r>
            <a:r>
              <a:rPr lang="el" sz="1600" baseline="30000" dirty="0"/>
              <a:t>1</a:t>
            </a:r>
          </a:p>
          <a:p>
            <a:r>
              <a:rPr lang="el" sz="1600" dirty="0"/>
              <a:t>Πολλαπλές μελέτες έχουν </a:t>
            </a:r>
            <a:r>
              <a:rPr lang="el-GR" sz="1600" dirty="0"/>
              <a:t>αναδείξει </a:t>
            </a:r>
            <a:r>
              <a:rPr lang="el" sz="1600" dirty="0"/>
              <a:t>συσχέτιση μεταξύ του καπνίσματος και των αυξημένων συμπτωμάτων άγχους ή </a:t>
            </a:r>
            <a:r>
              <a:rPr lang="el-GR" sz="1600" dirty="0"/>
              <a:t>αγχώδους διαταραχής</a:t>
            </a:r>
            <a:r>
              <a:rPr lang="el" sz="1600" baseline="30000" dirty="0"/>
              <a:t>2</a:t>
            </a:r>
          </a:p>
          <a:p>
            <a:r>
              <a:rPr lang="el" sz="1600" dirty="0"/>
              <a:t>Το κάπνισμα, η κατάθλιψη και το άγχος συνδέονται με υψηλότερο κίνδυνο θανάτου σε άτομα με ΧΑΠ </a:t>
            </a:r>
            <a:r>
              <a:rPr lang="el" sz="1600" baseline="30000" dirty="0"/>
              <a:t>3</a:t>
            </a:r>
          </a:p>
          <a:p>
            <a:pPr marL="0" indent="0">
              <a:buNone/>
            </a:pPr>
            <a:endParaRPr lang="en-US" sz="1600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56488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800" kern="0" dirty="0"/>
              <a:t>1. GOLD 2022. Διαθέσιμο στη διεύθυνση: https://goldcopd.org/2022-gold-reports-2/; </a:t>
            </a:r>
            <a:br>
              <a:rPr lang="en-US" sz="800" kern="0" dirty="0"/>
            </a:br>
            <a:r>
              <a:rPr lang="el" sz="800" kern="0" dirty="0"/>
              <a:t>2. Moylan S, et al. Brain </a:t>
            </a:r>
            <a:r>
              <a:rPr lang="el" sz="800" kern="0" dirty="0" err="1"/>
              <a:t>Behav </a:t>
            </a:r>
            <a:r>
              <a:rPr lang="el" sz="800" kern="0" dirty="0"/>
              <a:t>2013; 3:302-26; 3. Lou P, et al. Respir Care 2014; 59:54-61.</a:t>
            </a:r>
          </a:p>
        </p:txBody>
      </p:sp>
    </p:spTree>
    <p:extLst>
      <p:ext uri="{BB962C8B-B14F-4D97-AF65-F5344CB8AC3E}">
        <p14:creationId xmlns:p14="http://schemas.microsoft.com/office/powerpoint/2010/main" val="34193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ΧΑΠ και ψυχικές διαταραχές: Κατάθλιψη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sz="1800" dirty="0"/>
              <a:t>Οι </a:t>
            </a:r>
            <a:r>
              <a:rPr lang="el-GR" sz="1800" dirty="0"/>
              <a:t>ιατροί ΠΦΥ</a:t>
            </a:r>
            <a:r>
              <a:rPr lang="el" sz="1800" dirty="0"/>
              <a:t> συχνά έχουν χαμηλή αυτοπεποίθηση για την αξιολόγηση και τη θεραπεία προβλημάτων ψυχικής υγείας, λόγω </a:t>
            </a:r>
            <a:r>
              <a:rPr lang="el-GR" sz="1800" dirty="0"/>
              <a:t>της πολυπλοκότητας της κατάστασης αλλά </a:t>
            </a:r>
            <a:r>
              <a:rPr lang="el" sz="1800" dirty="0"/>
              <a:t>και συμπτωμάτων όπως η δύσπνοια</a:t>
            </a:r>
          </a:p>
          <a:p>
            <a:r>
              <a:rPr lang="el" sz="1800" dirty="0"/>
              <a:t>Περίπου το 30% των ατόμων με ΧΑΠ έχουν </a:t>
            </a:r>
            <a:r>
              <a:rPr lang="el-GR" sz="1800" dirty="0"/>
              <a:t>ως </a:t>
            </a:r>
            <a:r>
              <a:rPr lang="el" sz="1800" dirty="0"/>
              <a:t>συννοσηρότητα κατάθλιψη</a:t>
            </a:r>
            <a:r>
              <a:rPr lang="el" sz="1800" baseline="30000" dirty="0"/>
              <a:t>1-3</a:t>
            </a:r>
          </a:p>
          <a:p>
            <a:r>
              <a:rPr lang="el" sz="1800" dirty="0"/>
              <a:t>Η κατάθλιψη υποδιαγιγνώσκεται και υποθεραπεύεται σε άτομα με ΧΑΠ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800" kern="0" dirty="0"/>
              <a:t>1. Pollok J, et αϊ. Cochrane Database Syst Rev 2019;3:CD012347; 2. </a:t>
            </a:r>
            <a:r>
              <a:rPr lang="el" sz="800" kern="0" dirty="0" err="1"/>
              <a:t>Sohapal </a:t>
            </a:r>
            <a:r>
              <a:rPr lang="el" sz="800" kern="0" dirty="0"/>
              <a:t>R. Trials 2020;21:18 (2020); </a:t>
            </a:r>
            <a:br>
              <a:rPr lang="en-US" sz="800" kern="0" dirty="0"/>
            </a:br>
            <a:r>
              <a:rPr lang="el" sz="800" kern="0" dirty="0"/>
              <a:t>3. Yohannes AM, </a:t>
            </a:r>
            <a:r>
              <a:rPr lang="el" sz="800" kern="0" dirty="0" err="1"/>
              <a:t>Αλεξόπουλος </a:t>
            </a:r>
            <a:r>
              <a:rPr lang="el" sz="800" kern="0" dirty="0"/>
              <a:t>Γ.Σ. </a:t>
            </a:r>
            <a:r>
              <a:rPr lang="el" sz="800" kern="0" dirty="0" err="1"/>
              <a:t>Eur </a:t>
            </a:r>
            <a:r>
              <a:rPr lang="el" sz="800" kern="0" dirty="0"/>
              <a:t>Respir Rev 2014:23:345-9.</a:t>
            </a:r>
          </a:p>
        </p:txBody>
      </p:sp>
    </p:spTree>
    <p:extLst>
      <p:ext uri="{BB962C8B-B14F-4D97-AF65-F5344CB8AC3E}">
        <p14:creationId xmlns:p14="http://schemas.microsoft.com/office/powerpoint/2010/main" val="180731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Μελέτη περίπτωσης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2A17C-DFE5-ABB1-64F8-E0BA6D1868FA}"/>
              </a:ext>
            </a:extLst>
          </p:cNvPr>
          <p:cNvSpPr txBox="1"/>
          <p:nvPr/>
        </p:nvSpPr>
        <p:spPr>
          <a:xfrm>
            <a:off x="942508" y="4639064"/>
            <a:ext cx="743043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/>
              <a:t>Αναπνοή και ευεξία με γνώμονα την καθολική πρόσβαση στη σωστή περίθαλψη</a:t>
            </a:r>
          </a:p>
        </p:txBody>
      </p:sp>
    </p:spTree>
    <p:extLst>
      <p:ext uri="{BB962C8B-B14F-4D97-AF65-F5344CB8AC3E}">
        <p14:creationId xmlns:p14="http://schemas.microsoft.com/office/powerpoint/2010/main" val="933915726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1885</Words>
  <Application>Microsoft Office PowerPoint</Application>
  <PresentationFormat>On-screen Show (16:9)</PresentationFormat>
  <Paragraphs>235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Times</vt:lpstr>
      <vt:lpstr>Wingdings</vt:lpstr>
      <vt:lpstr>1_Blank Presentation</vt:lpstr>
      <vt:lpstr>ΧΑΠ και Ψυχική Υγεία</vt:lpstr>
      <vt:lpstr>ΧΑΠ και Ψυχική Υγεία  Συζήτηση κλινικής περίπτωσης ΧΑΠ και κατάθλιψη  Cláudia Vicente (Πορτογαλία) και Ιωάννα Τσιλιγιάννη (Ελλάδα)</vt:lpstr>
      <vt:lpstr>Σχετικά με αυτές τις διαφάνειες</vt:lpstr>
      <vt:lpstr>Γλωσσάρι όρων, συντμήσεων και ακρωνύμιων</vt:lpstr>
      <vt:lpstr>Ο στόχος μας</vt:lpstr>
      <vt:lpstr>Τι θα μάθετε</vt:lpstr>
      <vt:lpstr>Ψυχικές διαταραχές:  Σημαντικές συννοσηρότητες στη ΧΑΠ</vt:lpstr>
      <vt:lpstr>ΧΑΠ και ψυχικές διαταραχές: Κατάθλιψη</vt:lpstr>
      <vt:lpstr>Μελέτη περίπτωσης</vt:lpstr>
      <vt:lpstr>Ιστορικό</vt:lpstr>
      <vt:lpstr>Ιατρικό ιστορικό και παράγοντες κινδύνου</vt:lpstr>
      <vt:lpstr>Λόγος που επισκέφτηκε τον γιατρό της</vt:lpstr>
      <vt:lpstr>Σωματική εξέταση</vt:lpstr>
      <vt:lpstr>Τι πρέπει να κάνεις;</vt:lpstr>
      <vt:lpstr>Στο πρώτο της ραντεβού</vt:lpstr>
      <vt:lpstr>ΧΑΠ και Ψυχική Υγεία: Ολιστική και πρακτική καθοδήγηση για την Πρωτοβάθμια Υγεία</vt:lpstr>
      <vt:lpstr>Η αξιολόγηση του καρδιαγγειακού κινδύνου της κυρίας Vitalina</vt:lpstr>
      <vt:lpstr>Αξιολόγηση της ΧΑΠ της κ. Βιταλίνα</vt:lpstr>
      <vt:lpstr>Σπιρομέτρηση</vt:lpstr>
      <vt:lpstr>Αξιολόγηση σοβαρότητας απόφραξης</vt:lpstr>
      <vt:lpstr>Η κλινική εικόνα της κυρίας Βιταλίνα</vt:lpstr>
      <vt:lpstr>Προσδιορισμός προβλημάτων ψυχικής υγείας σε άτομα με ΧΑΠ</vt:lpstr>
      <vt:lpstr>Προσδιορισμός προβλημάτων ψυχικής υγείας σε άτομα με ΧΑΠ: PHQ-4</vt:lpstr>
      <vt:lpstr>Λεπτομερέστερη αξιολόγηση της κατάθλιψης: PHQ-9</vt:lpstr>
      <vt:lpstr>Σκεφτείτε για την κυρία Βιταλίνα</vt:lpstr>
      <vt:lpstr>Διαχείριση της ΧΑΠ της κυρίας Βιταλίνας και της κατάθλιψής της</vt:lpstr>
      <vt:lpstr>Οι παρεμβάσεις για την αντιμετώπιση της δύσπνοιας μπορεί να ανακουφίσουν τα συμπτώματα της κατάθλιψης</vt:lpstr>
      <vt:lpstr>Διαχείριση της ΧΑΠ και της κατάθλιψης της κυρίας Βιταλίνα</vt:lpstr>
      <vt:lpstr>Συνοψίζοντας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Ι. Tsiligianni</cp:lastModifiedBy>
  <cp:revision>36</cp:revision>
  <dcterms:created xsi:type="dcterms:W3CDTF">2019-11-21T21:57:43Z</dcterms:created>
  <dcterms:modified xsi:type="dcterms:W3CDTF">2022-11-13T20:30:21Z</dcterms:modified>
</cp:coreProperties>
</file>