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35"/>
  </p:notesMasterIdLst>
  <p:sldIdLst>
    <p:sldId id="264" r:id="rId2"/>
    <p:sldId id="265" r:id="rId3"/>
    <p:sldId id="263" r:id="rId4"/>
    <p:sldId id="266" r:id="rId5"/>
    <p:sldId id="267" r:id="rId6"/>
    <p:sldId id="268" r:id="rId7"/>
    <p:sldId id="270" r:id="rId8"/>
    <p:sldId id="317" r:id="rId9"/>
    <p:sldId id="272" r:id="rId10"/>
    <p:sldId id="273" r:id="rId11"/>
    <p:sldId id="274" r:id="rId12"/>
    <p:sldId id="275" r:id="rId13"/>
    <p:sldId id="308" r:id="rId14"/>
    <p:sldId id="309" r:id="rId15"/>
    <p:sldId id="310" r:id="rId16"/>
    <p:sldId id="311" r:id="rId17"/>
    <p:sldId id="312" r:id="rId18"/>
    <p:sldId id="313" r:id="rId19"/>
    <p:sldId id="293" r:id="rId20"/>
    <p:sldId id="318" r:id="rId21"/>
    <p:sldId id="302" r:id="rId22"/>
    <p:sldId id="315" r:id="rId23"/>
    <p:sldId id="316" r:id="rId24"/>
    <p:sldId id="319" r:id="rId25"/>
    <p:sldId id="320" r:id="rId26"/>
    <p:sldId id="321" r:id="rId27"/>
    <p:sldId id="322" r:id="rId28"/>
    <p:sldId id="305" r:id="rId29"/>
    <p:sldId id="323" r:id="rId30"/>
    <p:sldId id="271" r:id="rId31"/>
    <p:sldId id="282" r:id="rId32"/>
    <p:sldId id="324" r:id="rId33"/>
    <p:sldId id="29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3946" autoAdjust="0"/>
  </p:normalViewPr>
  <p:slideViewPr>
    <p:cSldViewPr snapToGrid="0" snapToObjects="1">
      <p:cViewPr varScale="1">
        <p:scale>
          <a:sx n="137" d="100"/>
          <a:sy n="137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8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6572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 err="1">
                <a:solidFill>
                  <a:srgbClr val="074B88"/>
                </a:solidFill>
              </a:rPr>
              <a:t>Respira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si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simte-te</a:t>
            </a:r>
            <a:r>
              <a:rPr lang="en-US" sz="1600" i="1" dirty="0">
                <a:solidFill>
                  <a:srgbClr val="074B88"/>
                </a:solidFill>
              </a:rPr>
              <a:t> bine </a:t>
            </a:r>
            <a:r>
              <a:rPr lang="en-US" sz="1600" i="1" dirty="0" err="1">
                <a:solidFill>
                  <a:srgbClr val="074B88"/>
                </a:solidFill>
              </a:rPr>
              <a:t>prin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accesul</a:t>
            </a:r>
            <a:r>
              <a:rPr lang="en-US" sz="1600" i="1" dirty="0">
                <a:solidFill>
                  <a:srgbClr val="074B88"/>
                </a:solidFill>
              </a:rPr>
              <a:t> universal la o </a:t>
            </a:r>
            <a:r>
              <a:rPr lang="en-US" sz="1600" i="1" dirty="0" err="1">
                <a:solidFill>
                  <a:srgbClr val="074B88"/>
                </a:solidFill>
              </a:rPr>
              <a:t>îngrijire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corectă</a:t>
            </a:r>
            <a:endParaRPr lang="en-US" sz="1600" i="1" dirty="0">
              <a:solidFill>
                <a:srgbClr val="074B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7F2938DA-659B-11A3-787D-0112DA27CD4D}"/>
              </a:ext>
            </a:extLst>
          </p:cNvPr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F2CB799-EABD-03F3-1BE1-3EC58F2B517C}"/>
              </a:ext>
            </a:extLst>
          </p:cNvPr>
          <p:cNvSpPr txBox="1"/>
          <p:nvPr userDrawn="1"/>
        </p:nvSpPr>
        <p:spPr>
          <a:xfrm>
            <a:off x="1016000" y="4942228"/>
            <a:ext cx="7462837" cy="11990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 Ingelheim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oferit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un grant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educațional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nerestricționat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pentru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sprijini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dezvoltarea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și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costurile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asociate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dar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nu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contribuit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la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conținutul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acestui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document.</a:t>
            </a:r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0" y="1171575"/>
            <a:ext cx="8213047" cy="933450"/>
          </a:xfrm>
        </p:spPr>
        <p:txBody>
          <a:bodyPr/>
          <a:lstStyle/>
          <a:p>
            <a:r>
              <a:rPr lang="en-GB" dirty="0"/>
              <a:t>BPOC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sănătatea</a:t>
            </a:r>
            <a:r>
              <a:rPr lang="en-GB" dirty="0"/>
              <a:t> </a:t>
            </a:r>
            <a:r>
              <a:rPr lang="en-GB" dirty="0" err="1"/>
              <a:t>mintală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1650337" y="2248584"/>
            <a:ext cx="646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 </a:t>
            </a:r>
            <a:r>
              <a:rPr lang="en-US" b="1" dirty="0" err="1"/>
              <a:t>inițiativă</a:t>
            </a:r>
            <a:r>
              <a:rPr lang="en-US" b="1" dirty="0"/>
              <a:t> a IPCRG</a:t>
            </a:r>
          </a:p>
          <a:p>
            <a:pPr algn="ctr"/>
            <a:r>
              <a:rPr lang="en-US" b="1" dirty="0" err="1"/>
              <a:t>Ghid</a:t>
            </a:r>
            <a:r>
              <a:rPr lang="en-US" b="1" dirty="0"/>
              <a:t> holistic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practic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asistența</a:t>
            </a:r>
            <a:r>
              <a:rPr lang="en-US" b="1" dirty="0"/>
              <a:t> </a:t>
            </a:r>
            <a:r>
              <a:rPr lang="en-US" b="1" dirty="0" err="1"/>
              <a:t>medicală</a:t>
            </a:r>
            <a:r>
              <a:rPr lang="en-US" b="1" dirty="0"/>
              <a:t> </a:t>
            </a:r>
            <a:r>
              <a:rPr lang="en-US" b="1" dirty="0" err="1"/>
              <a:t>primară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344774" y="3419917"/>
            <a:ext cx="8454452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oferit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un grant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educațional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nerestricționat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pentru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sprijini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dezvoltarea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și</a:t>
            </a:r>
            <a:endParaRPr lang="en-US" sz="1050" spc="-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costurile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asociate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dar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nu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la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conținutul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acestui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B763BB-EC80-2F9B-812E-FE47E4BD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ED5B9-8AD7-0B88-FC5C-29486BBC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/>
              <a:t>Johan </a:t>
            </a:r>
            <a:r>
              <a:rPr lang="en-US" sz="1500" dirty="0" err="1"/>
              <a:t>este</a:t>
            </a:r>
            <a:r>
              <a:rPr lang="en-US" sz="1500" dirty="0"/>
              <a:t> un </a:t>
            </a:r>
            <a:r>
              <a:rPr lang="en-US" sz="1500" dirty="0" err="1"/>
              <a:t>bărbat</a:t>
            </a:r>
            <a:r>
              <a:rPr lang="en-US" sz="1500" dirty="0"/>
              <a:t> de 68 de ani</a:t>
            </a:r>
          </a:p>
          <a:p>
            <a:r>
              <a:rPr lang="en-US" sz="1500" dirty="0"/>
              <a:t>A </a:t>
            </a:r>
            <a:r>
              <a:rPr lang="en-US" sz="1500" dirty="0" err="1"/>
              <a:t>ieșit</a:t>
            </a:r>
            <a:r>
              <a:rPr lang="en-US" sz="1500" dirty="0"/>
              <a:t> la </a:t>
            </a:r>
            <a:r>
              <a:rPr lang="en-US" sz="1500" dirty="0" err="1"/>
              <a:t>pensie</a:t>
            </a:r>
            <a:r>
              <a:rPr lang="en-US" sz="1500" dirty="0"/>
              <a:t> </a:t>
            </a:r>
            <a:r>
              <a:rPr lang="en-US" sz="1500" dirty="0" err="1"/>
              <a:t>în</a:t>
            </a:r>
            <a:r>
              <a:rPr lang="en-US" sz="1500" dirty="0"/>
              <a:t> </a:t>
            </a:r>
            <a:r>
              <a:rPr lang="en-US" sz="1500" dirty="0" err="1"/>
              <a:t>urmă</a:t>
            </a:r>
            <a:r>
              <a:rPr lang="en-US" sz="1500" dirty="0"/>
              <a:t> cu 4 ani. (</a:t>
            </a:r>
            <a:r>
              <a:rPr lang="en-US" sz="1500" dirty="0" err="1"/>
              <a:t>Înainte</a:t>
            </a:r>
            <a:r>
              <a:rPr lang="en-US" sz="1500" dirty="0"/>
              <a:t> de </a:t>
            </a:r>
            <a:r>
              <a:rPr lang="en-US" sz="1500" dirty="0" err="1"/>
              <a:t>aceasta</a:t>
            </a:r>
            <a:r>
              <a:rPr lang="en-US" sz="1500" dirty="0"/>
              <a:t>,) </a:t>
            </a:r>
            <a:r>
              <a:rPr lang="en-US" sz="1500" dirty="0">
                <a:solidFill>
                  <a:srgbClr val="92D050"/>
                </a:solidFill>
              </a:rPr>
              <a:t>A</a:t>
            </a:r>
            <a:r>
              <a:rPr lang="en-US" sz="1500" dirty="0"/>
              <a:t> </a:t>
            </a:r>
            <a:r>
              <a:rPr lang="en-US" sz="1500" dirty="0" err="1">
                <a:solidFill>
                  <a:srgbClr val="92D050"/>
                </a:solidFill>
              </a:rPr>
              <a:t>fost</a:t>
            </a:r>
            <a:r>
              <a:rPr lang="en-US" sz="1500" dirty="0">
                <a:solidFill>
                  <a:srgbClr val="92D050"/>
                </a:solidFill>
              </a:rPr>
              <a:t> </a:t>
            </a:r>
            <a:r>
              <a:rPr lang="en-US" sz="1500" dirty="0"/>
              <a:t>(</a:t>
            </a:r>
            <a:r>
              <a:rPr lang="en-US" sz="1500" dirty="0" err="1"/>
              <a:t>lucrat</a:t>
            </a:r>
            <a:r>
              <a:rPr lang="en-US" sz="1500" dirty="0"/>
              <a:t> ca</a:t>
            </a:r>
            <a:r>
              <a:rPr lang="en-US" sz="1500" dirty="0">
                <a:solidFill>
                  <a:srgbClr val="92D050"/>
                </a:solidFill>
              </a:rPr>
              <a:t>)</a:t>
            </a:r>
            <a:r>
              <a:rPr lang="en-US" sz="1500" dirty="0"/>
              <a:t> </a:t>
            </a:r>
            <a:r>
              <a:rPr lang="en-US" sz="1500" dirty="0" err="1"/>
              <a:t>contabil</a:t>
            </a:r>
            <a:r>
              <a:rPr lang="en-US" sz="1500" dirty="0"/>
              <a:t> </a:t>
            </a:r>
            <a:r>
              <a:rPr lang="en-US" sz="1500" dirty="0" err="1"/>
              <a:t>într</a:t>
            </a:r>
            <a:r>
              <a:rPr lang="en-US" sz="1500" dirty="0"/>
              <a:t>- </a:t>
            </a:r>
            <a:r>
              <a:rPr lang="en-US" sz="1500" dirty="0">
                <a:solidFill>
                  <a:srgbClr val="92D050"/>
                </a:solidFill>
              </a:rPr>
              <a:t>o firma mica,</a:t>
            </a:r>
            <a:r>
              <a:rPr lang="en-US" sz="1500" dirty="0"/>
              <a:t>(un mic </a:t>
            </a:r>
            <a:r>
              <a:rPr lang="en-US" sz="1500" dirty="0" err="1"/>
              <a:t>birou</a:t>
            </a:r>
            <a:r>
              <a:rPr lang="en-US" sz="1500" dirty="0"/>
              <a:t>) </a:t>
            </a:r>
            <a:r>
              <a:rPr lang="en-US" sz="1500" dirty="0" err="1"/>
              <a:t>în</a:t>
            </a:r>
            <a:r>
              <a:rPr lang="en-US" sz="1500" dirty="0"/>
              <a:t> </a:t>
            </a:r>
            <a:r>
              <a:rPr lang="en-US" sz="1500" dirty="0" err="1"/>
              <a:t>cea</a:t>
            </a:r>
            <a:r>
              <a:rPr lang="en-US" sz="1500" dirty="0"/>
              <a:t> </a:t>
            </a:r>
            <a:r>
              <a:rPr lang="en-US" sz="1500" dirty="0" err="1"/>
              <a:t>mai</a:t>
            </a:r>
            <a:r>
              <a:rPr lang="en-US" sz="1500" dirty="0"/>
              <a:t> mare parte a </a:t>
            </a:r>
            <a:r>
              <a:rPr lang="en-US" sz="1500" dirty="0" err="1"/>
              <a:t>vieții</a:t>
            </a:r>
            <a:r>
              <a:rPr lang="en-US" sz="1500" dirty="0"/>
              <a:t> sale </a:t>
            </a:r>
            <a:r>
              <a:rPr lang="en-US" sz="1500" dirty="0" err="1"/>
              <a:t>profesionale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Locuiește</a:t>
            </a:r>
            <a:r>
              <a:rPr lang="en-US" sz="1500" dirty="0"/>
              <a:t> </a:t>
            </a:r>
            <a:r>
              <a:rPr lang="en-US" sz="1500" dirty="0" err="1"/>
              <a:t>singur</a:t>
            </a:r>
            <a:r>
              <a:rPr lang="en-US" sz="1500" dirty="0"/>
              <a:t> </a:t>
            </a:r>
            <a:r>
              <a:rPr lang="en-US" sz="1500" dirty="0" err="1"/>
              <a:t>într</a:t>
            </a:r>
            <a:r>
              <a:rPr lang="en-US" sz="1500" dirty="0"/>
              <a:t>-un </a:t>
            </a:r>
            <a:r>
              <a:rPr lang="en-US" sz="1500" dirty="0" err="1"/>
              <a:t>oraș</a:t>
            </a:r>
            <a:r>
              <a:rPr lang="en-US" sz="1500" dirty="0"/>
              <a:t> mic </a:t>
            </a:r>
            <a:r>
              <a:rPr lang="en-US" sz="1500" dirty="0" err="1"/>
              <a:t>și</a:t>
            </a:r>
            <a:r>
              <a:rPr lang="en-US" sz="1500" dirty="0"/>
              <a:t> are </a:t>
            </a:r>
            <a:r>
              <a:rPr lang="en-US" sz="1500" dirty="0" err="1"/>
              <a:t>doi</a:t>
            </a:r>
            <a:r>
              <a:rPr lang="en-US" sz="1500" dirty="0"/>
              <a:t> </a:t>
            </a:r>
            <a:r>
              <a:rPr lang="en-US" sz="1500" dirty="0" err="1"/>
              <a:t>copii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cinci</a:t>
            </a:r>
            <a:r>
              <a:rPr lang="en-US" sz="1500" dirty="0"/>
              <a:t> </a:t>
            </a:r>
            <a:r>
              <a:rPr lang="en-US" sz="1500" dirty="0" err="1"/>
              <a:t>nepoți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Îi</a:t>
            </a:r>
            <a:r>
              <a:rPr lang="en-US" sz="1500" dirty="0"/>
              <a:t> place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 err="1"/>
              <a:t>citească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Obișnuia</a:t>
            </a:r>
            <a:r>
              <a:rPr lang="en-US" sz="1500" dirty="0"/>
              <a:t>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 err="1"/>
              <a:t>meargă</a:t>
            </a:r>
            <a:r>
              <a:rPr lang="en-US" sz="1500" dirty="0"/>
              <a:t> </a:t>
            </a:r>
            <a:r>
              <a:rPr lang="en-US" sz="1500" dirty="0" err="1"/>
              <a:t>mult</a:t>
            </a:r>
            <a:r>
              <a:rPr lang="en-US" sz="1500" dirty="0"/>
              <a:t> pe </a:t>
            </a:r>
            <a:r>
              <a:rPr lang="en-US" sz="1500" dirty="0" err="1"/>
              <a:t>jos</a:t>
            </a:r>
            <a:r>
              <a:rPr lang="en-US" sz="1500" dirty="0"/>
              <a:t>, </a:t>
            </a:r>
            <a:r>
              <a:rPr lang="en-US" sz="1500" dirty="0" err="1"/>
              <a:t>dar</a:t>
            </a:r>
            <a:r>
              <a:rPr lang="en-US" sz="1500" dirty="0"/>
              <a:t> din </a:t>
            </a:r>
            <a:r>
              <a:rPr lang="en-US" sz="1500" dirty="0" err="1"/>
              <a:t>cauza</a:t>
            </a:r>
            <a:r>
              <a:rPr lang="en-US" sz="1500" dirty="0"/>
              <a:t> </a:t>
            </a:r>
            <a:r>
              <a:rPr lang="en-US" sz="1500" dirty="0" err="1"/>
              <a:t>dificultăților</a:t>
            </a:r>
            <a:r>
              <a:rPr lang="en-US" sz="1500" dirty="0"/>
              <a:t> </a:t>
            </a:r>
            <a:r>
              <a:rPr lang="en-US" sz="1500" dirty="0" err="1"/>
              <a:t>respiratorii</a:t>
            </a:r>
            <a:r>
              <a:rPr lang="en-US" sz="1500" dirty="0"/>
              <a:t> </a:t>
            </a:r>
            <a:r>
              <a:rPr lang="en-US" sz="1500" dirty="0" err="1"/>
              <a:t>preferă</a:t>
            </a:r>
            <a:r>
              <a:rPr lang="en-US" sz="1500" dirty="0"/>
              <a:t>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 err="1"/>
              <a:t>stea</a:t>
            </a:r>
            <a:r>
              <a:rPr lang="en-US" sz="1500" dirty="0"/>
              <a:t> </a:t>
            </a:r>
            <a:r>
              <a:rPr lang="en-US" sz="1500" dirty="0" err="1"/>
              <a:t>acasă</a:t>
            </a:r>
            <a:r>
              <a:rPr lang="en-US" sz="1500" dirty="0"/>
              <a:t>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3C870614-B565-B65D-15F5-25BD5D7F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98" y="1455603"/>
            <a:ext cx="2683183" cy="172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91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408-38EC-4827-CD75-F3884CEB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personale</a:t>
            </a:r>
            <a:r>
              <a:rPr lang="en-US" dirty="0"/>
              <a:t> </a:t>
            </a:r>
          </a:p>
        </p:txBody>
      </p:sp>
      <p:graphicFrame>
        <p:nvGraphicFramePr>
          <p:cNvPr id="4" name="5 - Πίνακας">
            <a:extLst>
              <a:ext uri="{FF2B5EF4-FFF2-40B4-BE49-F238E27FC236}">
                <a16:creationId xmlns:a16="http://schemas.microsoft.com/office/drawing/2014/main" id="{40D45784-DD1F-A687-8310-40899016E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86134"/>
              </p:ext>
            </p:extLst>
          </p:nvPr>
        </p:nvGraphicFramePr>
        <p:xfrm>
          <a:off x="357823" y="1124386"/>
          <a:ext cx="847153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58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Condiții</a:t>
                      </a:r>
                      <a:r>
                        <a:rPr lang="en-US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r>
                        <a:rPr lang="en-US" sz="14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Afectiuni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medicale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Hipertensiune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arterială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Diabet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zaharat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de tip 2 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BPOC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Medicație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curentă</a:t>
                      </a:r>
                      <a:r>
                        <a:rPr lang="en-US" altLang="el-G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Amlodipină</a:t>
                      </a: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Enalapril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Atorvastatină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Metformin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Combinație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fixă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LAMA/LABA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SABA,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cum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</a:t>
                      </a:r>
                      <a:r>
                        <a:rPr lang="en-US" altLang="el-G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4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(Are un)</a:t>
                      </a:r>
                      <a:r>
                        <a:rPr lang="fr-FR" sz="14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Merge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control de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rutină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medicul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său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</a:t>
                      </a:r>
                      <a:r>
                        <a:rPr lang="fr-FR" sz="14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două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Își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reînnoiește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Primeste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obicei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toate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medicamentele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rețetele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atunci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își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vizitează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medicul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familie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Obez</a:t>
                      </a:r>
                      <a:r>
                        <a:rPr lang="en-US" sz="14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încă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40 de ani: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greutate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102 kg, </a:t>
                      </a:r>
                      <a:r>
                        <a:rPr lang="en-US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înălțime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177 cm (IMC 33).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Elderly man looking out the window">
            <a:extLst>
              <a:ext uri="{FF2B5EF4-FFF2-40B4-BE49-F238E27FC236}">
                <a16:creationId xmlns:a16="http://schemas.microsoft.com/office/drawing/2014/main" id="{071C7066-4A38-E11D-4D8A-09B9B47C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4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5F-CC61-9F61-51BE-CDCA6CD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</a:t>
            </a:r>
            <a:r>
              <a:rPr lang="en-US" dirty="0"/>
              <a:t> </a:t>
            </a:r>
            <a:r>
              <a:rPr lang="en-US" dirty="0" err="1"/>
              <a:t>respiratorii</a:t>
            </a:r>
            <a:r>
              <a:rPr lang="en-US" dirty="0"/>
              <a:t>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A611-6B92-46F0-C2FB-88D7D70AB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Johan </a:t>
            </a:r>
            <a:r>
              <a:rPr lang="en-U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fumător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vârsta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14 ani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fumează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zilnic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diagnosticat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BPOC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Spirometria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efectuată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un an: FEV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55%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estimat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FEV</a:t>
            </a:r>
            <a:r>
              <a:rPr 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/FVC 0,55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ultimii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5 ani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s-a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prescris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combinație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fixă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LAMA/LABA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SABA,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A40C26E-F2B0-F1D7-BF06-2A8B8349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8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CE1-14D0-AF5F-5959-A2495E79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Antecedente</a:t>
            </a:r>
            <a:r>
              <a:rPr lang="en-US" dirty="0"/>
              <a:t> </a:t>
            </a:r>
            <a:r>
              <a:rPr lang="en-US" dirty="0" err="1"/>
              <a:t>respiratorii</a:t>
            </a:r>
            <a:r>
              <a:rPr lang="en-US" dirty="0"/>
              <a:t>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D6A1-8D87-9232-615B-1CE3B6EC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465185" cy="26289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 err="1"/>
              <a:t>Înregistrat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notițele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dirty="0" err="1">
                <a:solidFill>
                  <a:srgbClr val="92D050"/>
                </a:solidFill>
              </a:rPr>
              <a:t>Simptomele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Johan de la o </a:t>
            </a:r>
            <a:r>
              <a:rPr lang="en-US" dirty="0" err="1"/>
              <a:t>vizită</a:t>
            </a:r>
            <a:r>
              <a:rPr lang="en-US" dirty="0"/>
              <a:t> </a:t>
            </a:r>
            <a:r>
              <a:rPr lang="en-US" dirty="0" err="1"/>
              <a:t>anterioară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(notate in </a:t>
            </a:r>
            <a:r>
              <a:rPr lang="en-US" dirty="0" err="1">
                <a:solidFill>
                  <a:srgbClr val="92D050"/>
                </a:solidFill>
              </a:rPr>
              <a:t>fisa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medicala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Simte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lipsește</a:t>
            </a:r>
            <a:r>
              <a:rPr lang="en-US" dirty="0"/>
              <a:t> </a:t>
            </a:r>
            <a:r>
              <a:rPr lang="en-US" dirty="0" err="1"/>
              <a:t>respirația</a:t>
            </a:r>
            <a:r>
              <a:rPr lang="en-US" dirty="0">
                <a:solidFill>
                  <a:srgbClr val="92D050"/>
                </a:solidFill>
              </a:rPr>
              <a:t>) nu are </a:t>
            </a:r>
            <a:r>
              <a:rPr lang="en-US" dirty="0" err="1">
                <a:solidFill>
                  <a:srgbClr val="92D050"/>
                </a:solidFill>
              </a:rPr>
              <a:t>aer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/>
              <a:t>merge</a:t>
            </a:r>
            <a:r>
              <a:rPr lang="en-US" dirty="0">
                <a:solidFill>
                  <a:srgbClr val="92D050"/>
                </a:solidFill>
              </a:rPr>
              <a:t>) se </a:t>
            </a:r>
            <a:r>
              <a:rPr lang="en-US" dirty="0" err="1">
                <a:solidFill>
                  <a:srgbClr val="92D050"/>
                </a:solidFill>
              </a:rPr>
              <a:t>plimba</a:t>
            </a:r>
            <a:r>
              <a:rPr lang="en-US" dirty="0"/>
              <a:t> cu </a:t>
            </a:r>
            <a:r>
              <a:rPr lang="en-US" dirty="0" err="1"/>
              <a:t>persoane</a:t>
            </a:r>
            <a:r>
              <a:rPr lang="en-US" dirty="0"/>
              <a:t> de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vârstă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avut</a:t>
            </a:r>
            <a:r>
              <a:rPr lang="en-US" dirty="0"/>
              <a:t> o </a:t>
            </a:r>
            <a:r>
              <a:rPr lang="en-US" dirty="0" err="1"/>
              <a:t>exacerbare</a:t>
            </a:r>
            <a:r>
              <a:rPr lang="en-US" dirty="0"/>
              <a:t> </a:t>
            </a:r>
            <a:r>
              <a:rPr lang="en-US" dirty="0" err="1"/>
              <a:t>severă</a:t>
            </a:r>
            <a:r>
              <a:rPr lang="en-US" dirty="0"/>
              <a:t> a BPOC (</a:t>
            </a:r>
            <a:r>
              <a:rPr lang="en-US" dirty="0" err="1"/>
              <a:t>acum</a:t>
            </a:r>
            <a:r>
              <a:rPr lang="en-US" dirty="0"/>
              <a:t> 2 ani).</a:t>
            </a:r>
          </a:p>
          <a:p>
            <a:pPr lvl="1"/>
            <a:r>
              <a:rPr lang="en-US" dirty="0"/>
              <a:t>Are </a:t>
            </a:r>
            <a:r>
              <a:rPr lang="en-US" dirty="0" err="1"/>
              <a:t>deseori</a:t>
            </a:r>
            <a:r>
              <a:rPr lang="en-US" dirty="0"/>
              <a:t> </a:t>
            </a:r>
            <a:r>
              <a:rPr lang="en-US" dirty="0" err="1"/>
              <a:t>simptome</a:t>
            </a:r>
            <a:r>
              <a:rPr lang="en-US" dirty="0"/>
              <a:t> </a:t>
            </a:r>
            <a:r>
              <a:rPr lang="en-US" dirty="0" err="1"/>
              <a:t>noaptea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tuse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uneori</a:t>
            </a:r>
            <a:r>
              <a:rPr lang="en-US" dirty="0"/>
              <a:t> </a:t>
            </a:r>
            <a:r>
              <a:rPr lang="en-US" dirty="0" err="1"/>
              <a:t>dificultăți</a:t>
            </a:r>
            <a:r>
              <a:rPr lang="en-US" dirty="0"/>
              <a:t> de </a:t>
            </a:r>
            <a:r>
              <a:rPr lang="en-US" dirty="0" err="1"/>
              <a:t>respirație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Folosește</a:t>
            </a:r>
            <a:r>
              <a:rPr lang="en-US" dirty="0"/>
              <a:t> </a:t>
            </a:r>
            <a:r>
              <a:rPr lang="en-US" dirty="0" err="1"/>
              <a:t>zilnic</a:t>
            </a:r>
            <a:r>
              <a:rPr lang="en-US" dirty="0"/>
              <a:t> SABA </a:t>
            </a:r>
            <a:r>
              <a:rPr lang="en-US" dirty="0" err="1"/>
              <a:t>suplimentar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cu </a:t>
            </a:r>
            <a:r>
              <a:rPr lang="en-US" dirty="0" err="1"/>
              <a:t>efect</a:t>
            </a:r>
            <a:r>
              <a:rPr lang="en-US" dirty="0"/>
              <a:t> </a:t>
            </a:r>
            <a:r>
              <a:rPr lang="en-US" dirty="0" err="1"/>
              <a:t>limitat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lipsei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 err="1">
                <a:solidFill>
                  <a:srgbClr val="92D050"/>
                </a:solidFill>
              </a:rPr>
              <a:t>aer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dificultatilor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 err="1">
                <a:solidFill>
                  <a:srgbClr val="92D050"/>
                </a:solidFill>
              </a:rPr>
              <a:t>respiratie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 err="1"/>
              <a:t>dispariției</a:t>
            </a:r>
            <a:r>
              <a:rPr lang="en-US" dirty="0"/>
              <a:t> </a:t>
            </a:r>
            <a:r>
              <a:rPr lang="en-US" dirty="0" err="1"/>
              <a:t>respirației</a:t>
            </a:r>
            <a:r>
              <a:rPr lang="en-US" dirty="0">
                <a:solidFill>
                  <a:srgbClr val="92D050"/>
                </a:solidFill>
              </a:rPr>
              <a:t>)</a:t>
            </a:r>
            <a:r>
              <a:rPr lang="en-US" dirty="0"/>
              <a:t>.</a:t>
            </a:r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CC303F7E-EBF2-0EFE-D017-3A614959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377713"/>
            <a:ext cx="7185025" cy="571500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Consultatia</a:t>
            </a:r>
            <a:r>
              <a:rPr lang="en-US" dirty="0">
                <a:solidFill>
                  <a:srgbClr val="92D050"/>
                </a:solidFill>
              </a:rPr>
              <a:t> la </a:t>
            </a:r>
            <a:r>
              <a:rPr lang="en-US" dirty="0" err="1">
                <a:solidFill>
                  <a:srgbClr val="92D050"/>
                </a:solidFill>
              </a:rPr>
              <a:t>medicul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 err="1">
                <a:solidFill>
                  <a:srgbClr val="92D050"/>
                </a:solidFill>
              </a:rPr>
              <a:t>familie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Prezentarea</a:t>
            </a:r>
            <a:r>
              <a:rPr lang="en-US" dirty="0"/>
              <a:t> </a:t>
            </a:r>
            <a:r>
              <a:rPr lang="en-US" dirty="0" err="1"/>
              <a:t>numirii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Johan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programase</a:t>
            </a:r>
            <a:r>
              <a:rPr lang="en-US" dirty="0"/>
              <a:t> un control de </a:t>
            </a:r>
            <a:r>
              <a:rPr lang="en-US" dirty="0" err="1"/>
              <a:t>rutină</a:t>
            </a:r>
            <a:endParaRPr lang="en-US" dirty="0"/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Testele de sânge arată un control bun al diabetului (HbA1c 49 mmol/mol, colesterol total 5,6 mmol/L și colesterol LDL 2,4 mmol/L).</a:t>
            </a:r>
          </a:p>
          <a:p>
            <a:pPr marL="5524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Tensiunea arterială 140/85 mmHg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3095740"/>
            <a:ext cx="8256415" cy="1217994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Medicul său de familie a fost, ca de obicei, un pic grăbit, dar la întrebarea "cum vă simțiți", el a oftat și a răspuns că 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simte 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(BPOC-ul său este) un pic mai rău, cu 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senzatia de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multă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lipsă de aer 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frecventa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totul pare să fie mai greu, nu (este sigur că) se descurcă </a:t>
            </a:r>
            <a:r>
              <a:rPr lang="sv-SE" sz="1600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</a:t>
            </a:r>
            <a:r>
              <a:rPr lang="sv-SE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(atât de) bine. De asemenea, are nevoie de o nouă rețetă de SABA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DB18FD37-D077-B8F8-90ED-6A8E94EC5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1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369F-5ABA-46DC-B9B1-2B34CC1E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i</a:t>
            </a:r>
            <a:r>
              <a:rPr lang="en-US" dirty="0"/>
              <a:t>-a </a:t>
            </a:r>
            <a:r>
              <a:rPr lang="en-US" dirty="0" err="1"/>
              <a:t>oferit</a:t>
            </a:r>
            <a:r>
              <a:rPr lang="en-US" dirty="0"/>
              <a:t> </a:t>
            </a:r>
            <a:r>
              <a:rPr lang="en-US" dirty="0" err="1"/>
              <a:t>medicul</a:t>
            </a:r>
            <a:r>
              <a:rPr lang="en-US" dirty="0"/>
              <a:t> de </a:t>
            </a:r>
            <a:r>
              <a:rPr lang="en-US" dirty="0" err="1"/>
              <a:t>familie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88EB-E864-2070-D7B0-93007734C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7772400" cy="3160200"/>
          </a:xfrm>
        </p:spPr>
        <p:txBody>
          <a:bodyPr/>
          <a:lstStyle/>
          <a:p>
            <a:r>
              <a:rPr lang="en-GB" dirty="0"/>
              <a:t>Au </a:t>
            </a:r>
            <a:r>
              <a:rPr lang="en-GB" dirty="0" err="1">
                <a:solidFill>
                  <a:srgbClr val="92D050"/>
                </a:solidFill>
              </a:rPr>
              <a:t>stabilit</a:t>
            </a:r>
            <a:r>
              <a:rPr lang="en-GB" dirty="0">
                <a:solidFill>
                  <a:srgbClr val="92D050"/>
                </a:solidFill>
              </a:rPr>
              <a:t>(</a:t>
            </a:r>
            <a:r>
              <a:rPr lang="en-GB" dirty="0" err="1"/>
              <a:t>recunoscut</a:t>
            </a:r>
            <a:r>
              <a:rPr lang="en-GB" dirty="0">
                <a:solidFill>
                  <a:srgbClr val="92D050"/>
                </a:solidFill>
              </a:rPr>
              <a:t>)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BPOC </a:t>
            </a:r>
            <a:r>
              <a:rPr lang="en-GB" dirty="0" err="1"/>
              <a:t>este</a:t>
            </a:r>
            <a:r>
              <a:rPr lang="en-GB" dirty="0"/>
              <a:t> o </a:t>
            </a:r>
            <a:r>
              <a:rPr lang="en-GB" dirty="0" err="1"/>
              <a:t>afecțiune</a:t>
            </a:r>
            <a:r>
              <a:rPr lang="en-GB" dirty="0"/>
              <a:t> cu care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greu</a:t>
            </a:r>
            <a:r>
              <a:rPr lang="en-GB" dirty="0"/>
              <a:t> de </a:t>
            </a:r>
            <a:r>
              <a:rPr lang="en-GB" dirty="0" err="1"/>
              <a:t>trăit</a:t>
            </a:r>
            <a:r>
              <a:rPr lang="en-GB" dirty="0"/>
              <a:t>.</a:t>
            </a:r>
          </a:p>
          <a:p>
            <a:r>
              <a:rPr lang="en-GB" dirty="0"/>
              <a:t>I-a</a:t>
            </a:r>
            <a:r>
              <a:rPr lang="en-GB" dirty="0">
                <a:solidFill>
                  <a:srgbClr val="92D050"/>
                </a:solidFill>
              </a:rPr>
              <a:t>(</a:t>
            </a:r>
            <a:r>
              <a:rPr lang="en-GB" dirty="0"/>
              <a:t>u</a:t>
            </a:r>
            <a:r>
              <a:rPr lang="en-GB" dirty="0">
                <a:solidFill>
                  <a:srgbClr val="92D050"/>
                </a:solidFill>
              </a:rPr>
              <a:t>)</a:t>
            </a:r>
            <a:r>
              <a:rPr lang="en-GB" dirty="0"/>
              <a:t> </a:t>
            </a:r>
            <a:r>
              <a:rPr lang="en-GB" dirty="0" err="1"/>
              <a:t>prescris</a:t>
            </a:r>
            <a:r>
              <a:rPr lang="en-GB" dirty="0"/>
              <a:t> </a:t>
            </a:r>
            <a:r>
              <a:rPr lang="en-GB" dirty="0" err="1"/>
              <a:t>încă</a:t>
            </a:r>
            <a:r>
              <a:rPr lang="en-GB" dirty="0"/>
              <a:t> 3 </a:t>
            </a:r>
            <a:r>
              <a:rPr lang="en-GB" dirty="0" err="1"/>
              <a:t>flacoane</a:t>
            </a:r>
            <a:r>
              <a:rPr lang="en-GB" dirty="0"/>
              <a:t> (canister) SABA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-a</a:t>
            </a:r>
            <a:r>
              <a:rPr lang="en-GB" dirty="0">
                <a:solidFill>
                  <a:srgbClr val="92D050"/>
                </a:solidFill>
              </a:rPr>
              <a:t>(</a:t>
            </a:r>
            <a:r>
              <a:rPr lang="en-GB" dirty="0"/>
              <a:t>u</a:t>
            </a:r>
            <a:r>
              <a:rPr lang="en-GB" dirty="0">
                <a:solidFill>
                  <a:srgbClr val="92D050"/>
                </a:solidFill>
              </a:rPr>
              <a:t>)</a:t>
            </a:r>
            <a:r>
              <a:rPr lang="en-GB" dirty="0"/>
              <a:t> </a:t>
            </a:r>
            <a:r>
              <a:rPr lang="en-GB" dirty="0" err="1">
                <a:solidFill>
                  <a:srgbClr val="92D050"/>
                </a:solidFill>
              </a:rPr>
              <a:t>prescris</a:t>
            </a:r>
            <a:r>
              <a:rPr lang="en-GB" dirty="0"/>
              <a:t> (</a:t>
            </a:r>
            <a:r>
              <a:rPr lang="en-GB" dirty="0" err="1"/>
              <a:t>reînnoit</a:t>
            </a:r>
            <a:r>
              <a:rPr lang="en-GB" dirty="0"/>
              <a:t>)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celelalte</a:t>
            </a:r>
            <a:r>
              <a:rPr lang="en-GB" dirty="0"/>
              <a:t> </a:t>
            </a:r>
            <a:r>
              <a:rPr lang="en-GB" dirty="0" err="1"/>
              <a:t>medicamente</a:t>
            </a:r>
            <a:r>
              <a:rPr lang="en-GB" dirty="0"/>
              <a:t> </a:t>
            </a:r>
            <a:r>
              <a:rPr lang="en-GB" dirty="0" err="1"/>
              <a:t>lui</a:t>
            </a:r>
            <a:r>
              <a:rPr lang="en-GB" dirty="0"/>
              <a:t> Johan.</a:t>
            </a:r>
          </a:p>
          <a:p>
            <a:r>
              <a:rPr lang="en-GB" dirty="0"/>
              <a:t>Au </a:t>
            </a:r>
            <a:r>
              <a:rPr lang="en-GB" dirty="0" err="1">
                <a:solidFill>
                  <a:srgbClr val="92D050"/>
                </a:solidFill>
              </a:rPr>
              <a:t>stabilit</a:t>
            </a:r>
            <a:r>
              <a:rPr lang="en-GB" dirty="0"/>
              <a:t> (</a:t>
            </a:r>
            <a:r>
              <a:rPr lang="en-GB" dirty="0" err="1"/>
              <a:t>fost</a:t>
            </a:r>
            <a:r>
              <a:rPr lang="en-GB" dirty="0"/>
              <a:t> de accord)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următoarea</a:t>
            </a:r>
            <a:r>
              <a:rPr lang="en-GB" dirty="0"/>
              <a:t> </a:t>
            </a:r>
            <a:r>
              <a:rPr lang="en-GB" dirty="0" err="1"/>
              <a:t>programare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trebui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aibă</a:t>
            </a:r>
            <a:r>
              <a:rPr lang="en-GB" dirty="0"/>
              <a:t> </a:t>
            </a:r>
            <a:r>
              <a:rPr lang="en-GB" dirty="0" err="1"/>
              <a:t>loc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6 </a:t>
            </a:r>
            <a:r>
              <a:rPr lang="en-GB" dirty="0" err="1"/>
              <a:t>luni</a:t>
            </a:r>
            <a:r>
              <a:rPr lang="en-GB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6455A-C486-692D-B39F-DD7438E3AFDE}"/>
              </a:ext>
            </a:extLst>
          </p:cNvPr>
          <p:cNvSpPr/>
          <p:nvPr/>
        </p:nvSpPr>
        <p:spPr bwMode="auto">
          <a:xfrm>
            <a:off x="358775" y="4067714"/>
            <a:ext cx="7661505" cy="441465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Medicul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grăbește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să-și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vadă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următorul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Elderly man looking out the window">
            <a:extLst>
              <a:ext uri="{FF2B5EF4-FFF2-40B4-BE49-F238E27FC236}">
                <a16:creationId xmlns:a16="http://schemas.microsoft.com/office/drawing/2014/main" id="{CE237EBD-82F1-2452-7993-CD6AB6DA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3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c/c4/Sweden_road_sign_B2.svg/250px-Sweden_road_sign_B2.svg.png">
            <a:extLst>
              <a:ext uri="{FF2B5EF4-FFF2-40B4-BE49-F238E27FC236}">
                <a16:creationId xmlns:a16="http://schemas.microsoft.com/office/drawing/2014/main" id="{35510612-A244-DFA7-1438-F6C4725CB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76" y="823739"/>
            <a:ext cx="3333520" cy="33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5187-FE8A-F247-E59D-D99AEED7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 părere aveți despre </a:t>
            </a:r>
            <a:r>
              <a:rPr lang="it-IT" dirty="0">
                <a:solidFill>
                  <a:srgbClr val="92D050"/>
                </a:solidFill>
              </a:rPr>
              <a:t>consultatia</a:t>
            </a:r>
            <a:r>
              <a:rPr lang="it-IT" dirty="0"/>
              <a:t> (vizita) lui Johan?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F907-757F-598B-4EB1-2D89AF9C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10740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aceasta</a:t>
            </a:r>
            <a:r>
              <a:rPr lang="en-US" dirty="0"/>
              <a:t> o </a:t>
            </a:r>
            <a:r>
              <a:rPr lang="en-US" dirty="0" err="1"/>
              <a:t>consultatie</a:t>
            </a:r>
            <a:r>
              <a:rPr lang="en-US" dirty="0"/>
              <a:t>(</a:t>
            </a:r>
            <a:r>
              <a:rPr lang="en-US" dirty="0" err="1"/>
              <a:t>vizită</a:t>
            </a:r>
            <a:r>
              <a:rPr lang="en-US" dirty="0"/>
              <a:t>) </a:t>
            </a:r>
            <a:r>
              <a:rPr lang="en-US" dirty="0" err="1"/>
              <a:t>tipică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asistența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primară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persoană</a:t>
            </a:r>
            <a:r>
              <a:rPr lang="en-US" dirty="0"/>
              <a:t> cu BPOC?</a:t>
            </a:r>
          </a:p>
          <a:p>
            <a:r>
              <a:rPr lang="en-US" dirty="0"/>
              <a:t>Ce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putut</a:t>
            </a:r>
            <a:r>
              <a:rPr lang="en-US" dirty="0"/>
              <a:t> fi </a:t>
            </a:r>
            <a:r>
              <a:rPr lang="en-US" dirty="0" err="1"/>
              <a:t>făcut</a:t>
            </a:r>
            <a:r>
              <a:rPr lang="en-US" dirty="0"/>
              <a:t> </a:t>
            </a:r>
            <a:r>
              <a:rPr lang="en-US" dirty="0" err="1"/>
              <a:t>diferit</a:t>
            </a:r>
            <a:r>
              <a:rPr lang="en-US" dirty="0"/>
              <a:t>?</a:t>
            </a:r>
          </a:p>
          <a:p>
            <a:r>
              <a:rPr lang="en-US" dirty="0"/>
              <a:t>Ce a </a:t>
            </a:r>
            <a:r>
              <a:rPr lang="en-US" dirty="0" err="1"/>
              <a:t>lipsit</a:t>
            </a:r>
            <a:r>
              <a:rPr lang="en-US" dirty="0"/>
              <a:t>?</a:t>
            </a:r>
          </a:p>
          <a:p>
            <a:r>
              <a:rPr lang="en-US" dirty="0"/>
              <a:t>Ce </a:t>
            </a: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sugera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consulta</a:t>
            </a:r>
            <a:r>
              <a:rPr lang="en-US" dirty="0" err="1">
                <a:solidFill>
                  <a:srgbClr val="92D050"/>
                </a:solidFill>
              </a:rPr>
              <a:t>ţia</a:t>
            </a:r>
            <a:r>
              <a:rPr lang="en-US" dirty="0"/>
              <a:t>(rea)?</a:t>
            </a:r>
          </a:p>
          <a:p>
            <a:r>
              <a:rPr lang="en-US" dirty="0"/>
              <a:t>Au </a:t>
            </a:r>
            <a:r>
              <a:rPr lang="en-US" dirty="0" err="1"/>
              <a:t>existat</a:t>
            </a:r>
            <a:r>
              <a:rPr lang="en-US" dirty="0"/>
              <a:t> </a:t>
            </a:r>
            <a:r>
              <a:rPr lang="en-US" dirty="0" err="1"/>
              <a:t>indicii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Johan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si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255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C484-8933-FA66-BCF3-A58CED64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Ceva important a fost ratat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6F3A-39D9-644A-10BE-E4051040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17246"/>
            <a:ext cx="7772400" cy="2628900"/>
          </a:xfrm>
        </p:spPr>
        <p:txBody>
          <a:bodyPr/>
          <a:lstStyle/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Medicul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Johan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părea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prietenos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încercat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adopte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abordare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centrată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cum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reacționat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comentariul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pacientului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spus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nu 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descurcă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stă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/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Dovezile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arată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degrabă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ofere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problemele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mintală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medicii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tind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adesea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închidă</a:t>
            </a:r>
            <a:r>
              <a:rPr lang="en-GB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(Guthrie, 2017).</a:t>
            </a:r>
          </a:p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Simpla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solicitare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pacienți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spune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aceștia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unele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preocupări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sentimente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credinte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nemedicale</a:t>
            </a:r>
            <a:r>
              <a:rPr lang="en-GB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utilă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742D4ED-9F3E-CFF7-9069-19B6D016BF45}"/>
              </a:ext>
            </a:extLst>
          </p:cNvPr>
          <p:cNvSpPr/>
          <p:nvPr/>
        </p:nvSpPr>
        <p:spPr>
          <a:xfrm flipH="1">
            <a:off x="3457903" y="4109545"/>
            <a:ext cx="5274692" cy="633905"/>
          </a:xfrm>
          <a:prstGeom prst="wedgeRoundRectCallout">
            <a:avLst>
              <a:gd name="adj1" fmla="val 45389"/>
              <a:gd name="adj2" fmla="val 71568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"Poți să-mi spui </a:t>
            </a:r>
            <a:r>
              <a:rPr lang="it-IT" dirty="0">
                <a:solidFill>
                  <a:srgbClr val="92D050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</a:rPr>
              <a:t>ceva</a:t>
            </a:r>
            <a:r>
              <a:rPr lang="it-IT" dirty="0">
                <a:solidFill>
                  <a:srgbClr val="92D050"/>
                </a:solidFill>
              </a:rPr>
              <a:t>)</a:t>
            </a:r>
            <a:r>
              <a:rPr lang="it-IT" dirty="0">
                <a:solidFill>
                  <a:schemeClr val="bg1"/>
                </a:solidFill>
              </a:rPr>
              <a:t> mai mult</a:t>
            </a:r>
            <a:r>
              <a:rPr lang="it-IT" dirty="0">
                <a:solidFill>
                  <a:srgbClr val="92D050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</a:rPr>
              <a:t>e</a:t>
            </a:r>
            <a:r>
              <a:rPr lang="it-IT" dirty="0">
                <a:solidFill>
                  <a:srgbClr val="92D050"/>
                </a:solidFill>
              </a:rPr>
              <a:t>)</a:t>
            </a:r>
            <a:r>
              <a:rPr lang="it-IT" dirty="0">
                <a:solidFill>
                  <a:schemeClr val="bg1"/>
                </a:solidFill>
              </a:rPr>
              <a:t> despre asta?</a:t>
            </a:r>
          </a:p>
        </p:txBody>
      </p:sp>
    </p:spTree>
    <p:extLst>
      <p:ext uri="{BB962C8B-B14F-4D97-AF65-F5344CB8AC3E}">
        <p14:creationId xmlns:p14="http://schemas.microsoft.com/office/powerpoint/2010/main" val="114314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8">
            <a:extLst>
              <a:ext uri="{FF2B5EF4-FFF2-40B4-BE49-F238E27FC236}">
                <a16:creationId xmlns:a16="http://schemas.microsoft.com/office/drawing/2014/main" id="{E1968448-C398-0A4D-B4C3-18BA35120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836170" cy="182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0">
            <a:extLst>
              <a:ext uri="{FF2B5EF4-FFF2-40B4-BE49-F238E27FC236}">
                <a16:creationId xmlns:a16="http://schemas.microsoft.com/office/drawing/2014/main" id="{177D8EF1-CED6-7E15-21A1-A27A54EB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93830"/>
            <a:ext cx="2832582" cy="26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12">
            <a:extLst>
              <a:ext uri="{FF2B5EF4-FFF2-40B4-BE49-F238E27FC236}">
                <a16:creationId xmlns:a16="http://schemas.microsoft.com/office/drawing/2014/main" id="{9A3A5A32-C6E7-EFF6-7FAA-FC281E517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1" y="1991166"/>
            <a:ext cx="4790357" cy="225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2A2E539E-7EC0-CCAC-CE08-EDB56634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018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Studii</a:t>
            </a:r>
            <a:r>
              <a:rPr lang="en-GB" sz="3600" dirty="0"/>
              <a:t> de </a:t>
            </a:r>
            <a:r>
              <a:rPr lang="en-GB" sz="3600" dirty="0" err="1"/>
              <a:t>caz</a:t>
            </a:r>
            <a:r>
              <a:rPr lang="en-GB" sz="3600" dirty="0"/>
              <a:t> </a:t>
            </a:r>
            <a:r>
              <a:rPr lang="en-GB" sz="3600" dirty="0" err="1"/>
              <a:t>privind</a:t>
            </a:r>
            <a:r>
              <a:rPr lang="en-GB" sz="3600" dirty="0"/>
              <a:t> BPOC </a:t>
            </a:r>
            <a:r>
              <a:rPr lang="en-GB" sz="3600" dirty="0" err="1"/>
              <a:t>și</a:t>
            </a:r>
            <a:r>
              <a:rPr lang="en-GB" sz="3600" dirty="0"/>
              <a:t> </a:t>
            </a:r>
            <a:r>
              <a:rPr lang="en-GB" sz="3600" dirty="0" err="1"/>
              <a:t>sănătatea</a:t>
            </a:r>
            <a:r>
              <a:rPr lang="en-GB" sz="3600" dirty="0"/>
              <a:t> </a:t>
            </a:r>
            <a:r>
              <a:rPr lang="en-GB" sz="3600" dirty="0" err="1"/>
              <a:t>mintală</a:t>
            </a:r>
            <a:br>
              <a:rPr lang="en-GB" sz="2400" dirty="0"/>
            </a:br>
            <a:r>
              <a:rPr lang="en-GB" sz="1800" dirty="0">
                <a:solidFill>
                  <a:schemeClr val="tx1"/>
                </a:solidFill>
              </a:rPr>
              <a:t>BPOC </a:t>
            </a:r>
            <a:r>
              <a:rPr lang="en-GB" sz="1800" dirty="0" err="1">
                <a:solidFill>
                  <a:schemeClr val="tx1"/>
                </a:solidFill>
              </a:rPr>
              <a:t>și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anxietate</a:t>
            </a:r>
            <a:r>
              <a:rPr lang="en-GB" sz="1800" dirty="0" err="1">
                <a:solidFill>
                  <a:srgbClr val="92D050"/>
                </a:solidFill>
              </a:rPr>
              <a:t>a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Bjorn </a:t>
            </a:r>
            <a:r>
              <a:rPr lang="en-GB" sz="1600" dirty="0" err="1">
                <a:solidFill>
                  <a:schemeClr val="tx1"/>
                </a:solidFill>
              </a:rPr>
              <a:t>Stallberg</a:t>
            </a:r>
            <a:r>
              <a:rPr lang="en-GB" sz="1600" dirty="0">
                <a:solidFill>
                  <a:schemeClr val="tx1"/>
                </a:solidFill>
              </a:rPr>
              <a:t>, Liz Steed, Stephanie Taylor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240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DC9C-A11C-77EE-17AF-099463C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Diagnosticarea</a:t>
            </a:r>
            <a:r>
              <a:rPr lang="en-US" dirty="0"/>
              <a:t> </a:t>
            </a:r>
            <a:r>
              <a:rPr lang="en-US" dirty="0" err="1"/>
              <a:t>anxietății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5FBC-35F5-EB17-9401-2518C04D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979"/>
            <a:ext cx="6456377" cy="31611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Înainte</a:t>
            </a:r>
            <a:r>
              <a:rPr lang="en-GB" sz="1800" dirty="0"/>
              <a:t> de a </a:t>
            </a:r>
            <a:r>
              <a:rPr lang="en-GB" sz="1800" dirty="0" err="1">
                <a:solidFill>
                  <a:srgbClr val="92D050"/>
                </a:solidFill>
              </a:rPr>
              <a:t>utiliza</a:t>
            </a:r>
            <a:r>
              <a:rPr lang="en-GB" sz="1800" dirty="0">
                <a:solidFill>
                  <a:srgbClr val="92D050"/>
                </a:solidFill>
              </a:rPr>
              <a:t>/</a:t>
            </a:r>
            <a:r>
              <a:rPr lang="en-GB" sz="1800" dirty="0" err="1">
                <a:solidFill>
                  <a:srgbClr val="92D050"/>
                </a:solidFill>
              </a:rPr>
              <a:t>aplica</a:t>
            </a:r>
            <a:r>
              <a:rPr lang="en-GB" sz="1800" dirty="0">
                <a:solidFill>
                  <a:srgbClr val="92D050"/>
                </a:solidFill>
              </a:rPr>
              <a:t> </a:t>
            </a:r>
            <a:r>
              <a:rPr lang="en-GB" sz="1800" dirty="0"/>
              <a:t>(</a:t>
            </a:r>
            <a:r>
              <a:rPr lang="en-GB" sz="1800" dirty="0" err="1"/>
              <a:t>folosi</a:t>
            </a:r>
            <a:r>
              <a:rPr lang="en-GB" sz="1800" dirty="0"/>
              <a:t>) </a:t>
            </a:r>
            <a:r>
              <a:rPr lang="en-GB" sz="1800" dirty="0" err="1"/>
              <a:t>chestionarele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bănuiți</a:t>
            </a:r>
            <a:r>
              <a:rPr lang="en-GB" sz="1800" dirty="0"/>
              <a:t> </a:t>
            </a:r>
            <a:r>
              <a:rPr lang="en-GB" sz="1800" dirty="0" err="1"/>
              <a:t>că</a:t>
            </a:r>
            <a:r>
              <a:rPr lang="en-GB" sz="1800" dirty="0"/>
              <a:t> </a:t>
            </a:r>
            <a:r>
              <a:rPr lang="en-GB" sz="1800" dirty="0" err="1"/>
              <a:t>anxietatea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o </a:t>
            </a:r>
            <a:r>
              <a:rPr lang="en-GB" sz="1800" dirty="0" err="1"/>
              <a:t>problemă</a:t>
            </a:r>
            <a:r>
              <a:rPr lang="en-GB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Anxietatea</a:t>
            </a:r>
            <a:r>
              <a:rPr lang="en-GB" sz="1800" dirty="0"/>
              <a:t> </a:t>
            </a:r>
            <a:r>
              <a:rPr lang="en-GB" sz="1800" dirty="0" err="1"/>
              <a:t>poate</a:t>
            </a:r>
            <a:r>
              <a:rPr lang="en-GB" sz="1800" dirty="0"/>
              <a:t> </a:t>
            </a:r>
            <a:r>
              <a:rPr lang="en-GB" sz="1800" dirty="0" err="1"/>
              <a:t>afecta</a:t>
            </a:r>
            <a:r>
              <a:rPr lang="en-GB" sz="1800" dirty="0"/>
              <a:t> </a:t>
            </a:r>
            <a:r>
              <a:rPr lang="en-GB" sz="1800" dirty="0" err="1"/>
              <a:t>sentimentele</a:t>
            </a:r>
            <a:r>
              <a:rPr lang="en-GB" sz="1800" dirty="0"/>
              <a:t>, </a:t>
            </a:r>
            <a:r>
              <a:rPr lang="en-GB" sz="1800" dirty="0" err="1"/>
              <a:t>gândurile</a:t>
            </a:r>
            <a:r>
              <a:rPr lang="en-GB" sz="1800" dirty="0"/>
              <a:t>, </a:t>
            </a:r>
            <a:r>
              <a:rPr lang="en-GB" sz="1800" dirty="0" err="1"/>
              <a:t>comportamentele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simptomele</a:t>
            </a:r>
            <a:r>
              <a:rPr lang="en-GB" sz="1800" dirty="0"/>
              <a:t>, </a:t>
            </a:r>
            <a:r>
              <a:rPr lang="en-GB" sz="1800" dirty="0" err="1"/>
              <a:t>astfel</a:t>
            </a:r>
            <a:r>
              <a:rPr lang="en-GB" sz="1800" dirty="0"/>
              <a:t> </a:t>
            </a:r>
            <a:r>
              <a:rPr lang="en-GB" sz="1800" dirty="0" err="1"/>
              <a:t>încât</a:t>
            </a:r>
            <a:r>
              <a:rPr lang="en-GB" sz="1800" dirty="0">
                <a:solidFill>
                  <a:srgbClr val="92D050"/>
                </a:solidFill>
              </a:rPr>
              <a:t>,</a:t>
            </a:r>
            <a:r>
              <a:rPr lang="en-GB" sz="1800" dirty="0"/>
              <a:t> </a:t>
            </a:r>
            <a:r>
              <a:rPr lang="en-GB" sz="1800" dirty="0" err="1"/>
              <a:t>indicii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92D050"/>
                </a:solidFill>
              </a:rPr>
              <a:t>(</a:t>
            </a:r>
            <a:r>
              <a:rPr lang="en-GB" sz="1800" dirty="0"/>
              <a:t>î</a:t>
            </a:r>
            <a:r>
              <a:rPr lang="en-GB" sz="1800" dirty="0">
                <a:solidFill>
                  <a:srgbClr val="92D050"/>
                </a:solidFill>
              </a:rPr>
              <a:t>)di</a:t>
            </a:r>
            <a:r>
              <a:rPr lang="en-GB" sz="1800" dirty="0"/>
              <a:t>n </a:t>
            </a:r>
            <a:r>
              <a:rPr lang="en-GB" sz="1800" dirty="0" err="1"/>
              <a:t>oricare</a:t>
            </a:r>
            <a:r>
              <a:rPr lang="en-GB" sz="1800" dirty="0"/>
              <a:t> </a:t>
            </a:r>
            <a:r>
              <a:rPr lang="en-GB" sz="1800" dirty="0" err="1"/>
              <a:t>dintre</a:t>
            </a:r>
            <a:r>
              <a:rPr lang="en-GB" sz="1800" dirty="0"/>
              <a:t> </a:t>
            </a:r>
            <a:r>
              <a:rPr lang="en-GB" sz="1800" dirty="0" err="1"/>
              <a:t>aceste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92D050"/>
                </a:solidFill>
              </a:rPr>
              <a:t>(</a:t>
            </a:r>
            <a:r>
              <a:rPr lang="en-GB" sz="1800" dirty="0" err="1"/>
              <a:t>domen</a:t>
            </a:r>
            <a:r>
              <a:rPr lang="en-GB" sz="1800" dirty="0">
                <a:solidFill>
                  <a:srgbClr val="92D050"/>
                </a:solidFill>
              </a:rPr>
              <a:t>) </a:t>
            </a:r>
            <a:r>
              <a:rPr lang="en-GB" sz="1800" dirty="0" err="1">
                <a:solidFill>
                  <a:srgbClr val="92D050"/>
                </a:solidFill>
              </a:rPr>
              <a:t>categor</a:t>
            </a:r>
            <a:r>
              <a:rPr lang="en-GB" sz="1800" dirty="0" err="1"/>
              <a:t>ii</a:t>
            </a:r>
            <a:r>
              <a:rPr lang="en-GB" sz="1800" dirty="0"/>
              <a:t> pot fi utile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Anxietatea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 err="1">
                <a:solidFill>
                  <a:srgbClr val="92D050"/>
                </a:solidFill>
              </a:rPr>
              <a:t>gerata</a:t>
            </a:r>
            <a:r>
              <a:rPr lang="en-GB" sz="1800" dirty="0"/>
              <a:t> (</a:t>
            </a:r>
            <a:r>
              <a:rPr lang="en-GB" sz="1800" dirty="0" err="1"/>
              <a:t>sținută</a:t>
            </a:r>
            <a:r>
              <a:rPr lang="en-GB" sz="1800" dirty="0"/>
              <a:t>) de </a:t>
            </a:r>
            <a:r>
              <a:rPr lang="en-GB" sz="1800" dirty="0" err="1"/>
              <a:t>senzatia</a:t>
            </a:r>
            <a:r>
              <a:rPr lang="en-GB" sz="1800" dirty="0"/>
              <a:t> de </a:t>
            </a:r>
            <a:r>
              <a:rPr lang="en-GB" sz="1800" dirty="0" err="1"/>
              <a:t>frica</a:t>
            </a:r>
            <a:r>
              <a:rPr lang="en-GB" sz="1800" dirty="0"/>
              <a:t>(</a:t>
            </a:r>
            <a:r>
              <a:rPr lang="en-GB" sz="1800" dirty="0" err="1"/>
              <a:t>timente</a:t>
            </a:r>
            <a:r>
              <a:rPr lang="en-GB" sz="1800" dirty="0"/>
              <a:t> de </a:t>
            </a:r>
            <a:r>
              <a:rPr lang="en-GB" sz="1800" dirty="0" err="1"/>
              <a:t>amenințare</a:t>
            </a:r>
            <a:r>
              <a:rPr lang="en-GB" sz="1800" dirty="0"/>
              <a:t>) </a:t>
            </a:r>
            <a:r>
              <a:rPr lang="en-GB" sz="1800" dirty="0" err="1"/>
              <a:t>și</a:t>
            </a:r>
            <a:r>
              <a:rPr lang="en-GB" sz="1800" dirty="0"/>
              <a:t> de </a:t>
            </a:r>
            <a:r>
              <a:rPr lang="en-GB" sz="1800" dirty="0" err="1"/>
              <a:t>incapacitatea</a:t>
            </a:r>
            <a:r>
              <a:rPr lang="en-GB" sz="1800" dirty="0"/>
              <a:t> de a face </a:t>
            </a:r>
            <a:r>
              <a:rPr lang="en-GB" sz="1800" dirty="0" err="1"/>
              <a:t>față</a:t>
            </a:r>
            <a:r>
              <a:rPr lang="en-GB" sz="1800" dirty="0"/>
              <a:t> </a:t>
            </a:r>
            <a:r>
              <a:rPr lang="en-GB" sz="1800" dirty="0" err="1"/>
              <a:t>situației</a:t>
            </a:r>
            <a:endParaRPr lang="en-GB" sz="1800" dirty="0"/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F313AA-C935-7223-4214-B07A23249887}"/>
              </a:ext>
            </a:extLst>
          </p:cNvPr>
          <p:cNvSpPr/>
          <p:nvPr/>
        </p:nvSpPr>
        <p:spPr>
          <a:xfrm flipH="1">
            <a:off x="325820" y="4120055"/>
            <a:ext cx="6032937" cy="775442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Nu 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 err="1">
                <a:solidFill>
                  <a:schemeClr val="bg1"/>
                </a:solidFill>
              </a:rPr>
              <a:t>mă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 pot 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 err="1">
                <a:solidFill>
                  <a:schemeClr val="bg1"/>
                </a:solidFill>
              </a:rPr>
              <a:t>opri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să</a:t>
            </a:r>
            <a:r>
              <a:rPr lang="en-GB" sz="1600" dirty="0">
                <a:solidFill>
                  <a:schemeClr val="bg1"/>
                </a:solidFill>
              </a:rPr>
              <a:t> nu </a:t>
            </a:r>
            <a:r>
              <a:rPr lang="en-GB" sz="1600" dirty="0" err="1">
                <a:solidFill>
                  <a:schemeClr val="bg1"/>
                </a:solidFill>
              </a:rPr>
              <a:t>mă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gândesc</a:t>
            </a:r>
            <a:r>
              <a:rPr lang="en-GB" sz="1600" dirty="0">
                <a:solidFill>
                  <a:schemeClr val="bg1"/>
                </a:solidFill>
              </a:rPr>
              <a:t> la "</a:t>
            </a:r>
            <a:r>
              <a:rPr lang="en-GB" sz="1600" dirty="0" err="1">
                <a:solidFill>
                  <a:schemeClr val="bg1"/>
                </a:solidFill>
              </a:rPr>
              <a:t>ce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s-</a:t>
            </a:r>
            <a:r>
              <a:rPr lang="en-GB" sz="1600" dirty="0" err="1">
                <a:solidFill>
                  <a:srgbClr val="92D050"/>
                </a:solidFill>
              </a:rPr>
              <a:t>ar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>
                <a:solidFill>
                  <a:schemeClr val="bg1"/>
                </a:solidFill>
              </a:rPr>
              <a:t>e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întâmpl</a:t>
            </a:r>
            <a:r>
              <a:rPr lang="en-GB" sz="1600" dirty="0" err="1">
                <a:solidFill>
                  <a:srgbClr val="92D050"/>
                </a:solidFill>
              </a:rPr>
              <a:t>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>
                <a:solidFill>
                  <a:schemeClr val="bg1"/>
                </a:solidFill>
              </a:rPr>
              <a:t>ă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dacă</a:t>
            </a:r>
            <a:r>
              <a:rPr lang="en-GB" sz="1600" dirty="0">
                <a:solidFill>
                  <a:schemeClr val="bg1"/>
                </a:solidFill>
              </a:rPr>
              <a:t> nu mi</a:t>
            </a:r>
            <a:r>
              <a:rPr lang="en-GB" sz="1600" dirty="0">
                <a:solidFill>
                  <a:srgbClr val="92D050"/>
                </a:solidFill>
              </a:rPr>
              <a:t>-as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rgbClr val="92D050"/>
                </a:solidFill>
              </a:rPr>
              <a:t>recapăta</a:t>
            </a:r>
            <a:r>
              <a:rPr lang="en-GB" sz="1600" dirty="0">
                <a:solidFill>
                  <a:srgbClr val="92D050"/>
                </a:solidFill>
              </a:rPr>
              <a:t> </a:t>
            </a:r>
            <a:r>
              <a:rPr lang="en-GB" sz="1600" dirty="0" err="1">
                <a:solidFill>
                  <a:srgbClr val="92D050"/>
                </a:solidFill>
              </a:rPr>
              <a:t>suflul</a:t>
            </a:r>
            <a:r>
              <a:rPr lang="en-GB" sz="1600" dirty="0">
                <a:solidFill>
                  <a:schemeClr val="bg1"/>
                </a:solidFill>
              </a:rPr>
              <a:t>(pot </a:t>
            </a:r>
            <a:r>
              <a:rPr lang="en-GB" sz="1600" dirty="0" err="1">
                <a:solidFill>
                  <a:schemeClr val="bg1"/>
                </a:solidFill>
              </a:rPr>
              <a:t>recupera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respirația</a:t>
            </a:r>
            <a:r>
              <a:rPr lang="en-GB" sz="1600" dirty="0">
                <a:solidFill>
                  <a:schemeClr val="bg1"/>
                </a:solidFill>
              </a:rPr>
              <a:t>)".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E24B9E-C51B-E106-FF66-E0BE786E702F}"/>
              </a:ext>
            </a:extLst>
          </p:cNvPr>
          <p:cNvSpPr/>
          <p:nvPr/>
        </p:nvSpPr>
        <p:spPr>
          <a:xfrm flipH="1">
            <a:off x="6472959" y="400050"/>
            <a:ext cx="2672672" cy="1080379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Am </a:t>
            </a:r>
            <a:r>
              <a:rPr lang="en-GB" sz="1600" dirty="0" err="1">
                <a:solidFill>
                  <a:schemeClr val="bg1"/>
                </a:solidFill>
              </a:rPr>
              <a:t>încetat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mai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ies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în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oraș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doar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rgbClr val="92D050"/>
                </a:solidFill>
              </a:rPr>
              <a:t>din </a:t>
            </a:r>
            <a:r>
              <a:rPr lang="en-GB" sz="1600" dirty="0" err="1">
                <a:solidFill>
                  <a:srgbClr val="92D050"/>
                </a:solidFill>
              </a:rPr>
              <a:t>cauza</a:t>
            </a:r>
            <a:r>
              <a:rPr lang="en-GB" sz="1600" dirty="0">
                <a:solidFill>
                  <a:srgbClr val="92D050"/>
                </a:solidFill>
              </a:rPr>
              <a:t> </a:t>
            </a:r>
            <a:r>
              <a:rPr lang="en-GB" sz="1600" dirty="0" err="1">
                <a:solidFill>
                  <a:srgbClr val="92D050"/>
                </a:solidFill>
              </a:rPr>
              <a:t>lipsei</a:t>
            </a:r>
            <a:r>
              <a:rPr lang="en-GB" sz="1600" dirty="0">
                <a:solidFill>
                  <a:srgbClr val="92D050"/>
                </a:solidFill>
              </a:rPr>
              <a:t> de </a:t>
            </a:r>
            <a:r>
              <a:rPr lang="en-GB" sz="1600" dirty="0" err="1">
                <a:solidFill>
                  <a:srgbClr val="92D050"/>
                </a:solidFill>
              </a:rPr>
              <a:t>aer</a:t>
            </a:r>
            <a:r>
              <a:rPr lang="en-GB" sz="1600" dirty="0">
                <a:solidFill>
                  <a:srgbClr val="92D050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în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caz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rămân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fără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suflare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87BBEB8-63F2-FDCC-7B78-8BEBC193E45A}"/>
              </a:ext>
            </a:extLst>
          </p:cNvPr>
          <p:cNvSpPr/>
          <p:nvPr/>
        </p:nvSpPr>
        <p:spPr>
          <a:xfrm flipH="1">
            <a:off x="6472959" y="1696912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Mă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simt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nervos</a:t>
            </a:r>
            <a:r>
              <a:rPr lang="en-GB" sz="1600" dirty="0">
                <a:solidFill>
                  <a:schemeClr val="bg1"/>
                </a:solidFill>
              </a:rPr>
              <a:t> tot </a:t>
            </a:r>
            <a:r>
              <a:rPr lang="en-GB" sz="1600" dirty="0" err="1">
                <a:solidFill>
                  <a:schemeClr val="bg1"/>
                </a:solidFill>
              </a:rPr>
              <a:t>timpul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>
                <a:solidFill>
                  <a:srgbClr val="92D050"/>
                </a:solidFill>
              </a:rPr>
              <a:t>de </a:t>
            </a:r>
            <a:r>
              <a:rPr lang="en-GB" sz="1600" dirty="0" err="1">
                <a:solidFill>
                  <a:srgbClr val="92D050"/>
                </a:solidFill>
              </a:rPr>
              <a:t>frica</a:t>
            </a:r>
            <a:r>
              <a:rPr lang="en-GB" sz="1600" dirty="0">
                <a:solidFill>
                  <a:srgbClr val="92D050"/>
                </a:solidFill>
              </a:rPr>
              <a:t> ca </a:t>
            </a:r>
            <a:r>
              <a:rPr lang="en-GB" sz="1600" dirty="0">
                <a:solidFill>
                  <a:schemeClr val="bg1"/>
                </a:solidFill>
              </a:rPr>
              <a:t>(</a:t>
            </a:r>
            <a:r>
              <a:rPr lang="en-GB" sz="1600" dirty="0" err="1">
                <a:solidFill>
                  <a:schemeClr val="bg1"/>
                </a:solidFill>
              </a:rPr>
              <a:t>și</a:t>
            </a:r>
            <a:r>
              <a:rPr lang="en-GB" sz="1600" dirty="0">
                <a:solidFill>
                  <a:schemeClr val="bg1"/>
                </a:solidFill>
              </a:rPr>
              <a:t> cum) </a:t>
            </a:r>
            <a:r>
              <a:rPr lang="en-GB" sz="1600" dirty="0" err="1">
                <a:solidFill>
                  <a:schemeClr val="bg1"/>
                </a:solidFill>
              </a:rPr>
              <a:t>ceva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teribil</a:t>
            </a:r>
            <a:r>
              <a:rPr lang="en-GB" sz="1600" dirty="0">
                <a:solidFill>
                  <a:schemeClr val="bg1"/>
                </a:solidFill>
              </a:rPr>
              <a:t> se </a:t>
            </a:r>
            <a:r>
              <a:rPr lang="en-GB" sz="1600" dirty="0" err="1">
                <a:solidFill>
                  <a:schemeClr val="bg1"/>
                </a:solidFill>
              </a:rPr>
              <a:t>va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întâmpla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467DCF-5DAA-5B05-B7C2-563A3F8C167D}"/>
              </a:ext>
            </a:extLst>
          </p:cNvPr>
          <p:cNvSpPr/>
          <p:nvPr/>
        </p:nvSpPr>
        <p:spPr>
          <a:xfrm flipH="1">
            <a:off x="6456378" y="3249643"/>
            <a:ext cx="2687622" cy="1260444"/>
          </a:xfrm>
          <a:prstGeom prst="wedgeRoundRect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Inima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mea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începe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bată</a:t>
            </a:r>
            <a:r>
              <a:rPr lang="en-GB" sz="1600" dirty="0">
                <a:solidFill>
                  <a:schemeClr val="bg1"/>
                </a:solidFill>
              </a:rPr>
              <a:t> cu </a:t>
            </a:r>
            <a:r>
              <a:rPr lang="en-GB" sz="1600" dirty="0" err="1">
                <a:solidFill>
                  <a:schemeClr val="bg1"/>
                </a:solidFill>
              </a:rPr>
              <a:t>putere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 err="1">
                <a:solidFill>
                  <a:schemeClr val="bg1"/>
                </a:solidFill>
              </a:rPr>
              <a:t>mă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simt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transpir</a:t>
            </a:r>
            <a:r>
              <a:rPr lang="en-GB" sz="1600" dirty="0">
                <a:solidFill>
                  <a:srgbClr val="92D050"/>
                </a:solidFill>
              </a:rPr>
              <a:t>(</a:t>
            </a:r>
            <a:r>
              <a:rPr lang="en-GB" sz="1600" dirty="0">
                <a:solidFill>
                  <a:schemeClr val="bg1"/>
                </a:solidFill>
              </a:rPr>
              <a:t>at</a:t>
            </a:r>
            <a:r>
              <a:rPr lang="en-GB" sz="1600" dirty="0">
                <a:solidFill>
                  <a:srgbClr val="92D050"/>
                </a:solidFill>
              </a:rPr>
              <a:t>)</a:t>
            </a:r>
            <a:r>
              <a:rPr lang="en-GB" sz="1600" dirty="0">
                <a:solidFill>
                  <a:schemeClr val="bg1"/>
                </a:solidFill>
              </a:rPr>
              <a:t>, nu pot </a:t>
            </a:r>
            <a:r>
              <a:rPr lang="en-GB" sz="1600" dirty="0" err="1">
                <a:solidFill>
                  <a:schemeClr val="bg1"/>
                </a:solidFill>
              </a:rPr>
              <a:t>respira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și</a:t>
            </a:r>
            <a:r>
              <a:rPr lang="en-GB" sz="1600" dirty="0">
                <a:solidFill>
                  <a:schemeClr val="bg1"/>
                </a:solidFill>
              </a:rPr>
              <a:t> nu </a:t>
            </a:r>
            <a:r>
              <a:rPr lang="en-GB" sz="1600" dirty="0" err="1">
                <a:solidFill>
                  <a:schemeClr val="bg1"/>
                </a:solidFill>
              </a:rPr>
              <a:t>știu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să</a:t>
            </a:r>
            <a:r>
              <a:rPr lang="en-GB" sz="1600" dirty="0">
                <a:solidFill>
                  <a:schemeClr val="bg1"/>
                </a:solidFill>
              </a:rPr>
              <a:t> fac.</a:t>
            </a:r>
          </a:p>
        </p:txBody>
      </p:sp>
    </p:spTree>
    <p:extLst>
      <p:ext uri="{BB962C8B-B14F-4D97-AF65-F5344CB8AC3E}">
        <p14:creationId xmlns:p14="http://schemas.microsoft.com/office/powerpoint/2010/main" val="166228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03C1-8E04-5976-AA6B-EF87BE6E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mintală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BPOC: PHQ-4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5B4B3-B7CA-5C95-8AFA-9723A4A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63279"/>
            <a:ext cx="3409677" cy="1711721"/>
          </a:xfrm>
        </p:spPr>
        <p:txBody>
          <a:bodyPr/>
          <a:lstStyle/>
          <a:p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evaluarea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rapida</a:t>
            </a:r>
            <a:r>
              <a:rPr lang="en-US" sz="2000" dirty="0">
                <a:solidFill>
                  <a:srgbClr val="92D050"/>
                </a:solidFill>
              </a:rPr>
              <a:t> (</a:t>
            </a:r>
            <a:r>
              <a:rPr lang="en-US" sz="2000" dirty="0" err="1"/>
              <a:t>măsurarea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scurtă</a:t>
            </a:r>
            <a:r>
              <a:rPr lang="en-US" sz="2000" dirty="0"/>
              <a:t>) a </a:t>
            </a:r>
            <a:r>
              <a:rPr lang="en-US" sz="2000" dirty="0" err="1"/>
              <a:t>depresiei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(a) </a:t>
            </a:r>
            <a:r>
              <a:rPr lang="en-US" sz="2000" dirty="0" err="1"/>
              <a:t>anxietății</a:t>
            </a:r>
            <a:endParaRPr lang="en-US" sz="2000" dirty="0"/>
          </a:p>
          <a:p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completat</a:t>
            </a:r>
            <a:r>
              <a:rPr lang="en-US" sz="2000" dirty="0"/>
              <a:t> online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EAD50EEF-441C-B1BD-C018-1EDA6650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BA316E07-3367-73C9-6084-E7FB2C89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1581150"/>
            <a:ext cx="4984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C5C2-DB42-0292-7DE1-0BAD52E2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Evaluarea (mai) detaliată a anxietății: GAD-7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836D-E470-86BA-A4F5-F8762E97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06736"/>
            <a:ext cx="7772400" cy="2628900"/>
          </a:xfrm>
        </p:spPr>
        <p:txBody>
          <a:bodyPr/>
          <a:lstStyle/>
          <a:p>
            <a:r>
              <a:rPr lang="en-GB" sz="1600" dirty="0" err="1"/>
              <a:t>Oferă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92D050"/>
                </a:solidFill>
              </a:rPr>
              <a:t>detalii</a:t>
            </a:r>
            <a:r>
              <a:rPr lang="en-GB" sz="1600" dirty="0">
                <a:solidFill>
                  <a:srgbClr val="92D050"/>
                </a:solidFill>
              </a:rPr>
              <a:t> legate de </a:t>
            </a:r>
            <a:r>
              <a:rPr lang="en-GB" sz="1600" dirty="0"/>
              <a:t>(un indicator </a:t>
            </a:r>
            <a:r>
              <a:rPr lang="en-GB" sz="1600" dirty="0" err="1"/>
              <a:t>mai</a:t>
            </a:r>
            <a:r>
              <a:rPr lang="en-GB" sz="1600" dirty="0"/>
              <a:t> </a:t>
            </a:r>
            <a:r>
              <a:rPr lang="en-GB" sz="1600" dirty="0" err="1"/>
              <a:t>cuprinzător</a:t>
            </a:r>
            <a:r>
              <a:rPr lang="en-GB" sz="1600" dirty="0"/>
              <a:t> al) </a:t>
            </a:r>
            <a:r>
              <a:rPr lang="en-GB" sz="1600" dirty="0" err="1"/>
              <a:t>anxiet</a:t>
            </a:r>
            <a:r>
              <a:rPr lang="en-GB" sz="1600" dirty="0" err="1">
                <a:solidFill>
                  <a:srgbClr val="92D050"/>
                </a:solidFill>
              </a:rPr>
              <a:t>ate</a:t>
            </a:r>
            <a:r>
              <a:rPr lang="en-GB" sz="1600" dirty="0"/>
              <a:t> (</a:t>
            </a:r>
            <a:r>
              <a:rPr lang="en-GB" sz="1600" dirty="0" err="1"/>
              <a:t>ății</a:t>
            </a:r>
            <a:r>
              <a:rPr lang="en-GB" sz="1600" dirty="0"/>
              <a:t>)</a:t>
            </a:r>
          </a:p>
          <a:p>
            <a:r>
              <a:rPr lang="en-GB" sz="1600" dirty="0"/>
              <a:t>Un </a:t>
            </a:r>
            <a:r>
              <a:rPr lang="en-GB" sz="1600" dirty="0" err="1"/>
              <a:t>scor</a:t>
            </a:r>
            <a:r>
              <a:rPr lang="en-GB" sz="1600" dirty="0"/>
              <a:t> ≥8 </a:t>
            </a:r>
            <a:r>
              <a:rPr lang="en-GB" sz="1600" dirty="0" err="1"/>
              <a:t>sugerează</a:t>
            </a:r>
            <a:r>
              <a:rPr lang="en-GB" sz="1600" dirty="0"/>
              <a:t> </a:t>
            </a:r>
            <a:r>
              <a:rPr lang="en-GB" sz="1600" dirty="0" err="1"/>
              <a:t>necesitatea</a:t>
            </a:r>
            <a:r>
              <a:rPr lang="en-GB" sz="1600" dirty="0"/>
              <a:t> de a </a:t>
            </a:r>
            <a:r>
              <a:rPr lang="en-GB" sz="1600" dirty="0" err="1"/>
              <a:t>explora</a:t>
            </a:r>
            <a:r>
              <a:rPr lang="en-GB" sz="1600" dirty="0"/>
              <a:t> </a:t>
            </a:r>
            <a:r>
              <a:rPr lang="en-GB" sz="1600" dirty="0" err="1"/>
              <a:t>simptomele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continuare</a:t>
            </a:r>
            <a:endParaRPr lang="en-GB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2033BE-06AD-EC25-F0D0-2D5F5460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81294"/>
              </p:ext>
            </p:extLst>
          </p:nvPr>
        </p:nvGraphicFramePr>
        <p:xfrm>
          <a:off x="358773" y="1770190"/>
          <a:ext cx="8427874" cy="2948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81862">
                  <a:extLst>
                    <a:ext uri="{9D8B030D-6E8A-4147-A177-3AD203B41FA5}">
                      <a16:colId xmlns:a16="http://schemas.microsoft.com/office/drawing/2014/main" val="1167813915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1788606920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2856561658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2622175686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964768935"/>
                    </a:ext>
                  </a:extLst>
                </a:gridCol>
              </a:tblGrid>
              <a:tr h="202627">
                <a:tc gridSpan="5"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 </a:t>
                      </a:r>
                      <a:r>
                        <a:rPr lang="en-GB" sz="1200" b="1" dirty="0" err="1">
                          <a:effectLst/>
                        </a:rPr>
                        <a:t>Tulburarea</a:t>
                      </a:r>
                      <a:r>
                        <a:rPr lang="en-GB" sz="1200" b="1" dirty="0">
                          <a:effectLst/>
                        </a:rPr>
                        <a:t> de </a:t>
                      </a:r>
                      <a:r>
                        <a:rPr lang="en-GB" sz="1200" b="1" dirty="0" err="1">
                          <a:effectLst/>
                        </a:rPr>
                        <a:t>anxietate</a:t>
                      </a:r>
                      <a:r>
                        <a:rPr lang="en-GB" sz="1200" b="1" dirty="0">
                          <a:effectLst/>
                        </a:rPr>
                        <a:t> </a:t>
                      </a:r>
                      <a:r>
                        <a:rPr lang="en-GB" sz="1200" b="1" dirty="0" err="1">
                          <a:effectLst/>
                        </a:rPr>
                        <a:t>generalizată</a:t>
                      </a:r>
                      <a:r>
                        <a:rPr lang="en-GB" sz="1200" b="1" dirty="0">
                          <a:effectLst/>
                        </a:rPr>
                        <a:t> 7- item (GAD-7)</a:t>
                      </a:r>
                    </a:p>
                  </a:txBody>
                  <a:tcPr marL="14637" marR="14637" marT="7318" marB="731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183189"/>
                  </a:ext>
                </a:extLst>
              </a:tr>
              <a:tr h="765465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 err="1">
                          <a:effectLst/>
                        </a:rPr>
                        <a:t>În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ultimele</a:t>
                      </a:r>
                      <a:r>
                        <a:rPr lang="en-GB" sz="1200" b="0" dirty="0">
                          <a:effectLst/>
                        </a:rPr>
                        <a:t> 2 </a:t>
                      </a:r>
                      <a:r>
                        <a:rPr lang="en-GB" sz="1200" b="0" dirty="0" err="1">
                          <a:effectLst/>
                        </a:rPr>
                        <a:t>săptămâni</a:t>
                      </a:r>
                      <a:r>
                        <a:rPr lang="en-GB" sz="1200" b="0" dirty="0">
                          <a:effectLst/>
                        </a:rPr>
                        <a:t>, </a:t>
                      </a:r>
                      <a:r>
                        <a:rPr lang="en-GB" sz="1200" b="0" dirty="0" err="1">
                          <a:effectLst/>
                        </a:rPr>
                        <a:t>cât</a:t>
                      </a:r>
                      <a:r>
                        <a:rPr lang="en-GB" sz="1200" b="0" dirty="0">
                          <a:effectLst/>
                        </a:rPr>
                        <a:t> de des </a:t>
                      </a:r>
                      <a:r>
                        <a:rPr lang="en-GB" sz="1200" b="0" dirty="0" err="1">
                          <a:effectLst/>
                        </a:rPr>
                        <a:t>ați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fost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deranjat</a:t>
                      </a:r>
                      <a:r>
                        <a:rPr lang="en-GB" sz="1200" b="0" dirty="0">
                          <a:effectLst/>
                        </a:rPr>
                        <a:t>(ă) de </a:t>
                      </a:r>
                      <a:r>
                        <a:rPr lang="en-GB" sz="1200" b="0" dirty="0" err="1">
                          <a:effectLst/>
                        </a:rPr>
                        <a:t>următoarele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probleme</a:t>
                      </a:r>
                      <a:r>
                        <a:rPr lang="en-GB" sz="1200" b="0" dirty="0">
                          <a:effectLst/>
                        </a:rPr>
                        <a:t>: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Nu, </a:t>
                      </a:r>
                      <a:r>
                        <a:rPr lang="en-GB" sz="1200" b="0" dirty="0" err="1">
                          <a:effectLst/>
                        </a:rPr>
                        <a:t>deloc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Câteva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zile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dirty="0">
                          <a:effectLst/>
                        </a:rPr>
                        <a:t>Mai mult de jumătate din zile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 err="1">
                          <a:effectLst/>
                        </a:rPr>
                        <a:t>Aproape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în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fiecare</a:t>
                      </a:r>
                      <a:r>
                        <a:rPr lang="en-GB" sz="1200" b="0" dirty="0">
                          <a:effectLst/>
                        </a:rPr>
                        <a:t> zi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57515239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1. V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-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(</a:t>
                      </a:r>
                      <a:r>
                        <a:rPr lang="en-GB" sz="1200" b="0" dirty="0">
                          <a:effectLst/>
                        </a:rPr>
                        <a:t>ă) </a:t>
                      </a:r>
                      <a:r>
                        <a:rPr lang="en-GB" sz="1200" b="0" dirty="0" err="1">
                          <a:effectLst/>
                        </a:rPr>
                        <a:t>simți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t</a:t>
                      </a: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ți</a:t>
                      </a:r>
                      <a:r>
                        <a:rPr lang="en-GB" sz="1200" b="0" dirty="0">
                          <a:effectLst/>
                        </a:rPr>
                        <a:t>) </a:t>
                      </a:r>
                      <a:r>
                        <a:rPr lang="en-GB" sz="1200" b="0" dirty="0" err="1">
                          <a:effectLst/>
                        </a:rPr>
                        <a:t>nervos</a:t>
                      </a:r>
                      <a:r>
                        <a:rPr lang="en-GB" sz="1200" b="0" dirty="0">
                          <a:effectLst/>
                        </a:rPr>
                        <a:t>, </a:t>
                      </a:r>
                      <a:r>
                        <a:rPr lang="en-GB" sz="1200" b="0" dirty="0" err="1">
                          <a:effectLst/>
                        </a:rPr>
                        <a:t>anxios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sau</a:t>
                      </a:r>
                      <a:r>
                        <a:rPr lang="en-GB" sz="1200" b="0" dirty="0">
                          <a:effectLst/>
                        </a:rPr>
                        <a:t> la </a:t>
                      </a:r>
                      <a:r>
                        <a:rPr lang="en-GB" sz="1200" b="0" dirty="0" err="1">
                          <a:effectLst/>
                        </a:rPr>
                        <a:t>limită</a:t>
                      </a:r>
                      <a:r>
                        <a:rPr lang="en-GB" sz="1200" b="0" dirty="0">
                          <a:effectLst/>
                        </a:rPr>
                        <a:t>?  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570828349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2. S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-a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intamplat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</a:t>
                      </a:r>
                      <a:r>
                        <a:rPr lang="en-GB" sz="1200" b="0" dirty="0" err="1">
                          <a:effectLst/>
                        </a:rPr>
                        <a:t>ă</a:t>
                      </a:r>
                      <a:r>
                        <a:rPr lang="en-GB" sz="1200" b="0" dirty="0">
                          <a:effectLst/>
                        </a:rPr>
                        <a:t> nu </a:t>
                      </a:r>
                      <a:r>
                        <a:rPr lang="en-GB" sz="1200" b="0" dirty="0" err="1">
                          <a:effectLst/>
                        </a:rPr>
                        <a:t>p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uteti</a:t>
                      </a:r>
                      <a:r>
                        <a:rPr lang="en-GB" sz="1200" b="0" dirty="0">
                          <a:effectLst/>
                        </a:rPr>
                        <a:t> (</a:t>
                      </a:r>
                      <a:r>
                        <a:rPr lang="en-GB" sz="1200" b="0" dirty="0" err="1">
                          <a:effectLst/>
                        </a:rPr>
                        <a:t>oți</a:t>
                      </a:r>
                      <a:r>
                        <a:rPr lang="en-GB" sz="1200" b="0" dirty="0">
                          <a:effectLst/>
                        </a:rPr>
                        <a:t>) </a:t>
                      </a:r>
                      <a:r>
                        <a:rPr lang="en-GB" sz="1200" b="0" dirty="0" err="1">
                          <a:effectLst/>
                        </a:rPr>
                        <a:t>opri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sau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controla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îngrijorarea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2854584762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3. </a:t>
                      </a:r>
                      <a:r>
                        <a:rPr lang="it-IT" sz="1200" b="0" dirty="0">
                          <a:effectLst/>
                        </a:rPr>
                        <a:t>V</a:t>
                      </a:r>
                      <a:r>
                        <a:rPr lang="it-IT" sz="1200" b="0" dirty="0">
                          <a:solidFill>
                            <a:srgbClr val="92D050"/>
                          </a:solidFill>
                          <a:effectLst/>
                        </a:rPr>
                        <a:t>-ati</a:t>
                      </a:r>
                      <a:r>
                        <a:rPr lang="it-IT" sz="1200" b="0" dirty="0">
                          <a:effectLst/>
                        </a:rPr>
                        <a:t> (ă) fac</a:t>
                      </a:r>
                      <a:r>
                        <a:rPr lang="it-IT" sz="1200" b="0" dirty="0">
                          <a:solidFill>
                            <a:srgbClr val="92D050"/>
                          </a:solidFill>
                          <a:effectLst/>
                        </a:rPr>
                        <a:t>ut</a:t>
                      </a:r>
                      <a:r>
                        <a:rPr lang="it-IT" sz="1200" b="0" dirty="0">
                          <a:effectLst/>
                        </a:rPr>
                        <a:t> (eți) prea multe griji pentru </a:t>
                      </a:r>
                      <a:r>
                        <a:rPr lang="it-IT" sz="1200" b="0" dirty="0">
                          <a:solidFill>
                            <a:srgbClr val="92D050"/>
                          </a:solidFill>
                          <a:effectLst/>
                        </a:rPr>
                        <a:t>tot felul </a:t>
                      </a:r>
                      <a:r>
                        <a:rPr lang="it-IT" sz="1200" b="0" dirty="0">
                          <a:effectLst/>
                        </a:rPr>
                        <a:t>(diferite) </a:t>
                      </a:r>
                      <a:r>
                        <a:rPr lang="it-IT" sz="1200" b="0" dirty="0">
                          <a:solidFill>
                            <a:srgbClr val="92D050"/>
                          </a:solidFill>
                          <a:effectLst/>
                        </a:rPr>
                        <a:t>de</a:t>
                      </a:r>
                      <a:r>
                        <a:rPr lang="it-IT" sz="1200" b="0" dirty="0">
                          <a:effectLst/>
                        </a:rPr>
                        <a:t> lucruri?</a:t>
                      </a:r>
                      <a:endParaRPr lang="en-GB" sz="1200" b="0" dirty="0">
                        <a:effectLst/>
                      </a:endParaRP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4242397422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4. 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V-a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fost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greu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sa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va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(</a:t>
                      </a:r>
                      <a:r>
                        <a:rPr lang="en-GB" sz="1200" b="0" dirty="0" err="1">
                          <a:effectLst/>
                        </a:rPr>
                        <a:t>Probleme</a:t>
                      </a:r>
                      <a:r>
                        <a:rPr lang="en-GB" sz="1200" b="0" dirty="0">
                          <a:effectLst/>
                        </a:rPr>
                        <a:t> de) </a:t>
                      </a:r>
                      <a:r>
                        <a:rPr lang="en-GB" sz="1200" b="0" dirty="0" err="1">
                          <a:effectLst/>
                        </a:rPr>
                        <a:t>relaxa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ti</a:t>
                      </a:r>
                      <a:r>
                        <a:rPr lang="en-GB" sz="1200" b="0" dirty="0">
                          <a:effectLst/>
                        </a:rPr>
                        <a:t> (re)?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47396388"/>
                  </a:ext>
                </a:extLst>
              </a:tr>
              <a:tr h="390240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5.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fost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Sunteți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atât</a:t>
                      </a:r>
                      <a:r>
                        <a:rPr lang="en-GB" sz="1200" b="0" dirty="0">
                          <a:effectLst/>
                        </a:rPr>
                        <a:t> de)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agitat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v-a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fost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greu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sa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stati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nemiscat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/calm </a:t>
                      </a: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încât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vă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este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greu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să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stați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liniștit</a:t>
                      </a:r>
                      <a:r>
                        <a:rPr lang="en-GB" sz="1200" b="0" dirty="0">
                          <a:effectLst/>
                        </a:rPr>
                        <a:t>)?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983057353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6.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Deveniți</a:t>
                      </a:r>
                      <a:r>
                        <a:rPr lang="en-GB" sz="1200" b="0" dirty="0">
                          <a:effectLst/>
                        </a:rPr>
                        <a:t>) 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V-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enervat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ușor</a:t>
                      </a:r>
                      <a:r>
                        <a:rPr lang="en-GB" sz="1200" b="0" dirty="0">
                          <a:effectLst/>
                        </a:rPr>
                        <a:t> (de enervate) </a:t>
                      </a:r>
                      <a:r>
                        <a:rPr lang="en-GB" sz="1200" b="0" dirty="0" err="1">
                          <a:effectLst/>
                        </a:rPr>
                        <a:t>sau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fost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iritabil</a:t>
                      </a:r>
                      <a:r>
                        <a:rPr lang="en-GB" sz="1200" b="0" dirty="0">
                          <a:effectLst/>
                        </a:rPr>
                        <a:t>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1673677176"/>
                  </a:ext>
                </a:extLst>
              </a:tr>
              <a:tr h="241936">
                <a:tc>
                  <a:txBody>
                    <a:bodyPr/>
                    <a:lstStyle/>
                    <a:p>
                      <a:pPr fontAlgn="auto"/>
                      <a:r>
                        <a:rPr lang="en-GB" sz="1200" b="0" dirty="0">
                          <a:effectLst/>
                        </a:rPr>
                        <a:t>7. 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V-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ati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simtit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>
                          <a:effectLst/>
                        </a:rPr>
                        <a:t>(</a:t>
                      </a:r>
                      <a:r>
                        <a:rPr lang="en-GB" sz="1200" b="0" dirty="0" err="1">
                          <a:effectLst/>
                        </a:rPr>
                        <a:t>Te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simți</a:t>
                      </a:r>
                      <a:r>
                        <a:rPr lang="en-GB" sz="1200" b="0" dirty="0">
                          <a:effectLst/>
                        </a:rPr>
                        <a:t>) </a:t>
                      </a:r>
                      <a:r>
                        <a:rPr lang="en-GB" sz="1200" b="0" dirty="0" err="1">
                          <a:effectLst/>
                        </a:rPr>
                        <a:t>speriat</a:t>
                      </a:r>
                      <a:r>
                        <a:rPr lang="en-GB" sz="1200" b="0" dirty="0">
                          <a:effectLst/>
                        </a:rPr>
                        <a:t> ca </a:t>
                      </a:r>
                      <a:r>
                        <a:rPr lang="en-GB" sz="1200" b="0" dirty="0" err="1">
                          <a:effectLst/>
                        </a:rPr>
                        <a:t>și</a:t>
                      </a:r>
                      <a:r>
                        <a:rPr lang="en-GB" sz="1200" b="0" dirty="0">
                          <a:effectLst/>
                        </a:rPr>
                        <a:t> cum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ceva</a:t>
                      </a:r>
                      <a:r>
                        <a:rPr lang="en-GB" sz="1200" b="0" dirty="0">
                          <a:solidFill>
                            <a:srgbClr val="92D050"/>
                          </a:solidFill>
                          <a:effectLst/>
                        </a:rPr>
                        <a:t> </a:t>
                      </a:r>
                      <a:r>
                        <a:rPr lang="en-GB" sz="1200" b="0" dirty="0" err="1">
                          <a:solidFill>
                            <a:srgbClr val="92D050"/>
                          </a:solidFill>
                          <a:effectLst/>
                        </a:rPr>
                        <a:t>ingrozitor</a:t>
                      </a:r>
                      <a:r>
                        <a:rPr lang="en-GB" sz="1200" b="0" dirty="0">
                          <a:effectLst/>
                        </a:rPr>
                        <a:t> s-</a:t>
                      </a:r>
                      <a:r>
                        <a:rPr lang="en-GB" sz="1200" b="0" dirty="0" err="1">
                          <a:effectLst/>
                        </a:rPr>
                        <a:t>ar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putea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întâmpla</a:t>
                      </a:r>
                      <a:r>
                        <a:rPr lang="en-GB" sz="1200" b="0" dirty="0">
                          <a:effectLst/>
                        </a:rPr>
                        <a:t> (</a:t>
                      </a:r>
                      <a:r>
                        <a:rPr lang="en-GB" sz="1200" b="0" dirty="0" err="1">
                          <a:effectLst/>
                        </a:rPr>
                        <a:t>ceva</a:t>
                      </a:r>
                      <a:r>
                        <a:rPr lang="en-GB" sz="1200" b="0" dirty="0">
                          <a:effectLst/>
                        </a:rPr>
                        <a:t> </a:t>
                      </a:r>
                      <a:r>
                        <a:rPr lang="en-GB" sz="1200" b="0" dirty="0" err="1">
                          <a:effectLst/>
                        </a:rPr>
                        <a:t>îngrozitor</a:t>
                      </a:r>
                      <a:r>
                        <a:rPr lang="en-GB" sz="1200" b="0" dirty="0">
                          <a:effectLst/>
                        </a:rPr>
                        <a:t>)?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0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1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2</a:t>
                      </a:r>
                    </a:p>
                  </a:txBody>
                  <a:tcPr marL="14637" marR="14637" marT="7318" marB="7318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GB" sz="1200" b="0" dirty="0">
                          <a:effectLst/>
                        </a:rPr>
                        <a:t>3</a:t>
                      </a:r>
                    </a:p>
                  </a:txBody>
                  <a:tcPr marL="14637" marR="14637" marT="7318" marB="7318" anchor="ctr"/>
                </a:tc>
                <a:extLst>
                  <a:ext uri="{0D108BD9-81ED-4DB2-BD59-A6C34878D82A}">
                    <a16:rowId xmlns:a16="http://schemas.microsoft.com/office/drawing/2014/main" val="3716204985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355D253B-F1A0-D9FC-7982-C3D0C5EBE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725532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 err="1"/>
              <a:t>Sapra</a:t>
            </a:r>
            <a:r>
              <a:rPr lang="en-GB" altLang="zh-CN" sz="800" dirty="0"/>
              <a:t> A. </a:t>
            </a:r>
            <a:r>
              <a:rPr lang="en-GB" altLang="zh-CN" sz="800" dirty="0" err="1"/>
              <a:t>Cureus</a:t>
            </a:r>
            <a:r>
              <a:rPr lang="en-GB" altLang="zh-CN" sz="800" dirty="0"/>
              <a:t> 2020;21:12.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537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283D-3758-3688-48BF-5FD522B9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B497-C875-28C2-7E09-0B4E22C1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3331876" cy="2628900"/>
          </a:xfrm>
        </p:spPr>
        <p:txBody>
          <a:bodyPr/>
          <a:lstStyle/>
          <a:p>
            <a:r>
              <a:rPr lang="en-US" sz="2000" dirty="0"/>
              <a:t>GAD-7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disponibil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limbi</a:t>
            </a:r>
          </a:p>
          <a:p>
            <a:r>
              <a:rPr lang="en-US" sz="2000" dirty="0"/>
              <a:t>Se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descărca</a:t>
            </a:r>
            <a:r>
              <a:rPr lang="en-US" sz="2000" dirty="0"/>
              <a:t> </a:t>
            </a:r>
            <a:r>
              <a:rPr lang="en-US" sz="2000" dirty="0" err="1"/>
              <a:t>gratuit</a:t>
            </a:r>
            <a:r>
              <a:rPr lang="en-US" sz="2000" dirty="0"/>
              <a:t> de pe site-</a:t>
            </a:r>
            <a:r>
              <a:rPr lang="en-US" sz="2000" dirty="0" err="1"/>
              <a:t>ul</a:t>
            </a:r>
            <a:r>
              <a:rPr lang="en-US" sz="2000" dirty="0"/>
              <a:t> PHQ: www.phqscreeners.com</a:t>
            </a:r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27C317-216F-91AE-88AE-F45AD33E4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64" y="971550"/>
            <a:ext cx="4358640" cy="360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49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5581-F68E-4E26-C7AA-76EEA12C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Gestionarea</a:t>
            </a:r>
            <a:r>
              <a:rPr lang="en-US" dirty="0"/>
              <a:t> </a:t>
            </a:r>
            <a:r>
              <a:rPr lang="en-US" dirty="0" err="1"/>
              <a:t>anxietății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85C3-7E38-0E19-72F2-E454002C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159959"/>
          </a:xfrm>
        </p:spPr>
        <p:txBody>
          <a:bodyPr/>
          <a:lstStyle/>
          <a:p>
            <a:r>
              <a:rPr lang="sv-SE" sz="1800" dirty="0"/>
              <a:t>Mulți </a:t>
            </a:r>
            <a:r>
              <a:rPr lang="sv-SE" sz="1800" dirty="0">
                <a:solidFill>
                  <a:srgbClr val="92D050"/>
                </a:solidFill>
              </a:rPr>
              <a:t>medici au</a:t>
            </a:r>
            <a:r>
              <a:rPr lang="sv-SE" sz="1800" dirty="0"/>
              <a:t> (practicieni raportează) o încredere scăzută în abordarea problemelor de sănătate mintală sau se tem că nu vor avea timpul sau competențele necesare pentru a le aborda.</a:t>
            </a:r>
            <a:r>
              <a:rPr lang="sv-SE" sz="1800" dirty="0">
                <a:solidFill>
                  <a:srgbClr val="92D050"/>
                </a:solidFill>
              </a:rPr>
              <a:t> Poate fi util</a:t>
            </a:r>
            <a:r>
              <a:rPr lang="sv-SE" sz="1800" dirty="0"/>
              <a:t> (Faptul de a avea) </a:t>
            </a:r>
            <a:r>
              <a:rPr lang="sv-SE" sz="1800" dirty="0">
                <a:solidFill>
                  <a:srgbClr val="92D050"/>
                </a:solidFill>
              </a:rPr>
              <a:t>sa ai</a:t>
            </a:r>
            <a:r>
              <a:rPr lang="sv-SE" sz="1800" dirty="0"/>
              <a:t> opțiuni la îndemână (poate fi util):</a:t>
            </a:r>
          </a:p>
          <a:p>
            <a:pPr lvl="1"/>
            <a:r>
              <a:rPr lang="sv-SE" sz="1500" dirty="0">
                <a:solidFill>
                  <a:srgbClr val="92D050"/>
                </a:solidFill>
              </a:rPr>
              <a:t>Recomandarea terapiei cognitiv-comportamentale</a:t>
            </a:r>
            <a:r>
              <a:rPr lang="sv-SE" sz="1500" dirty="0"/>
              <a:t> (Referire pentru TCC) (față în față, online sau </a:t>
            </a:r>
            <a:r>
              <a:rPr lang="sv-SE" sz="1500" dirty="0">
                <a:solidFill>
                  <a:srgbClr val="92D050"/>
                </a:solidFill>
              </a:rPr>
              <a:t>biblioterapia</a:t>
            </a:r>
            <a:r>
              <a:rPr lang="sv-SE" sz="1500" dirty="0"/>
              <a:t> (autoajutorare), toate au beneficii potențiale)</a:t>
            </a:r>
            <a:r>
              <a:rPr lang="sv-SE" sz="1500" baseline="30000" dirty="0"/>
              <a:t>1</a:t>
            </a:r>
          </a:p>
          <a:p>
            <a:pPr marL="0" indent="0">
              <a:buNone/>
            </a:pPr>
            <a:r>
              <a:rPr lang="sv-SE" sz="1800" b="1" i="1" dirty="0"/>
              <a:t>DAR </a:t>
            </a:r>
          </a:p>
          <a:p>
            <a:r>
              <a:rPr lang="sv-SE" sz="1800" dirty="0"/>
              <a:t>Modul în care este </a:t>
            </a:r>
            <a:r>
              <a:rPr lang="sv-SE" sz="1800" dirty="0">
                <a:solidFill>
                  <a:srgbClr val="92D050"/>
                </a:solidFill>
              </a:rPr>
              <a:t>recomandat</a:t>
            </a:r>
            <a:r>
              <a:rPr lang="sv-SE" sz="1800" dirty="0"/>
              <a:t> (introdus) tratamentul psihologic </a:t>
            </a:r>
            <a:r>
              <a:rPr lang="sv-SE" sz="1800" dirty="0">
                <a:solidFill>
                  <a:srgbClr val="92D050"/>
                </a:solidFill>
              </a:rPr>
              <a:t>este</a:t>
            </a:r>
            <a:r>
              <a:rPr lang="sv-SE" sz="1800" dirty="0"/>
              <a:t> (poate fi) esențial pentru acceptarea acestuia</a:t>
            </a:r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A2EEEEAE-EB67-A752-47DC-FE85BED0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91953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BA5-45BB-549F-DB2A-1E553EA1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cognitiv-comportamentală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E625-AEFC-AA0A-816C-8E1E7F69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7772400" cy="3065366"/>
          </a:xfrm>
        </p:spPr>
        <p:txBody>
          <a:bodyPr/>
          <a:lstStyle/>
          <a:p>
            <a:r>
              <a:rPr lang="sv-SE" sz="1800" dirty="0"/>
              <a:t>(Revizuirile) </a:t>
            </a:r>
            <a:r>
              <a:rPr lang="sv-SE" sz="1800" dirty="0">
                <a:solidFill>
                  <a:srgbClr val="92D050"/>
                </a:solidFill>
              </a:rPr>
              <a:t>Recenziile</a:t>
            </a:r>
            <a:r>
              <a:rPr lang="sv-SE" sz="1800" dirty="0"/>
              <a:t> sistematice </a:t>
            </a:r>
            <a:r>
              <a:rPr lang="sv-SE" sz="1800" baseline="30000" dirty="0"/>
              <a:t>1-4</a:t>
            </a:r>
            <a:r>
              <a:rPr lang="sv-SE" sz="1800" dirty="0"/>
              <a:t> au sugerat că </a:t>
            </a:r>
            <a:r>
              <a:rPr lang="sv-SE" sz="1800" dirty="0">
                <a:solidFill>
                  <a:srgbClr val="92D050"/>
                </a:solidFill>
              </a:rPr>
              <a:t>TCC</a:t>
            </a:r>
            <a:r>
              <a:rPr lang="sv-SE" sz="1800" dirty="0"/>
              <a:t> (CBT) poate </a:t>
            </a:r>
            <a:r>
              <a:rPr lang="sv-SE" sz="1800" dirty="0">
                <a:solidFill>
                  <a:srgbClr val="92D050"/>
                </a:solidFill>
              </a:rPr>
              <a:t>ameliora</a:t>
            </a:r>
            <a:r>
              <a:rPr lang="sv-SE" sz="1800" dirty="0"/>
              <a:t> (îmbunătăți):</a:t>
            </a:r>
          </a:p>
          <a:p>
            <a:pPr lvl="1"/>
            <a:r>
              <a:rPr lang="sv-SE" sz="1500" dirty="0"/>
              <a:t>Depresia</a:t>
            </a:r>
          </a:p>
          <a:p>
            <a:pPr lvl="1"/>
            <a:r>
              <a:rPr lang="sv-SE" sz="1500" dirty="0"/>
              <a:t>Anxietatea </a:t>
            </a:r>
          </a:p>
          <a:p>
            <a:pPr lvl="1"/>
            <a:r>
              <a:rPr lang="sv-SE" sz="1500" dirty="0"/>
              <a:t>Disfuncția respiratorie</a:t>
            </a:r>
          </a:p>
          <a:p>
            <a:pPr lvl="1"/>
            <a:r>
              <a:rPr lang="sv-SE" sz="1500" dirty="0"/>
              <a:t>Calitatea vieții</a:t>
            </a:r>
          </a:p>
          <a:p>
            <a:r>
              <a:rPr lang="en-US" sz="1800" dirty="0">
                <a:solidFill>
                  <a:srgbClr val="92D050"/>
                </a:solidFill>
              </a:rPr>
              <a:t>Dar</a:t>
            </a:r>
            <a:r>
              <a:rPr lang="en-US" sz="1800" dirty="0"/>
              <a:t> (</a:t>
            </a:r>
            <a:r>
              <a:rPr lang="en-US" sz="1800" dirty="0" err="1"/>
              <a:t>eși</a:t>
            </a:r>
            <a:r>
              <a:rPr lang="en-US" sz="1800" dirty="0"/>
              <a:t>) </a:t>
            </a:r>
            <a:r>
              <a:rPr lang="en-US" sz="1800" dirty="0" err="1"/>
              <a:t>durata</a:t>
            </a:r>
            <a:r>
              <a:rPr lang="en-US" sz="1800" dirty="0"/>
              <a:t> de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până</a:t>
            </a:r>
            <a:r>
              <a:rPr lang="en-US" sz="1800" dirty="0"/>
              <a:t> la </a:t>
            </a:r>
            <a:r>
              <a:rPr lang="en-US" sz="1800" dirty="0" err="1"/>
              <a:t>obținerea</a:t>
            </a:r>
            <a:r>
              <a:rPr lang="en-US" sz="1800" dirty="0"/>
              <a:t> </a:t>
            </a:r>
            <a:r>
              <a:rPr lang="en-US" sz="1800" dirty="0" err="1"/>
              <a:t>beneficiilor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intensitatea</a:t>
            </a:r>
            <a:r>
              <a:rPr lang="en-US" sz="1800" dirty="0"/>
              <a:t> </a:t>
            </a:r>
            <a:r>
              <a:rPr lang="en-US" sz="1800" dirty="0" err="1"/>
              <a:t>tratamentului</a:t>
            </a:r>
            <a:r>
              <a:rPr lang="en-US" sz="1800" dirty="0"/>
              <a:t> </a:t>
            </a:r>
            <a:r>
              <a:rPr lang="en-US" sz="1800" dirty="0" err="1"/>
              <a:t>necesar</a:t>
            </a:r>
            <a:r>
              <a:rPr lang="en-US" sz="1800" dirty="0">
                <a:solidFill>
                  <a:srgbClr val="92D050"/>
                </a:solidFill>
              </a:rPr>
              <a:t>,</a:t>
            </a:r>
            <a:r>
              <a:rPr lang="en-US" sz="1800" dirty="0"/>
              <a:t> pot </a:t>
            </a:r>
            <a:r>
              <a:rPr lang="en-US" sz="1800" dirty="0" err="1"/>
              <a:t>diferi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funcție</a:t>
            </a:r>
            <a:r>
              <a:rPr lang="en-US" sz="1800" dirty="0"/>
              <a:t> de </a:t>
            </a:r>
            <a:r>
              <a:rPr lang="en-US" sz="1800" dirty="0" err="1"/>
              <a:t>individ</a:t>
            </a:r>
            <a:endParaRPr lang="en-US" sz="1800" dirty="0"/>
          </a:p>
          <a:p>
            <a:endParaRPr lang="en-US" sz="1800" baseline="30000" dirty="0"/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115CE191-A275-D163-769D-DA0D54C18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Pollok J,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2019;3:CD012347; 2. Williams M. Int J Chron Obstruct </a:t>
            </a:r>
            <a:r>
              <a:rPr lang="en-GB" altLang="zh-CN" sz="800" dirty="0" err="1"/>
              <a:t>Pulmon</a:t>
            </a:r>
            <a:r>
              <a:rPr lang="en-GB" altLang="zh-CN" sz="800" dirty="0"/>
              <a:t> Dis 2020;15:903-19; </a:t>
            </a:r>
            <a:br>
              <a:rPr lang="en-GB" altLang="zh-CN" sz="800" dirty="0"/>
            </a:br>
            <a:r>
              <a:rPr lang="en-GB" altLang="zh-CN" sz="800" dirty="0"/>
              <a:t>3. Ma RC, et al. Complement </a:t>
            </a:r>
            <a:r>
              <a:rPr lang="en-GB" altLang="zh-CN" sz="800" dirty="0" err="1"/>
              <a:t>Ther</a:t>
            </a:r>
            <a:r>
              <a:rPr lang="en-GB" altLang="zh-CN" sz="800" dirty="0"/>
              <a:t> Clin </a:t>
            </a:r>
            <a:r>
              <a:rPr lang="en-GB" altLang="zh-CN" sz="800" dirty="0" err="1"/>
              <a:t>Pract</a:t>
            </a:r>
            <a:r>
              <a:rPr lang="en-GB" altLang="zh-CN" sz="800" dirty="0"/>
              <a:t> 2020;38:101071; 4. Zhang X, et al. Clin </a:t>
            </a:r>
            <a:r>
              <a:rPr lang="en-GB" altLang="zh-CN" sz="800" dirty="0" err="1"/>
              <a:t>Resp</a:t>
            </a:r>
            <a:r>
              <a:rPr lang="en-GB" altLang="zh-CN" sz="800" dirty="0"/>
              <a:t> J 2020;14:891-900.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7819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F101-594E-B352-E8C4-9E62D98B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114300"/>
            <a:ext cx="7185025" cy="5715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Discutarea</a:t>
            </a:r>
            <a:r>
              <a:rPr lang="en-US" dirty="0"/>
              <a:t>) </a:t>
            </a:r>
            <a:r>
              <a:rPr lang="en-US" dirty="0" err="1">
                <a:solidFill>
                  <a:srgbClr val="92D050"/>
                </a:solidFill>
              </a:rPr>
              <a:t>Optiunea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utilizarii</a:t>
            </a:r>
            <a:r>
              <a:rPr lang="en-US" dirty="0">
                <a:solidFill>
                  <a:srgbClr val="92D050"/>
                </a:solidFill>
              </a:rPr>
              <a:t> TCC</a:t>
            </a:r>
            <a:r>
              <a:rPr lang="en-US" dirty="0"/>
              <a:t> (CBT) (ca </a:t>
            </a:r>
            <a:r>
              <a:rPr lang="en-US" dirty="0" err="1"/>
              <a:t>opțiune</a:t>
            </a:r>
            <a:r>
              <a:rPr lang="en-US" dirty="0"/>
              <a:t>): </a:t>
            </a:r>
            <a:r>
              <a:rPr lang="en-US" dirty="0" err="1"/>
              <a:t>Sfaturi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esentiale</a:t>
            </a:r>
            <a:r>
              <a:rPr lang="en-US" dirty="0"/>
              <a:t> (de top)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AD3-411D-5880-F370-07CCBD5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241"/>
            <a:ext cx="7162800" cy="34857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Recunoașterea faptului că BPOC, la fel ca toate bolile cronice, poate afecta oamenii </a:t>
            </a:r>
            <a:r>
              <a:rPr lang="sv-SE" sz="1600" dirty="0">
                <a:solidFill>
                  <a:srgbClr val="92D050"/>
                </a:solidFill>
              </a:rPr>
              <a:t>si</a:t>
            </a:r>
            <a:r>
              <a:rPr lang="sv-SE" sz="1600" dirty="0"/>
              <a:t> din punct de vedere psihologic și emoțional, (precum și) </a:t>
            </a:r>
            <a:r>
              <a:rPr lang="sv-SE" sz="1600" dirty="0">
                <a:solidFill>
                  <a:srgbClr val="92D050"/>
                </a:solidFill>
              </a:rPr>
              <a:t>nu doar</a:t>
            </a:r>
            <a:r>
              <a:rPr lang="sv-SE" sz="1600" dirty="0"/>
              <a:t> fizic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92D050"/>
                </a:solidFill>
              </a:rPr>
              <a:t>Sublinierea</a:t>
            </a:r>
            <a:r>
              <a:rPr lang="sv-SE" sz="1600" dirty="0"/>
              <a:t> </a:t>
            </a:r>
            <a:r>
              <a:rPr lang="sv-SE" sz="1600" dirty="0">
                <a:solidFill>
                  <a:srgbClr val="92D050"/>
                </a:solidFill>
              </a:rPr>
              <a:t>faptul</a:t>
            </a:r>
            <a:r>
              <a:rPr lang="sv-SE" sz="1600" dirty="0"/>
              <a:t> (Sugerați) că gestionarea </a:t>
            </a:r>
            <a:r>
              <a:rPr lang="sv-SE" sz="1600" dirty="0">
                <a:solidFill>
                  <a:srgbClr val="92D050"/>
                </a:solidFill>
              </a:rPr>
              <a:t>componentei psiho-emotionale</a:t>
            </a:r>
            <a:r>
              <a:rPr lang="sv-SE" sz="1600" dirty="0"/>
              <a:t> (acestor aspecte) este la fel de importantă ca și gestionarea simptomelor fizice.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dirty="0">
                <a:solidFill>
                  <a:srgbClr val="92D050"/>
                </a:solidFill>
              </a:rPr>
              <a:t>ublinierea faptului</a:t>
            </a:r>
            <a:r>
              <a:rPr lang="sv-SE" sz="1600" dirty="0"/>
              <a:t> (puneți) că anxietatea este frecvent </a:t>
            </a:r>
            <a:r>
              <a:rPr lang="sv-SE" sz="1600" dirty="0">
                <a:solidFill>
                  <a:srgbClr val="92D050"/>
                </a:solidFill>
              </a:rPr>
              <a:t>intalnit</a:t>
            </a:r>
            <a:r>
              <a:rPr lang="sv-SE" sz="1600" dirty="0"/>
              <a:t>ă în BPOC (dar evitați să spuneți că este normală, ceea ce sugerează că nu trebuie gestionată).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92D050"/>
                </a:solidFill>
              </a:rPr>
              <a:t>Propunerea</a:t>
            </a:r>
            <a:r>
              <a:rPr lang="sv-SE" sz="1600" dirty="0"/>
              <a:t> </a:t>
            </a:r>
            <a:r>
              <a:rPr lang="sv-SE" sz="1600" dirty="0">
                <a:solidFill>
                  <a:srgbClr val="92D050"/>
                </a:solidFill>
              </a:rPr>
              <a:t>unei consultatii de control dupa</a:t>
            </a:r>
            <a:r>
              <a:rPr lang="sv-SE" sz="1600" dirty="0"/>
              <a:t> (Spuneți că ați dori să le revizuiți peste) 6-8 săptămâni, pentru a sublinia angajamentul (dumneavoastră) față de această abordare.</a:t>
            </a:r>
          </a:p>
          <a:p>
            <a:endParaRPr lang="en-US" sz="1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FF15D86-D3F1-30ED-D920-98811BFA664B}"/>
              </a:ext>
            </a:extLst>
          </p:cNvPr>
          <p:cNvSpPr/>
          <p:nvPr/>
        </p:nvSpPr>
        <p:spPr>
          <a:xfrm flipH="1">
            <a:off x="7162800" y="1348979"/>
            <a:ext cx="1981200" cy="3354382"/>
          </a:xfrm>
          <a:prstGeom prst="wedgeRoundRectCallout">
            <a:avLst>
              <a:gd name="adj1" fmla="val 42134"/>
              <a:gd name="adj2" fmla="val 55487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‘</a:t>
            </a:r>
            <a:r>
              <a:rPr lang="en-GB" sz="1600" dirty="0" err="1">
                <a:solidFill>
                  <a:schemeClr val="bg1"/>
                </a:solidFill>
              </a:rPr>
              <a:t>Multe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persoane</a:t>
            </a:r>
            <a:r>
              <a:rPr lang="en-GB" sz="1600" dirty="0">
                <a:solidFill>
                  <a:schemeClr val="bg1"/>
                </a:solidFill>
              </a:rPr>
              <a:t> cu BPOC </a:t>
            </a:r>
            <a:r>
              <a:rPr lang="en-GB" sz="1600" dirty="0" err="1">
                <a:solidFill>
                  <a:schemeClr val="bg1"/>
                </a:solidFill>
              </a:rPr>
              <a:t>suferă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chemeClr val="bg1"/>
                </a:solidFill>
              </a:rPr>
              <a:t>anxietate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și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este</a:t>
            </a:r>
            <a:r>
              <a:rPr lang="en-GB" sz="1600" dirty="0">
                <a:solidFill>
                  <a:schemeClr val="bg1"/>
                </a:solidFill>
              </a:rPr>
              <a:t> la </a:t>
            </a:r>
            <a:r>
              <a:rPr lang="en-GB" sz="1600" dirty="0" err="1">
                <a:solidFill>
                  <a:schemeClr val="bg1"/>
                </a:solidFill>
              </a:rPr>
              <a:t>fel</a:t>
            </a:r>
            <a:r>
              <a:rPr lang="en-GB" sz="1600" dirty="0">
                <a:solidFill>
                  <a:schemeClr val="bg1"/>
                </a:solidFill>
              </a:rPr>
              <a:t> de important </a:t>
            </a:r>
            <a:r>
              <a:rPr lang="en-GB" sz="1600" dirty="0" err="1">
                <a:solidFill>
                  <a:schemeClr val="bg1"/>
                </a:solidFill>
              </a:rPr>
              <a:t>să</a:t>
            </a:r>
            <a:r>
              <a:rPr lang="en-GB" sz="1600" dirty="0">
                <a:solidFill>
                  <a:schemeClr val="bg1"/>
                </a:solidFill>
              </a:rPr>
              <a:t> o </a:t>
            </a:r>
            <a:r>
              <a:rPr lang="en-GB" sz="1600" dirty="0" err="1">
                <a:solidFill>
                  <a:schemeClr val="bg1"/>
                </a:solidFill>
              </a:rPr>
              <a:t>gestionăm</a:t>
            </a:r>
            <a:r>
              <a:rPr lang="en-GB" sz="1600" dirty="0">
                <a:solidFill>
                  <a:schemeClr val="bg1"/>
                </a:solidFill>
              </a:rPr>
              <a:t>, (la </a:t>
            </a:r>
            <a:r>
              <a:rPr lang="en-GB" sz="1600" dirty="0" err="1">
                <a:solidFill>
                  <a:schemeClr val="bg1"/>
                </a:solidFill>
              </a:rPr>
              <a:t>fel</a:t>
            </a:r>
            <a:r>
              <a:rPr lang="en-GB" sz="1600" dirty="0">
                <a:solidFill>
                  <a:schemeClr val="bg1"/>
                </a:solidFill>
              </a:rPr>
              <a:t> ca) </a:t>
            </a:r>
            <a:r>
              <a:rPr lang="en-GB" sz="1600" dirty="0" err="1">
                <a:solidFill>
                  <a:srgbClr val="92D050"/>
                </a:solidFill>
              </a:rPr>
              <a:t>precum</a:t>
            </a:r>
            <a:r>
              <a:rPr lang="en-GB" sz="1600" dirty="0">
                <a:solidFill>
                  <a:srgbClr val="92D050"/>
                </a:solidFill>
              </a:rPr>
              <a:t> </a:t>
            </a:r>
            <a:r>
              <a:rPr lang="en-GB" sz="1600" dirty="0" err="1">
                <a:solidFill>
                  <a:srgbClr val="92D050"/>
                </a:solidFill>
              </a:rPr>
              <a:t>este</a:t>
            </a:r>
            <a:r>
              <a:rPr lang="en-GB" sz="1600" dirty="0">
                <a:solidFill>
                  <a:srgbClr val="92D050"/>
                </a:solidFill>
              </a:rPr>
              <a:t>  </a:t>
            </a:r>
            <a:r>
              <a:rPr lang="en-GB" sz="1600" dirty="0" err="1">
                <a:solidFill>
                  <a:schemeClr val="bg1"/>
                </a:solidFill>
              </a:rPr>
              <a:t>și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lipsa</a:t>
            </a:r>
            <a:r>
              <a:rPr lang="en-GB" sz="1600" dirty="0">
                <a:solidFill>
                  <a:schemeClr val="bg1"/>
                </a:solidFill>
              </a:rPr>
              <a:t> de </a:t>
            </a:r>
            <a:r>
              <a:rPr lang="en-GB" sz="1600" dirty="0" err="1">
                <a:solidFill>
                  <a:srgbClr val="92D050"/>
                </a:solidFill>
              </a:rPr>
              <a:t>aer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respirație</a:t>
            </a:r>
            <a:r>
              <a:rPr lang="en-GB" sz="1600" dirty="0">
                <a:solidFill>
                  <a:schemeClr val="bg1"/>
                </a:solidFill>
              </a:rPr>
              <a:t>)". </a:t>
            </a:r>
          </a:p>
        </p:txBody>
      </p:sp>
    </p:spTree>
    <p:extLst>
      <p:ext uri="{BB962C8B-B14F-4D97-AF65-F5344CB8AC3E}">
        <p14:creationId xmlns:p14="http://schemas.microsoft.com/office/powerpoint/2010/main" val="312917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68E1-65C5-7020-235D-E8284208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Prezentarea</a:t>
            </a:r>
            <a:r>
              <a:rPr lang="en-US" dirty="0"/>
              <a:t>) </a:t>
            </a:r>
            <a:r>
              <a:rPr lang="en-US" dirty="0" err="1">
                <a:solidFill>
                  <a:srgbClr val="92D050"/>
                </a:solidFill>
              </a:rPr>
              <a:t>Recomandarea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TCC</a:t>
            </a:r>
            <a:r>
              <a:rPr lang="en-US" dirty="0"/>
              <a:t> CBT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72DC-C2EC-B2AE-CA43-68161259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i="1" dirty="0"/>
              <a:t>"Știm că lipsa de </a:t>
            </a:r>
            <a:r>
              <a:rPr lang="sv-SE" sz="1600" i="1" dirty="0">
                <a:solidFill>
                  <a:srgbClr val="92D050"/>
                </a:solidFill>
              </a:rPr>
              <a:t>aer</a:t>
            </a:r>
            <a:r>
              <a:rPr lang="sv-SE" sz="1600" i="1" dirty="0"/>
              <a:t> (respirație) </a:t>
            </a:r>
            <a:r>
              <a:rPr lang="sv-SE" sz="1600" i="1" dirty="0">
                <a:solidFill>
                  <a:srgbClr val="92D050"/>
                </a:solidFill>
              </a:rPr>
              <a:t>sperie</a:t>
            </a:r>
            <a:r>
              <a:rPr lang="sv-SE" sz="1600" i="1" dirty="0"/>
              <a:t> (este înfricoșătoare) și ne afectează atât emoțional, cât și fizic. A învăța cum să facem față acestei temeri și </a:t>
            </a:r>
            <a:r>
              <a:rPr lang="sv-SE" sz="1600" i="1" dirty="0">
                <a:solidFill>
                  <a:srgbClr val="92D050"/>
                </a:solidFill>
              </a:rPr>
              <a:t>senzatiei de panica asociate </a:t>
            </a:r>
            <a:r>
              <a:rPr lang="sv-SE" sz="1600" i="1" dirty="0"/>
              <a:t>(anxietăți) este la fel de important ca și gestionarea simptomelor fizice. TCC este o modalitate de a invata sa gestionam temerile(face acest lucru) și analizează modul în care interacționează gândurile, </a:t>
            </a:r>
            <a:r>
              <a:rPr lang="sv-SE" sz="1600" i="1" dirty="0">
                <a:solidFill>
                  <a:srgbClr val="92D050"/>
                </a:solidFill>
              </a:rPr>
              <a:t>emotiile</a:t>
            </a:r>
            <a:r>
              <a:rPr lang="sv-SE" sz="1600" i="1" dirty="0"/>
              <a:t> </a:t>
            </a:r>
            <a:r>
              <a:rPr lang="sv-SE" sz="1600" i="1" dirty="0">
                <a:solidFill>
                  <a:srgbClr val="92D050"/>
                </a:solidFill>
              </a:rPr>
              <a:t>si</a:t>
            </a:r>
            <a:r>
              <a:rPr lang="sv-SE" sz="1600" i="1" dirty="0"/>
              <a:t> sentimentele, comportamentele și simptomele noastre."</a:t>
            </a:r>
          </a:p>
          <a:p>
            <a:r>
              <a:rPr lang="sv-SE" sz="1600" dirty="0"/>
              <a:t>La fel ca în cazul oricărui tratament pe care îl recomand(ați), este util să verific(ați) cât de (probabil/)încrezător este pacientul </a:t>
            </a:r>
            <a:r>
              <a:rPr lang="sv-SE" sz="1600" dirty="0">
                <a:solidFill>
                  <a:srgbClr val="92D050"/>
                </a:solidFill>
              </a:rPr>
              <a:t>meu (</a:t>
            </a:r>
            <a:r>
              <a:rPr lang="sv-SE" sz="1600" dirty="0"/>
              <a:t>dvs.) </a:t>
            </a:r>
            <a:r>
              <a:rPr lang="sv-SE" sz="1600" dirty="0">
                <a:solidFill>
                  <a:srgbClr val="92D050"/>
                </a:solidFill>
              </a:rPr>
              <a:t>ca poate sa realizeze tratamentul </a:t>
            </a:r>
            <a:r>
              <a:rPr lang="sv-SE" sz="1600" dirty="0"/>
              <a:t>(să îl efectueze) pe o scară de la 1 la 10.</a:t>
            </a:r>
          </a:p>
          <a:p>
            <a:pPr lvl="1"/>
            <a:r>
              <a:rPr lang="sv-SE" sz="1400" dirty="0"/>
              <a:t>Scorurile de 7 sau mai mici sugerează că ar putea fi nevoie de (mai mult) sprijin sau de un plan revizuit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173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AA79-6683-54C5-D482-C7817F52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0"/>
            <a:ext cx="7185025" cy="571500"/>
          </a:xfrm>
        </p:spPr>
        <p:txBody>
          <a:bodyPr/>
          <a:lstStyle/>
          <a:p>
            <a:r>
              <a:rPr lang="it-IT" sz="2400" dirty="0"/>
              <a:t>Alte intervenții </a:t>
            </a:r>
            <a:r>
              <a:rPr lang="it-IT" sz="2400" dirty="0">
                <a:solidFill>
                  <a:srgbClr val="92D050"/>
                </a:solidFill>
              </a:rPr>
              <a:t>care amelioreaza anxietatea si implicit lipsa de aer </a:t>
            </a:r>
            <a:r>
              <a:rPr lang="it-IT" sz="2400" dirty="0"/>
              <a:t>(pentru a aborda lipsa de respirație pot ameliora anxietatea)</a:t>
            </a:r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8F483F-E55A-66E5-D40C-C4BADEE8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877"/>
              </p:ext>
            </p:extLst>
          </p:nvPr>
        </p:nvGraphicFramePr>
        <p:xfrm>
          <a:off x="25400" y="1126220"/>
          <a:ext cx="9118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566">
                  <a:extLst>
                    <a:ext uri="{9D8B030D-6E8A-4147-A177-3AD203B41FA5}">
                      <a16:colId xmlns:a16="http://schemas.microsoft.com/office/drawing/2014/main" val="1788038553"/>
                    </a:ext>
                  </a:extLst>
                </a:gridCol>
                <a:gridCol w="7147034">
                  <a:extLst>
                    <a:ext uri="{9D8B030D-6E8A-4147-A177-3AD203B41FA5}">
                      <a16:colId xmlns:a16="http://schemas.microsoft.com/office/drawing/2014/main" val="2921137097"/>
                    </a:ext>
                  </a:extLst>
                </a:gridCol>
              </a:tblGrid>
              <a:tr h="266440">
                <a:tc>
                  <a:txBody>
                    <a:bodyPr/>
                    <a:lstStyle/>
                    <a:p>
                      <a:r>
                        <a:rPr lang="en-US" sz="1200" dirty="0"/>
                        <a:t>(Intervention)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Interventie</a:t>
                      </a:r>
                      <a:endParaRPr lang="en-US" sz="12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(Purpose/aim)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Scop</a:t>
                      </a:r>
                      <a:endParaRPr lang="en-US" sz="12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361643"/>
                  </a:ext>
                </a:extLst>
              </a:tr>
              <a:tr h="621694">
                <a:tc>
                  <a:txBody>
                    <a:bodyPr/>
                    <a:lstStyle/>
                    <a:p>
                      <a:r>
                        <a:rPr lang="en-US" sz="1200" dirty="0"/>
                        <a:t>Mindfulness/</a:t>
                      </a:r>
                      <a:r>
                        <a:rPr lang="en-US" sz="1200" dirty="0" err="1"/>
                        <a:t>meditație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Respirația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conștientă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timp</a:t>
                      </a:r>
                      <a:r>
                        <a:rPr lang="en-US" sz="1200" dirty="0"/>
                        <a:t> de 20 de minute reduce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senzatia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de </a:t>
                      </a:r>
                      <a:r>
                        <a:rPr lang="en-US" sz="1200" dirty="0" err="1"/>
                        <a:t>lipsa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aer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respirație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în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bolile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pulmonare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anxietatea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depresia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în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boli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formele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avansate</a:t>
                      </a:r>
                      <a:r>
                        <a:rPr lang="en-US" sz="1200" dirty="0"/>
                        <a:t>; </a:t>
                      </a:r>
                      <a:r>
                        <a:rPr lang="en-US" sz="1200" dirty="0" err="1"/>
                        <a:t>îmbunătățește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atenția</a:t>
                      </a:r>
                      <a:r>
                        <a:rPr lang="en-US" sz="1200" dirty="0"/>
                        <a:t> non-</a:t>
                      </a:r>
                      <a:r>
                        <a:rPr lang="en-US" sz="1200" dirty="0" err="1"/>
                        <a:t>evaluativă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poate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crește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autoeficacitatea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95244"/>
                  </a:ext>
                </a:extLst>
              </a:tr>
              <a:tr h="622714">
                <a:tc>
                  <a:txBody>
                    <a:bodyPr/>
                    <a:lstStyle/>
                    <a:p>
                      <a:r>
                        <a:rPr lang="en-US" sz="1200" dirty="0" err="1"/>
                        <a:t>Tehnici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relaxare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Există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unele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intervențiile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relaxare</a:t>
                      </a:r>
                      <a:r>
                        <a:rPr lang="en-US" sz="1200" dirty="0"/>
                        <a:t> pot </a:t>
                      </a:r>
                      <a:r>
                        <a:rPr lang="en-US" sz="1200" dirty="0" err="1"/>
                        <a:t>ajuta</a:t>
                      </a:r>
                      <a:r>
                        <a:rPr lang="en-US" sz="1200" dirty="0"/>
                        <a:t> la </a:t>
                      </a:r>
                      <a:r>
                        <a:rPr lang="en-US" sz="1200" dirty="0" err="1"/>
                        <a:t>ameliorarea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anxietății</a:t>
                      </a:r>
                      <a:r>
                        <a:rPr lang="en-US" sz="1200" dirty="0"/>
                        <a:t>, a </a:t>
                      </a:r>
                      <a:r>
                        <a:rPr lang="en-US" sz="1200" dirty="0" err="1"/>
                        <a:t>dispariției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senzatiei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lipsa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aer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respirației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a </a:t>
                      </a:r>
                      <a:r>
                        <a:rPr lang="en-US" sz="1200" dirty="0" err="1"/>
                        <a:t>oboselii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în</a:t>
                      </a:r>
                      <a:r>
                        <a:rPr lang="en-US" sz="1200" dirty="0"/>
                        <a:t> BPOC(.)</a:t>
                      </a:r>
                      <a:r>
                        <a:rPr lang="en-US" sz="1200" baseline="0" dirty="0"/>
                        <a:t>: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imagistica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nile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ghidat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</a:t>
                      </a:r>
                      <a:r>
                        <a:rPr lang="en-US" sz="1200" dirty="0"/>
                        <a:t>(e) ("</a:t>
                      </a:r>
                      <a:r>
                        <a:rPr lang="en-US" sz="1200" dirty="0" err="1"/>
                        <a:t>gândiți-vă</a:t>
                      </a:r>
                      <a:r>
                        <a:rPr lang="en-US" sz="1200" dirty="0"/>
                        <a:t> la un loc </a:t>
                      </a:r>
                      <a:r>
                        <a:rPr lang="en-US" sz="1200" dirty="0" err="1"/>
                        <a:t>frumos</a:t>
                      </a:r>
                      <a:r>
                        <a:rPr lang="en-US" sz="1200" dirty="0"/>
                        <a:t>"), </a:t>
                      </a:r>
                      <a:r>
                        <a:rPr lang="en-US" sz="1200" dirty="0" err="1"/>
                        <a:t>relaxarea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musculară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progresivă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numărarea</a:t>
                      </a:r>
                      <a:r>
                        <a:rPr lang="en-US" sz="1200" dirty="0"/>
                        <a:t> sunt </a:t>
                      </a:r>
                      <a:r>
                        <a:rPr lang="en-US" sz="1200" dirty="0" err="1"/>
                        <a:t>cele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mai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accepta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te</a:t>
                      </a:r>
                      <a:r>
                        <a:rPr lang="en-US" sz="1200" dirty="0"/>
                        <a:t> (bile).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20983"/>
                  </a:ext>
                </a:extLst>
              </a:tr>
              <a:tr h="444067">
                <a:tc>
                  <a:txBody>
                    <a:bodyPr/>
                    <a:lstStyle/>
                    <a:p>
                      <a:r>
                        <a:rPr lang="en-US" sz="1200" dirty="0" err="1"/>
                        <a:t>Acupunctură</a:t>
                      </a:r>
                      <a:r>
                        <a:rPr lang="en-US" sz="1200" dirty="0"/>
                        <a:t> / </a:t>
                      </a:r>
                      <a:r>
                        <a:rPr lang="en-US" sz="1200" dirty="0" err="1"/>
                        <a:t>presopunctura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iune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Îmbunătățește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lipsa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aer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respirație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în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boala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avansată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poate</a:t>
                      </a:r>
                      <a:r>
                        <a:rPr lang="en-US" sz="1200" dirty="0"/>
                        <a:t> reduce </a:t>
                      </a:r>
                      <a:r>
                        <a:rPr lang="en-US" sz="1200" dirty="0" err="1"/>
                        <a:t>anxietatea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030810"/>
                  </a:ext>
                </a:extLst>
              </a:tr>
              <a:tr h="621694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Meloterapia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/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Terapia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muzica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cântat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Cele </a:t>
                      </a:r>
                      <a:r>
                        <a:rPr lang="en-US" sz="1200" dirty="0" err="1"/>
                        <a:t>mai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multe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sugerează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terapia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prin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muzica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cântat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poate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îmbunătăți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funcția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pulmonară</a:t>
                      </a:r>
                      <a:r>
                        <a:rPr lang="en-US" sz="1200" dirty="0"/>
                        <a:t>; </a:t>
                      </a:r>
                      <a:r>
                        <a:rPr lang="en-US" sz="1200" dirty="0" err="1"/>
                        <a:t>unele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sugerează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poate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îmbunătăți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anxietatea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calitatea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vieții</a:t>
                      </a:r>
                      <a:r>
                        <a:rPr lang="en-US" sz="1200" dirty="0"/>
                        <a:t>; </a:t>
                      </a:r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anecdotice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sugerează</a:t>
                      </a:r>
                      <a:r>
                        <a:rPr lang="en-US" sz="1200" dirty="0"/>
                        <a:t>, de </a:t>
                      </a:r>
                      <a:r>
                        <a:rPr lang="en-US" sz="1200" dirty="0" err="1"/>
                        <a:t>asemenea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este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valoare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01110"/>
                  </a:ext>
                </a:extLst>
              </a:tr>
              <a:tr h="621694">
                <a:tc>
                  <a:txBody>
                    <a:bodyPr/>
                    <a:lstStyle/>
                    <a:p>
                      <a:r>
                        <a:rPr lang="en-US" sz="1200" dirty="0" err="1"/>
                        <a:t>Psihologia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pozitivă</a:t>
                      </a:r>
                      <a:r>
                        <a:rPr lang="en-US" sz="1200" dirty="0"/>
                        <a:t> (care </a:t>
                      </a:r>
                      <a:r>
                        <a:rPr lang="en-US" sz="1200" dirty="0" err="1"/>
                        <a:t>dă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sentimentul</a:t>
                      </a:r>
                      <a:r>
                        <a:rPr lang="en-US" sz="1200" dirty="0"/>
                        <a:t> de control / </a:t>
                      </a:r>
                      <a:r>
                        <a:rPr lang="en-US" sz="1200" dirty="0" err="1"/>
                        <a:t>încredere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 se </a:t>
                      </a:r>
                      <a:r>
                        <a:rPr lang="en-US" sz="1200" dirty="0" err="1"/>
                        <a:t>bazează</a:t>
                      </a:r>
                      <a:r>
                        <a:rPr lang="en-US" sz="1200" dirty="0"/>
                        <a:t> pe </a:t>
                      </a:r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totuși</a:t>
                      </a:r>
                      <a:r>
                        <a:rPr lang="en-US" sz="1200" dirty="0"/>
                        <a:t>, (</a:t>
                      </a:r>
                      <a:r>
                        <a:rPr lang="en-US" sz="1200" dirty="0" err="1"/>
                        <a:t>serviciile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abordarea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holistic(e)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pentru</a:t>
                      </a:r>
                      <a:r>
                        <a:rPr lang="en-US" sz="1200" dirty="0"/>
                        <a:t>)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dificultăți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I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respirație</a:t>
                      </a:r>
                      <a:r>
                        <a:rPr lang="en-US" sz="1200" dirty="0"/>
                        <a:t> reduc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anxietatea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depresia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și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utilizează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psihologia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pozitivă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îmbunătățind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autoeficacitatea</a:t>
                      </a:r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497976"/>
                  </a:ext>
                </a:extLst>
              </a:tr>
              <a:tr h="444067">
                <a:tc>
                  <a:txBody>
                    <a:bodyPr/>
                    <a:lstStyle/>
                    <a:p>
                      <a:r>
                        <a:rPr lang="en-US" sz="1200" dirty="0" err="1"/>
                        <a:t>Prezența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socială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Dovezi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experimentale</a:t>
                      </a:r>
                      <a:r>
                        <a:rPr lang="en-US" sz="1200" dirty="0"/>
                        <a:t> la </a:t>
                      </a:r>
                      <a:r>
                        <a:rPr lang="en-US" sz="1200" dirty="0" err="1"/>
                        <a:t>voluntari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sănătoși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arata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</a:rPr>
                        <a:t> ca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pentru</a:t>
                      </a:r>
                      <a:r>
                        <a:rPr lang="en-US" sz="1200" dirty="0"/>
                        <a:t>) </a:t>
                      </a:r>
                      <a:r>
                        <a:rPr lang="en-US" sz="1200" dirty="0" err="1"/>
                        <a:t>prezența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socială</a:t>
                      </a:r>
                      <a:r>
                        <a:rPr lang="en-US" sz="1200" dirty="0"/>
                        <a:t> (care) reduce </a:t>
                      </a:r>
                      <a:r>
                        <a:rPr lang="en-US" sz="1200" dirty="0" err="1"/>
                        <a:t>percepția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/>
                        <a:t>lipsă</a:t>
                      </a:r>
                      <a:r>
                        <a:rPr lang="en-US" sz="1200" dirty="0"/>
                        <a:t> de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</a:rPr>
                        <a:t>aer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respirație</a:t>
                      </a:r>
                      <a:r>
                        <a:rPr lang="en-US" sz="1200" dirty="0"/>
                        <a:t>);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 err="1"/>
                        <a:t>pacienții</a:t>
                      </a:r>
                      <a:r>
                        <a:rPr lang="en-US" sz="1200" dirty="0"/>
                        <a:t> se </a:t>
                      </a:r>
                      <a:r>
                        <a:rPr lang="en-US" sz="1200" dirty="0" err="1"/>
                        <a:t>simt</a:t>
                      </a:r>
                      <a:r>
                        <a:rPr lang="en-US" sz="1200" baseline="0" dirty="0"/>
                        <a:t> in </a:t>
                      </a:r>
                      <a:r>
                        <a:rPr lang="en-US" sz="1200" baseline="0" dirty="0" err="1"/>
                        <a:t>siguranta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 err="1"/>
                        <a:t>descriu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reasigurarea</a:t>
                      </a:r>
                      <a:r>
                        <a:rPr lang="en-US" sz="1200" dirty="0"/>
                        <a:t> din </a:t>
                      </a:r>
                      <a:r>
                        <a:rPr lang="en-US" sz="1200" dirty="0" err="1"/>
                        <a:t>prezența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altora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55636"/>
                  </a:ext>
                </a:extLst>
              </a:tr>
            </a:tbl>
          </a:graphicData>
        </a:graphic>
      </p:graphicFrame>
      <p:sp>
        <p:nvSpPr>
          <p:cNvPr id="5" name="6 - TextBox">
            <a:extLst>
              <a:ext uri="{FF2B5EF4-FFF2-40B4-BE49-F238E27FC236}">
                <a16:creationId xmlns:a16="http://schemas.microsoft.com/office/drawing/2014/main" id="{E314CFAD-42F1-B12B-DBA3-E9C6D1EB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820334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zh-CN" sz="800" dirty="0"/>
              <a:t>Disponibil la: https://www.ipcrg.org/dth12</a:t>
            </a:r>
            <a:r>
              <a:rPr lang="en-GB" altLang="zh-CN" sz="800" dirty="0"/>
              <a:t>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6088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78D0-8B27-FEDA-94BC-135CE64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Intervenții</a:t>
            </a:r>
            <a:r>
              <a:rPr lang="en-US" dirty="0"/>
              <a:t> </a:t>
            </a:r>
            <a:r>
              <a:rPr lang="en-US" dirty="0" err="1"/>
              <a:t>farmacologice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FCD93-F65E-FDF8-FBC4-4D192F3DF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/>
              <a:t>Anxietatea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poate</a:t>
            </a:r>
            <a:r>
              <a:rPr lang="en-US" sz="1800" b="0" i="0" u="none" strike="noStrike" baseline="0" dirty="0"/>
              <a:t> fi </a:t>
            </a:r>
            <a:r>
              <a:rPr lang="en-US" sz="1800" b="0" i="0" u="none" strike="noStrike" baseline="0" dirty="0" err="1">
                <a:solidFill>
                  <a:srgbClr val="92D050"/>
                </a:solidFill>
              </a:rPr>
              <a:t>tratata</a:t>
            </a:r>
            <a:r>
              <a:rPr lang="en-US" sz="1800" b="0" i="0" u="none" strike="noStrike" baseline="0" dirty="0"/>
              <a:t> (</a:t>
            </a:r>
            <a:r>
              <a:rPr lang="en-US" sz="1800" b="0" i="0" u="none" strike="noStrike" baseline="0" dirty="0" err="1"/>
              <a:t>gestionată</a:t>
            </a:r>
            <a:r>
              <a:rPr lang="en-US" sz="1800" b="0" i="0" u="none" strike="noStrike" baseline="0" dirty="0"/>
              <a:t>) cu </a:t>
            </a:r>
            <a:r>
              <a:rPr lang="en-US" sz="1800" b="0" i="0" u="none" strike="noStrike" baseline="0" dirty="0" err="1"/>
              <a:t>ajutorul</a:t>
            </a:r>
            <a:r>
              <a:rPr lang="en-US" sz="1800" b="0" i="0" u="none" strike="noStrike" baseline="0" dirty="0"/>
              <a:t> SSRI, </a:t>
            </a:r>
            <a:r>
              <a:rPr lang="en-US" sz="1800" b="0" i="0" u="none" strike="noStrike" baseline="0" dirty="0" err="1"/>
              <a:t>dar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dovezile</a:t>
            </a:r>
            <a:r>
              <a:rPr lang="en-US" sz="1800" b="0" i="0" u="none" strike="noStrike" baseline="0" dirty="0"/>
              <a:t> sunt slabe</a:t>
            </a:r>
            <a:r>
              <a:rPr lang="en-US" sz="1800" b="0" i="0" u="none" strike="noStrike" baseline="30000" dirty="0"/>
              <a:t>1</a:t>
            </a:r>
          </a:p>
          <a:p>
            <a:r>
              <a:rPr lang="en-US" sz="1800" b="0" i="0" u="none" strike="noStrike" baseline="0" dirty="0" err="1"/>
              <a:t>Benzodiazepinele</a:t>
            </a:r>
            <a:r>
              <a:rPr lang="en-US" sz="1800" b="0" i="0" u="none" strike="noStrike" baseline="0" dirty="0"/>
              <a:t> pot fi </a:t>
            </a:r>
            <a:r>
              <a:rPr lang="en-US" sz="1800" b="0" i="0" u="none" strike="noStrike" baseline="0" dirty="0" err="1"/>
              <a:t>luate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în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considerare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pentru</a:t>
            </a:r>
            <a:r>
              <a:rPr lang="en-US" sz="1800" b="0" i="0" u="none" strike="noStrike" baseline="0" dirty="0"/>
              <a:t> o </a:t>
            </a:r>
            <a:r>
              <a:rPr lang="en-US" sz="1800" b="0" i="0" u="none" strike="noStrike" baseline="0" dirty="0" err="1"/>
              <a:t>utilizare</a:t>
            </a:r>
            <a:r>
              <a:rPr lang="en-US" sz="1800" b="0" i="0" u="none" strike="noStrike" baseline="0" dirty="0"/>
              <a:t> pe termen </a:t>
            </a:r>
            <a:r>
              <a:rPr lang="en-US" sz="1800" b="0" i="0" u="none" strike="noStrike" baseline="0" dirty="0" err="1"/>
              <a:t>scurt</a:t>
            </a:r>
            <a:r>
              <a:rPr lang="en-US" sz="1800" b="0" i="0" u="none" strike="noStrike" baseline="0" dirty="0"/>
              <a:t> (nu </a:t>
            </a:r>
            <a:r>
              <a:rPr lang="en-US" sz="1800" b="0" i="0" u="none" strike="noStrike" baseline="0" dirty="0" err="1"/>
              <a:t>mai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mult</a:t>
            </a:r>
            <a:r>
              <a:rPr lang="en-US" sz="1800" b="0" i="0" u="none" strike="noStrike" baseline="0" dirty="0"/>
              <a:t> de 4 </a:t>
            </a:r>
            <a:r>
              <a:rPr lang="en-US" sz="1800" b="0" i="0" u="none" strike="noStrike" baseline="0" dirty="0" err="1"/>
              <a:t>săptămâni</a:t>
            </a:r>
            <a:r>
              <a:rPr lang="en-US" sz="1800" b="0" i="0" u="none" strike="noStrike" baseline="0" dirty="0"/>
              <a:t>) (</a:t>
            </a:r>
            <a:r>
              <a:rPr lang="en-US" sz="1800" b="0" i="0" u="none" strike="noStrike" baseline="0" dirty="0" err="1"/>
              <a:t>numai</a:t>
            </a:r>
            <a:r>
              <a:rPr lang="en-US" sz="1800" b="0" i="0" u="none" strike="noStrike" baseline="0" dirty="0"/>
              <a:t>) </a:t>
            </a:r>
            <a:r>
              <a:rPr lang="en-US" sz="1800" b="0" i="0" u="none" strike="noStrike" baseline="0" dirty="0" err="1"/>
              <a:t>pentru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persoanele</a:t>
            </a:r>
            <a:r>
              <a:rPr lang="en-US" sz="1800" b="0" i="0" u="none" strike="noStrike" baseline="0" dirty="0"/>
              <a:t> cu </a:t>
            </a:r>
            <a:r>
              <a:rPr lang="en-US" sz="1800" b="0" i="0" u="none" strike="noStrike" baseline="0" dirty="0" err="1"/>
              <a:t>anxietate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acută</a:t>
            </a:r>
            <a:r>
              <a:rPr lang="en-US" sz="1800" dirty="0"/>
              <a:t> </a:t>
            </a:r>
            <a:r>
              <a:rPr lang="en-US" sz="1800" b="0" i="0" u="none" strike="noStrike" baseline="0" dirty="0"/>
              <a:t>(</a:t>
            </a:r>
            <a:r>
              <a:rPr lang="en-US" sz="1800" b="0" i="0" u="none" strike="noStrike" baseline="0" dirty="0" err="1"/>
              <a:t>stresantă</a:t>
            </a:r>
            <a:r>
              <a:rPr lang="en-US" sz="1800" b="0" i="0" u="none" strike="noStrike" baseline="0" dirty="0"/>
              <a:t>).</a:t>
            </a:r>
          </a:p>
          <a:p>
            <a:endParaRPr lang="en-US" sz="1800" dirty="0"/>
          </a:p>
        </p:txBody>
      </p:sp>
      <p:sp>
        <p:nvSpPr>
          <p:cNvPr id="4" name="6 - TextBox">
            <a:extLst>
              <a:ext uri="{FF2B5EF4-FFF2-40B4-BE49-F238E27FC236}">
                <a16:creationId xmlns:a16="http://schemas.microsoft.com/office/drawing/2014/main" id="{EF8AE555-5DDA-5BDE-1DAF-57879000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1. Usmani ZA, et al. Cochrane Database </a:t>
            </a:r>
            <a:r>
              <a:rPr lang="en-GB" altLang="zh-CN" sz="800" dirty="0" err="1"/>
              <a:t>Syst</a:t>
            </a:r>
            <a:r>
              <a:rPr lang="en-GB" altLang="zh-CN" sz="800" dirty="0"/>
              <a:t> Rev 2011;11;CD008483.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0720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aceste</a:t>
            </a:r>
            <a:r>
              <a:rPr lang="en-GB" dirty="0"/>
              <a:t> (</a:t>
            </a:r>
            <a:r>
              <a:rPr lang="en-GB" dirty="0" err="1"/>
              <a:t>diapozitive</a:t>
            </a:r>
            <a:r>
              <a:rPr lang="en-GB" dirty="0"/>
              <a:t>) </a:t>
            </a:r>
            <a:r>
              <a:rPr lang="en-GB" dirty="0">
                <a:solidFill>
                  <a:srgbClr val="92D050"/>
                </a:solidFill>
              </a:rPr>
              <a:t>slide-</a:t>
            </a:r>
            <a:r>
              <a:rPr lang="en-GB" dirty="0" err="1">
                <a:solidFill>
                  <a:srgbClr val="92D050"/>
                </a:solidFill>
              </a:rPr>
              <a:t>uri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8"/>
            <a:ext cx="8154604" cy="3212511"/>
          </a:xfrm>
        </p:spPr>
        <p:txBody>
          <a:bodyPr/>
          <a:lstStyle/>
          <a:p>
            <a:r>
              <a:rPr lang="en-GB" sz="1600" dirty="0" err="1"/>
              <a:t>Vă</a:t>
            </a:r>
            <a:r>
              <a:rPr lang="en-GB" sz="1600" dirty="0"/>
              <a:t> </a:t>
            </a:r>
            <a:r>
              <a:rPr lang="en-GB" sz="1600" dirty="0" err="1"/>
              <a:t>rugăm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nu </a:t>
            </a:r>
            <a:r>
              <a:rPr lang="en-GB" sz="1600" dirty="0" err="1"/>
              <a:t>ezitați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folosiți</a:t>
            </a:r>
            <a:r>
              <a:rPr lang="en-GB" sz="1600" dirty="0"/>
              <a:t>,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actualizați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distribuiți</a:t>
            </a:r>
            <a:r>
              <a:rPr lang="en-GB" sz="1600" dirty="0"/>
              <a:t> o </a:t>
            </a:r>
            <a:r>
              <a:rPr lang="en-GB" sz="1600" dirty="0" err="1"/>
              <a:t>parte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toate</a:t>
            </a:r>
            <a:r>
              <a:rPr lang="en-GB" sz="1600" dirty="0"/>
              <a:t> </a:t>
            </a:r>
            <a:r>
              <a:rPr lang="en-GB" sz="1600" dirty="0" err="1"/>
              <a:t>aceste</a:t>
            </a:r>
            <a:r>
              <a:rPr lang="en-GB" sz="1600" dirty="0"/>
              <a:t> slide-</a:t>
            </a:r>
            <a:r>
              <a:rPr lang="en-GB" sz="1600" dirty="0" err="1"/>
              <a:t>uri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prezentările</a:t>
            </a:r>
            <a:r>
              <a:rPr lang="en-GB" sz="1600" dirty="0"/>
              <a:t> </a:t>
            </a:r>
            <a:r>
              <a:rPr lang="en-GB" sz="1600" dirty="0" err="1"/>
              <a:t>dvs</a:t>
            </a:r>
            <a:r>
              <a:rPr lang="en-GB" sz="1600" dirty="0"/>
              <a:t>. </a:t>
            </a:r>
            <a:r>
              <a:rPr lang="en-GB" sz="1600" dirty="0" err="1"/>
              <a:t>necomerciale</a:t>
            </a:r>
            <a:r>
              <a:rPr lang="en-GB" sz="1600" dirty="0"/>
              <a:t> </a:t>
            </a:r>
            <a:r>
              <a:rPr lang="en-GB" sz="1600" dirty="0" err="1"/>
              <a:t>către</a:t>
            </a:r>
            <a:r>
              <a:rPr lang="en-GB" sz="1600" dirty="0"/>
              <a:t> </a:t>
            </a:r>
            <a:r>
              <a:rPr lang="en-GB" sz="1600" dirty="0" err="1"/>
              <a:t>colegi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pacienți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Există</a:t>
            </a:r>
            <a:r>
              <a:rPr lang="en-GB" sz="1600" dirty="0"/>
              <a:t> o </a:t>
            </a:r>
            <a:r>
              <a:rPr lang="en-GB" sz="1600" dirty="0" err="1"/>
              <a:t>introducere</a:t>
            </a:r>
            <a:r>
              <a:rPr lang="en-GB" sz="1600" dirty="0"/>
              <a:t> </a:t>
            </a:r>
            <a:r>
              <a:rPr lang="en-GB" sz="1600" dirty="0" err="1"/>
              <a:t>generală</a:t>
            </a:r>
            <a:r>
              <a:rPr lang="en-GB" sz="1600" dirty="0"/>
              <a:t> </a:t>
            </a:r>
            <a:r>
              <a:rPr lang="en-GB" sz="1600" dirty="0" err="1"/>
              <a:t>privind</a:t>
            </a:r>
            <a:r>
              <a:rPr lang="en-GB" sz="1600" dirty="0"/>
              <a:t> BPOC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sănătatea</a:t>
            </a:r>
            <a:r>
              <a:rPr lang="en-GB" sz="1600" dirty="0"/>
              <a:t> </a:t>
            </a:r>
            <a:r>
              <a:rPr lang="en-GB" sz="1600" dirty="0" err="1"/>
              <a:t>mintală</a:t>
            </a:r>
            <a:r>
              <a:rPr lang="en-GB" sz="1600" dirty="0"/>
              <a:t>, </a:t>
            </a:r>
            <a:r>
              <a:rPr lang="en-GB" sz="1600" dirty="0" err="1"/>
              <a:t>urmată</a:t>
            </a:r>
            <a:r>
              <a:rPr lang="en-GB" sz="1600" dirty="0"/>
              <a:t> de un </a:t>
            </a:r>
            <a:r>
              <a:rPr lang="en-GB" sz="1600" dirty="0" err="1"/>
              <a:t>studiu</a:t>
            </a:r>
            <a:r>
              <a:rPr lang="en-GB" sz="1600" dirty="0"/>
              <a:t> de </a:t>
            </a:r>
            <a:r>
              <a:rPr lang="en-GB" sz="1600" dirty="0" err="1"/>
              <a:t>caz</a:t>
            </a:r>
            <a:endParaRPr lang="en-GB" sz="1600" dirty="0"/>
          </a:p>
          <a:p>
            <a:r>
              <a:rPr lang="en-GB" sz="1600" dirty="0"/>
              <a:t>(</a:t>
            </a:r>
            <a:r>
              <a:rPr lang="en-GB" sz="1600" dirty="0" err="1"/>
              <a:t>Diapozitivele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92D050"/>
                </a:solidFill>
              </a:rPr>
              <a:t>Slide-</a:t>
            </a:r>
            <a:r>
              <a:rPr lang="en-GB" sz="1600" dirty="0" err="1">
                <a:solidFill>
                  <a:srgbClr val="92D050"/>
                </a:solidFill>
              </a:rPr>
              <a:t>urile</a:t>
            </a:r>
            <a:r>
              <a:rPr lang="en-GB" sz="1600" dirty="0"/>
              <a:t> sunt </a:t>
            </a:r>
            <a:r>
              <a:rPr lang="en-GB" sz="1600" dirty="0" err="1"/>
              <a:t>furnizate</a:t>
            </a:r>
            <a:r>
              <a:rPr lang="en-GB" sz="1600" dirty="0"/>
              <a:t> sub </a:t>
            </a:r>
            <a:r>
              <a:rPr lang="en-GB" sz="1600" dirty="0" err="1"/>
              <a:t>licența</a:t>
            </a:r>
            <a:r>
              <a:rPr lang="en-GB" sz="1600" dirty="0"/>
              <a:t> Creative Commons CC BY-NC-ND</a:t>
            </a:r>
          </a:p>
          <a:p>
            <a:pPr lvl="1"/>
            <a:r>
              <a:rPr lang="en-GB" sz="1300" dirty="0"/>
              <a:t>BY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>
                <a:solidFill>
                  <a:srgbClr val="92D050"/>
                </a:solidFill>
              </a:rPr>
              <a:t>mentionarea</a:t>
            </a:r>
            <a:r>
              <a:rPr lang="en-GB" sz="1300" dirty="0">
                <a:solidFill>
                  <a:srgbClr val="92D050"/>
                </a:solidFill>
              </a:rPr>
              <a:t> </a:t>
            </a:r>
            <a:r>
              <a:rPr lang="en-GB" sz="1300" dirty="0" err="1">
                <a:solidFill>
                  <a:srgbClr val="92D050"/>
                </a:solidFill>
              </a:rPr>
              <a:t>sursei</a:t>
            </a:r>
            <a:r>
              <a:rPr lang="en-GB" sz="1300" dirty="0">
                <a:solidFill>
                  <a:srgbClr val="92D050"/>
                </a:solidFill>
              </a:rPr>
              <a:t> </a:t>
            </a:r>
            <a:r>
              <a:rPr lang="en-GB" sz="1300" dirty="0"/>
              <a:t>(</a:t>
            </a:r>
            <a:r>
              <a:rPr lang="en-GB" sz="1300" dirty="0" err="1"/>
              <a:t>atribuire</a:t>
            </a:r>
            <a:r>
              <a:rPr lang="en-GB" sz="1300" dirty="0"/>
              <a:t>) (</a:t>
            </a:r>
            <a:r>
              <a:rPr lang="en-GB" sz="1300" dirty="0" err="1"/>
              <a:t>obligația</a:t>
            </a:r>
            <a:r>
              <a:rPr lang="en-GB" sz="1300" dirty="0"/>
              <a:t> de a da credit </a:t>
            </a:r>
            <a:r>
              <a:rPr lang="en-GB" sz="1300" dirty="0" err="1"/>
              <a:t>autorului</a:t>
            </a:r>
            <a:r>
              <a:rPr lang="en-GB" sz="1300" dirty="0"/>
              <a:t> </a:t>
            </a:r>
            <a:r>
              <a:rPr lang="en-GB" sz="1300" dirty="0" err="1"/>
              <a:t>și</a:t>
            </a:r>
            <a:r>
              <a:rPr lang="en-GB" sz="1300" dirty="0"/>
              <a:t> </a:t>
            </a:r>
            <a:r>
              <a:rPr lang="en-GB" sz="1300" dirty="0" err="1"/>
              <a:t>altor</a:t>
            </a:r>
            <a:r>
              <a:rPr lang="en-GB" sz="1300" dirty="0"/>
              <a:t> </a:t>
            </a:r>
            <a:r>
              <a:rPr lang="en-GB" sz="1300" dirty="0" err="1"/>
              <a:t>părți</a:t>
            </a:r>
            <a:r>
              <a:rPr lang="en-GB" sz="1300" dirty="0"/>
              <a:t> </a:t>
            </a:r>
            <a:r>
              <a:rPr lang="en-GB" sz="1300" dirty="0" err="1"/>
              <a:t>desemnate</a:t>
            </a:r>
            <a:r>
              <a:rPr lang="en-GB" sz="1300" dirty="0"/>
              <a:t> </a:t>
            </a:r>
            <a:r>
              <a:rPr lang="en-GB" sz="1300" dirty="0" err="1"/>
              <a:t>pentru</a:t>
            </a:r>
            <a:r>
              <a:rPr lang="en-GB" sz="1300" dirty="0"/>
              <a:t> </a:t>
            </a:r>
            <a:r>
              <a:rPr lang="en-GB" sz="1300" dirty="0" err="1">
                <a:solidFill>
                  <a:srgbClr val="92D050"/>
                </a:solidFill>
              </a:rPr>
              <a:t>creatie</a:t>
            </a:r>
            <a:r>
              <a:rPr lang="en-GB" sz="1300" dirty="0">
                <a:solidFill>
                  <a:srgbClr val="92D050"/>
                </a:solidFill>
              </a:rPr>
              <a:t> (</a:t>
            </a:r>
            <a:r>
              <a:rPr lang="en-GB" sz="1300" dirty="0" err="1"/>
              <a:t>atribuire</a:t>
            </a:r>
            <a:r>
              <a:rPr lang="en-GB" sz="1300" dirty="0"/>
              <a:t>))</a:t>
            </a:r>
          </a:p>
          <a:p>
            <a:pPr lvl="1"/>
            <a:r>
              <a:rPr lang="en-GB" sz="1300" dirty="0"/>
              <a:t>NC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/>
              <a:t>NonCommercial</a:t>
            </a:r>
            <a:r>
              <a:rPr lang="en-GB" sz="1300" dirty="0"/>
              <a:t> (</a:t>
            </a:r>
            <a:r>
              <a:rPr lang="en-GB" sz="1300" dirty="0" err="1"/>
              <a:t>utilizarea</a:t>
            </a:r>
            <a:r>
              <a:rPr lang="en-GB" sz="1300" dirty="0"/>
              <a:t> </a:t>
            </a:r>
            <a:r>
              <a:rPr lang="en-GB" sz="1300" dirty="0" err="1"/>
              <a:t>comercială</a:t>
            </a:r>
            <a:r>
              <a:rPr lang="en-GB" sz="1300" dirty="0"/>
              <a:t> </a:t>
            </a:r>
            <a:r>
              <a:rPr lang="en-GB" sz="1300" dirty="0" err="1"/>
              <a:t>este</a:t>
            </a:r>
            <a:r>
              <a:rPr lang="en-GB" sz="1300" dirty="0"/>
              <a:t> </a:t>
            </a:r>
            <a:r>
              <a:rPr lang="en-GB" sz="1300" dirty="0" err="1"/>
              <a:t>exclusă</a:t>
            </a:r>
            <a:r>
              <a:rPr lang="en-GB" sz="1300" dirty="0"/>
              <a:t> din </a:t>
            </a:r>
            <a:r>
              <a:rPr lang="en-GB" sz="1300" dirty="0" err="1"/>
              <a:t>acordarea</a:t>
            </a:r>
            <a:r>
              <a:rPr lang="en-GB" sz="1300" dirty="0"/>
              <a:t> </a:t>
            </a:r>
            <a:r>
              <a:rPr lang="en-GB" sz="1300" dirty="0" err="1"/>
              <a:t>licenței</a:t>
            </a:r>
            <a:r>
              <a:rPr lang="en-GB" sz="1300" dirty="0"/>
              <a:t>)</a:t>
            </a:r>
          </a:p>
          <a:p>
            <a:pPr lvl="1"/>
            <a:r>
              <a:rPr lang="en-GB" sz="1300" dirty="0"/>
              <a:t>ND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/>
              <a:t>NoDerivatives</a:t>
            </a:r>
            <a:r>
              <a:rPr lang="en-GB" sz="1300" dirty="0"/>
              <a:t> (pot fi </a:t>
            </a:r>
            <a:r>
              <a:rPr lang="en-GB" sz="1300" dirty="0" err="1">
                <a:solidFill>
                  <a:srgbClr val="92D050"/>
                </a:solidFill>
              </a:rPr>
              <a:t>folosite</a:t>
            </a:r>
            <a:r>
              <a:rPr lang="en-GB" sz="1300" dirty="0"/>
              <a:t>(</a:t>
            </a:r>
            <a:r>
              <a:rPr lang="en-GB" sz="1300" dirty="0" err="1"/>
              <a:t>partajate</a:t>
            </a:r>
            <a:r>
              <a:rPr lang="en-GB" sz="1300" dirty="0"/>
              <a:t>) </a:t>
            </a:r>
            <a:r>
              <a:rPr lang="en-GB" sz="1300" dirty="0" err="1"/>
              <a:t>doar</a:t>
            </a:r>
            <a:r>
              <a:rPr lang="en-GB" sz="1300" dirty="0"/>
              <a:t> </a:t>
            </a:r>
            <a:r>
              <a:rPr lang="en-GB" sz="1300" dirty="0" err="1"/>
              <a:t>copii</a:t>
            </a:r>
            <a:r>
              <a:rPr lang="en-GB" sz="1300" dirty="0"/>
              <a:t> </a:t>
            </a:r>
            <a:r>
              <a:rPr lang="en-GB" sz="1300" dirty="0" err="1"/>
              <a:t>textuale</a:t>
            </a:r>
            <a:r>
              <a:rPr lang="en-GB" sz="1300" dirty="0"/>
              <a:t> ale </a:t>
            </a:r>
            <a:r>
              <a:rPr lang="en-GB" sz="1300" dirty="0" err="1"/>
              <a:t>lucrării</a:t>
            </a:r>
            <a:r>
              <a:rPr lang="en-GB" sz="1300" dirty="0"/>
              <a:t>)</a:t>
            </a:r>
          </a:p>
          <a:p>
            <a:r>
              <a:rPr lang="en-GB" sz="1600" dirty="0" err="1"/>
              <a:t>Atunci</a:t>
            </a:r>
            <a:r>
              <a:rPr lang="en-GB" sz="1600" dirty="0"/>
              <a:t> </a:t>
            </a:r>
            <a:r>
              <a:rPr lang="en-GB" sz="1600" dirty="0" err="1"/>
              <a:t>când</a:t>
            </a:r>
            <a:r>
              <a:rPr lang="en-GB" sz="1600" dirty="0"/>
              <a:t> </a:t>
            </a:r>
            <a:r>
              <a:rPr lang="en-GB" sz="1600" dirty="0" err="1"/>
              <a:t>folosiți</a:t>
            </a:r>
            <a:r>
              <a:rPr lang="en-GB" sz="1600" dirty="0"/>
              <a:t> (</a:t>
            </a:r>
            <a:r>
              <a:rPr lang="en-GB" sz="1600" dirty="0" err="1"/>
              <a:t>diapozitivele</a:t>
            </a:r>
            <a:r>
              <a:rPr lang="en-GB" sz="1600" dirty="0"/>
              <a:t>)</a:t>
            </a:r>
            <a:r>
              <a:rPr lang="en-GB" sz="1600" dirty="0">
                <a:solidFill>
                  <a:srgbClr val="92D050"/>
                </a:solidFill>
              </a:rPr>
              <a:t>slide-</a:t>
            </a:r>
            <a:r>
              <a:rPr lang="en-GB" sz="1600" dirty="0" err="1">
                <a:solidFill>
                  <a:srgbClr val="92D050"/>
                </a:solidFill>
              </a:rPr>
              <a:t>urile</a:t>
            </a:r>
            <a:r>
              <a:rPr lang="en-GB" sz="1600" dirty="0"/>
              <a:t> </a:t>
            </a:r>
            <a:r>
              <a:rPr lang="en-GB" sz="1600" dirty="0" err="1"/>
              <a:t>noastre</a:t>
            </a:r>
            <a:r>
              <a:rPr lang="en-GB" sz="1600" dirty="0"/>
              <a:t>, </a:t>
            </a:r>
            <a:r>
              <a:rPr lang="en-GB" sz="1600" dirty="0" err="1"/>
              <a:t>vă</a:t>
            </a:r>
            <a:r>
              <a:rPr lang="en-GB" sz="1600" dirty="0"/>
              <a:t> </a:t>
            </a:r>
            <a:r>
              <a:rPr lang="en-GB" sz="1600" dirty="0" err="1"/>
              <a:t>rugăm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92D050"/>
                </a:solidFill>
              </a:rPr>
              <a:t>mentionati</a:t>
            </a:r>
            <a:r>
              <a:rPr lang="en-GB" sz="1600" dirty="0"/>
              <a:t>(</a:t>
            </a:r>
            <a:r>
              <a:rPr lang="en-GB" sz="1600" dirty="0" err="1"/>
              <a:t>păstrați</a:t>
            </a:r>
            <a:r>
              <a:rPr lang="en-GB" sz="1600" dirty="0"/>
              <a:t> </a:t>
            </a:r>
            <a:r>
              <a:rPr lang="en-GB" sz="1600" dirty="0" err="1"/>
              <a:t>atribuirea</a:t>
            </a:r>
            <a:r>
              <a:rPr lang="en-GB" sz="1600" dirty="0"/>
              <a:t>) </a:t>
            </a:r>
            <a:r>
              <a:rPr lang="en-GB" sz="1600" dirty="0" err="1"/>
              <a:t>surs</a:t>
            </a:r>
            <a:r>
              <a:rPr lang="en-GB" sz="1600" dirty="0" err="1">
                <a:solidFill>
                  <a:srgbClr val="92D050"/>
                </a:solidFill>
              </a:rPr>
              <a:t>a</a:t>
            </a:r>
            <a:r>
              <a:rPr lang="en-GB" sz="1600" dirty="0"/>
              <a:t>(</a:t>
            </a:r>
            <a:r>
              <a:rPr lang="en-GB" sz="1600" dirty="0" err="1"/>
              <a:t>ei</a:t>
            </a:r>
            <a:r>
              <a:rPr lang="en-GB" sz="1600" dirty="0"/>
              <a:t>): IPCRG 2022 BPOC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sănătatea</a:t>
            </a:r>
            <a:r>
              <a:rPr lang="en-GB" sz="1600" dirty="0"/>
              <a:t> </a:t>
            </a:r>
            <a:r>
              <a:rPr lang="en-GB" sz="1600" dirty="0" err="1"/>
              <a:t>mintală</a:t>
            </a:r>
            <a:endParaRPr lang="en-GB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Renunțarea</a:t>
            </a:r>
            <a:r>
              <a:rPr lang="en-US" dirty="0"/>
              <a:t> la </a:t>
            </a:r>
            <a:r>
              <a:rPr lang="en-US" dirty="0" err="1"/>
              <a:t>fumat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tulburări</a:t>
            </a:r>
            <a:r>
              <a:rPr lang="en-US" dirty="0"/>
              <a:t> </a:t>
            </a:r>
            <a:r>
              <a:rPr lang="en-US" dirty="0" err="1"/>
              <a:t>psihice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354301" cy="3065366"/>
          </a:xfrm>
        </p:spPr>
        <p:txBody>
          <a:bodyPr/>
          <a:lstStyle/>
          <a:p>
            <a:r>
              <a:rPr lang="en-US" sz="1600" dirty="0" err="1"/>
              <a:t>Problemele</a:t>
            </a:r>
            <a:r>
              <a:rPr lang="en-US" sz="1600" dirty="0"/>
              <a:t>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mintală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corelate</a:t>
            </a:r>
            <a:r>
              <a:rPr lang="en-US" sz="1600" dirty="0"/>
              <a:t> (</a:t>
            </a:r>
            <a:r>
              <a:rPr lang="en-US" sz="1600" dirty="0" err="1"/>
              <a:t>asociate</a:t>
            </a:r>
            <a:r>
              <a:rPr lang="en-US" sz="1600" dirty="0"/>
              <a:t>)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negativ</a:t>
            </a:r>
            <a:r>
              <a:rPr lang="en-US" sz="1600" dirty="0"/>
              <a:t> cu </a:t>
            </a:r>
            <a:r>
              <a:rPr lang="en-US" sz="1600" dirty="0" err="1"/>
              <a:t>renunțarea</a:t>
            </a:r>
            <a:r>
              <a:rPr lang="en-US" sz="1600" dirty="0"/>
              <a:t> cu </a:t>
            </a:r>
            <a:r>
              <a:rPr lang="en-US" sz="1600" dirty="0" err="1"/>
              <a:t>succes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</a:t>
            </a:r>
            <a:r>
              <a:rPr lang="en-US" sz="1600" baseline="30000" dirty="0"/>
              <a:t>1,2</a:t>
            </a:r>
          </a:p>
          <a:p>
            <a:r>
              <a:rPr lang="en-US" sz="1600" dirty="0" err="1"/>
              <a:t>Fumătorii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92D050"/>
                </a:solidFill>
              </a:rPr>
              <a:t>Utilizatorii</a:t>
            </a:r>
            <a:r>
              <a:rPr lang="en-US" sz="1600" dirty="0"/>
              <a:t> de </a:t>
            </a:r>
            <a:r>
              <a:rPr lang="en-US" sz="1600" dirty="0" err="1"/>
              <a:t>tutun</a:t>
            </a:r>
            <a:r>
              <a:rPr lang="en-US" sz="1600" dirty="0"/>
              <a:t>) cu </a:t>
            </a:r>
            <a:r>
              <a:rPr lang="en-US" sz="1600" dirty="0" err="1"/>
              <a:t>probleme</a:t>
            </a:r>
            <a:r>
              <a:rPr lang="en-US" sz="1600" dirty="0"/>
              <a:t>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mintală</a:t>
            </a:r>
            <a:r>
              <a:rPr lang="en-US" sz="1600" dirty="0"/>
              <a:t> au </a:t>
            </a:r>
            <a:r>
              <a:rPr lang="en-US" sz="1600" dirty="0" err="1"/>
              <a:t>tendința</a:t>
            </a:r>
            <a:r>
              <a:rPr lang="en-US" sz="1600" dirty="0"/>
              <a:t> de a fi: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300" dirty="0" err="1">
                <a:solidFill>
                  <a:srgbClr val="92D050"/>
                </a:solidFill>
              </a:rPr>
              <a:t>Inalt</a:t>
            </a:r>
            <a:r>
              <a:rPr lang="en-US" sz="1300" dirty="0"/>
              <a:t> (Mai) </a:t>
            </a:r>
            <a:r>
              <a:rPr lang="en-US" sz="1300" dirty="0" err="1"/>
              <a:t>dependenți</a:t>
            </a:r>
            <a:r>
              <a:rPr lang="en-US" sz="1300" dirty="0"/>
              <a:t> de </a:t>
            </a:r>
            <a:r>
              <a:rPr lang="en-US" sz="1300" dirty="0" err="1"/>
              <a:t>fumat</a:t>
            </a:r>
            <a:endParaRPr lang="en-US" sz="1300" dirty="0"/>
          </a:p>
          <a:p>
            <a:pPr lvl="1"/>
            <a:r>
              <a:rPr lang="en-US" sz="1300" dirty="0" err="1"/>
              <a:t>Fumează</a:t>
            </a:r>
            <a:r>
              <a:rPr lang="en-US" sz="1300" dirty="0"/>
              <a:t> </a:t>
            </a:r>
            <a:r>
              <a:rPr lang="en-US" sz="1300" dirty="0" err="1"/>
              <a:t>mai</a:t>
            </a:r>
            <a:r>
              <a:rPr lang="en-US" sz="1300" dirty="0"/>
              <a:t> </a:t>
            </a:r>
            <a:r>
              <a:rPr lang="en-US" sz="1300" dirty="0" err="1"/>
              <a:t>multe</a:t>
            </a:r>
            <a:r>
              <a:rPr lang="en-US" sz="1300" dirty="0"/>
              <a:t> </a:t>
            </a:r>
            <a:r>
              <a:rPr lang="en-US" sz="1300" dirty="0" err="1"/>
              <a:t>țigări</a:t>
            </a:r>
            <a:endParaRPr lang="en-US" sz="1300" dirty="0"/>
          </a:p>
          <a:p>
            <a:pPr lvl="1"/>
            <a:r>
              <a:rPr lang="en-US" sz="1300" dirty="0"/>
              <a:t>Mai </a:t>
            </a:r>
            <a:r>
              <a:rPr lang="en-US" sz="1300" dirty="0" err="1"/>
              <a:t>predispuși</a:t>
            </a:r>
            <a:r>
              <a:rPr lang="en-US" sz="1300" dirty="0"/>
              <a:t> la </a:t>
            </a:r>
            <a:r>
              <a:rPr lang="en-US" sz="1300" dirty="0" err="1"/>
              <a:t>recidivă</a:t>
            </a:r>
            <a:r>
              <a:rPr lang="en-US" sz="1300" dirty="0"/>
              <a:t> </a:t>
            </a:r>
            <a:r>
              <a:rPr lang="en-US" sz="1300" dirty="0" err="1">
                <a:solidFill>
                  <a:srgbClr val="92D050"/>
                </a:solidFill>
              </a:rPr>
              <a:t>daca</a:t>
            </a:r>
            <a:r>
              <a:rPr lang="en-US" sz="1300" dirty="0">
                <a:solidFill>
                  <a:srgbClr val="92D050"/>
                </a:solidFill>
              </a:rPr>
              <a:t> </a:t>
            </a:r>
            <a:r>
              <a:rPr lang="en-US" sz="1300" dirty="0" err="1">
                <a:solidFill>
                  <a:srgbClr val="92D050"/>
                </a:solidFill>
              </a:rPr>
              <a:t>opresc</a:t>
            </a:r>
            <a:r>
              <a:rPr lang="en-US" sz="1300" dirty="0">
                <a:solidFill>
                  <a:srgbClr val="92D050"/>
                </a:solidFill>
              </a:rPr>
              <a:t> </a:t>
            </a:r>
            <a:r>
              <a:rPr lang="en-US" sz="1300" dirty="0" err="1">
                <a:solidFill>
                  <a:srgbClr val="92D050"/>
                </a:solidFill>
              </a:rPr>
              <a:t>fumatul</a:t>
            </a:r>
            <a:endParaRPr lang="en-US" sz="1300" dirty="0">
              <a:solidFill>
                <a:srgbClr val="92D050"/>
              </a:solidFill>
            </a:endParaRPr>
          </a:p>
          <a:p>
            <a:pPr lvl="1"/>
            <a:r>
              <a:rPr lang="en-US" sz="1300" dirty="0"/>
              <a:t>Au </a:t>
            </a:r>
            <a:r>
              <a:rPr lang="en-US" sz="1300" dirty="0" err="1"/>
              <a:t>nevoie</a:t>
            </a:r>
            <a:r>
              <a:rPr lang="en-US" sz="1300" dirty="0"/>
              <a:t> de </a:t>
            </a:r>
            <a:r>
              <a:rPr lang="en-US" sz="1300" dirty="0" err="1"/>
              <a:t>sprijin</a:t>
            </a:r>
            <a:r>
              <a:rPr lang="en-US" sz="1300" dirty="0"/>
              <a:t> </a:t>
            </a:r>
            <a:r>
              <a:rPr lang="en-US" sz="1300" dirty="0" err="1"/>
              <a:t>pentru</a:t>
            </a:r>
            <a:r>
              <a:rPr lang="en-US" sz="1300" dirty="0"/>
              <a:t> </a:t>
            </a:r>
            <a:r>
              <a:rPr lang="en-US" sz="1300" dirty="0" err="1"/>
              <a:t>încercări</a:t>
            </a:r>
            <a:r>
              <a:rPr lang="en-US" sz="1300" dirty="0"/>
              <a:t> </a:t>
            </a:r>
            <a:r>
              <a:rPr lang="en-US" sz="1300" dirty="0" err="1"/>
              <a:t>repetate</a:t>
            </a:r>
            <a:r>
              <a:rPr lang="en-US" sz="1300" dirty="0"/>
              <a:t> de </a:t>
            </a:r>
            <a:r>
              <a:rPr lang="en-US" sz="1300" dirty="0" err="1"/>
              <a:t>renunțare</a:t>
            </a:r>
            <a:r>
              <a:rPr lang="en-US" sz="1300" dirty="0"/>
              <a:t> la </a:t>
            </a:r>
            <a:r>
              <a:rPr lang="en-US" sz="1300" dirty="0" err="1"/>
              <a:t>fumat</a:t>
            </a:r>
            <a:endParaRPr lang="en-US" sz="1300" dirty="0"/>
          </a:p>
          <a:p>
            <a:r>
              <a:rPr lang="en-US" sz="1600" dirty="0" err="1"/>
              <a:t>Contrar</a:t>
            </a:r>
            <a:r>
              <a:rPr lang="en-US" sz="1600" dirty="0"/>
              <a:t> </a:t>
            </a:r>
            <a:r>
              <a:rPr lang="en-US" sz="1600" dirty="0" err="1"/>
              <a:t>credinței</a:t>
            </a:r>
            <a:r>
              <a:rPr lang="en-US" sz="1600" dirty="0"/>
              <a:t> </a:t>
            </a:r>
            <a:r>
              <a:rPr lang="en-US" sz="1600" dirty="0" err="1"/>
              <a:t>populației</a:t>
            </a:r>
            <a:r>
              <a:rPr lang="en-US" sz="1600" dirty="0"/>
              <a:t>, </a:t>
            </a:r>
            <a:r>
              <a:rPr lang="en-US" sz="1600" dirty="0" err="1"/>
              <a:t>renunțarea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reduce </a:t>
            </a:r>
            <a:r>
              <a:rPr lang="en-US" sz="1600" dirty="0" err="1"/>
              <a:t>anxietatea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depresia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(</a:t>
            </a:r>
            <a:r>
              <a:rPr lang="en-US" sz="1600" dirty="0" err="1"/>
              <a:t>mărimea</a:t>
            </a:r>
            <a:r>
              <a:rPr lang="en-US" sz="1600" dirty="0"/>
              <a:t>) </a:t>
            </a:r>
            <a:r>
              <a:rPr lang="en-US" sz="1600" dirty="0" err="1"/>
              <a:t>efectul</a:t>
            </a:r>
            <a:r>
              <a:rPr lang="en-US" sz="1600" dirty="0"/>
              <a:t>(</a:t>
            </a:r>
            <a:r>
              <a:rPr lang="en-US" sz="1600" dirty="0" err="1"/>
              <a:t>ui</a:t>
            </a:r>
            <a:r>
              <a:rPr lang="en-US" sz="1600" dirty="0"/>
              <a:t>) </a:t>
            </a:r>
            <a:r>
              <a:rPr lang="en-US" sz="1600" dirty="0" err="1"/>
              <a:t>este</a:t>
            </a:r>
            <a:r>
              <a:rPr lang="en-US" sz="1600" dirty="0"/>
              <a:t> la </a:t>
            </a:r>
            <a:r>
              <a:rPr lang="en-US" sz="1600" dirty="0" err="1"/>
              <a:t>fel</a:t>
            </a:r>
            <a:r>
              <a:rPr lang="en-US" sz="1600" dirty="0"/>
              <a:t> de mare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</a:t>
            </a:r>
            <a:r>
              <a:rPr lang="en-US" sz="1600" dirty="0" err="1"/>
              <a:t>decât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 err="1">
                <a:solidFill>
                  <a:srgbClr val="92D050"/>
                </a:solidFill>
              </a:rPr>
              <a:t>l</a:t>
            </a:r>
            <a:r>
              <a:rPr lang="en-US" sz="1600" dirty="0">
                <a:solidFill>
                  <a:srgbClr val="92D050"/>
                </a:solidFill>
              </a:rPr>
              <a:t>(</a:t>
            </a:r>
            <a:r>
              <a:rPr lang="en-US" sz="1600" dirty="0"/>
              <a:t>a) a</a:t>
            </a:r>
            <a:r>
              <a:rPr lang="en-US" sz="1600" dirty="0">
                <a:solidFill>
                  <a:srgbClr val="92D050"/>
                </a:solidFill>
              </a:rPr>
              <a:t>l</a:t>
            </a:r>
            <a:r>
              <a:rPr lang="en-US" sz="1600" dirty="0"/>
              <a:t> </a:t>
            </a:r>
            <a:r>
              <a:rPr lang="en-US" sz="1600" dirty="0" err="1"/>
              <a:t>antidepresivelor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92D050"/>
                </a:solidFill>
              </a:rPr>
              <a:t>administrate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tulburările</a:t>
            </a:r>
            <a:r>
              <a:rPr lang="en-US" sz="1600" dirty="0"/>
              <a:t> de </a:t>
            </a:r>
            <a:r>
              <a:rPr lang="en-US" sz="1600" dirty="0" err="1"/>
              <a:t>dispoziție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anxietate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Available at: </a:t>
            </a:r>
            <a:r>
              <a:rPr lang="en-US" sz="800" kern="0" dirty="0">
                <a:hlinkClick r:id="rId2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  <p:extLst>
      <p:ext uri="{BB962C8B-B14F-4D97-AF65-F5344CB8AC3E}">
        <p14:creationId xmlns:p14="http://schemas.microsoft.com/office/powerpoint/2010/main" val="417162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CE9-1263-7840-A5C2-312C9F8B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Sprijinirea</a:t>
            </a:r>
            <a:r>
              <a:rPr lang="en-US" dirty="0"/>
              <a:t> </a:t>
            </a:r>
            <a:r>
              <a:rPr lang="en-US" dirty="0" err="1"/>
              <a:t>renunțării</a:t>
            </a:r>
            <a:r>
              <a:rPr lang="en-US" dirty="0"/>
              <a:t> la </a:t>
            </a:r>
            <a:r>
              <a:rPr lang="en-US" dirty="0" err="1"/>
              <a:t>fumat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31AA21-3A5B-5F78-1F85-A06C802CC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8112"/>
              </p:ext>
            </p:extLst>
          </p:nvPr>
        </p:nvGraphicFramePr>
        <p:xfrm>
          <a:off x="0" y="971550"/>
          <a:ext cx="9070427" cy="376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7310">
                  <a:extLst>
                    <a:ext uri="{9D8B030D-6E8A-4147-A177-3AD203B41FA5}">
                      <a16:colId xmlns:a16="http://schemas.microsoft.com/office/drawing/2014/main" val="2312872537"/>
                    </a:ext>
                  </a:extLst>
                </a:gridCol>
                <a:gridCol w="712495">
                  <a:extLst>
                    <a:ext uri="{9D8B030D-6E8A-4147-A177-3AD203B41FA5}">
                      <a16:colId xmlns:a16="http://schemas.microsoft.com/office/drawing/2014/main" val="3665413716"/>
                    </a:ext>
                  </a:extLst>
                </a:gridCol>
                <a:gridCol w="3470622">
                  <a:extLst>
                    <a:ext uri="{9D8B030D-6E8A-4147-A177-3AD203B41FA5}">
                      <a16:colId xmlns:a16="http://schemas.microsoft.com/office/drawing/2014/main" val="2100022184"/>
                    </a:ext>
                  </a:extLst>
                </a:gridCol>
              </a:tblGrid>
              <a:tr h="352384">
                <a:tc>
                  <a:txBody>
                    <a:bodyPr/>
                    <a:lstStyle/>
                    <a:p>
                      <a:r>
                        <a:rPr lang="en-US" dirty="0" err="1"/>
                        <a:t>Profesioniști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domeniul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sănătății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Răspunsul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pacientului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09049"/>
                  </a:ext>
                </a:extLst>
              </a:tr>
              <a:tr h="1100596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</a:t>
                      </a: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ți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la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fiecare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consultatie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medicala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(contact clinic)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"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Văd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fișa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dumneavoastră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v-am </a:t>
                      </a:r>
                      <a:r>
                        <a:rPr lang="en-US" altLang="en-US" sz="1400" i="1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notat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ați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fumator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consumat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recent). 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încă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cazul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"Da,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fumez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țigări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 zi de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aproximativ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de ani,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fără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nicio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încercare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anterioară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renunțare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32538"/>
                  </a:ext>
                </a:extLst>
              </a:tr>
              <a:tr h="130333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Sfatuieste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(ADVISE)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modalitățile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eficiente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efectele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nocive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tutunului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Cunoașteți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bun mod de 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 reduce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nocive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acestuia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"Nu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(,) nu m-am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gândit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niciodată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până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m-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întrebat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65368"/>
                  </a:ext>
                </a:extLst>
              </a:tr>
              <a:tr h="89785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ioneaza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 funcție de răspunsul pacientului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"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Doriți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discutăm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opțiunile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ajuta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ceea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privește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oprirea</a:t>
                      </a:r>
                      <a:r>
                        <a:rPr lang="en-US" altLang="en-US" sz="1400" i="1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baseline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fumatului</a:t>
                      </a:r>
                      <a:r>
                        <a:rPr lang="en-US" altLang="en-US" sz="1400" i="1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astăzi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t-B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Da, (asta)</a:t>
                      </a:r>
                      <a:r>
                        <a:rPr lang="pt-BR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mi-</a:t>
                      </a:r>
                      <a:r>
                        <a:rPr lang="pt-B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fi de ajutor"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117911"/>
                  </a:ext>
                </a:extLst>
              </a:tr>
            </a:tbl>
          </a:graphicData>
        </a:graphic>
      </p:graphicFrame>
      <p:sp>
        <p:nvSpPr>
          <p:cNvPr id="5" name="8 - Δεξιό βέλος">
            <a:extLst>
              <a:ext uri="{FF2B5EF4-FFF2-40B4-BE49-F238E27FC236}">
                <a16:creationId xmlns:a16="http://schemas.microsoft.com/office/drawing/2014/main" id="{AAA91E93-3E9B-7462-6D07-F30F521758F2}"/>
              </a:ext>
            </a:extLst>
          </p:cNvPr>
          <p:cNvSpPr/>
          <p:nvPr/>
        </p:nvSpPr>
        <p:spPr>
          <a:xfrm>
            <a:off x="5010722" y="1845531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>
            <a:extLst>
              <a:ext uri="{FF2B5EF4-FFF2-40B4-BE49-F238E27FC236}">
                <a16:creationId xmlns:a16="http://schemas.microsoft.com/office/drawing/2014/main" id="{608A9616-4504-32C1-E8C9-CC621DF2FB98}"/>
              </a:ext>
            </a:extLst>
          </p:cNvPr>
          <p:cNvSpPr/>
          <p:nvPr/>
        </p:nvSpPr>
        <p:spPr>
          <a:xfrm>
            <a:off x="5010722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>
            <a:extLst>
              <a:ext uri="{FF2B5EF4-FFF2-40B4-BE49-F238E27FC236}">
                <a16:creationId xmlns:a16="http://schemas.microsoft.com/office/drawing/2014/main" id="{9AB883CF-DB91-3EDB-3811-903644970C20}"/>
              </a:ext>
            </a:extLst>
          </p:cNvPr>
          <p:cNvSpPr/>
          <p:nvPr/>
        </p:nvSpPr>
        <p:spPr>
          <a:xfrm>
            <a:off x="5010722" y="412565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08956CA-7B60-DCA3-9505-16375E06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9" y="4625721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/>
              <a:t>Înregistrați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dialogul</a:t>
            </a:r>
            <a:r>
              <a:rPr lang="en-US" altLang="en-US" sz="1200" b="1" i="1" dirty="0">
                <a:solidFill>
                  <a:srgbClr val="92D050"/>
                </a:solidFill>
              </a:rPr>
              <a:t> /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Interventia</a:t>
            </a:r>
            <a:r>
              <a:rPr lang="en-US" altLang="en-US" sz="1200" b="1" i="1" dirty="0"/>
              <a:t> (</a:t>
            </a:r>
            <a:r>
              <a:rPr lang="en-US" altLang="en-US" sz="1200" b="1" i="1" dirty="0" err="1"/>
              <a:t>interacțiunea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dvs</a:t>
            </a:r>
            <a:r>
              <a:rPr lang="en-US" altLang="en-US" sz="1200" b="1" i="1" dirty="0"/>
              <a:t>.) </a:t>
            </a:r>
            <a:r>
              <a:rPr lang="en-US" altLang="en-US" sz="1200" b="1" i="1" dirty="0" err="1"/>
              <a:t>în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fisa</a:t>
            </a:r>
            <a:r>
              <a:rPr lang="en-US" altLang="en-US" sz="1200" b="1" i="1" dirty="0"/>
              <a:t> (</a:t>
            </a:r>
            <a:r>
              <a:rPr lang="en-US" altLang="en-US" sz="1200" b="1" i="1" dirty="0" err="1"/>
              <a:t>notele</a:t>
            </a:r>
            <a:r>
              <a:rPr lang="en-US" altLang="en-US" sz="1200" b="1" i="1" dirty="0"/>
              <a:t>) </a:t>
            </a:r>
            <a:r>
              <a:rPr lang="en-US" altLang="en-US" sz="1200" b="1" i="1" dirty="0" err="1"/>
              <a:t>pacientului</a:t>
            </a:r>
            <a:endParaRPr lang="en-US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402763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FA28-DAA0-7578-9EC1-78C1253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33" y="83831"/>
            <a:ext cx="7185025" cy="571500"/>
          </a:xfrm>
        </p:spPr>
        <p:txBody>
          <a:bodyPr/>
          <a:lstStyle/>
          <a:p>
            <a:r>
              <a:rPr lang="en-US" dirty="0" err="1"/>
              <a:t>Consulta</a:t>
            </a:r>
            <a:r>
              <a:rPr lang="en-US" dirty="0" err="1">
                <a:solidFill>
                  <a:srgbClr val="92D050"/>
                </a:solidFill>
              </a:rPr>
              <a:t>tia</a:t>
            </a:r>
            <a:r>
              <a:rPr lang="en-US" dirty="0"/>
              <a:t> (rea) </a:t>
            </a:r>
            <a:r>
              <a:rPr lang="en-US" dirty="0" err="1"/>
              <a:t>lui</a:t>
            </a:r>
            <a:r>
              <a:rPr lang="en-US" dirty="0"/>
              <a:t> Johan - </a:t>
            </a:r>
            <a:r>
              <a:rPr lang="en-US" dirty="0" err="1"/>
              <a:t>revizuită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3CB9-DCF1-2F21-225B-74C07FC2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4" y="982758"/>
            <a:ext cx="8954814" cy="37725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Subliniati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(Recunoașteți) că BPOC este o afecțiune cu care este greu de trăit.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(Îi) 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chestionarul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(administrați) PHQ-4 și observați că este nevoie de o evaluare suplimentară a anxietății - apoi obține un scor de 10 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dupa aplicarea chestionarului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(la) GAD-7.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Constatați că, în acest moment, nu prezintă simptome de depresie, dar notați (că veți) </a:t>
            </a: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a putea 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urmări acest aspect la următoarea </a:t>
            </a: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consultatie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(vizită).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Actionati (Luați măsuri) 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a grabi TCC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(CBT) (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bilet de 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trimitere sau programarea unei consultații) (la o dată ulterioară)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Stabiliti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(Conveniți), de asemenea, (asupra unei) </a:t>
            </a: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reexamin</a:t>
            </a: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(ări) telefonic</a:t>
            </a:r>
            <a:r>
              <a:rPr lang="sv-SE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 (e) pentru a vedea cum progresează TCC (CBT) în 6-8 săptămâni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(ți), 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sfatuieste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(consultați), acțion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eaza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(ați) în legătură cu renunțarea la fumat și program</a:t>
            </a:r>
            <a:r>
              <a:rPr lang="sv-SE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eaza(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ați) o consultație pentru a discuta opțiunile lui (cu) Johan.</a:t>
            </a:r>
          </a:p>
          <a:p>
            <a:endParaRPr lang="en-US" sz="1800" dirty="0"/>
          </a:p>
        </p:txBody>
      </p:sp>
      <p:pic>
        <p:nvPicPr>
          <p:cNvPr id="4" name="Picture 3" descr="Elderly man looking out the window">
            <a:extLst>
              <a:ext uri="{FF2B5EF4-FFF2-40B4-BE49-F238E27FC236}">
                <a16:creationId xmlns:a16="http://schemas.microsoft.com/office/drawing/2014/main" id="{20D916DB-BA68-036B-B611-1467B726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66" y="149318"/>
            <a:ext cx="1142292" cy="73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77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0B4B-0D6B-1014-4FF5-30AFB036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Rezumat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8D2-9ED1-93DC-CC82-117B56DD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328025" cy="2628900"/>
          </a:xfrm>
        </p:spPr>
        <p:txBody>
          <a:bodyPr/>
          <a:lstStyle/>
          <a:p>
            <a:r>
              <a:rPr lang="en-US" sz="2000" dirty="0"/>
              <a:t>La </a:t>
            </a:r>
            <a:r>
              <a:rPr lang="en-US" sz="2000" dirty="0" err="1"/>
              <a:t>examinarea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persoane</a:t>
            </a:r>
            <a:r>
              <a:rPr lang="en-US" sz="2000" dirty="0"/>
              <a:t> cu BPOC, </a:t>
            </a:r>
            <a:r>
              <a:rPr lang="en-US" sz="2000" dirty="0" err="1"/>
              <a:t>evaluați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afecțiunile</a:t>
            </a:r>
            <a:r>
              <a:rPr lang="en-US" sz="2000" dirty="0"/>
              <a:t> </a:t>
            </a:r>
            <a:r>
              <a:rPr lang="en-US" sz="2000" dirty="0" err="1"/>
              <a:t>comorbide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Fiți</a:t>
            </a:r>
            <a:r>
              <a:rPr lang="en-US" sz="2000" dirty="0"/>
              <a:t> </a:t>
            </a:r>
            <a:r>
              <a:rPr lang="en-US" sz="2000" dirty="0" err="1"/>
              <a:t>atenți</a:t>
            </a:r>
            <a:r>
              <a:rPr lang="en-US" sz="2000" dirty="0"/>
              <a:t> la </a:t>
            </a:r>
            <a:r>
              <a:rPr lang="en-US" sz="2000" dirty="0" err="1"/>
              <a:t>anxietate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depresie</a:t>
            </a:r>
            <a:endParaRPr lang="en-US" sz="2000" dirty="0"/>
          </a:p>
          <a:p>
            <a:r>
              <a:rPr lang="en-US" sz="2000" dirty="0" err="1"/>
              <a:t>Diagnosticul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intervențiile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tratarea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comorbiditatilor</a:t>
            </a:r>
            <a:r>
              <a:rPr lang="en-US" sz="2000" dirty="0"/>
              <a:t> (</a:t>
            </a:r>
            <a:r>
              <a:rPr lang="en-US" sz="2000" dirty="0" err="1"/>
              <a:t>anxietat</a:t>
            </a:r>
            <a:r>
              <a:rPr lang="en-US" sz="2000" dirty="0" err="1">
                <a:solidFill>
                  <a:srgbClr val="92D050"/>
                </a:solidFill>
              </a:rPr>
              <a:t>ea</a:t>
            </a:r>
            <a:r>
              <a:rPr lang="en-US" sz="2000" dirty="0"/>
              <a:t> (</a:t>
            </a:r>
            <a:r>
              <a:rPr lang="en-US" sz="2000" dirty="0" err="1"/>
              <a:t>ății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depresi</a:t>
            </a:r>
            <a:r>
              <a:rPr lang="en-US" sz="2000" dirty="0" err="1">
                <a:solidFill>
                  <a:srgbClr val="92D050"/>
                </a:solidFill>
              </a:rPr>
              <a:t>a</a:t>
            </a:r>
            <a:r>
              <a:rPr lang="en-US" sz="2000" dirty="0">
                <a:solidFill>
                  <a:srgbClr val="92D050"/>
                </a:solidFill>
              </a:rPr>
              <a:t>)</a:t>
            </a:r>
            <a:r>
              <a:rPr lang="en-US" sz="2000" dirty="0"/>
              <a:t>(</a:t>
            </a:r>
            <a:r>
              <a:rPr lang="en-US" sz="2000" dirty="0" err="1"/>
              <a:t>ei</a:t>
            </a:r>
            <a:r>
              <a:rPr lang="en-US" sz="2000" dirty="0"/>
              <a:t>) (</a:t>
            </a:r>
            <a:r>
              <a:rPr lang="en-US" sz="2000" dirty="0" err="1"/>
              <a:t>comorbide</a:t>
            </a:r>
            <a:r>
              <a:rPr lang="en-US" sz="2000" dirty="0"/>
              <a:t>) la </a:t>
            </a:r>
            <a:r>
              <a:rPr lang="en-US" sz="2000" dirty="0" err="1"/>
              <a:t>persoanele</a:t>
            </a:r>
            <a:r>
              <a:rPr lang="en-US" sz="2000" dirty="0"/>
              <a:t> cu BPOC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vieții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controlul</a:t>
            </a:r>
            <a:r>
              <a:rPr lang="en-US" sz="2000" dirty="0"/>
              <a:t> (</a:t>
            </a:r>
            <a:r>
              <a:rPr lang="en-US" sz="2000" dirty="0" err="1"/>
              <a:t>rezultatele</a:t>
            </a:r>
            <a:r>
              <a:rPr lang="en-US" sz="2000" dirty="0"/>
              <a:t>) BPOC.</a:t>
            </a:r>
          </a:p>
        </p:txBody>
      </p:sp>
    </p:spTree>
    <p:extLst>
      <p:ext uri="{BB962C8B-B14F-4D97-AF65-F5344CB8AC3E}">
        <p14:creationId xmlns:p14="http://schemas.microsoft.com/office/powerpoint/2010/main" val="295245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Glosar</a:t>
            </a:r>
            <a:r>
              <a:rPr lang="en-US" sz="2400" dirty="0"/>
              <a:t> de </a:t>
            </a:r>
            <a:r>
              <a:rPr lang="en-US" sz="2400" dirty="0" err="1"/>
              <a:t>termeni</a:t>
            </a:r>
            <a:r>
              <a:rPr lang="en-US" sz="2400" dirty="0"/>
              <a:t>, </a:t>
            </a:r>
            <a:r>
              <a:rPr lang="en-US" sz="2400" dirty="0" err="1"/>
              <a:t>abrevieri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acronime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2918221"/>
          </a:xfrm>
        </p:spPr>
        <p:txBody>
          <a:bodyPr numCol="2"/>
          <a:lstStyle/>
          <a:p>
            <a:r>
              <a:rPr lang="en-US" sz="1200" b="1" dirty="0"/>
              <a:t>IMC, </a:t>
            </a:r>
            <a:r>
              <a:rPr lang="en-US" sz="1200" dirty="0" err="1"/>
              <a:t>indicele</a:t>
            </a:r>
            <a:r>
              <a:rPr lang="en-US" sz="1200" dirty="0"/>
              <a:t> de </a:t>
            </a:r>
            <a:r>
              <a:rPr lang="en-US" sz="1200" dirty="0" err="1"/>
              <a:t>masă</a:t>
            </a:r>
            <a:r>
              <a:rPr lang="en-US" sz="1200" dirty="0"/>
              <a:t> </a:t>
            </a:r>
            <a:r>
              <a:rPr lang="en-US" sz="1200" dirty="0" err="1"/>
              <a:t>corporală</a:t>
            </a:r>
            <a:endParaRPr lang="en-US" sz="1200" dirty="0"/>
          </a:p>
          <a:p>
            <a:r>
              <a:rPr lang="en-US" sz="1200" b="1" dirty="0"/>
              <a:t>CBT, </a:t>
            </a:r>
            <a:r>
              <a:rPr lang="en-US" sz="1200" dirty="0" err="1"/>
              <a:t>terapie</a:t>
            </a:r>
            <a:r>
              <a:rPr lang="en-US" sz="1200" dirty="0"/>
              <a:t> </a:t>
            </a:r>
            <a:r>
              <a:rPr lang="en-US" sz="1200" dirty="0" err="1"/>
              <a:t>cognitiv-comportamentală</a:t>
            </a:r>
            <a:endParaRPr lang="en-US" sz="1200" dirty="0"/>
          </a:p>
          <a:p>
            <a:r>
              <a:rPr lang="en-US" sz="1200" b="1" dirty="0"/>
              <a:t>BPOC, </a:t>
            </a:r>
            <a:r>
              <a:rPr lang="en-US" sz="1200" dirty="0" err="1"/>
              <a:t>boală</a:t>
            </a:r>
            <a:r>
              <a:rPr lang="en-US" sz="1200" dirty="0"/>
              <a:t> </a:t>
            </a:r>
            <a:r>
              <a:rPr lang="en-US" sz="1200" dirty="0" err="1"/>
              <a:t>pulmonară</a:t>
            </a:r>
            <a:r>
              <a:rPr lang="en-US" sz="1200" dirty="0"/>
              <a:t> </a:t>
            </a:r>
            <a:r>
              <a:rPr lang="en-US" sz="1200" dirty="0" err="1"/>
              <a:t>obstructivă</a:t>
            </a:r>
            <a:r>
              <a:rPr lang="en-US" sz="1200" dirty="0"/>
              <a:t> </a:t>
            </a:r>
            <a:r>
              <a:rPr lang="en-US" sz="1200" dirty="0" err="1"/>
              <a:t>cronică</a:t>
            </a:r>
            <a:endParaRPr lang="en-US" sz="1200" dirty="0"/>
          </a:p>
          <a:p>
            <a:r>
              <a:rPr lang="en-US" sz="1200" b="1" dirty="0"/>
              <a:t>FEV1, </a:t>
            </a:r>
            <a:r>
              <a:rPr lang="en-US" sz="1200" dirty="0" err="1"/>
              <a:t>volumul</a:t>
            </a:r>
            <a:r>
              <a:rPr lang="en-US" sz="1200" dirty="0"/>
              <a:t> </a:t>
            </a:r>
            <a:r>
              <a:rPr lang="en-US" sz="1200" dirty="0" err="1"/>
              <a:t>expirator</a:t>
            </a:r>
            <a:r>
              <a:rPr lang="en-US" sz="1200" dirty="0"/>
              <a:t> </a:t>
            </a:r>
            <a:r>
              <a:rPr lang="en-US" sz="1200" dirty="0" err="1"/>
              <a:t>forțat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1 </a:t>
            </a:r>
            <a:r>
              <a:rPr lang="en-US" sz="1200" dirty="0" err="1"/>
              <a:t>secundă</a:t>
            </a:r>
            <a:endParaRPr lang="en-US" sz="1200" dirty="0"/>
          </a:p>
          <a:p>
            <a:r>
              <a:rPr lang="en-US" sz="1200" b="1" dirty="0"/>
              <a:t>FVC, </a:t>
            </a:r>
            <a:r>
              <a:rPr lang="en-US" sz="1200" dirty="0"/>
              <a:t>capacitate </a:t>
            </a:r>
            <a:r>
              <a:rPr lang="en-US" sz="1200" dirty="0" err="1"/>
              <a:t>vitală</a:t>
            </a:r>
            <a:r>
              <a:rPr lang="en-US" sz="1200" dirty="0"/>
              <a:t> </a:t>
            </a:r>
            <a:r>
              <a:rPr lang="en-US" sz="1200" dirty="0" err="1"/>
              <a:t>forțată</a:t>
            </a:r>
            <a:endParaRPr lang="en-US" sz="1200" dirty="0"/>
          </a:p>
          <a:p>
            <a:r>
              <a:rPr lang="en-US" sz="1200" b="1" dirty="0"/>
              <a:t>GAD-7, </a:t>
            </a:r>
            <a:r>
              <a:rPr lang="en-US" sz="1200" dirty="0" err="1">
                <a:solidFill>
                  <a:srgbClr val="92D050"/>
                </a:solidFill>
              </a:rPr>
              <a:t>chestionarul</a:t>
            </a:r>
            <a:r>
              <a:rPr lang="en-US" sz="1200" b="1" dirty="0"/>
              <a:t>(</a:t>
            </a:r>
            <a:r>
              <a:rPr lang="en-US" sz="1200" dirty="0" err="1"/>
              <a:t>scala</a:t>
            </a:r>
            <a:r>
              <a:rPr lang="en-US" sz="1200" dirty="0"/>
              <a:t> de 7 </a:t>
            </a:r>
            <a:r>
              <a:rPr lang="en-US" sz="1200" dirty="0" err="1"/>
              <a:t>itemi</a:t>
            </a:r>
            <a:r>
              <a:rPr lang="en-US" sz="1200" dirty="0"/>
              <a:t> a) </a:t>
            </a:r>
            <a:r>
              <a:rPr lang="en-US" sz="1200" dirty="0" err="1"/>
              <a:t>tulburării</a:t>
            </a:r>
            <a:r>
              <a:rPr lang="en-US" sz="1200" dirty="0"/>
              <a:t> de </a:t>
            </a:r>
            <a:r>
              <a:rPr lang="en-US" sz="1200" dirty="0" err="1"/>
              <a:t>anxietate</a:t>
            </a:r>
            <a:r>
              <a:rPr lang="en-US" sz="1200" dirty="0"/>
              <a:t> </a:t>
            </a:r>
            <a:r>
              <a:rPr lang="en-US" sz="1200" dirty="0" err="1"/>
              <a:t>generalizată</a:t>
            </a:r>
            <a:endParaRPr lang="en-US" sz="1200" dirty="0"/>
          </a:p>
          <a:p>
            <a:r>
              <a:rPr lang="en-US" sz="1200" b="1" dirty="0"/>
              <a:t>GOLD, </a:t>
            </a:r>
            <a:r>
              <a:rPr lang="en-US" sz="1200" dirty="0" err="1"/>
              <a:t>Inițiativa</a:t>
            </a:r>
            <a:r>
              <a:rPr lang="en-US" sz="1200" dirty="0"/>
              <a:t> </a:t>
            </a:r>
            <a:r>
              <a:rPr lang="en-US" sz="1200" dirty="0" err="1"/>
              <a:t>globală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boala</a:t>
            </a:r>
            <a:r>
              <a:rPr lang="en-US" sz="1200" dirty="0"/>
              <a:t> </a:t>
            </a:r>
            <a:r>
              <a:rPr lang="en-US" sz="1200" dirty="0" err="1"/>
              <a:t>pulmonară</a:t>
            </a:r>
            <a:r>
              <a:rPr lang="en-US" sz="1200" dirty="0"/>
              <a:t> </a:t>
            </a:r>
            <a:r>
              <a:rPr lang="en-US" sz="1200" dirty="0" err="1"/>
              <a:t>obstructivă</a:t>
            </a:r>
            <a:r>
              <a:rPr lang="en-US" sz="1200" dirty="0"/>
              <a:t> </a:t>
            </a:r>
            <a:r>
              <a:rPr lang="en-US" sz="1200" dirty="0" err="1"/>
              <a:t>cronică</a:t>
            </a:r>
            <a:r>
              <a:rPr lang="en-US" sz="1200" dirty="0"/>
              <a:t> (Global Initiative for Chronic Obstructive Lung Disease)</a:t>
            </a:r>
          </a:p>
          <a:p>
            <a:r>
              <a:rPr lang="en-US" sz="1200" b="1" dirty="0"/>
              <a:t>GP, </a:t>
            </a:r>
            <a:r>
              <a:rPr lang="en-US" sz="1200" dirty="0"/>
              <a:t>medic de </a:t>
            </a:r>
            <a:r>
              <a:rPr lang="en-US" sz="1200" dirty="0" err="1"/>
              <a:t>medicină</a:t>
            </a:r>
            <a:r>
              <a:rPr lang="en-US" sz="1200" dirty="0"/>
              <a:t> general</a:t>
            </a:r>
            <a:r>
              <a:rPr lang="en-US" sz="1200" dirty="0">
                <a:solidFill>
                  <a:srgbClr val="92D050"/>
                </a:solidFill>
              </a:rPr>
              <a:t>/</a:t>
            </a:r>
            <a:r>
              <a:rPr lang="en-US" sz="1200" dirty="0" err="1">
                <a:solidFill>
                  <a:srgbClr val="92D050"/>
                </a:solidFill>
              </a:rPr>
              <a:t>medicina</a:t>
            </a:r>
            <a:r>
              <a:rPr lang="en-US" sz="1200" dirty="0">
                <a:solidFill>
                  <a:srgbClr val="92D050"/>
                </a:solidFill>
              </a:rPr>
              <a:t> de </a:t>
            </a:r>
            <a:r>
              <a:rPr lang="en-US" sz="1200" dirty="0" err="1">
                <a:solidFill>
                  <a:srgbClr val="92D050"/>
                </a:solidFill>
              </a:rPr>
              <a:t>familie</a:t>
            </a:r>
            <a:endParaRPr lang="en-US" sz="1200" dirty="0">
              <a:solidFill>
                <a:srgbClr val="92D050"/>
              </a:solidFill>
            </a:endParaRPr>
          </a:p>
          <a:p>
            <a:r>
              <a:rPr lang="en-US" sz="1200" b="1" dirty="0"/>
              <a:t>HbA1c, </a:t>
            </a:r>
            <a:r>
              <a:rPr lang="en-US" sz="1200" dirty="0" err="1"/>
              <a:t>hemoglobină</a:t>
            </a:r>
            <a:r>
              <a:rPr lang="en-US" sz="1200" dirty="0"/>
              <a:t> </a:t>
            </a:r>
            <a:r>
              <a:rPr lang="en-US" sz="1200" dirty="0" err="1"/>
              <a:t>gli</a:t>
            </a:r>
            <a:r>
              <a:rPr lang="en-US" sz="1200" dirty="0" err="1">
                <a:solidFill>
                  <a:srgbClr val="92D050"/>
                </a:solidFill>
              </a:rPr>
              <a:t>cozilata</a:t>
            </a:r>
            <a:r>
              <a:rPr lang="en-US" sz="1200" dirty="0"/>
              <a:t>(</a:t>
            </a:r>
            <a:r>
              <a:rPr lang="en-US" sz="1200" dirty="0" err="1"/>
              <a:t>ată</a:t>
            </a:r>
            <a:r>
              <a:rPr lang="en-US" sz="1200" dirty="0"/>
              <a:t>)</a:t>
            </a:r>
          </a:p>
          <a:p>
            <a:r>
              <a:rPr lang="en-US" sz="1200" b="1" dirty="0"/>
              <a:t>LABA, </a:t>
            </a:r>
            <a:r>
              <a:rPr lang="en-US" sz="1200" dirty="0"/>
              <a:t>agonist beta </a:t>
            </a:r>
            <a:r>
              <a:rPr lang="en-US" sz="1200" dirty="0">
                <a:solidFill>
                  <a:srgbClr val="92D050"/>
                </a:solidFill>
              </a:rPr>
              <a:t>2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adrenergic</a:t>
            </a:r>
            <a:r>
              <a:rPr lang="en-US" sz="1200" dirty="0"/>
              <a:t> cu </a:t>
            </a:r>
            <a:r>
              <a:rPr lang="en-US" sz="1200" dirty="0" err="1"/>
              <a:t>acțiune</a:t>
            </a:r>
            <a:r>
              <a:rPr lang="en-US" sz="1200" dirty="0"/>
              <a:t> </a:t>
            </a:r>
            <a:r>
              <a:rPr lang="en-US" sz="1200" dirty="0" err="1"/>
              <a:t>prelungită</a:t>
            </a:r>
            <a:endParaRPr lang="en-US" sz="1200" dirty="0"/>
          </a:p>
          <a:p>
            <a:r>
              <a:rPr lang="en-US" sz="1200" b="1" dirty="0"/>
              <a:t>LAMA, </a:t>
            </a:r>
            <a:r>
              <a:rPr lang="en-US" sz="1200" dirty="0"/>
              <a:t>antagonist muscarinic cu </a:t>
            </a:r>
            <a:r>
              <a:rPr lang="en-US" sz="1200" dirty="0" err="1"/>
              <a:t>acțiune</a:t>
            </a:r>
            <a:r>
              <a:rPr lang="en-US" sz="1200" dirty="0"/>
              <a:t> </a:t>
            </a:r>
            <a:r>
              <a:rPr lang="en-US" sz="1200" dirty="0" err="1"/>
              <a:t>prelungită</a:t>
            </a:r>
            <a:endParaRPr lang="en-US" sz="1200" dirty="0"/>
          </a:p>
          <a:p>
            <a:r>
              <a:rPr lang="en-US" sz="1200" b="1" dirty="0"/>
              <a:t>LDL, </a:t>
            </a:r>
            <a:r>
              <a:rPr lang="en-US" sz="1200" dirty="0" err="1"/>
              <a:t>lipoproteine</a:t>
            </a:r>
            <a:r>
              <a:rPr lang="en-US" sz="1200" dirty="0"/>
              <a:t> cu </a:t>
            </a:r>
            <a:r>
              <a:rPr lang="en-US" sz="1200" dirty="0" err="1"/>
              <a:t>densitate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mica(</a:t>
            </a:r>
            <a:r>
              <a:rPr lang="en-US" sz="1200" dirty="0" err="1"/>
              <a:t>scăzută</a:t>
            </a:r>
            <a:r>
              <a:rPr lang="en-US" sz="1200" dirty="0"/>
              <a:t>)</a:t>
            </a:r>
          </a:p>
          <a:p>
            <a:r>
              <a:rPr lang="en-US" sz="1200" b="1" dirty="0"/>
              <a:t>PCP, </a:t>
            </a:r>
            <a:r>
              <a:rPr lang="en-US" sz="1200" dirty="0"/>
              <a:t>medic de </a:t>
            </a:r>
            <a:r>
              <a:rPr lang="en-US" sz="1200" dirty="0" err="1"/>
              <a:t>îngrijire</a:t>
            </a:r>
            <a:r>
              <a:rPr lang="en-US" sz="1200" dirty="0"/>
              <a:t> </a:t>
            </a:r>
            <a:r>
              <a:rPr lang="en-US" sz="1200" dirty="0" err="1"/>
              <a:t>primară</a:t>
            </a:r>
            <a:endParaRPr lang="en-US" sz="1200" dirty="0"/>
          </a:p>
          <a:p>
            <a:r>
              <a:rPr lang="en-US" sz="1200" b="1" dirty="0"/>
              <a:t>PHQ-4, </a:t>
            </a:r>
            <a:r>
              <a:rPr lang="en-US" sz="1200" dirty="0" err="1"/>
              <a:t>chestionarul</a:t>
            </a:r>
            <a:r>
              <a:rPr lang="en-US" sz="1200" dirty="0"/>
              <a:t> de </a:t>
            </a:r>
            <a:r>
              <a:rPr lang="en-US" sz="1200" dirty="0" err="1"/>
              <a:t>sănătate</a:t>
            </a:r>
            <a:r>
              <a:rPr lang="en-US" sz="1200" dirty="0"/>
              <a:t> al </a:t>
            </a:r>
            <a:r>
              <a:rPr lang="en-US" sz="1200" dirty="0" err="1"/>
              <a:t>pacientului</a:t>
            </a:r>
            <a:r>
              <a:rPr lang="en-US" sz="1200" dirty="0"/>
              <a:t> 4</a:t>
            </a:r>
          </a:p>
          <a:p>
            <a:r>
              <a:rPr lang="en-US" sz="1200" b="1" dirty="0"/>
              <a:t>PHQ-9, </a:t>
            </a:r>
            <a:r>
              <a:rPr lang="en-US" sz="1200" dirty="0" err="1"/>
              <a:t>Chestionarul</a:t>
            </a:r>
            <a:r>
              <a:rPr lang="en-US" sz="1200" dirty="0"/>
              <a:t> de </a:t>
            </a:r>
            <a:r>
              <a:rPr lang="en-US" sz="1200" dirty="0" err="1"/>
              <a:t>sănătate</a:t>
            </a:r>
            <a:r>
              <a:rPr lang="en-US" sz="1200" dirty="0"/>
              <a:t> al </a:t>
            </a:r>
            <a:r>
              <a:rPr lang="en-US" sz="1200" dirty="0" err="1"/>
              <a:t>pacientului</a:t>
            </a:r>
            <a:r>
              <a:rPr lang="en-US" sz="1200" dirty="0"/>
              <a:t> 9</a:t>
            </a:r>
          </a:p>
          <a:p>
            <a:r>
              <a:rPr lang="en-US" sz="1200" b="1" dirty="0"/>
              <a:t>QoL, </a:t>
            </a:r>
            <a:r>
              <a:rPr lang="en-US" sz="1200" dirty="0" err="1"/>
              <a:t>calitatea</a:t>
            </a:r>
            <a:r>
              <a:rPr lang="en-US" sz="1200" dirty="0"/>
              <a:t> </a:t>
            </a:r>
            <a:r>
              <a:rPr lang="en-US" sz="1200" dirty="0" err="1"/>
              <a:t>vieții</a:t>
            </a:r>
            <a:endParaRPr lang="en-US" sz="1200" dirty="0"/>
          </a:p>
          <a:p>
            <a:r>
              <a:rPr lang="en-US" sz="1200" b="1" dirty="0"/>
              <a:t>SSRI, </a:t>
            </a:r>
            <a:r>
              <a:rPr lang="en-US" sz="1200" dirty="0"/>
              <a:t>inhibitor </a:t>
            </a:r>
            <a:r>
              <a:rPr lang="en-US" sz="1200" dirty="0" err="1"/>
              <a:t>selectiv</a:t>
            </a:r>
            <a:r>
              <a:rPr lang="en-US" sz="1200" dirty="0"/>
              <a:t> al </a:t>
            </a:r>
            <a:r>
              <a:rPr lang="en-US" sz="1200" dirty="0" err="1"/>
              <a:t>recaptării</a:t>
            </a:r>
            <a:r>
              <a:rPr lang="en-US" sz="1200" dirty="0"/>
              <a:t> </a:t>
            </a:r>
            <a:r>
              <a:rPr lang="en-US" sz="1200" dirty="0" err="1"/>
              <a:t>serotoninei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nostru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Evidențierea</a:t>
            </a:r>
            <a:r>
              <a:rPr lang="en-US" dirty="0"/>
              <a:t> </a:t>
            </a:r>
            <a:r>
              <a:rPr lang="en-US" dirty="0" err="1"/>
              <a:t>importanței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diagnosticarii</a:t>
            </a:r>
            <a:r>
              <a:rPr lang="en-US" dirty="0"/>
              <a:t>(</a:t>
            </a:r>
            <a:r>
              <a:rPr lang="en-US" dirty="0" err="1"/>
              <a:t>evaluării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</a:t>
            </a:r>
            <a:r>
              <a:rPr lang="en-US" dirty="0" err="1"/>
              <a:t>anxietății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oferirea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intervenție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dovezi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caz</a:t>
            </a:r>
            <a:r>
              <a:rPr lang="en-US" dirty="0"/>
              <a:t> clinic.</a:t>
            </a:r>
          </a:p>
        </p:txBody>
      </p:sp>
    </p:spTree>
    <p:extLst>
      <p:ext uri="{BB962C8B-B14F-4D97-AF65-F5344CB8AC3E}">
        <p14:creationId xmlns:p14="http://schemas.microsoft.com/office/powerpoint/2010/main" val="355233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8D90-93AC-1842-CECA-CCD118A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veți</a:t>
            </a:r>
            <a:r>
              <a:rPr lang="en-US" dirty="0"/>
              <a:t> </a:t>
            </a:r>
            <a:r>
              <a:rPr lang="en-US" dirty="0" err="1"/>
              <a:t>învăța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A9EB-987B-846F-8A8D-91B43BF2F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este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importatanta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(ne </a:t>
            </a:r>
            <a:r>
              <a:rPr lang="en-US" sz="2000" dirty="0" err="1"/>
              <a:t>concentrăm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) </a:t>
            </a:r>
            <a:r>
              <a:rPr lang="en-US" sz="2000" dirty="0" err="1"/>
              <a:t>anxietate</a:t>
            </a:r>
            <a:r>
              <a:rPr lang="en-US" sz="2000" dirty="0" err="1">
                <a:solidFill>
                  <a:srgbClr val="92D050"/>
                </a:solidFill>
              </a:rPr>
              <a:t>a</a:t>
            </a:r>
            <a:endParaRPr lang="en-US" sz="2000" dirty="0">
              <a:solidFill>
                <a:srgbClr val="92D050"/>
              </a:solidFill>
            </a:endParaRPr>
          </a:p>
          <a:p>
            <a:r>
              <a:rPr lang="en-US" sz="2000" dirty="0"/>
              <a:t>Ce </a:t>
            </a:r>
            <a:r>
              <a:rPr lang="en-US" sz="2000" dirty="0" err="1"/>
              <a:t>înseamnă</a:t>
            </a:r>
            <a:r>
              <a:rPr lang="en-US" sz="2000" dirty="0"/>
              <a:t> </a:t>
            </a:r>
            <a:r>
              <a:rPr lang="en-US" sz="2000" dirty="0" err="1"/>
              <a:t>anxietatea</a:t>
            </a:r>
            <a:r>
              <a:rPr lang="en-US" sz="2000" dirty="0"/>
              <a:t> la </a:t>
            </a:r>
            <a:r>
              <a:rPr lang="en-US" sz="2000" dirty="0" err="1"/>
              <a:t>persoanele</a:t>
            </a:r>
            <a:r>
              <a:rPr lang="en-US" sz="2000" dirty="0"/>
              <a:t> cu </a:t>
            </a:r>
            <a:r>
              <a:rPr lang="en-US" sz="2000" dirty="0" err="1"/>
              <a:t>boli</a:t>
            </a:r>
            <a:r>
              <a:rPr lang="en-US" sz="2000" dirty="0"/>
              <a:t> </a:t>
            </a:r>
            <a:r>
              <a:rPr lang="en-US" sz="2000" dirty="0" err="1"/>
              <a:t>respiratorii</a:t>
            </a:r>
            <a:r>
              <a:rPr lang="en-US" sz="2000" dirty="0"/>
              <a:t> </a:t>
            </a:r>
            <a:r>
              <a:rPr lang="en-US" sz="2000" dirty="0" err="1"/>
              <a:t>cronice</a:t>
            </a:r>
            <a:endParaRPr lang="en-US" sz="2000" dirty="0"/>
          </a:p>
          <a:p>
            <a:r>
              <a:rPr lang="en-US" sz="2000" dirty="0"/>
              <a:t>Cum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tratamentul</a:t>
            </a:r>
            <a:r>
              <a:rPr lang="en-US" sz="2000" dirty="0"/>
              <a:t>(</a:t>
            </a:r>
            <a:r>
              <a:rPr lang="en-US" sz="2000" dirty="0" err="1"/>
              <a:t>managementul</a:t>
            </a:r>
            <a:r>
              <a:rPr lang="en-US" sz="2000" dirty="0"/>
              <a:t>) </a:t>
            </a:r>
            <a:r>
              <a:rPr lang="en-US" sz="2000" dirty="0" err="1"/>
              <a:t>persoanelor</a:t>
            </a:r>
            <a:r>
              <a:rPr lang="en-US" sz="2000" dirty="0"/>
              <a:t> cu </a:t>
            </a:r>
            <a:r>
              <a:rPr lang="en-US" sz="2000" dirty="0" err="1"/>
              <a:t>boli</a:t>
            </a:r>
            <a:r>
              <a:rPr lang="en-US" sz="2000" dirty="0"/>
              <a:t> </a:t>
            </a:r>
            <a:r>
              <a:rPr lang="en-US" sz="2000" dirty="0" err="1"/>
              <a:t>respiratorii</a:t>
            </a:r>
            <a:r>
              <a:rPr lang="en-US" sz="2000" dirty="0"/>
              <a:t> </a:t>
            </a:r>
            <a:r>
              <a:rPr lang="en-US" sz="2000" dirty="0" err="1"/>
              <a:t>cronice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anxietate</a:t>
            </a:r>
            <a:endParaRPr lang="en-US" sz="2000" dirty="0"/>
          </a:p>
          <a:p>
            <a:r>
              <a:rPr lang="en-US" sz="2000" dirty="0"/>
              <a:t>Cum </a:t>
            </a:r>
            <a:r>
              <a:rPr lang="en-US" sz="2000" dirty="0" err="1"/>
              <a:t>puteți</a:t>
            </a:r>
            <a:r>
              <a:rPr lang="en-US" sz="2000" dirty="0"/>
              <a:t> face </a:t>
            </a:r>
            <a:r>
              <a:rPr lang="en-US" sz="2000" dirty="0" err="1"/>
              <a:t>parte</a:t>
            </a:r>
            <a:r>
              <a:rPr lang="en-US" sz="2000" dirty="0"/>
              <a:t> din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schimbare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462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893C-AF61-9328-F7F5-4EE4DCBD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Tulburări</a:t>
            </a:r>
            <a:r>
              <a:rPr lang="en-US" dirty="0" err="1">
                <a:solidFill>
                  <a:srgbClr val="92D050"/>
                </a:solidFill>
              </a:rPr>
              <a:t>le</a:t>
            </a:r>
            <a:r>
              <a:rPr lang="en-US" dirty="0"/>
              <a:t> </a:t>
            </a:r>
            <a:r>
              <a:rPr lang="en-US" dirty="0" err="1"/>
              <a:t>psihice</a:t>
            </a:r>
            <a:r>
              <a:rPr lang="en-US" dirty="0"/>
              <a:t>: </a:t>
            </a:r>
            <a:r>
              <a:rPr lang="en-US" dirty="0" err="1"/>
              <a:t>Comorbidități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19A55-3052-414B-180C-29C81DCED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354301" cy="2628900"/>
          </a:xfrm>
        </p:spPr>
        <p:txBody>
          <a:bodyPr/>
          <a:lstStyle/>
          <a:p>
            <a:r>
              <a:rPr lang="en-US" sz="1600" dirty="0" err="1"/>
              <a:t>Anxietatea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depresia</a:t>
            </a:r>
            <a:r>
              <a:rPr lang="en-US" sz="1600" dirty="0"/>
              <a:t> sunt </a:t>
            </a:r>
            <a:r>
              <a:rPr lang="en-US" sz="1600" dirty="0" err="1"/>
              <a:t>frecvente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BPOC </a:t>
            </a:r>
            <a:r>
              <a:rPr lang="en-US" sz="1600" dirty="0" err="1"/>
              <a:t>și</a:t>
            </a:r>
            <a:r>
              <a:rPr lang="en-US" sz="1600" dirty="0"/>
              <a:t> sunt </a:t>
            </a:r>
            <a:r>
              <a:rPr lang="en-US" sz="1600" dirty="0" err="1"/>
              <a:t>asociate</a:t>
            </a:r>
            <a:r>
              <a:rPr lang="en-US" sz="1600" dirty="0"/>
              <a:t> cu o stare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precara</a:t>
            </a:r>
            <a:r>
              <a:rPr lang="en-US" sz="1600" dirty="0">
                <a:solidFill>
                  <a:srgbClr val="92D050"/>
                </a:solidFill>
              </a:rPr>
              <a:t>(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proastă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 cu un </a:t>
            </a:r>
            <a:r>
              <a:rPr lang="en-US" sz="1600" dirty="0" err="1"/>
              <a:t>risc</a:t>
            </a:r>
            <a:r>
              <a:rPr lang="en-US" sz="1600" dirty="0"/>
              <a:t> </a:t>
            </a:r>
            <a:r>
              <a:rPr lang="en-US" sz="1600" dirty="0" err="1"/>
              <a:t>crescut</a:t>
            </a:r>
            <a:r>
              <a:rPr lang="en-US" sz="1600" dirty="0"/>
              <a:t> de </a:t>
            </a:r>
            <a:r>
              <a:rPr lang="en-US" sz="1600" dirty="0" err="1"/>
              <a:t>exacerbări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de </a:t>
            </a:r>
            <a:r>
              <a:rPr lang="en-US" sz="1600" dirty="0" err="1"/>
              <a:t>internări</a:t>
            </a:r>
            <a:r>
              <a:rPr lang="en-US" sz="1600" dirty="0"/>
              <a:t> de </a:t>
            </a:r>
            <a:r>
              <a:rPr lang="en-US" sz="1600" dirty="0" err="1"/>
              <a:t>urgență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spital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Mai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studii</a:t>
            </a:r>
            <a:r>
              <a:rPr lang="en-US" sz="1600" dirty="0"/>
              <a:t> au </a:t>
            </a:r>
            <a:r>
              <a:rPr lang="en-US" sz="1600" dirty="0" err="1"/>
              <a:t>demonstrat</a:t>
            </a:r>
            <a:r>
              <a:rPr lang="en-US" sz="1600" dirty="0"/>
              <a:t> o </a:t>
            </a:r>
            <a:r>
              <a:rPr lang="en-US" sz="1600" dirty="0" err="1"/>
              <a:t>asociere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fumatul</a:t>
            </a:r>
            <a:r>
              <a:rPr lang="en-US" sz="1600" dirty="0"/>
              <a:t> de </a:t>
            </a:r>
            <a:r>
              <a:rPr lang="en-US" sz="1600" dirty="0" err="1"/>
              <a:t>țig</a:t>
            </a:r>
            <a:r>
              <a:rPr lang="en-US" sz="1600" dirty="0" err="1">
                <a:solidFill>
                  <a:srgbClr val="92D050"/>
                </a:solidFill>
              </a:rPr>
              <a:t>arete</a:t>
            </a:r>
            <a:r>
              <a:rPr lang="en-US" sz="1600" dirty="0">
                <a:solidFill>
                  <a:srgbClr val="92D050"/>
                </a:solidFill>
              </a:rPr>
              <a:t>(</a:t>
            </a:r>
            <a:r>
              <a:rPr lang="en-US" sz="1600" dirty="0" err="1"/>
              <a:t>ări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creșterea</a:t>
            </a:r>
            <a:r>
              <a:rPr lang="en-US" sz="1600" dirty="0"/>
              <a:t> </a:t>
            </a:r>
            <a:r>
              <a:rPr lang="en-US" sz="1600" dirty="0" err="1"/>
              <a:t>simptomelor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tulburărilor</a:t>
            </a:r>
            <a:r>
              <a:rPr lang="en-US" sz="1600" dirty="0"/>
              <a:t> de anxietate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Fumatul</a:t>
            </a:r>
            <a:r>
              <a:rPr lang="en-US" sz="1600" dirty="0"/>
              <a:t>, </a:t>
            </a:r>
            <a:r>
              <a:rPr lang="en-US" sz="1600" dirty="0" err="1"/>
              <a:t>depresia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anxietatea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toate</a:t>
            </a:r>
            <a:r>
              <a:rPr lang="en-US" sz="1600" dirty="0">
                <a:solidFill>
                  <a:srgbClr val="92D050"/>
                </a:solidFill>
              </a:rPr>
              <a:t>,</a:t>
            </a:r>
            <a:r>
              <a:rPr lang="en-US" sz="1600" dirty="0"/>
              <a:t> </a:t>
            </a:r>
            <a:r>
              <a:rPr lang="en-US" sz="1600" dirty="0" err="1"/>
              <a:t>asociate</a:t>
            </a:r>
            <a:r>
              <a:rPr lang="en-US" sz="1600" dirty="0"/>
              <a:t> cu un </a:t>
            </a:r>
            <a:r>
              <a:rPr lang="en-US" sz="1600" dirty="0" err="1"/>
              <a:t>risc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de </a:t>
            </a:r>
            <a:r>
              <a:rPr lang="en-US" sz="1600" dirty="0" err="1"/>
              <a:t>deces</a:t>
            </a:r>
            <a:r>
              <a:rPr lang="en-US" sz="1600" dirty="0">
                <a:solidFill>
                  <a:srgbClr val="92D050"/>
                </a:solidFill>
              </a:rPr>
              <a:t>,</a:t>
            </a:r>
            <a:r>
              <a:rPr lang="en-US" sz="1600" dirty="0"/>
              <a:t> la </a:t>
            </a:r>
            <a:r>
              <a:rPr lang="en-US" sz="1600" dirty="0" err="1"/>
              <a:t>persoanele</a:t>
            </a:r>
            <a:r>
              <a:rPr lang="en-US" sz="1600" dirty="0"/>
              <a:t> cu BPOC</a:t>
            </a:r>
            <a:r>
              <a:rPr lang="en-US" sz="1600" baseline="30000" dirty="0"/>
              <a:t>3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Adesea</a:t>
            </a:r>
            <a:r>
              <a:rPr lang="en-US" sz="1600" dirty="0"/>
              <a:t>, </a:t>
            </a:r>
            <a:r>
              <a:rPr lang="en-US" sz="1600" dirty="0" err="1"/>
              <a:t>medicii</a:t>
            </a:r>
            <a:r>
              <a:rPr lang="en-US" sz="1600" dirty="0"/>
              <a:t> de </a:t>
            </a:r>
            <a:r>
              <a:rPr lang="en-US" sz="1600" dirty="0" err="1"/>
              <a:t>familie</a:t>
            </a:r>
            <a:r>
              <a:rPr lang="en-US" sz="1600" dirty="0"/>
              <a:t> au o </a:t>
            </a:r>
            <a:r>
              <a:rPr lang="en-US" sz="1600" dirty="0" err="1"/>
              <a:t>încredere</a:t>
            </a:r>
            <a:r>
              <a:rPr lang="en-US" sz="1600" dirty="0"/>
              <a:t> </a:t>
            </a:r>
            <a:r>
              <a:rPr lang="en-US" sz="1600" dirty="0" err="1"/>
              <a:t>scăzută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competenta</a:t>
            </a:r>
            <a:r>
              <a:rPr lang="en-US" sz="1600" dirty="0">
                <a:solidFill>
                  <a:srgbClr val="92D050"/>
                </a:solidFill>
              </a:rPr>
              <a:t> </a:t>
            </a:r>
            <a:r>
              <a:rPr lang="en-US" sz="1600" dirty="0" err="1">
                <a:solidFill>
                  <a:srgbClr val="92D050"/>
                </a:solidFill>
              </a:rPr>
              <a:t>proprie</a:t>
            </a:r>
            <a:r>
              <a:rPr lang="en-US" sz="1600" dirty="0">
                <a:solidFill>
                  <a:srgbClr val="92D050"/>
                </a:solidFill>
              </a:rPr>
              <a:t> de </a:t>
            </a:r>
            <a:r>
              <a:rPr lang="en-US" sz="1600" dirty="0" err="1"/>
              <a:t>evaluare</a:t>
            </a:r>
            <a:r>
              <a:rPr lang="en-US" sz="1600" dirty="0"/>
              <a:t>(a)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tratare</a:t>
            </a:r>
            <a:r>
              <a:rPr lang="en-US" sz="1600" dirty="0"/>
              <a:t>(a) </a:t>
            </a:r>
            <a:r>
              <a:rPr lang="en-US" sz="1600" dirty="0">
                <a:solidFill>
                  <a:srgbClr val="92D050"/>
                </a:solidFill>
              </a:rPr>
              <a:t>a</a:t>
            </a:r>
            <a:r>
              <a:rPr lang="en-US" sz="1600" dirty="0"/>
              <a:t> </a:t>
            </a:r>
            <a:r>
              <a:rPr lang="en-US" sz="1600" dirty="0" err="1"/>
              <a:t>problemelor</a:t>
            </a:r>
            <a:r>
              <a:rPr lang="en-US" sz="1600" dirty="0"/>
              <a:t>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mintală</a:t>
            </a:r>
            <a:r>
              <a:rPr lang="en-US" sz="1600" dirty="0">
                <a:solidFill>
                  <a:srgbClr val="92D050"/>
                </a:solidFill>
              </a:rPr>
              <a:t>,</a:t>
            </a:r>
            <a:r>
              <a:rPr lang="en-US" sz="1600" dirty="0"/>
              <a:t> din </a:t>
            </a:r>
            <a:r>
              <a:rPr lang="en-US" sz="1600" dirty="0" err="1"/>
              <a:t>cauza</a:t>
            </a:r>
            <a:r>
              <a:rPr lang="en-US" sz="1600" dirty="0"/>
              <a:t> </a:t>
            </a:r>
            <a:r>
              <a:rPr lang="en-US" sz="1600" dirty="0" err="1"/>
              <a:t>relațiilor</a:t>
            </a:r>
            <a:r>
              <a:rPr lang="en-US" sz="1600" dirty="0"/>
              <a:t> </a:t>
            </a:r>
            <a:r>
              <a:rPr lang="en-US" sz="1600" dirty="0" err="1"/>
              <a:t>complexe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simptome</a:t>
            </a:r>
            <a:r>
              <a:rPr lang="en-US" sz="1600" dirty="0"/>
              <a:t> precum </a:t>
            </a:r>
            <a:r>
              <a:rPr lang="en-US" sz="1600" dirty="0" err="1"/>
              <a:t>dispneea</a:t>
            </a:r>
            <a:r>
              <a:rPr lang="en-US" sz="1600" dirty="0"/>
              <a:t>.</a:t>
            </a:r>
          </a:p>
          <a:p>
            <a:endParaRPr lang="en-US" sz="1600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2BF9A-CE52-FA5B-BE81-54DD909A1D20}"/>
              </a:ext>
            </a:extLst>
          </p:cNvPr>
          <p:cNvSpPr txBox="1">
            <a:spLocks/>
          </p:cNvSpPr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  <p:extLst>
      <p:ext uri="{BB962C8B-B14F-4D97-AF65-F5344CB8AC3E}">
        <p14:creationId xmlns:p14="http://schemas.microsoft.com/office/powerpoint/2010/main" val="192250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D71F5-3455-35A1-8E09-B1D3F8A3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Prevalența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anxietății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BPOC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44DA-8DF7-8700-D756-44506480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348979"/>
            <a:ext cx="8070522" cy="294975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Anxietatea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este</a:t>
            </a:r>
            <a:r>
              <a:rPr lang="en-US" sz="2000" dirty="0"/>
              <a:t> (a </a:t>
            </a:r>
            <a:r>
              <a:rPr lang="en-US" sz="2000" dirty="0" err="1"/>
              <a:t>fost</a:t>
            </a:r>
            <a:r>
              <a:rPr lang="en-US" sz="2000" dirty="0"/>
              <a:t> re) </a:t>
            </a:r>
            <a:r>
              <a:rPr lang="en-US" sz="2000" dirty="0" err="1"/>
              <a:t>cunoscută</a:t>
            </a:r>
            <a:r>
              <a:rPr lang="en-US" sz="2000" dirty="0"/>
              <a:t> ca o </a:t>
            </a:r>
            <a:r>
              <a:rPr lang="en-US" sz="2000" dirty="0" err="1">
                <a:solidFill>
                  <a:srgbClr val="92D050"/>
                </a:solidFill>
              </a:rPr>
              <a:t>comorbiditate</a:t>
            </a:r>
            <a:r>
              <a:rPr lang="en-US" sz="2000" dirty="0"/>
              <a:t> (</a:t>
            </a:r>
            <a:r>
              <a:rPr lang="en-US" sz="2000" dirty="0" err="1"/>
              <a:t>problemă</a:t>
            </a:r>
            <a:r>
              <a:rPr lang="en-US" sz="2000" dirty="0"/>
              <a:t>) </a:t>
            </a:r>
            <a:r>
              <a:rPr lang="en-US" sz="2000" dirty="0" err="1"/>
              <a:t>semnificativă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BPOC, cu o </a:t>
            </a:r>
            <a:r>
              <a:rPr lang="en-US" sz="2000" dirty="0" err="1"/>
              <a:t>prevalență</a:t>
            </a:r>
            <a:r>
              <a:rPr lang="en-US" sz="2000" dirty="0"/>
              <a:t> </a:t>
            </a:r>
            <a:r>
              <a:rPr lang="en-US" sz="2000" dirty="0" err="1"/>
              <a:t>estimată</a:t>
            </a:r>
            <a:r>
              <a:rPr lang="en-US" sz="2000" dirty="0"/>
              <a:t> de </a:t>
            </a:r>
            <a:r>
              <a:rPr lang="en-US" sz="2000" dirty="0" err="1"/>
              <a:t>până</a:t>
            </a:r>
            <a:r>
              <a:rPr lang="en-US" sz="2000" dirty="0"/>
              <a:t> la 40%</a:t>
            </a:r>
            <a:r>
              <a:rPr lang="en-US" sz="2000" baseline="30000" dirty="0"/>
              <a:t>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Persoanele</a:t>
            </a:r>
            <a:r>
              <a:rPr lang="en-US" sz="2000" dirty="0"/>
              <a:t> cu BPOC au o </a:t>
            </a:r>
            <a:r>
              <a:rPr lang="en-US" sz="2000" dirty="0" err="1"/>
              <a:t>probabilitate</a:t>
            </a:r>
            <a:r>
              <a:rPr lang="en-US" sz="2000" dirty="0"/>
              <a:t> de </a:t>
            </a:r>
            <a:r>
              <a:rPr lang="en-US" sz="2000" dirty="0" err="1"/>
              <a:t>până</a:t>
            </a:r>
            <a:r>
              <a:rPr lang="en-US" sz="2000" dirty="0"/>
              <a:t> la </a:t>
            </a:r>
            <a:r>
              <a:rPr lang="en-US" sz="2000" dirty="0" err="1"/>
              <a:t>zece</a:t>
            </a:r>
            <a:r>
              <a:rPr lang="en-US" sz="2000" dirty="0"/>
              <a:t> </a:t>
            </a:r>
            <a:r>
              <a:rPr lang="en-US" sz="2000" dirty="0" err="1"/>
              <a:t>ori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mare de a se </a:t>
            </a:r>
            <a:r>
              <a:rPr lang="en-US" sz="2000" dirty="0" err="1"/>
              <a:t>confrunta</a:t>
            </a:r>
            <a:r>
              <a:rPr lang="en-US" sz="2000" dirty="0"/>
              <a:t> cu </a:t>
            </a:r>
            <a:r>
              <a:rPr lang="en-US" sz="2000" dirty="0" err="1"/>
              <a:t>tulburări</a:t>
            </a:r>
            <a:r>
              <a:rPr lang="en-US" sz="2000" dirty="0"/>
              <a:t> de </a:t>
            </a:r>
            <a:r>
              <a:rPr lang="en-US" sz="2000" dirty="0" err="1">
                <a:solidFill>
                  <a:srgbClr val="92D050"/>
                </a:solidFill>
              </a:rPr>
              <a:t>anxietate</a:t>
            </a:r>
            <a:r>
              <a:rPr lang="en-US" sz="2000" dirty="0"/>
              <a:t> (</a:t>
            </a:r>
            <a:r>
              <a:rPr lang="en-US" sz="2000" dirty="0" err="1"/>
              <a:t>panică</a:t>
            </a:r>
            <a:r>
              <a:rPr lang="en-US" sz="2000" dirty="0"/>
              <a:t>)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atacuri</a:t>
            </a:r>
            <a:r>
              <a:rPr lang="en-US" sz="2000" dirty="0"/>
              <a:t> de </a:t>
            </a:r>
            <a:r>
              <a:rPr lang="en-US" sz="2000" dirty="0" err="1"/>
              <a:t>panică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92D050"/>
                </a:solidFill>
              </a:rPr>
              <a:t>prin</a:t>
            </a:r>
            <a:r>
              <a:rPr lang="en-US" sz="2000" dirty="0"/>
              <a:t> (</a:t>
            </a:r>
            <a:r>
              <a:rPr lang="en-US" sz="2000" dirty="0" err="1"/>
              <a:t>în</a:t>
            </a:r>
            <a:r>
              <a:rPr lang="en-US" sz="2000" dirty="0"/>
              <a:t>) </a:t>
            </a:r>
            <a:r>
              <a:rPr lang="en-US" sz="2000" dirty="0" err="1"/>
              <a:t>comparație</a:t>
            </a:r>
            <a:r>
              <a:rPr lang="en-US" sz="2000" dirty="0"/>
              <a:t> cu (</a:t>
            </a:r>
            <a:r>
              <a:rPr lang="en-US" sz="2000" dirty="0" err="1"/>
              <a:t>eșantioanele</a:t>
            </a:r>
            <a:r>
              <a:rPr lang="en-US" sz="2000" dirty="0"/>
              <a:t>) </a:t>
            </a:r>
            <a:r>
              <a:rPr lang="en-US" sz="2000" dirty="0" err="1"/>
              <a:t>populați</a:t>
            </a:r>
            <a:r>
              <a:rPr lang="en-US" sz="2000" dirty="0" err="1">
                <a:solidFill>
                  <a:srgbClr val="92D050"/>
                </a:solidFill>
              </a:rPr>
              <a:t>a</a:t>
            </a:r>
            <a:r>
              <a:rPr lang="en-US" sz="2000" dirty="0"/>
              <a:t>(</a:t>
            </a:r>
            <a:r>
              <a:rPr lang="en-US" sz="2000" dirty="0" err="1"/>
              <a:t>ei</a:t>
            </a:r>
            <a:r>
              <a:rPr lang="en-US" sz="2000" dirty="0"/>
              <a:t>) </a:t>
            </a:r>
            <a:r>
              <a:rPr lang="en-US" sz="2000" dirty="0" err="1"/>
              <a:t>general</a:t>
            </a:r>
            <a:r>
              <a:rPr lang="en-US" sz="2000" dirty="0" err="1">
                <a:solidFill>
                  <a:srgbClr val="92D050"/>
                </a:solidFill>
              </a:rPr>
              <a:t>a</a:t>
            </a:r>
            <a:r>
              <a:rPr lang="en-US" sz="2000" dirty="0"/>
              <a:t>(e</a:t>
            </a:r>
            <a:r>
              <a:rPr lang="en-US" sz="2000" baseline="30000" dirty="0"/>
              <a:t>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Anxietatea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asociată</a:t>
            </a:r>
            <a:r>
              <a:rPr lang="en-US" sz="2000" dirty="0"/>
              <a:t> cu </a:t>
            </a:r>
            <a:r>
              <a:rPr lang="en-US" sz="2000" dirty="0" err="1">
                <a:solidFill>
                  <a:srgbClr val="92D050"/>
                </a:solidFill>
              </a:rPr>
              <a:t>scaderea</a:t>
            </a:r>
            <a:r>
              <a:rPr lang="en-US" sz="2000" dirty="0"/>
              <a:t> (</a:t>
            </a:r>
            <a:r>
              <a:rPr lang="en-US" sz="2000" dirty="0" err="1"/>
              <a:t>deteriorarea</a:t>
            </a:r>
            <a:r>
              <a:rPr lang="en-US" sz="2000" dirty="0"/>
              <a:t>) </a:t>
            </a:r>
            <a:r>
              <a:rPr lang="en-US" sz="2000" dirty="0" err="1"/>
              <a:t>calității</a:t>
            </a:r>
            <a:r>
              <a:rPr lang="en-US" sz="2000" dirty="0"/>
              <a:t> </a:t>
            </a:r>
            <a:r>
              <a:rPr lang="en-US" sz="2000" dirty="0" err="1"/>
              <a:t>vieții</a:t>
            </a:r>
            <a:r>
              <a:rPr lang="en-US" sz="2000" dirty="0"/>
              <a:t> legate de sănătate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un </a:t>
            </a:r>
            <a:r>
              <a:rPr lang="en-US" sz="2000" dirty="0" err="1"/>
              <a:t>risc</a:t>
            </a:r>
            <a:r>
              <a:rPr lang="en-US" sz="2000" dirty="0"/>
              <a:t> </a:t>
            </a:r>
            <a:r>
              <a:rPr lang="en-US" sz="2000" dirty="0" err="1"/>
              <a:t>crescut</a:t>
            </a:r>
            <a:r>
              <a:rPr lang="en-US" sz="2000" dirty="0"/>
              <a:t> de mortalitate</a:t>
            </a:r>
            <a:r>
              <a:rPr lang="en-US" sz="2000" baseline="30000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60FA-2039-A2FE-AA48-43A9528640B7}"/>
              </a:ext>
            </a:extLst>
          </p:cNvPr>
          <p:cNvSpPr txBox="1">
            <a:spLocks/>
          </p:cNvSpPr>
          <p:nvPr/>
        </p:nvSpPr>
        <p:spPr>
          <a:xfrm>
            <a:off x="3283027" y="4436317"/>
            <a:ext cx="5860973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Panagioti</a:t>
            </a:r>
            <a:r>
              <a:rPr lang="en-US" sz="800" kern="0" dirty="0"/>
              <a:t> M.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2014;9:1289-306; 2. Livermore N, et al. Respir Med 2010;104:1246-53; </a:t>
            </a:r>
            <a:br>
              <a:rPr lang="en-US" sz="800" kern="0" dirty="0"/>
            </a:br>
            <a:r>
              <a:rPr lang="en-US" sz="800" kern="0" dirty="0"/>
              <a:t>3. Blakemore A, et al. Int J Chron Obstruct </a:t>
            </a:r>
            <a:r>
              <a:rPr lang="en-US" sz="800" kern="0" dirty="0" err="1"/>
              <a:t>Pulmon</a:t>
            </a:r>
            <a:r>
              <a:rPr lang="en-US" sz="800" kern="0" dirty="0"/>
              <a:t> Dis 2014;9:501-12; 4. </a:t>
            </a:r>
            <a:r>
              <a:rPr lang="en-US" sz="800" kern="0" dirty="0" err="1"/>
              <a:t>Vikjord</a:t>
            </a:r>
            <a:r>
              <a:rPr lang="en-US" sz="800" kern="0" dirty="0"/>
              <a:t> SAA, et al. Respir Med 2020;171:106089.</a:t>
            </a:r>
          </a:p>
        </p:txBody>
      </p:sp>
    </p:spTree>
    <p:extLst>
      <p:ext uri="{BB962C8B-B14F-4D97-AF65-F5344CB8AC3E}">
        <p14:creationId xmlns:p14="http://schemas.microsoft.com/office/powerpoint/2010/main" val="380477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Studiu</a:t>
            </a:r>
            <a:r>
              <a:rPr lang="en-US" dirty="0"/>
              <a:t> de </a:t>
            </a:r>
            <a:r>
              <a:rPr lang="en-US" dirty="0" err="1"/>
              <a:t>caz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3525</Words>
  <Application>Microsoft Office PowerPoint</Application>
  <PresentationFormat>On-screen Show (16:9)</PresentationFormat>
  <Paragraphs>245</Paragraphs>
  <Slides>33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</vt:lpstr>
      <vt:lpstr>Wingdings</vt:lpstr>
      <vt:lpstr>1_Blank Presentation</vt:lpstr>
      <vt:lpstr>BPOC și sănătatea mintală</vt:lpstr>
      <vt:lpstr>Studii de caz privind BPOC și sănătatea mintală BPOC și anxietatea  Bjorn Stallberg, Liz Steed, Stephanie Taylor</vt:lpstr>
      <vt:lpstr>Despre aceste (diapozitive) slide-uri</vt:lpstr>
      <vt:lpstr>Glosar de termeni, abrevieri și acronime</vt:lpstr>
      <vt:lpstr>Scopul nostru</vt:lpstr>
      <vt:lpstr>Ce veți învăța</vt:lpstr>
      <vt:lpstr>Tulburările psihice: Comorbidități importante în BPOC</vt:lpstr>
      <vt:lpstr>Prevalența și impactul anxietății în BPOC</vt:lpstr>
      <vt:lpstr>Studiu de caz</vt:lpstr>
      <vt:lpstr>Fond</vt:lpstr>
      <vt:lpstr>Antecedente medicale personale </vt:lpstr>
      <vt:lpstr>Antecedente respiratorii I</vt:lpstr>
      <vt:lpstr>Antecedente respiratorii II</vt:lpstr>
      <vt:lpstr>Consultatia la medicul de familie (Prezentarea numirii)</vt:lpstr>
      <vt:lpstr>Ce i-a oferit medicul de familie</vt:lpstr>
      <vt:lpstr>PowerPoint Presentation</vt:lpstr>
      <vt:lpstr>Ce părere aveți despre consultatia (vizita) lui Johan?</vt:lpstr>
      <vt:lpstr>Ceva important a fost ratat</vt:lpstr>
      <vt:lpstr>PowerPoint Presentation</vt:lpstr>
      <vt:lpstr>Diagnosticarea anxietății</vt:lpstr>
      <vt:lpstr>Identificarea problemelor de sănătate mintală la persoanele cu BPOC: PHQ-4</vt:lpstr>
      <vt:lpstr>Evaluarea (mai) detaliată a anxietății: GAD-7</vt:lpstr>
      <vt:lpstr>GAD-7</vt:lpstr>
      <vt:lpstr>Gestionarea anxietății</vt:lpstr>
      <vt:lpstr>Terapia cognitiv-comportamentală</vt:lpstr>
      <vt:lpstr>(Discutarea) Optiunea utilizarii TCC (CBT) (ca opțiune): Sfaturi esentiale (de top)</vt:lpstr>
      <vt:lpstr>(Prezentarea) Recomandarea TCC CBT</vt:lpstr>
      <vt:lpstr>Alte intervenții care amelioreaza anxietatea si implicit lipsa de aer (pentru a aborda lipsa de respirație pot ameliora anxietatea)</vt:lpstr>
      <vt:lpstr>Intervenții farmacologice</vt:lpstr>
      <vt:lpstr>Renunțarea la fumat la persoanele cu BPOC și tulburări psihice</vt:lpstr>
      <vt:lpstr>Sprijinirea renunțării la fumat</vt:lpstr>
      <vt:lpstr>Consultatia (rea) lui Johan - revizuită</vt:lpstr>
      <vt:lpstr>Rezumat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Nicola Connor</cp:lastModifiedBy>
  <cp:revision>134</cp:revision>
  <dcterms:created xsi:type="dcterms:W3CDTF">2019-11-21T21:57:43Z</dcterms:created>
  <dcterms:modified xsi:type="dcterms:W3CDTF">2023-01-24T09:38:31Z</dcterms:modified>
</cp:coreProperties>
</file>