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 excluded from tobacco industry analyses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https://www.theguardian.com/global-development/2015/jul/31/malawi-tobacco-industry-deforestation-chinkhoma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ody Level One…"/>
          <p:cNvSpPr txBox="1"/>
          <p:nvPr>
            <p:ph type="body" idx="1"/>
          </p:nvPr>
        </p:nvSpPr>
        <p:spPr>
          <a:xfrm>
            <a:off x="457200" y="205978"/>
            <a:ext cx="8229600" cy="43886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" name="Body Level One…"/>
          <p:cNvSpPr txBox="1"/>
          <p:nvPr>
            <p:ph type="body" sz="half" idx="1"/>
          </p:nvPr>
        </p:nvSpPr>
        <p:spPr>
          <a:xfrm>
            <a:off x="4648200" y="1200150"/>
            <a:ext cx="4038600" cy="339447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468391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pubs.acs.org/doi/10.1021/acs.est.8b01533" TargetMode="External"/><Relationship Id="rId5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s://pubs.acs.org/doi/10.1021/acs.est.8b01533" TargetMode="External"/><Relationship Id="rId6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anvincentleopoldtheskull.tumblr.com/post/31412132878/mister-van-gogh-once-made-a-painting-of-me-it" TargetMode="Externa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hyperlink" Target="http://www.tobaccoatlas.org/topic/smokings-death-toll/" TargetMode="External"/><Relationship Id="rId6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pubs.acs.org/doi/10.1021/acs.est.8b01533" TargetMode="External"/><Relationship Id="rId5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https://pubs.acs.org/doi/10.1021/acs.est.8b01533" TargetMode="External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0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339502"/>
            <a:ext cx="8847145" cy="2952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887" y="681037"/>
            <a:ext cx="6360321" cy="313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8"/>
          <p:cNvSpPr txBox="1"/>
          <p:nvPr/>
        </p:nvSpPr>
        <p:spPr>
          <a:xfrm>
            <a:off x="1741009" y="3905163"/>
            <a:ext cx="6298695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Four of ten top tobacco producing countries are low income food deficit countries.</a:t>
            </a:r>
          </a:p>
        </p:txBody>
      </p:sp>
      <p:sp>
        <p:nvSpPr>
          <p:cNvPr id="177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395535" y="141684"/>
            <a:ext cx="8568954" cy="7489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Case studies: The environmental footprint of tobacco in China</a:t>
            </a:r>
          </a:p>
        </p:txBody>
      </p:sp>
      <p:pic>
        <p:nvPicPr>
          <p:cNvPr id="18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717" y="890587"/>
            <a:ext cx="2920604" cy="147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1"/>
          <p:cNvSpPr txBox="1"/>
          <p:nvPr/>
        </p:nvSpPr>
        <p:spPr>
          <a:xfrm>
            <a:off x="636983" y="890587"/>
            <a:ext cx="4003543" cy="3551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In China, the world’s top cigarette consuming country, </a:t>
            </a:r>
          </a:p>
          <a:p>
            <a:pPr marL="257175" indent="-257175">
              <a:buSzPct val="100000"/>
              <a:buFont typeface="Arial"/>
              <a:buChar char="•"/>
            </a:pPr>
            <a:r>
              <a:t>2.5 trillion cigarettes are produced each year</a:t>
            </a:r>
          </a:p>
          <a:p>
            <a:pPr marL="257175" indent="-257175">
              <a:buSzPct val="100000"/>
              <a:buFont typeface="Arial"/>
              <a:buChar char="•"/>
            </a:pPr>
            <a:r>
              <a:t>using millions of tonnes of water and </a:t>
            </a:r>
          </a:p>
          <a:p>
            <a:pPr marL="257175" indent="-257175">
              <a:buSzPct val="100000"/>
              <a:buFont typeface="Arial"/>
              <a:buChar char="•"/>
            </a:pPr>
            <a:r>
              <a:t>thousands of square miles of arable land. </a:t>
            </a:r>
          </a:p>
          <a:p>
            <a:pPr/>
          </a:p>
          <a:p>
            <a:pPr/>
            <a:r>
              <a:t>At the same time, China is experiencing severe water shortages and nearly 134 million people suffer from undernourishment.</a:t>
            </a:r>
          </a:p>
        </p:txBody>
      </p:sp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040" y="2643758"/>
            <a:ext cx="2864644" cy="173712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2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85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1143000" y="25003"/>
            <a:ext cx="6858000" cy="7465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Tobacco and environmental injustice in Africa</a:t>
            </a:r>
          </a:p>
        </p:txBody>
      </p:sp>
      <p:pic>
        <p:nvPicPr>
          <p:cNvPr id="188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596" y="771549"/>
            <a:ext cx="3927873" cy="3806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Box 4"/>
          <p:cNvSpPr txBox="1"/>
          <p:nvPr/>
        </p:nvSpPr>
        <p:spPr>
          <a:xfrm>
            <a:off x="3429475" y="4893469"/>
            <a:ext cx="1799274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/>
            </a:pPr>
            <a:r>
              <a:t>Guardian 31</a:t>
            </a:r>
            <a:r>
              <a:rPr baseline="30000"/>
              <a:t>st</a:t>
            </a:r>
            <a:r>
              <a:t> July 2015</a:t>
            </a:r>
          </a:p>
        </p:txBody>
      </p:sp>
      <p:sp>
        <p:nvSpPr>
          <p:cNvPr id="190" name="Rectangle 5"/>
          <p:cNvSpPr txBox="1"/>
          <p:nvPr/>
        </p:nvSpPr>
        <p:spPr>
          <a:xfrm>
            <a:off x="5504737" y="843557"/>
            <a:ext cx="2435067" cy="1596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/>
            </a:pPr>
            <a:r>
              <a:t>“My country, Malawi, has lost most of its forests to tobacco,” </a:t>
            </a:r>
            <a:r>
              <a:rPr b="1"/>
              <a:t>Paul</a:t>
            </a:r>
            <a:r>
              <a:t> </a:t>
            </a:r>
            <a:r>
              <a:rPr b="1"/>
              <a:t>Desanker</a:t>
            </a:r>
            <a:r>
              <a:t>, a manager in the UN Framework Convention on Climate Change adaptation programme</a:t>
            </a:r>
          </a:p>
        </p:txBody>
      </p:sp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6394" y="2805846"/>
            <a:ext cx="2564607" cy="154469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1143000" y="33337"/>
            <a:ext cx="6858000" cy="85725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Environmental impacts of a lifetime of smoking - a person smoking 20 cigarettes/day for 50 years</a:t>
            </a:r>
          </a:p>
        </p:txBody>
      </p:sp>
      <p:pic>
        <p:nvPicPr>
          <p:cNvPr id="198" name="Content Placeholder 2" descr="Content Placeholder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87" y="844153"/>
            <a:ext cx="4552951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Rectangle 1"/>
          <p:cNvSpPr txBox="1"/>
          <p:nvPr/>
        </p:nvSpPr>
        <p:spPr>
          <a:xfrm>
            <a:off x="6277139" y="1435680"/>
            <a:ext cx="2132650" cy="267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/>
            </a:pPr>
            <a:r>
              <a:t>In one year a smoker contributes almost 5 times more to water depletion and nearly 2 and 10 times more to fossil fuel depletion than an average consumer of red meat and sugar respectively, and 4 times more to climate change than a sugar consumer</a:t>
            </a:r>
            <a:r>
              <a:rPr sz="1300"/>
              <a:t>. </a:t>
            </a:r>
          </a:p>
        </p:txBody>
      </p:sp>
      <p:sp>
        <p:nvSpPr>
          <p:cNvPr id="200" name="Rectangle 2"/>
          <p:cNvSpPr txBox="1"/>
          <p:nvPr/>
        </p:nvSpPr>
        <p:spPr>
          <a:xfrm>
            <a:off x="2025431" y="4099990"/>
            <a:ext cx="4012646" cy="732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/>
            </a:lvl1pPr>
          </a:lstStyle>
          <a:p>
            <a:pPr/>
            <a:r>
              <a:t>Tobacco consumers need to appreciate that tobacco is not just a threat to individual health but also an unethical product.</a:t>
            </a:r>
          </a:p>
        </p:txBody>
      </p:sp>
      <p:sp>
        <p:nvSpPr>
          <p:cNvPr id="201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1471612" y="141684"/>
            <a:ext cx="6172201" cy="313136"/>
          </a:xfrm>
          <a:prstGeom prst="rect">
            <a:avLst/>
          </a:prstGeom>
        </p:spPr>
        <p:txBody>
          <a:bodyPr/>
          <a:lstStyle>
            <a:lvl1pPr defTabSz="539495">
              <a:defRPr sz="1592"/>
            </a:lvl1pPr>
          </a:lstStyle>
          <a:p>
            <a:pPr/>
            <a:r>
              <a:t>Key messages</a:t>
            </a:r>
          </a:p>
        </p:txBody>
      </p:sp>
      <p:sp>
        <p:nvSpPr>
          <p:cNvPr id="205" name="Content Placeholder 2"/>
          <p:cNvSpPr txBox="1"/>
          <p:nvPr>
            <p:ph type="body" sz="half" idx="1"/>
          </p:nvPr>
        </p:nvSpPr>
        <p:spPr>
          <a:xfrm>
            <a:off x="467543" y="915566"/>
            <a:ext cx="3744418" cy="39421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6 trillion cigarettes are produced and smoked each year using substantial amounts of land, water, pesticides and labour – all finite resources that could be put to better use. </a:t>
            </a:r>
          </a:p>
          <a:p>
            <a:pPr>
              <a:spcBef>
                <a:spcPts val="400"/>
              </a:spcBef>
              <a:defRPr sz="1800"/>
            </a:pPr>
            <a:r>
              <a:t>Environmental impacts include water and soil depletion; human toxicity; ecosystem eutrophication; acidification; and climate change. </a:t>
            </a:r>
          </a:p>
        </p:txBody>
      </p:sp>
      <p:pic>
        <p:nvPicPr>
          <p:cNvPr id="20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8564" y="915566"/>
            <a:ext cx="4413888" cy="264589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extBox 2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1471612" y="141684"/>
            <a:ext cx="6172201" cy="313136"/>
          </a:xfrm>
          <a:prstGeom prst="rect">
            <a:avLst/>
          </a:prstGeom>
        </p:spPr>
        <p:txBody>
          <a:bodyPr/>
          <a:lstStyle>
            <a:lvl1pPr defTabSz="539495">
              <a:defRPr sz="1592"/>
            </a:lvl1pPr>
          </a:lstStyle>
          <a:p>
            <a:pPr/>
            <a:r>
              <a:t>Key messages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467543" y="627460"/>
            <a:ext cx="3744418" cy="3942159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  <a:defRPr sz="1600"/>
            </a:pPr>
          </a:p>
          <a:p>
            <a:pPr>
              <a:spcBef>
                <a:spcPts val="400"/>
              </a:spcBef>
              <a:defRPr sz="1800"/>
            </a:pPr>
            <a:r>
              <a:t>The most resource-demanding and environmentally damaging stages in the supply chain are the cultivation and curing of tobacco which happens mainly in developing regions</a:t>
            </a:r>
          </a:p>
          <a:p>
            <a:pPr>
              <a:defRPr sz="1800"/>
            </a:pPr>
          </a:p>
          <a:p>
            <a:pPr>
              <a:spcBef>
                <a:spcPts val="400"/>
              </a:spcBef>
              <a:defRPr sz="1800"/>
            </a:pPr>
            <a:r>
              <a:t>It is therefore developing regions which suffer most of the environmental impacts, threatening sustainable development.</a:t>
            </a:r>
          </a:p>
        </p:txBody>
      </p:sp>
      <p:pic>
        <p:nvPicPr>
          <p:cNvPr id="2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8564" y="915566"/>
            <a:ext cx="4413888" cy="264589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Box 2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21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1471612" y="141684"/>
            <a:ext cx="6172201" cy="313136"/>
          </a:xfrm>
          <a:prstGeom prst="rect">
            <a:avLst/>
          </a:prstGeom>
        </p:spPr>
        <p:txBody>
          <a:bodyPr/>
          <a:lstStyle>
            <a:lvl1pPr defTabSz="539495">
              <a:defRPr sz="1592"/>
            </a:lvl1pPr>
          </a:lstStyle>
          <a:p>
            <a:pPr/>
            <a:r>
              <a:t>Key messages</a:t>
            </a:r>
          </a:p>
        </p:txBody>
      </p:sp>
      <p:sp>
        <p:nvSpPr>
          <p:cNvPr id="217" name="Content Placeholder 2"/>
          <p:cNvSpPr txBox="1"/>
          <p:nvPr>
            <p:ph type="body" sz="half" idx="1"/>
          </p:nvPr>
        </p:nvSpPr>
        <p:spPr>
          <a:xfrm>
            <a:off x="467543" y="627460"/>
            <a:ext cx="3744418" cy="394215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Tobacco is incompatible with the global sustainable development agenda, </a:t>
            </a:r>
          </a:p>
          <a:p>
            <a:pPr>
              <a:spcBef>
                <a:spcPts val="400"/>
              </a:spcBef>
              <a:defRPr sz="1800"/>
            </a:pPr>
            <a:r>
              <a:t>Policy recommendations to support delivery of the SDGs include</a:t>
            </a:r>
          </a:p>
          <a:p>
            <a:pPr lvl="1" marL="742950" indent="-285750">
              <a:spcBef>
                <a:spcPts val="300"/>
              </a:spcBef>
              <a:defRPr sz="1400"/>
            </a:pPr>
            <a:r>
              <a:t>making tobacco companies accountable for environmental externalities they cause; </a:t>
            </a:r>
            <a:endParaRPr sz="2800"/>
          </a:p>
          <a:p>
            <a:pPr lvl="1" marL="742950" indent="-285750">
              <a:spcBef>
                <a:spcPts val="300"/>
              </a:spcBef>
              <a:defRPr sz="1400"/>
            </a:pPr>
            <a:r>
              <a:t>raising awareness of the issue among smokers, civil society, and policy makers; and</a:t>
            </a:r>
            <a:endParaRPr sz="2800"/>
          </a:p>
          <a:p>
            <a:pPr lvl="1" marL="742950" indent="-285750">
              <a:spcBef>
                <a:spcPts val="300"/>
              </a:spcBef>
              <a:defRPr sz="1400"/>
            </a:pPr>
            <a:r>
              <a:t>assisting tobacco farmers to switch to alternative crops.</a:t>
            </a:r>
          </a:p>
        </p:txBody>
      </p:sp>
      <p:pic>
        <p:nvPicPr>
          <p:cNvPr id="2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8564" y="915566"/>
            <a:ext cx="4413888" cy="264589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Box 2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Picture 2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648" y="1504204"/>
            <a:ext cx="2356039" cy="3092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8064" y="1419621"/>
            <a:ext cx="2266957" cy="304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1"/>
          <p:cNvSpPr txBox="1"/>
          <p:nvPr/>
        </p:nvSpPr>
        <p:spPr>
          <a:xfrm>
            <a:off x="3645611" y="4840003"/>
            <a:ext cx="449878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WHO: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5" invalidUrl="" action="" tgtFrame="" tooltip="" history="1" highlightClick="0" endSnd="0"/>
              </a:rPr>
              <a:t>http://www.tobaccoatlas.org/topic/smokings-death-toll/</a:t>
            </a:r>
            <a:r>
              <a:t> </a:t>
            </a:r>
          </a:p>
        </p:txBody>
      </p:sp>
      <p:sp>
        <p:nvSpPr>
          <p:cNvPr id="125" name="Title 1"/>
          <p:cNvSpPr txBox="1"/>
          <p:nvPr>
            <p:ph type="title"/>
          </p:nvPr>
        </p:nvSpPr>
        <p:spPr>
          <a:xfrm>
            <a:off x="179511" y="281881"/>
            <a:ext cx="8208914" cy="857251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The Tobacco Industry - Climate and Environmental Impacts</a:t>
            </a:r>
          </a:p>
        </p:txBody>
      </p:sp>
      <p:pic>
        <p:nvPicPr>
          <p:cNvPr id="126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/>
          <p:nvPr/>
        </p:nvSpPr>
        <p:spPr>
          <a:xfrm>
            <a:off x="513264" y="771549"/>
            <a:ext cx="7256279" cy="367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  <a:r>
              <a:t>Environmental impacts of smoking are significant but poorly quantified: resources are consumed, and wastes and emissions produced, throughout the supply chain. </a:t>
            </a: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  <a:r>
              <a:t>Tobacco competes for finite natural resources with valuable commodities such as food crops</a:t>
            </a:r>
            <a:r>
              <a:rPr sz="900"/>
              <a:t>,</a:t>
            </a:r>
            <a:r>
              <a:t> often in regions suffering from food insecurity.</a:t>
            </a: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  <a:r>
              <a:t>Impacts considered include: resource depletion; human toxicity; ecosystem eutrophication, ecotoxicity, and acidification; climate change </a:t>
            </a: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</a:p>
          <a:p>
            <a:pPr marL="214313" indent="-214313">
              <a:lnSpc>
                <a:spcPct val="115000"/>
              </a:lnSpc>
              <a:spcBef>
                <a:spcPts val="400"/>
              </a:spcBef>
              <a:buSzPct val="100000"/>
              <a:buFont typeface="Arial"/>
              <a:buChar char="•"/>
              <a:defRPr sz="1500"/>
            </a:pPr>
            <a:r>
              <a:t>Sustainable development is threatened by </a:t>
            </a:r>
            <a:r>
              <a:rPr b="1">
                <a:solidFill>
                  <a:srgbClr val="FF0000"/>
                </a:solidFill>
              </a:rPr>
              <a:t>both</a:t>
            </a:r>
            <a:r>
              <a:t> the environmental footprint and the health effects of tobacco</a:t>
            </a:r>
          </a:p>
        </p:txBody>
      </p:sp>
      <p:pic>
        <p:nvPicPr>
          <p:cNvPr id="12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619154"/>
            <a:ext cx="7235071" cy="12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3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1396602" y="7144"/>
            <a:ext cx="6434140" cy="529829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Scale of global tobacco impact</a:t>
            </a:r>
          </a:p>
        </p:txBody>
      </p:sp>
      <p:sp>
        <p:nvSpPr>
          <p:cNvPr id="134" name="Rectangle 1"/>
          <p:cNvSpPr txBox="1"/>
          <p:nvPr/>
        </p:nvSpPr>
        <p:spPr>
          <a:xfrm>
            <a:off x="6705952" y="1071338"/>
            <a:ext cx="2042608" cy="294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/>
            </a:pPr>
            <a:r>
              <a:t>In a world facing enormous pressures on natural resources, tobacco competes with valuable commodities that are essential for human development. </a:t>
            </a:r>
            <a:endParaRPr sz="3200"/>
          </a:p>
          <a:p>
            <a:pPr>
              <a:defRPr sz="1300"/>
            </a:pPr>
          </a:p>
          <a:p>
            <a:pPr>
              <a:defRPr sz="1300"/>
            </a:pPr>
            <a:r>
              <a:t>Tobacco production and consumption adds completely unnecessary pressures on the health of both  our planet and its most vulnerable inhabitants. </a:t>
            </a:r>
          </a:p>
        </p:txBody>
      </p:sp>
      <p:sp>
        <p:nvSpPr>
          <p:cNvPr id="135" name="TextBox 1"/>
          <p:cNvSpPr txBox="1"/>
          <p:nvPr/>
        </p:nvSpPr>
        <p:spPr>
          <a:xfrm>
            <a:off x="2303859" y="2391749"/>
            <a:ext cx="324001" cy="202418"/>
          </a:xfrm>
          <a:prstGeom prst="rect">
            <a:avLst/>
          </a:prstGeom>
          <a:solidFill>
            <a:srgbClr val="FFB28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800"/>
            </a:lvl1pPr>
          </a:lstStyle>
          <a:p>
            <a:pPr/>
            <a:r>
              <a:t>PJ</a:t>
            </a:r>
          </a:p>
        </p:txBody>
      </p:sp>
      <p:sp>
        <p:nvSpPr>
          <p:cNvPr id="136" name="Rectangle 2"/>
          <p:cNvSpPr txBox="1"/>
          <p:nvPr/>
        </p:nvSpPr>
        <p:spPr>
          <a:xfrm>
            <a:off x="152300" y="4141132"/>
            <a:ext cx="3337561" cy="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Note: waste water excludes water losses at the farming and curing stages.</a:t>
            </a:r>
          </a:p>
        </p:txBody>
      </p:sp>
      <p:pic>
        <p:nvPicPr>
          <p:cNvPr id="137" name="Content Placeholder 2" descr="Content Placeholder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7688"/>
          <a:stretch>
            <a:fillRect/>
          </a:stretch>
        </p:blipFill>
        <p:spPr>
          <a:xfrm>
            <a:off x="395536" y="614618"/>
            <a:ext cx="5975742" cy="361331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"/>
          <p:cNvSpPr txBox="1"/>
          <p:nvPr/>
        </p:nvSpPr>
        <p:spPr>
          <a:xfrm>
            <a:off x="4864799" y="4752080"/>
            <a:ext cx="4157033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3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/>
            <a:r>
              <a:t>Annual contribution to climate change of the global cigarette smoking supply chain stages </a:t>
            </a:r>
          </a:p>
        </p:txBody>
      </p:sp>
      <p:pic>
        <p:nvPicPr>
          <p:cNvPr id="142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5754" y="1071562"/>
            <a:ext cx="4743451" cy="339447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 1"/>
          <p:cNvSpPr txBox="1"/>
          <p:nvPr/>
        </p:nvSpPr>
        <p:spPr>
          <a:xfrm>
            <a:off x="2511014" y="4689945"/>
            <a:ext cx="871786" cy="30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/>
            </a:pPr>
            <a:r>
              <a:t>Mt CO</a:t>
            </a:r>
            <a:r>
              <a:rPr baseline="-25000"/>
              <a:t>2</a:t>
            </a:r>
            <a:r>
              <a:t> eq</a:t>
            </a:r>
          </a:p>
        </p:txBody>
      </p:sp>
      <p:sp>
        <p:nvSpPr>
          <p:cNvPr id="144" name="TextBox 2"/>
          <p:cNvSpPr txBox="1"/>
          <p:nvPr/>
        </p:nvSpPr>
        <p:spPr>
          <a:xfrm>
            <a:off x="6345316" y="3232547"/>
            <a:ext cx="1313499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Omitted by tobacco industry CSR reports</a:t>
            </a:r>
          </a:p>
        </p:txBody>
      </p:sp>
      <p:sp>
        <p:nvSpPr>
          <p:cNvPr id="145" name="Straight Arrow Connector 4"/>
          <p:cNvSpPr/>
          <p:nvPr/>
        </p:nvSpPr>
        <p:spPr>
          <a:xfrm flipH="1" flipV="1">
            <a:off x="6299598" y="2680098"/>
            <a:ext cx="378620" cy="49649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Straight Arrow Connector 7"/>
          <p:cNvSpPr/>
          <p:nvPr/>
        </p:nvSpPr>
        <p:spPr>
          <a:xfrm flipH="1" flipV="1">
            <a:off x="4031455" y="4192193"/>
            <a:ext cx="2268142" cy="107156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4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5" grpId="2"/>
      <p:bldP build="whole" bldLvl="1" animBg="1" rev="0" advAuto="0" spid="14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1143000" y="86915"/>
            <a:ext cx="6858000" cy="1072755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Environmental impacts across the full life cycle of cigarette production and consumption – </a:t>
            </a:r>
            <a:r>
              <a:rPr b="1"/>
              <a:t>the bulk of these fall in poorer tobacco cultivating countries </a:t>
            </a:r>
          </a:p>
        </p:txBody>
      </p:sp>
      <p:pic>
        <p:nvPicPr>
          <p:cNvPr id="15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437084"/>
            <a:ext cx="6875861" cy="302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2"/>
          <p:cNvSpPr/>
          <p:nvPr/>
        </p:nvSpPr>
        <p:spPr>
          <a:xfrm>
            <a:off x="1331118" y="4083844"/>
            <a:ext cx="2214565" cy="215505"/>
          </a:xfrm>
          <a:prstGeom prst="rect">
            <a:avLst/>
          </a:prstGeom>
          <a:ln w="8572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55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56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xfrm>
            <a:off x="1497805" y="144067"/>
            <a:ext cx="6172201" cy="421482"/>
          </a:xfrm>
          <a:prstGeom prst="rect">
            <a:avLst/>
          </a:prstGeom>
        </p:spPr>
        <p:txBody>
          <a:bodyPr/>
          <a:lstStyle>
            <a:lvl1pPr defTabSz="594359">
              <a:defRPr sz="2340"/>
            </a:lvl1pPr>
          </a:lstStyle>
          <a:p>
            <a:pPr/>
            <a:r>
              <a:t>Global imbalance</a:t>
            </a:r>
          </a:p>
        </p:txBody>
      </p:sp>
      <p:sp>
        <p:nvSpPr>
          <p:cNvPr id="159" name="TextBox 4"/>
          <p:cNvSpPr txBox="1"/>
          <p:nvPr/>
        </p:nvSpPr>
        <p:spPr>
          <a:xfrm>
            <a:off x="1323261" y="573881"/>
            <a:ext cx="6289120" cy="27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pPr/>
            <a:r>
              <a:t>“By smoking, the tobacco industry is literally burning poorer countries’ resources.”</a:t>
            </a:r>
          </a:p>
        </p:txBody>
      </p:sp>
      <p:sp>
        <p:nvSpPr>
          <p:cNvPr id="160" name="Rectangle 1"/>
          <p:cNvSpPr txBox="1"/>
          <p:nvPr/>
        </p:nvSpPr>
        <p:spPr>
          <a:xfrm>
            <a:off x="1899325" y="4130278"/>
            <a:ext cx="6515388" cy="65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/>
            </a:lvl1pPr>
          </a:lstStyle>
          <a:p>
            <a:pPr/>
            <a:r>
              <a:t> As a result of the shift of production from richer to lower income countries, the environmental impacts of cigarettes are now mostly borne by developing regions, threatening sustainable development. </a:t>
            </a:r>
          </a:p>
        </p:txBody>
      </p:sp>
      <p:pic>
        <p:nvPicPr>
          <p:cNvPr id="161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2316" y="1106091"/>
            <a:ext cx="6172201" cy="293131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887" y="681037"/>
            <a:ext cx="6360321" cy="313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 8"/>
          <p:cNvSpPr txBox="1"/>
          <p:nvPr/>
        </p:nvSpPr>
        <p:spPr>
          <a:xfrm>
            <a:off x="2247087" y="3975696"/>
            <a:ext cx="673074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Of the world’s one billion smokers, close</a:t>
            </a:r>
            <a:endParaRPr sz="3200"/>
          </a:p>
          <a:p>
            <a:pPr/>
            <a:r>
              <a:t>to 80 percent live in LMICs</a:t>
            </a:r>
          </a:p>
        </p:txBody>
      </p:sp>
      <p:sp>
        <p:nvSpPr>
          <p:cNvPr id="167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887" y="681037"/>
            <a:ext cx="6360321" cy="313253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 8"/>
          <p:cNvSpPr txBox="1"/>
          <p:nvPr/>
        </p:nvSpPr>
        <p:spPr>
          <a:xfrm>
            <a:off x="2961536" y="4009385"/>
            <a:ext cx="417457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9 out of 10 top tobacco producing countries are  low or middle income</a:t>
            </a:r>
          </a:p>
        </p:txBody>
      </p:sp>
      <p:sp>
        <p:nvSpPr>
          <p:cNvPr id="172" name="TextBox 1"/>
          <p:cNvSpPr txBox="1"/>
          <p:nvPr/>
        </p:nvSpPr>
        <p:spPr>
          <a:xfrm>
            <a:off x="4833743" y="4851529"/>
            <a:ext cx="4157034" cy="277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Zafeiridou et al</a:t>
            </a:r>
            <a:r>
              <a:t>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Environ.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Sci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Technol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. </a:t>
            </a:r>
            <a:r>
              <a:t>2018, 52, 8087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t>8094</a:t>
            </a:r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04" y="4643085"/>
            <a:ext cx="1587787" cy="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