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321" r:id="rId2"/>
    <p:sldId id="449" r:id="rId3"/>
    <p:sldId id="298" r:id="rId4"/>
    <p:sldId id="322" r:id="rId5"/>
    <p:sldId id="324" r:id="rId6"/>
    <p:sldId id="325" r:id="rId7"/>
    <p:sldId id="326" r:id="rId8"/>
    <p:sldId id="464" r:id="rId9"/>
    <p:sldId id="465" r:id="rId10"/>
    <p:sldId id="453" r:id="rId11"/>
    <p:sldId id="461" r:id="rId12"/>
    <p:sldId id="456" r:id="rId13"/>
    <p:sldId id="462" r:id="rId14"/>
    <p:sldId id="463" r:id="rId15"/>
    <p:sldId id="336" r:id="rId16"/>
    <p:sldId id="466" r:id="rId17"/>
    <p:sldId id="467" r:id="rId18"/>
    <p:sldId id="341" r:id="rId19"/>
    <p:sldId id="468" r:id="rId20"/>
    <p:sldId id="469" r:id="rId21"/>
    <p:sldId id="478" r:id="rId22"/>
    <p:sldId id="479" r:id="rId23"/>
    <p:sldId id="480" r:id="rId24"/>
    <p:sldId id="481" r:id="rId25"/>
    <p:sldId id="470" r:id="rId26"/>
    <p:sldId id="482" r:id="rId27"/>
    <p:sldId id="471" r:id="rId28"/>
    <p:sldId id="454" r:id="rId29"/>
    <p:sldId id="447" r:id="rId30"/>
    <p:sldId id="443" r:id="rId31"/>
    <p:sldId id="460" r:id="rId32"/>
    <p:sldId id="332" r:id="rId33"/>
    <p:sldId id="484" r:id="rId34"/>
    <p:sldId id="490" r:id="rId35"/>
    <p:sldId id="491" r:id="rId36"/>
    <p:sldId id="487" r:id="rId37"/>
    <p:sldId id="475" r:id="rId38"/>
    <p:sldId id="476" r:id="rId39"/>
    <p:sldId id="477" r:id="rId40"/>
    <p:sldId id="334" r:id="rId41"/>
    <p:sldId id="420" r:id="rId42"/>
    <p:sldId id="421" r:id="rId43"/>
    <p:sldId id="422" r:id="rId44"/>
    <p:sldId id="424" r:id="rId45"/>
    <p:sldId id="425" r:id="rId46"/>
    <p:sldId id="426" r:id="rId47"/>
    <p:sldId id="379" r:id="rId48"/>
    <p:sldId id="427" r:id="rId49"/>
    <p:sldId id="257" r:id="rId50"/>
    <p:sldId id="363" r:id="rId51"/>
    <p:sldId id="400" r:id="rId52"/>
    <p:sldId id="437" r:id="rId53"/>
    <p:sldId id="428" r:id="rId54"/>
    <p:sldId id="455" r:id="rId55"/>
    <p:sldId id="371" r:id="rId56"/>
    <p:sldId id="434" r:id="rId57"/>
    <p:sldId id="342" r:id="rId58"/>
    <p:sldId id="457" r:id="rId59"/>
    <p:sldId id="488" r:id="rId60"/>
    <p:sldId id="446" r:id="rId61"/>
    <p:sldId id="489" r:id="rId62"/>
  </p:sldIdLst>
  <p:sldSz cx="12192000" cy="6858000"/>
  <p:notesSz cx="6858000" cy="9144000"/>
  <p:defaultText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52" userDrawn="1">
          <p15:clr>
            <a:srgbClr val="A4A3A4"/>
          </p15:clr>
        </p15:guide>
        <p15:guide id="2" pos="733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elphi" initials="Adelphi" lastIdx="1" clrIdx="0">
    <p:extLst>
      <p:ext uri="{19B8F6BF-5375-455C-9EA6-DF929625EA0E}">
        <p15:presenceInfo xmlns:p15="http://schemas.microsoft.com/office/powerpoint/2012/main" userId="Adelphi" providerId="None"/>
      </p:ext>
    </p:extLst>
  </p:cmAuthor>
  <p:cmAuthor id="2" name="TL" initials="TL" lastIdx="1" clrIdx="1">
    <p:extLst>
      <p:ext uri="{19B8F6BF-5375-455C-9EA6-DF929625EA0E}">
        <p15:presenceInfo xmlns:p15="http://schemas.microsoft.com/office/powerpoint/2012/main" userId="T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7BAC6C-4545-48CD-A655-701BA9FCE689}" v="4" dt="2022-10-06T10:58:46.3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57" autoAdjust="0"/>
    <p:restoredTop sz="96357" autoAdjust="0"/>
  </p:normalViewPr>
  <p:slideViewPr>
    <p:cSldViewPr snapToGrid="0" snapToObjects="1" showGuides="1">
      <p:cViewPr varScale="1">
        <p:scale>
          <a:sx n="106" d="100"/>
          <a:sy n="106" d="100"/>
        </p:scale>
        <p:origin x="906" y="114"/>
      </p:cViewPr>
      <p:guideLst>
        <p:guide orient="horz" pos="3952"/>
        <p:guide pos="7333"/>
      </p:guideLst>
    </p:cSldViewPr>
  </p:slideViewPr>
  <p:outlineViewPr>
    <p:cViewPr>
      <p:scale>
        <a:sx n="33" d="100"/>
        <a:sy n="33" d="100"/>
      </p:scale>
      <p:origin x="0" y="-9942"/>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69"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cey Lonergan" userId="93974b687ab88d62" providerId="LiveId" clId="{127BAC6C-4545-48CD-A655-701BA9FCE689}"/>
    <pc:docChg chg="undo custSel addSld delSld modSld modMainMaster">
      <pc:chgData name="Tracey Lonergan" userId="93974b687ab88d62" providerId="LiveId" clId="{127BAC6C-4545-48CD-A655-701BA9FCE689}" dt="2022-10-06T10:58:46.366" v="73"/>
      <pc:docMkLst>
        <pc:docMk/>
      </pc:docMkLst>
      <pc:sldChg chg="add">
        <pc:chgData name="Tracey Lonergan" userId="93974b687ab88d62" providerId="LiveId" clId="{127BAC6C-4545-48CD-A655-701BA9FCE689}" dt="2022-10-06T10:35:01.827" v="0"/>
        <pc:sldMkLst>
          <pc:docMk/>
          <pc:sldMk cId="179329682" sldId="341"/>
        </pc:sldMkLst>
      </pc:sldChg>
      <pc:sldChg chg="modSp mod">
        <pc:chgData name="Tracey Lonergan" userId="93974b687ab88d62" providerId="LiveId" clId="{127BAC6C-4545-48CD-A655-701BA9FCE689}" dt="2022-10-06T10:38:10.122" v="71" actId="20577"/>
        <pc:sldMkLst>
          <pc:docMk/>
          <pc:sldMk cId="1619991390" sldId="342"/>
        </pc:sldMkLst>
        <pc:spChg chg="mod">
          <ac:chgData name="Tracey Lonergan" userId="93974b687ab88d62" providerId="LiveId" clId="{127BAC6C-4545-48CD-A655-701BA9FCE689}" dt="2022-10-06T10:38:10.122" v="71" actId="20577"/>
          <ac:spMkLst>
            <pc:docMk/>
            <pc:sldMk cId="1619991390" sldId="342"/>
            <ac:spMk id="5" creationId="{67792B67-0E32-4A01-8C4B-3A2EC9BFC5CB}"/>
          </ac:spMkLst>
        </pc:spChg>
      </pc:sldChg>
      <pc:sldChg chg="modSp mod">
        <pc:chgData name="Tracey Lonergan" userId="93974b687ab88d62" providerId="LiveId" clId="{127BAC6C-4545-48CD-A655-701BA9FCE689}" dt="2022-10-06T10:37:59.490" v="47" actId="20577"/>
        <pc:sldMkLst>
          <pc:docMk/>
          <pc:sldMk cId="3010613221" sldId="371"/>
        </pc:sldMkLst>
        <pc:spChg chg="mod">
          <ac:chgData name="Tracey Lonergan" userId="93974b687ab88d62" providerId="LiveId" clId="{127BAC6C-4545-48CD-A655-701BA9FCE689}" dt="2022-10-06T10:37:59.490" v="47" actId="20577"/>
          <ac:spMkLst>
            <pc:docMk/>
            <pc:sldMk cId="3010613221" sldId="371"/>
            <ac:spMk id="23" creationId="{7C273D7F-8326-4E6F-999C-C19F66254E2B}"/>
          </ac:spMkLst>
        </pc:spChg>
      </pc:sldChg>
      <pc:sldChg chg="modSp mod">
        <pc:chgData name="Tracey Lonergan" userId="93974b687ab88d62" providerId="LiveId" clId="{127BAC6C-4545-48CD-A655-701BA9FCE689}" dt="2022-10-06T10:38:04.261" v="59" actId="20577"/>
        <pc:sldMkLst>
          <pc:docMk/>
          <pc:sldMk cId="3540367324" sldId="434"/>
        </pc:sldMkLst>
        <pc:spChg chg="mod">
          <ac:chgData name="Tracey Lonergan" userId="93974b687ab88d62" providerId="LiveId" clId="{127BAC6C-4545-48CD-A655-701BA9FCE689}" dt="2022-10-06T10:38:04.261" v="59" actId="20577"/>
          <ac:spMkLst>
            <pc:docMk/>
            <pc:sldMk cId="3540367324" sldId="434"/>
            <ac:spMk id="25" creationId="{5A8D232E-8BCA-4BAD-AF6E-8045A8C77D99}"/>
          </ac:spMkLst>
        </pc:spChg>
      </pc:sldChg>
      <pc:sldChg chg="add">
        <pc:chgData name="Tracey Lonergan" userId="93974b687ab88d62" providerId="LiveId" clId="{127BAC6C-4545-48CD-A655-701BA9FCE689}" dt="2022-10-06T10:35:19.638" v="2"/>
        <pc:sldMkLst>
          <pc:docMk/>
          <pc:sldMk cId="3470780826" sldId="443"/>
        </pc:sldMkLst>
      </pc:sldChg>
      <pc:sldChg chg="del">
        <pc:chgData name="Tracey Lonergan" userId="93974b687ab88d62" providerId="LiveId" clId="{127BAC6C-4545-48CD-A655-701BA9FCE689}" dt="2022-10-06T10:35:45.790" v="5" actId="47"/>
        <pc:sldMkLst>
          <pc:docMk/>
          <pc:sldMk cId="3384898050" sldId="445"/>
        </pc:sldMkLst>
      </pc:sldChg>
      <pc:sldChg chg="add">
        <pc:chgData name="Tracey Lonergan" userId="93974b687ab88d62" providerId="LiveId" clId="{127BAC6C-4545-48CD-A655-701BA9FCE689}" dt="2022-10-06T10:35:42.313" v="4"/>
        <pc:sldMkLst>
          <pc:docMk/>
          <pc:sldMk cId="1307277472" sldId="446"/>
        </pc:sldMkLst>
      </pc:sldChg>
      <pc:sldChg chg="add">
        <pc:chgData name="Tracey Lonergan" userId="93974b687ab88d62" providerId="LiveId" clId="{127BAC6C-4545-48CD-A655-701BA9FCE689}" dt="2022-10-06T10:35:19.638" v="2"/>
        <pc:sldMkLst>
          <pc:docMk/>
          <pc:sldMk cId="2110039478" sldId="447"/>
        </pc:sldMkLst>
      </pc:sldChg>
      <pc:sldChg chg="del">
        <pc:chgData name="Tracey Lonergan" userId="93974b687ab88d62" providerId="LiveId" clId="{127BAC6C-4545-48CD-A655-701BA9FCE689}" dt="2022-10-06T10:35:45.790" v="5" actId="47"/>
        <pc:sldMkLst>
          <pc:docMk/>
          <pc:sldMk cId="3343314384" sldId="448"/>
        </pc:sldMkLst>
      </pc:sldChg>
      <pc:sldChg chg="modSp mod">
        <pc:chgData name="Tracey Lonergan" userId="93974b687ab88d62" providerId="LiveId" clId="{127BAC6C-4545-48CD-A655-701BA9FCE689}" dt="2022-10-06T10:36:18.049" v="17" actId="27636"/>
        <pc:sldMkLst>
          <pc:docMk/>
          <pc:sldMk cId="546724601" sldId="449"/>
        </pc:sldMkLst>
        <pc:spChg chg="mod">
          <ac:chgData name="Tracey Lonergan" userId="93974b687ab88d62" providerId="LiveId" clId="{127BAC6C-4545-48CD-A655-701BA9FCE689}" dt="2022-10-06T10:36:18.049" v="17" actId="27636"/>
          <ac:spMkLst>
            <pc:docMk/>
            <pc:sldMk cId="546724601" sldId="449"/>
            <ac:spMk id="3" creationId="{E05078AA-0325-4281-92B4-94DB34E1B1EF}"/>
          </ac:spMkLst>
        </pc:spChg>
      </pc:sldChg>
      <pc:sldChg chg="modSp mod">
        <pc:chgData name="Tracey Lonergan" userId="93974b687ab88d62" providerId="LiveId" clId="{127BAC6C-4545-48CD-A655-701BA9FCE689}" dt="2022-10-06T10:36:51.499" v="32" actId="20577"/>
        <pc:sldMkLst>
          <pc:docMk/>
          <pc:sldMk cId="1235601793" sldId="456"/>
        </pc:sldMkLst>
        <pc:spChg chg="mod">
          <ac:chgData name="Tracey Lonergan" userId="93974b687ab88d62" providerId="LiveId" clId="{127BAC6C-4545-48CD-A655-701BA9FCE689}" dt="2022-10-06T10:36:51.499" v="32" actId="20577"/>
          <ac:spMkLst>
            <pc:docMk/>
            <pc:sldMk cId="1235601793" sldId="456"/>
            <ac:spMk id="4" creationId="{8FFB7A89-1282-4C2B-9E37-65A0394C6D0A}"/>
          </ac:spMkLst>
        </pc:spChg>
      </pc:sldChg>
      <pc:sldChg chg="modSp mod">
        <pc:chgData name="Tracey Lonergan" userId="93974b687ab88d62" providerId="LiveId" clId="{127BAC6C-4545-48CD-A655-701BA9FCE689}" dt="2022-10-06T10:36:41.670" v="29" actId="20577"/>
        <pc:sldMkLst>
          <pc:docMk/>
          <pc:sldMk cId="1457295215" sldId="461"/>
        </pc:sldMkLst>
        <pc:spChg chg="mod">
          <ac:chgData name="Tracey Lonergan" userId="93974b687ab88d62" providerId="LiveId" clId="{127BAC6C-4545-48CD-A655-701BA9FCE689}" dt="2022-10-06T10:36:41.670" v="29" actId="20577"/>
          <ac:spMkLst>
            <pc:docMk/>
            <pc:sldMk cId="1457295215" sldId="461"/>
            <ac:spMk id="4" creationId="{8FFB7A89-1282-4C2B-9E37-65A0394C6D0A}"/>
          </ac:spMkLst>
        </pc:spChg>
      </pc:sldChg>
      <pc:sldChg chg="modSp mod">
        <pc:chgData name="Tracey Lonergan" userId="93974b687ab88d62" providerId="LiveId" clId="{127BAC6C-4545-48CD-A655-701BA9FCE689}" dt="2022-10-06T10:36:55.914" v="35" actId="20577"/>
        <pc:sldMkLst>
          <pc:docMk/>
          <pc:sldMk cId="1395631832" sldId="462"/>
        </pc:sldMkLst>
        <pc:spChg chg="mod">
          <ac:chgData name="Tracey Lonergan" userId="93974b687ab88d62" providerId="LiveId" clId="{127BAC6C-4545-48CD-A655-701BA9FCE689}" dt="2022-10-06T10:36:55.914" v="35" actId="20577"/>
          <ac:spMkLst>
            <pc:docMk/>
            <pc:sldMk cId="1395631832" sldId="462"/>
            <ac:spMk id="4" creationId="{8FFB7A89-1282-4C2B-9E37-65A0394C6D0A}"/>
          </ac:spMkLst>
        </pc:spChg>
      </pc:sldChg>
      <pc:sldChg chg="del">
        <pc:chgData name="Tracey Lonergan" userId="93974b687ab88d62" providerId="LiveId" clId="{127BAC6C-4545-48CD-A655-701BA9FCE689}" dt="2022-10-06T10:35:23.907" v="3" actId="47"/>
        <pc:sldMkLst>
          <pc:docMk/>
          <pc:sldMk cId="2484968964" sldId="472"/>
        </pc:sldMkLst>
      </pc:sldChg>
      <pc:sldChg chg="del">
        <pc:chgData name="Tracey Lonergan" userId="93974b687ab88d62" providerId="LiveId" clId="{127BAC6C-4545-48CD-A655-701BA9FCE689}" dt="2022-10-06T10:35:23.907" v="3" actId="47"/>
        <pc:sldMkLst>
          <pc:docMk/>
          <pc:sldMk cId="1926321446" sldId="473"/>
        </pc:sldMkLst>
      </pc:sldChg>
      <pc:sldChg chg="del">
        <pc:chgData name="Tracey Lonergan" userId="93974b687ab88d62" providerId="LiveId" clId="{127BAC6C-4545-48CD-A655-701BA9FCE689}" dt="2022-10-06T10:35:23.907" v="3" actId="47"/>
        <pc:sldMkLst>
          <pc:docMk/>
          <pc:sldMk cId="1141163697" sldId="474"/>
        </pc:sldMkLst>
      </pc:sldChg>
      <pc:sldChg chg="del">
        <pc:chgData name="Tracey Lonergan" userId="93974b687ab88d62" providerId="LiveId" clId="{127BAC6C-4545-48CD-A655-701BA9FCE689}" dt="2022-10-06T10:35:45.790" v="5" actId="47"/>
        <pc:sldMkLst>
          <pc:docMk/>
          <pc:sldMk cId="3120187333" sldId="483"/>
        </pc:sldMkLst>
      </pc:sldChg>
      <pc:sldChg chg="del">
        <pc:chgData name="Tracey Lonergan" userId="93974b687ab88d62" providerId="LiveId" clId="{127BAC6C-4545-48CD-A655-701BA9FCE689}" dt="2022-10-06T10:58:44.083" v="72" actId="47"/>
        <pc:sldMkLst>
          <pc:docMk/>
          <pc:sldMk cId="1508462792" sldId="485"/>
        </pc:sldMkLst>
      </pc:sldChg>
      <pc:sldChg chg="del">
        <pc:chgData name="Tracey Lonergan" userId="93974b687ab88d62" providerId="LiveId" clId="{127BAC6C-4545-48CD-A655-701BA9FCE689}" dt="2022-10-06T10:58:44.083" v="72" actId="47"/>
        <pc:sldMkLst>
          <pc:docMk/>
          <pc:sldMk cId="3959520455" sldId="486"/>
        </pc:sldMkLst>
      </pc:sldChg>
      <pc:sldChg chg="add">
        <pc:chgData name="Tracey Lonergan" userId="93974b687ab88d62" providerId="LiveId" clId="{127BAC6C-4545-48CD-A655-701BA9FCE689}" dt="2022-10-06T10:35:42.313" v="4"/>
        <pc:sldMkLst>
          <pc:docMk/>
          <pc:sldMk cId="2232485712" sldId="488"/>
        </pc:sldMkLst>
      </pc:sldChg>
      <pc:sldChg chg="del">
        <pc:chgData name="Tracey Lonergan" userId="93974b687ab88d62" providerId="LiveId" clId="{127BAC6C-4545-48CD-A655-701BA9FCE689}" dt="2022-10-06T10:35:03.451" v="1" actId="47"/>
        <pc:sldMkLst>
          <pc:docMk/>
          <pc:sldMk cId="4229761773" sldId="488"/>
        </pc:sldMkLst>
      </pc:sldChg>
      <pc:sldChg chg="add">
        <pc:chgData name="Tracey Lonergan" userId="93974b687ab88d62" providerId="LiveId" clId="{127BAC6C-4545-48CD-A655-701BA9FCE689}" dt="2022-10-06T10:35:42.313" v="4"/>
        <pc:sldMkLst>
          <pc:docMk/>
          <pc:sldMk cId="3515784047" sldId="489"/>
        </pc:sldMkLst>
      </pc:sldChg>
      <pc:sldChg chg="add">
        <pc:chgData name="Tracey Lonergan" userId="93974b687ab88d62" providerId="LiveId" clId="{127BAC6C-4545-48CD-A655-701BA9FCE689}" dt="2022-10-06T10:58:46.366" v="73"/>
        <pc:sldMkLst>
          <pc:docMk/>
          <pc:sldMk cId="1508462792" sldId="490"/>
        </pc:sldMkLst>
      </pc:sldChg>
      <pc:sldChg chg="add">
        <pc:chgData name="Tracey Lonergan" userId="93974b687ab88d62" providerId="LiveId" clId="{127BAC6C-4545-48CD-A655-701BA9FCE689}" dt="2022-10-06T10:58:46.366" v="73"/>
        <pc:sldMkLst>
          <pc:docMk/>
          <pc:sldMk cId="3959520455" sldId="491"/>
        </pc:sldMkLst>
      </pc:sldChg>
      <pc:sldMasterChg chg="modSp mod">
        <pc:chgData name="Tracey Lonergan" userId="93974b687ab88d62" providerId="LiveId" clId="{127BAC6C-4545-48CD-A655-701BA9FCE689}" dt="2022-10-06T10:36:09.666" v="13" actId="20577"/>
        <pc:sldMasterMkLst>
          <pc:docMk/>
          <pc:sldMasterMk cId="0" sldId="2147483648"/>
        </pc:sldMasterMkLst>
        <pc:spChg chg="mod">
          <ac:chgData name="Tracey Lonergan" userId="93974b687ab88d62" providerId="LiveId" clId="{127BAC6C-4545-48CD-A655-701BA9FCE689}" dt="2022-10-06T10:36:09.666" v="13" actId="20577"/>
          <ac:spMkLst>
            <pc:docMk/>
            <pc:sldMasterMk cId="0" sldId="2147483648"/>
            <ac:spMk id="8" creationId="{057549AC-0BB9-413F-AA5E-8F40B0B47EA3}"/>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93A414-E9C4-484C-9070-2618C3738C0D}" type="datetimeFigureOut">
              <a:rPr lang="en-US" smtClean="0"/>
              <a:pPr/>
              <a:t>2/28/2023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B17238-C0F9-CD44-84CC-E95E1F490111}" type="slidenum">
              <a:rPr lang="en-US" smtClean="0"/>
              <a:pPr/>
              <a:t>‹#›</a:t>
            </a:fld>
            <a:endParaRPr lang="en-US"/>
          </a:p>
        </p:txBody>
      </p:sp>
    </p:spTree>
    <p:extLst>
      <p:ext uri="{BB962C8B-B14F-4D97-AF65-F5344CB8AC3E}">
        <p14:creationId xmlns:p14="http://schemas.microsoft.com/office/powerpoint/2010/main" val="566028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ZhIcT57i32g"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https://www.nhs.uk/Video/Pages/Childrensasthmainhaler.aspx" TargetMode="External"/><Relationship Id="rId4" Type="http://schemas.openxmlformats.org/officeDocument/2006/relationships/hyperlink" Target="https://www.youtube.com/watch?v=fHcG8DXUwdQ"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B17238-C0F9-CD44-84CC-E95E1F490111}" type="slidenum">
              <a:rPr lang="en-US" smtClean="0"/>
              <a:pPr/>
              <a:t>3</a:t>
            </a:fld>
            <a:endParaRPr lang="en-US"/>
          </a:p>
        </p:txBody>
      </p:sp>
    </p:spTree>
    <p:extLst>
      <p:ext uri="{BB962C8B-B14F-4D97-AF65-F5344CB8AC3E}">
        <p14:creationId xmlns:p14="http://schemas.microsoft.com/office/powerpoint/2010/main" val="2498455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Resources for reviewing inhaler technique:</a:t>
            </a:r>
          </a:p>
          <a:p>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Asthma review series: Part 3 - Inhaler Technique and Recording Peak Flow. Available at: </a:t>
            </a:r>
            <a:r>
              <a:rPr lang="en-GB" dirty="0">
                <a:hlinkClick r:id="rId3"/>
              </a:rPr>
              <a:t>https://www.youtube.com/watch?v=ZhIcT57i32g</a:t>
            </a: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Asthma inhaler techniques (children). Available at: </a:t>
            </a:r>
            <a:r>
              <a:rPr lang="en-GB" dirty="0">
                <a:hlinkClick r:id="rId4"/>
              </a:rPr>
              <a:t>https://www.youtube.com/watch?v=fHcG8DXUwdQ</a:t>
            </a: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Asthma: inhaler techniques: Available at: </a:t>
            </a:r>
            <a:r>
              <a:rPr lang="en-GB" dirty="0">
                <a:hlinkClick r:id="rId5"/>
              </a:rPr>
              <a:t>https://www.nhs.uk/Video/Pages/Childrensasthmainhaler.aspx</a:t>
            </a: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p:txBody>
      </p:sp>
      <p:sp>
        <p:nvSpPr>
          <p:cNvPr id="4" name="Slide Number Placeholder 3"/>
          <p:cNvSpPr>
            <a:spLocks noGrp="1"/>
          </p:cNvSpPr>
          <p:nvPr>
            <p:ph type="sldNum" sz="quarter" idx="5"/>
          </p:nvPr>
        </p:nvSpPr>
        <p:spPr/>
        <p:txBody>
          <a:bodyPr/>
          <a:lstStyle/>
          <a:p>
            <a:fld id="{04B17238-C0F9-CD44-84CC-E95E1F490111}" type="slidenum">
              <a:rPr lang="en-US" smtClean="0"/>
              <a:pPr/>
              <a:t>26</a:t>
            </a:fld>
            <a:endParaRPr lang="en-US"/>
          </a:p>
        </p:txBody>
      </p:sp>
    </p:spTree>
    <p:extLst>
      <p:ext uri="{BB962C8B-B14F-4D97-AF65-F5344CB8AC3E}">
        <p14:creationId xmlns:p14="http://schemas.microsoft.com/office/powerpoint/2010/main" val="1045336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Both intended and unintended consequences are designed into our systems</a:t>
            </a:r>
            <a:endParaRPr lang="en-US" dirty="0"/>
          </a:p>
        </p:txBody>
      </p:sp>
      <p:sp>
        <p:nvSpPr>
          <p:cNvPr id="4" name="Slide Number Placeholder 3"/>
          <p:cNvSpPr>
            <a:spLocks noGrp="1"/>
          </p:cNvSpPr>
          <p:nvPr>
            <p:ph type="sldNum" sz="quarter" idx="10"/>
          </p:nvPr>
        </p:nvSpPr>
        <p:spPr/>
        <p:txBody>
          <a:bodyPr/>
          <a:lstStyle/>
          <a:p>
            <a:fld id="{844304E1-11D7-401C-9C38-71395F691D2A}" type="slidenum">
              <a:rPr lang="en-GB" smtClean="0">
                <a:solidFill>
                  <a:prstClr val="black"/>
                </a:solidFill>
              </a:rPr>
              <a:pPr/>
              <a:t>42</a:t>
            </a:fld>
            <a:endParaRPr lang="en-GB">
              <a:solidFill>
                <a:prstClr val="black"/>
              </a:solidFill>
            </a:endParaRPr>
          </a:p>
        </p:txBody>
      </p:sp>
    </p:spTree>
    <p:extLst>
      <p:ext uri="{BB962C8B-B14F-4D97-AF65-F5344CB8AC3E}">
        <p14:creationId xmlns:p14="http://schemas.microsoft.com/office/powerpoint/2010/main" val="3395816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ysClr val="windowText" lastClr="000000"/>
                </a:solidFill>
              </a:rPr>
              <a:t>Unwarranted</a:t>
            </a:r>
            <a:r>
              <a:rPr lang="en-GB" baseline="0" dirty="0">
                <a:solidFill>
                  <a:sysClr val="windowText" lastClr="000000"/>
                </a:solidFill>
              </a:rPr>
              <a:t> variation </a:t>
            </a:r>
            <a:r>
              <a:rPr lang="en-GB" dirty="0">
                <a:solidFill>
                  <a:sysClr val="windowText" lastClr="000000"/>
                </a:solidFill>
              </a:rPr>
              <a:t>as defined by </a:t>
            </a:r>
            <a:r>
              <a:rPr lang="en-GB" dirty="0" err="1">
                <a:solidFill>
                  <a:sysClr val="windowText" lastClr="000000"/>
                </a:solidFill>
              </a:rPr>
              <a:t>Wennberg</a:t>
            </a:r>
            <a:r>
              <a:rPr lang="en-GB" dirty="0">
                <a:solidFill>
                  <a:sysClr val="windowText" lastClr="000000"/>
                </a:solidFill>
              </a:rPr>
              <a:t>: Variation in utilization of health care services that cannot be explained by variation in patient illness or patient preferences</a:t>
            </a:r>
          </a:p>
          <a:p>
            <a:endParaRPr lang="en-US" dirty="0"/>
          </a:p>
          <a:p>
            <a:endParaRPr lang="en-US" dirty="0"/>
          </a:p>
          <a:p>
            <a:r>
              <a:rPr lang="en-US" dirty="0"/>
              <a:t>http://</a:t>
            </a:r>
            <a:r>
              <a:rPr lang="en-US" dirty="0" err="1"/>
              <a:t>www.nhsconfed.org</a:t>
            </a:r>
            <a:r>
              <a:rPr lang="en-US" dirty="0"/>
              <a:t>/~/media/Confederation/Files/Events/ACE15/1430%20Inaugural%20NHS%20value%20lecture.pdf</a:t>
            </a:r>
          </a:p>
        </p:txBody>
      </p:sp>
      <p:sp>
        <p:nvSpPr>
          <p:cNvPr id="4" name="Slide Number Placeholder 3"/>
          <p:cNvSpPr>
            <a:spLocks noGrp="1"/>
          </p:cNvSpPr>
          <p:nvPr>
            <p:ph type="sldNum" sz="quarter" idx="10"/>
          </p:nvPr>
        </p:nvSpPr>
        <p:spPr/>
        <p:txBody>
          <a:bodyPr/>
          <a:lstStyle/>
          <a:p>
            <a:fld id="{844304E1-11D7-401C-9C38-71395F691D2A}" type="slidenum">
              <a:rPr lang="en-GB" smtClean="0">
                <a:solidFill>
                  <a:prstClr val="black"/>
                </a:solidFill>
              </a:rPr>
              <a:pPr/>
              <a:t>43</a:t>
            </a:fld>
            <a:endParaRPr lang="en-GB">
              <a:solidFill>
                <a:prstClr val="black"/>
              </a:solidFill>
            </a:endParaRPr>
          </a:p>
        </p:txBody>
      </p:sp>
    </p:spTree>
    <p:extLst>
      <p:ext uri="{BB962C8B-B14F-4D97-AF65-F5344CB8AC3E}">
        <p14:creationId xmlns:p14="http://schemas.microsoft.com/office/powerpoint/2010/main" val="854000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4304E1-11D7-401C-9C38-71395F691D2A}" type="slidenum">
              <a:rPr lang="en-GB" smtClean="0">
                <a:solidFill>
                  <a:prstClr val="black"/>
                </a:solidFill>
              </a:rPr>
              <a:pPr/>
              <a:t>44</a:t>
            </a:fld>
            <a:endParaRPr lang="en-GB">
              <a:solidFill>
                <a:prstClr val="black"/>
              </a:solidFill>
            </a:endParaRPr>
          </a:p>
        </p:txBody>
      </p:sp>
    </p:spTree>
    <p:extLst>
      <p:ext uri="{BB962C8B-B14F-4D97-AF65-F5344CB8AC3E}">
        <p14:creationId xmlns:p14="http://schemas.microsoft.com/office/powerpoint/2010/main" val="442783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Nesta</a:t>
            </a:r>
            <a:r>
              <a:rPr lang="en-US" baseline="0" dirty="0"/>
              <a:t> 2017. </a:t>
            </a:r>
            <a:r>
              <a:rPr lang="en-US" sz="1200" kern="1200" dirty="0">
                <a:solidFill>
                  <a:schemeClr val="tx1"/>
                </a:solidFill>
                <a:effectLst/>
                <a:latin typeface="+mn-lt"/>
                <a:ea typeface="+mn-ea"/>
                <a:cs typeface="+mn-cs"/>
              </a:rPr>
              <a:t>We change the world: what can we learn from global social movements for health?</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NHS England.  Sustainable Improvement</a:t>
            </a:r>
            <a:r>
              <a:rPr lang="en-US" sz="1200" kern="1200" baseline="0" dirty="0">
                <a:solidFill>
                  <a:schemeClr val="tx1"/>
                </a:solidFill>
                <a:effectLst/>
                <a:latin typeface="+mn-lt"/>
                <a:ea typeface="+mn-ea"/>
                <a:cs typeface="+mn-cs"/>
              </a:rPr>
              <a:t> and </a:t>
            </a:r>
            <a:r>
              <a:rPr lang="en-US" sz="1200" kern="1200" dirty="0">
                <a:solidFill>
                  <a:schemeClr val="tx1"/>
                </a:solidFill>
                <a:effectLst/>
                <a:latin typeface="+mn-lt"/>
                <a:ea typeface="+mn-ea"/>
                <a:cs typeface="+mn-cs"/>
              </a:rPr>
              <a:t>Horizons</a:t>
            </a:r>
            <a:r>
              <a:rPr lang="en-US" sz="1200" kern="1200" baseline="0" dirty="0">
                <a:solidFill>
                  <a:schemeClr val="tx1"/>
                </a:solidFill>
                <a:effectLst/>
                <a:latin typeface="+mn-lt"/>
                <a:ea typeface="+mn-ea"/>
                <a:cs typeface="+mn-cs"/>
              </a:rPr>
              <a:t> Team 2017. Leading large scale change: a practical guide.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44304E1-11D7-401C-9C38-71395F691D2A}" type="slidenum">
              <a:rPr lang="en-GB" smtClean="0">
                <a:solidFill>
                  <a:prstClr val="black"/>
                </a:solidFill>
              </a:rPr>
              <a:pPr/>
              <a:t>48</a:t>
            </a:fld>
            <a:endParaRPr lang="en-GB">
              <a:solidFill>
                <a:prstClr val="black"/>
              </a:solidFill>
            </a:endParaRPr>
          </a:p>
        </p:txBody>
      </p:sp>
    </p:spTree>
    <p:extLst>
      <p:ext uri="{BB962C8B-B14F-4D97-AF65-F5344CB8AC3E}">
        <p14:creationId xmlns:p14="http://schemas.microsoft.com/office/powerpoint/2010/main" val="197917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CARAT has 10 questions that ask about symptoms during the previous 4 weeks (Table 1). CARAT total score (CARAT-t) ranges from 0 to 30, with a score higher than 24 indicating good overall control. The questionnaire is further divided into 2 sections: the first section relates to allergic rhinitis (CARAT-r), with a score range of 0 to 12 and a value higher than 8 identifying controlled AR; the second section relates to asthma (CARAT-a), with a score range of 0 to 18 and a value of 16 or higher identifying controlled asthma. So:</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Total score ≥ 24 (good overall control)</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score ≥ 8 in questions 1 to 4 (good control for upper airways)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score ≥ 16 in questions 5 to 10 (good control for lower airways)</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People in English speaking countries might prefer to use an ACT score instead of CARAT. It’s OK to provide that alternative.</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04B17238-C0F9-CD44-84CC-E95E1F490111}" type="slidenum">
              <a:rPr lang="en-US" smtClean="0"/>
              <a:pPr/>
              <a:t>55</a:t>
            </a:fld>
            <a:endParaRPr lang="en-US"/>
          </a:p>
        </p:txBody>
      </p:sp>
    </p:spTree>
    <p:extLst>
      <p:ext uri="{BB962C8B-B14F-4D97-AF65-F5344CB8AC3E}">
        <p14:creationId xmlns:p14="http://schemas.microsoft.com/office/powerpoint/2010/main" val="1472662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CARAT has 10 questions that ask about symptoms during the previous 4 weeks (Table 1). CARAT total score (CARAT-t) ranges from 0 to 30, with a score higher than 24 indicating good overall control. The questionnaire is further divided into 2 sections: the first section relates to allergic rhinitis (CARAT-r), with a score range of 0 to 12 and a value higher than 8 identifying controlled AR; the second section relates to asthma (CARAT-a), with a score range of 0 to 18 and a value of 16 or higher identifying controlled asthma. So:</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Total score ≥ 24 (good overall control)</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score ≥ 8 in questions 1 to 4 (good control for upper airways)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score ≥ 16 in questions 5 to 10 (good control for lower airways)</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People in English speaking countries might prefer to use an ACT score instead of CARAT. It’s OK to provide that alternative.</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04B17238-C0F9-CD44-84CC-E95E1F490111}" type="slidenum">
              <a:rPr lang="en-US" smtClean="0"/>
              <a:pPr/>
              <a:t>56</a:t>
            </a:fld>
            <a:endParaRPr lang="en-US"/>
          </a:p>
        </p:txBody>
      </p:sp>
    </p:spTree>
    <p:extLst>
      <p:ext uri="{BB962C8B-B14F-4D97-AF65-F5344CB8AC3E}">
        <p14:creationId xmlns:p14="http://schemas.microsoft.com/office/powerpoint/2010/main" val="41490155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54660" y="2726307"/>
            <a:ext cx="6413083" cy="2298319"/>
          </a:xfrm>
        </p:spPr>
        <p:txBody>
          <a:bodyPr anchor="b"/>
          <a:lstStyle>
            <a:lvl1pPr algn="r">
              <a:lnSpc>
                <a:spcPts val="4000"/>
              </a:lnSpc>
              <a:defRPr sz="4400" b="1" i="0" spc="-100">
                <a:solidFill>
                  <a:schemeClr val="tx2"/>
                </a:solidFill>
                <a:latin typeface="+mj-lt"/>
                <a:cs typeface="Helvetica"/>
              </a:defRPr>
            </a:lvl1pPr>
          </a:lstStyle>
          <a:p>
            <a:r>
              <a:rPr lang="en-US" dirty="0"/>
              <a:t>Slide Title</a:t>
            </a:r>
            <a:endParaRPr lang="en-GB" dirty="0"/>
          </a:p>
        </p:txBody>
      </p:sp>
      <p:sp>
        <p:nvSpPr>
          <p:cNvPr id="3" name="Subtitle 2"/>
          <p:cNvSpPr>
            <a:spLocks noGrp="1"/>
          </p:cNvSpPr>
          <p:nvPr>
            <p:ph type="subTitle" idx="1"/>
          </p:nvPr>
        </p:nvSpPr>
        <p:spPr>
          <a:xfrm>
            <a:off x="5254660" y="5024626"/>
            <a:ext cx="6413083" cy="1529577"/>
          </a:xfrm>
        </p:spPr>
        <p:txBody>
          <a:bodyPr anchor="t">
            <a:normAutofit/>
          </a:bodyPr>
          <a:lstStyle>
            <a:lvl1pPr marL="0" indent="0" algn="r">
              <a:lnSpc>
                <a:spcPts val="2400"/>
              </a:lnSpc>
              <a:buNone/>
              <a:defRPr sz="2400" b="0">
                <a:solidFill>
                  <a:schemeClr val="accent1"/>
                </a:solidFill>
                <a:latin typeface="+mn-lt"/>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5" name="Picture 4">
            <a:extLst>
              <a:ext uri="{FF2B5EF4-FFF2-40B4-BE49-F238E27FC236}">
                <a16:creationId xmlns:a16="http://schemas.microsoft.com/office/drawing/2014/main" id="{311E6F19-83F5-4F71-B0A9-429FE90399C7}"/>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3603856" y="5639935"/>
            <a:ext cx="2380906" cy="914268"/>
          </a:xfrm>
          <a:prstGeom prst="rect">
            <a:avLst/>
          </a:prstGeom>
        </p:spPr>
      </p:pic>
      <p:pic>
        <p:nvPicPr>
          <p:cNvPr id="6" name="Picture 5">
            <a:extLst>
              <a:ext uri="{FF2B5EF4-FFF2-40B4-BE49-F238E27FC236}">
                <a16:creationId xmlns:a16="http://schemas.microsoft.com/office/drawing/2014/main" id="{5B55844D-4EAD-4DA7-9515-241BDC7D10A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524257" y="2329708"/>
            <a:ext cx="3314021" cy="172992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100"/>
            </a:lvl1pPr>
          </a:lstStyle>
          <a:p>
            <a:r>
              <a:rPr lang="en-GB" dirty="0"/>
              <a:t>Click to edit Master title style</a:t>
            </a:r>
          </a:p>
        </p:txBody>
      </p:sp>
      <p:sp>
        <p:nvSpPr>
          <p:cNvPr id="3" name="Content Placeholder 2"/>
          <p:cNvSpPr>
            <a:spLocks noGrp="1"/>
          </p:cNvSpPr>
          <p:nvPr>
            <p:ph idx="1"/>
          </p:nvPr>
        </p:nvSpPr>
        <p:spPr>
          <a:xfrm>
            <a:off x="609600" y="1600201"/>
            <a:ext cx="10972800" cy="452596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13" name="Picture 12">
            <a:extLst>
              <a:ext uri="{FF2B5EF4-FFF2-40B4-BE49-F238E27FC236}">
                <a16:creationId xmlns:a16="http://schemas.microsoft.com/office/drawing/2014/main" id="{1310B5AB-95C0-4E3C-9531-A41B565BCDAF}"/>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4911" y="6019732"/>
            <a:ext cx="1858273" cy="71357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GB" dirty="0"/>
          </a:p>
        </p:txBody>
      </p:sp>
      <p:sp>
        <p:nvSpPr>
          <p:cNvPr id="9" name="Title 1">
            <a:extLst>
              <a:ext uri="{FF2B5EF4-FFF2-40B4-BE49-F238E27FC236}">
                <a16:creationId xmlns:a16="http://schemas.microsoft.com/office/drawing/2014/main" id="{9E2400A3-8EC5-4FB6-8110-6245F2946E84}"/>
              </a:ext>
            </a:extLst>
          </p:cNvPr>
          <p:cNvSpPr>
            <a:spLocks noGrp="1"/>
          </p:cNvSpPr>
          <p:nvPr>
            <p:ph type="title"/>
          </p:nvPr>
        </p:nvSpPr>
        <p:spPr>
          <a:xfrm>
            <a:off x="609601" y="274638"/>
            <a:ext cx="6937393" cy="1143000"/>
          </a:xfrm>
        </p:spPr>
        <p:txBody>
          <a:bodyPr/>
          <a:lstStyle>
            <a:lvl1pPr>
              <a:defRPr spc="-100"/>
            </a:lvl1pPr>
          </a:lstStyle>
          <a:p>
            <a:r>
              <a:rPr lang="en-GB" dirty="0"/>
              <a:t>Click to edit Master title style</a:t>
            </a:r>
          </a:p>
        </p:txBody>
      </p:sp>
      <p:sp>
        <p:nvSpPr>
          <p:cNvPr id="10" name="Content Placeholder 2">
            <a:extLst>
              <a:ext uri="{FF2B5EF4-FFF2-40B4-BE49-F238E27FC236}">
                <a16:creationId xmlns:a16="http://schemas.microsoft.com/office/drawing/2014/main" id="{CE505339-2AF5-4276-8B76-11A526FF222D}"/>
              </a:ext>
            </a:extLst>
          </p:cNvPr>
          <p:cNvSpPr>
            <a:spLocks noGrp="1"/>
          </p:cNvSpPr>
          <p:nvPr>
            <p:ph idx="1"/>
          </p:nvPr>
        </p:nvSpPr>
        <p:spPr>
          <a:xfrm>
            <a:off x="609600" y="1600201"/>
            <a:ext cx="10972800" cy="452596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7" name="Picture 6">
            <a:extLst>
              <a:ext uri="{FF2B5EF4-FFF2-40B4-BE49-F238E27FC236}">
                <a16:creationId xmlns:a16="http://schemas.microsoft.com/office/drawing/2014/main" id="{EAFFB226-5B32-4C0F-8DC0-284E8CBC033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4911" y="6019732"/>
            <a:ext cx="1858273" cy="71357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Picture with Caption">
    <p:bg>
      <p:bgRef idx="1001">
        <a:schemeClr val="bg2"/>
      </p:bgRef>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E2400A3-8EC5-4FB6-8110-6245F2946E84}"/>
              </a:ext>
            </a:extLst>
          </p:cNvPr>
          <p:cNvSpPr>
            <a:spLocks noGrp="1"/>
          </p:cNvSpPr>
          <p:nvPr>
            <p:ph type="title"/>
          </p:nvPr>
        </p:nvSpPr>
        <p:spPr>
          <a:xfrm>
            <a:off x="609601" y="274638"/>
            <a:ext cx="6937393" cy="1143000"/>
          </a:xfrm>
        </p:spPr>
        <p:txBody>
          <a:bodyPr/>
          <a:lstStyle>
            <a:lvl1pPr>
              <a:defRPr spc="-100"/>
            </a:lvl1pPr>
          </a:lstStyle>
          <a:p>
            <a:r>
              <a:rPr lang="en-GB" dirty="0"/>
              <a:t>Click to edit Master title style</a:t>
            </a:r>
          </a:p>
        </p:txBody>
      </p:sp>
      <p:sp>
        <p:nvSpPr>
          <p:cNvPr id="10" name="Content Placeholder 2">
            <a:extLst>
              <a:ext uri="{FF2B5EF4-FFF2-40B4-BE49-F238E27FC236}">
                <a16:creationId xmlns:a16="http://schemas.microsoft.com/office/drawing/2014/main" id="{CE505339-2AF5-4276-8B76-11A526FF222D}"/>
              </a:ext>
            </a:extLst>
          </p:cNvPr>
          <p:cNvSpPr>
            <a:spLocks noGrp="1"/>
          </p:cNvSpPr>
          <p:nvPr>
            <p:ph idx="1"/>
          </p:nvPr>
        </p:nvSpPr>
        <p:spPr>
          <a:xfrm>
            <a:off x="609600" y="1600201"/>
            <a:ext cx="10972800" cy="452596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12" name="Picture 11">
            <a:extLst>
              <a:ext uri="{FF2B5EF4-FFF2-40B4-BE49-F238E27FC236}">
                <a16:creationId xmlns:a16="http://schemas.microsoft.com/office/drawing/2014/main" id="{99833A2A-13ED-4037-B008-10FBA98FDBB6}"/>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4911" y="6019732"/>
            <a:ext cx="1858273" cy="713577"/>
          </a:xfrm>
          <a:prstGeom prst="rect">
            <a:avLst/>
          </a:prstGeom>
        </p:spPr>
      </p:pic>
    </p:spTree>
    <p:extLst>
      <p:ext uri="{BB962C8B-B14F-4D97-AF65-F5344CB8AC3E}">
        <p14:creationId xmlns:p14="http://schemas.microsoft.com/office/powerpoint/2010/main" val="5776689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Picture with Caption">
    <p:bg>
      <p:bgPr>
        <a:solidFill>
          <a:schemeClr val="tx2">
            <a:lumMod val="10000"/>
            <a:lumOff val="90000"/>
            <a:alpha val="36000"/>
          </a:schemeClr>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E2400A3-8EC5-4FB6-8110-6245F2946E84}"/>
              </a:ext>
            </a:extLst>
          </p:cNvPr>
          <p:cNvSpPr>
            <a:spLocks noGrp="1"/>
          </p:cNvSpPr>
          <p:nvPr>
            <p:ph type="title"/>
          </p:nvPr>
        </p:nvSpPr>
        <p:spPr>
          <a:xfrm>
            <a:off x="609601" y="274638"/>
            <a:ext cx="6937393" cy="1143000"/>
          </a:xfrm>
        </p:spPr>
        <p:txBody>
          <a:bodyPr/>
          <a:lstStyle>
            <a:lvl1pPr>
              <a:defRPr spc="-100"/>
            </a:lvl1pPr>
          </a:lstStyle>
          <a:p>
            <a:r>
              <a:rPr lang="en-GB" dirty="0"/>
              <a:t>Click to edit Master title style</a:t>
            </a:r>
          </a:p>
        </p:txBody>
      </p:sp>
      <p:sp>
        <p:nvSpPr>
          <p:cNvPr id="10" name="Content Placeholder 2">
            <a:extLst>
              <a:ext uri="{FF2B5EF4-FFF2-40B4-BE49-F238E27FC236}">
                <a16:creationId xmlns:a16="http://schemas.microsoft.com/office/drawing/2014/main" id="{CE505339-2AF5-4276-8B76-11A526FF222D}"/>
              </a:ext>
            </a:extLst>
          </p:cNvPr>
          <p:cNvSpPr>
            <a:spLocks noGrp="1"/>
          </p:cNvSpPr>
          <p:nvPr>
            <p:ph idx="1"/>
          </p:nvPr>
        </p:nvSpPr>
        <p:spPr>
          <a:xfrm>
            <a:off x="609600" y="1600201"/>
            <a:ext cx="10972800" cy="452596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12" name="Picture 11">
            <a:extLst>
              <a:ext uri="{FF2B5EF4-FFF2-40B4-BE49-F238E27FC236}">
                <a16:creationId xmlns:a16="http://schemas.microsoft.com/office/drawing/2014/main" id="{99833A2A-13ED-4037-B008-10FBA98FDBB6}"/>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4911" y="6019732"/>
            <a:ext cx="1858273" cy="713577"/>
          </a:xfrm>
          <a:prstGeom prst="rect">
            <a:avLst/>
          </a:prstGeom>
        </p:spPr>
      </p:pic>
    </p:spTree>
    <p:extLst>
      <p:ext uri="{BB962C8B-B14F-4D97-AF65-F5344CB8AC3E}">
        <p14:creationId xmlns:p14="http://schemas.microsoft.com/office/powerpoint/2010/main" val="43700552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 y="612775"/>
            <a:ext cx="10972800" cy="5483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3004740F-B34B-D549-95FE-DDC2A21FAE38}" type="datetimeFigureOut">
              <a:rPr lang="en-GB" smtClean="0"/>
              <a:pPr/>
              <a:t>28/02/2023</a:t>
            </a:fld>
            <a:endParaRPr lang="en-GB"/>
          </a:p>
        </p:txBody>
      </p:sp>
      <p:sp>
        <p:nvSpPr>
          <p:cNvPr id="6" name="Footer Placeholder 5"/>
          <p:cNvSpPr>
            <a:spLocks noGrp="1"/>
          </p:cNvSpPr>
          <p:nvPr>
            <p:ph type="ftr" sz="quarter" idx="11"/>
          </p:nvPr>
        </p:nvSpPr>
        <p:spPr/>
        <p:txBody>
          <a:bodyPr/>
          <a:lstStyle/>
          <a:p>
            <a:endParaRPr lang="en-GB" dirty="0"/>
          </a:p>
        </p:txBody>
      </p:sp>
      <p:pic>
        <p:nvPicPr>
          <p:cNvPr id="10" name="Picture 9">
            <a:extLst>
              <a:ext uri="{FF2B5EF4-FFF2-40B4-BE49-F238E27FC236}">
                <a16:creationId xmlns:a16="http://schemas.microsoft.com/office/drawing/2014/main" id="{A5618F0D-63F6-42EC-945B-E4699CA85079}"/>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4911" y="6019732"/>
            <a:ext cx="1858273" cy="713577"/>
          </a:xfrm>
          <a:prstGeom prst="rect">
            <a:avLst/>
          </a:prstGeom>
        </p:spPr>
      </p:pic>
    </p:spTree>
    <p:extLst>
      <p:ext uri="{BB962C8B-B14F-4D97-AF65-F5344CB8AC3E}">
        <p14:creationId xmlns:p14="http://schemas.microsoft.com/office/powerpoint/2010/main" val="2336664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sz="half" idx="1"/>
          </p:nvPr>
        </p:nvSpPr>
        <p:spPr>
          <a:xfrm>
            <a:off x="838200" y="1825625"/>
            <a:ext cx="5181600" cy="4351338"/>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p:cNvSpPr>
            <a:spLocks noGrp="1"/>
          </p:cNvSpPr>
          <p:nvPr>
            <p:ph sz="half" idx="2"/>
          </p:nvPr>
        </p:nvSpPr>
        <p:spPr>
          <a:xfrm>
            <a:off x="6172200" y="1825625"/>
            <a:ext cx="5181600" cy="4351338"/>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p:cNvSpPr>
            <a:spLocks noGrp="1"/>
          </p:cNvSpPr>
          <p:nvPr>
            <p:ph type="dt" sz="half" idx="10"/>
          </p:nvPr>
        </p:nvSpPr>
        <p:spPr>
          <a:xfrm>
            <a:off x="609600" y="6356351"/>
            <a:ext cx="2844800" cy="365125"/>
          </a:xfrm>
          <a:prstGeom prst="rect">
            <a:avLst/>
          </a:prstGeom>
        </p:spPr>
        <p:txBody>
          <a:bodyPr/>
          <a:lstStyle/>
          <a:p>
            <a:fld id="{CAA2486C-1133-4129-BB9C-52D7CAF87678}" type="datetimeFigureOut">
              <a:rPr lang="pt-PT" smtClean="0"/>
              <a:t>28/02/2023</a:t>
            </a:fld>
            <a:endParaRPr lang="pt-PT"/>
          </a:p>
        </p:txBody>
      </p:sp>
      <p:sp>
        <p:nvSpPr>
          <p:cNvPr id="6" name="Marcador de Posição do Rodapé 5"/>
          <p:cNvSpPr>
            <a:spLocks noGrp="1"/>
          </p:cNvSpPr>
          <p:nvPr>
            <p:ph type="ftr" sz="quarter" idx="11"/>
          </p:nvPr>
        </p:nvSpPr>
        <p:spPr/>
        <p:txBody>
          <a:bodyPr/>
          <a:lstStyle/>
          <a:p>
            <a:endParaRPr lang="pt-PT"/>
          </a:p>
        </p:txBody>
      </p:sp>
      <p:pic>
        <p:nvPicPr>
          <p:cNvPr id="9" name="Picture 8">
            <a:extLst>
              <a:ext uri="{FF2B5EF4-FFF2-40B4-BE49-F238E27FC236}">
                <a16:creationId xmlns:a16="http://schemas.microsoft.com/office/drawing/2014/main" id="{BF162BC3-51C2-4A8D-A88C-377EA5A8BA0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4911" y="6019732"/>
            <a:ext cx="1858273" cy="713577"/>
          </a:xfrm>
          <a:prstGeom prst="rect">
            <a:avLst/>
          </a:prstGeom>
        </p:spPr>
      </p:pic>
    </p:spTree>
    <p:extLst>
      <p:ext uri="{BB962C8B-B14F-4D97-AF65-F5344CB8AC3E}">
        <p14:creationId xmlns:p14="http://schemas.microsoft.com/office/powerpoint/2010/main" val="1918675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412762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52000"/>
            <a:ext cx="10972800" cy="1143000"/>
          </a:xfrm>
          <a:prstGeom prst="rect">
            <a:avLst/>
          </a:prstGeom>
        </p:spPr>
        <p:txBody>
          <a:bodyPr>
            <a:normAutofit/>
          </a:bodyPr>
          <a:lstStyle>
            <a:lvl1pPr algn="l">
              <a:defRPr sz="3200">
                <a:solidFill>
                  <a:srgbClr val="005A7A"/>
                </a:solidFill>
              </a:defRPr>
            </a:lvl1pPr>
          </a:lstStyle>
          <a:p>
            <a:r>
              <a:rPr lang="en-US" dirty="0"/>
              <a:t>Click to edit Master title style</a:t>
            </a:r>
            <a:endParaRPr lang="en-GB" dirty="0"/>
          </a:p>
        </p:txBody>
      </p:sp>
      <p:sp>
        <p:nvSpPr>
          <p:cNvPr id="3" name="Text Placeholder 6"/>
          <p:cNvSpPr>
            <a:spLocks noGrp="1"/>
          </p:cNvSpPr>
          <p:nvPr>
            <p:ph type="body" sz="quarter" idx="11"/>
          </p:nvPr>
        </p:nvSpPr>
        <p:spPr>
          <a:xfrm>
            <a:off x="624418" y="6165850"/>
            <a:ext cx="9409972" cy="503238"/>
          </a:xfrm>
          <a:prstGeom prst="rect">
            <a:avLst/>
          </a:prstGeom>
        </p:spPr>
        <p:txBody>
          <a:bodyPr lIns="0" tIns="0" rIns="0" bIns="0" anchor="b" anchorCtr="0"/>
          <a:lstStyle>
            <a:lvl1pPr marL="0" indent="0">
              <a:buNone/>
              <a:defRPr sz="1200"/>
            </a:lvl1pPr>
          </a:lstStyle>
          <a:p>
            <a:pPr lvl="0"/>
            <a:r>
              <a:rPr lang="en-US" dirty="0"/>
              <a:t>Click to edit Master text styles</a:t>
            </a:r>
            <a:endParaRPr lang="en-GB" dirty="0"/>
          </a:p>
        </p:txBody>
      </p:sp>
    </p:spTree>
    <p:extLst>
      <p:ext uri="{BB962C8B-B14F-4D97-AF65-F5344CB8AC3E}">
        <p14:creationId xmlns:p14="http://schemas.microsoft.com/office/powerpoint/2010/main" val="644993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8"/>
            <a:ext cx="6937393" cy="1143000"/>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1855433" y="6356351"/>
            <a:ext cx="9726967" cy="365125"/>
          </a:xfrm>
          <a:prstGeom prst="rect">
            <a:avLst/>
          </a:prstGeom>
        </p:spPr>
        <p:txBody>
          <a:bodyPr vert="horz" lIns="91440" tIns="45720" rIns="91440" bIns="45720" rtlCol="0" anchor="b" anchorCtr="0"/>
          <a:lstStyle>
            <a:lvl1pPr algn="l">
              <a:defRPr sz="1000">
                <a:solidFill>
                  <a:schemeClr val="tx1">
                    <a:tint val="75000"/>
                  </a:schemeClr>
                </a:solidFill>
              </a:defRPr>
            </a:lvl1pPr>
          </a:lstStyle>
          <a:p>
            <a:endParaRPr lang="en-GB" dirty="0"/>
          </a:p>
        </p:txBody>
      </p:sp>
      <p:pic>
        <p:nvPicPr>
          <p:cNvPr id="7" name="Picture 6" descr="A picture containing clipart&#10;&#10;Description automatically generated">
            <a:extLst>
              <a:ext uri="{FF2B5EF4-FFF2-40B4-BE49-F238E27FC236}">
                <a16:creationId xmlns:a16="http://schemas.microsoft.com/office/drawing/2014/main" id="{57296A05-1387-4559-924A-1EEDBEC0BFEC}"/>
              </a:ext>
            </a:extLst>
          </p:cNvPr>
          <p:cNvPicPr>
            <a:picLocks noChangeAspect="1"/>
          </p:cNvPicPr>
          <p:nvPr userDrawn="1"/>
        </p:nvPicPr>
        <p:blipFill>
          <a:blip r:embed="rId11" cstate="screen">
            <a:extLst>
              <a:ext uri="{28A0092B-C50C-407E-A947-70E740481C1C}">
                <a14:useLocalDpi xmlns:a14="http://schemas.microsoft.com/office/drawing/2010/main" val="0"/>
              </a:ext>
            </a:extLst>
          </a:blip>
          <a:stretch>
            <a:fillRect/>
          </a:stretch>
        </p:blipFill>
        <p:spPr>
          <a:xfrm>
            <a:off x="11456860" y="6577072"/>
            <a:ext cx="663096" cy="233772"/>
          </a:xfrm>
          <a:prstGeom prst="rect">
            <a:avLst/>
          </a:prstGeom>
        </p:spPr>
      </p:pic>
      <p:sp>
        <p:nvSpPr>
          <p:cNvPr id="8" name="Footer Placeholder 4">
            <a:extLst>
              <a:ext uri="{FF2B5EF4-FFF2-40B4-BE49-F238E27FC236}">
                <a16:creationId xmlns:a16="http://schemas.microsoft.com/office/drawing/2014/main" id="{057549AC-0BB9-413F-AA5E-8F40B0B47EA3}"/>
              </a:ext>
            </a:extLst>
          </p:cNvPr>
          <p:cNvSpPr txBox="1">
            <a:spLocks/>
          </p:cNvSpPr>
          <p:nvPr userDrawn="1"/>
        </p:nvSpPr>
        <p:spPr>
          <a:xfrm>
            <a:off x="7459626" y="6445719"/>
            <a:ext cx="3997234" cy="365125"/>
          </a:xfrm>
          <a:prstGeom prst="rect">
            <a:avLst/>
          </a:prstGeom>
        </p:spPr>
        <p:txBody>
          <a:bodyPr vert="horz" lIns="91440" tIns="45720" rIns="91440" bIns="45720" rtlCol="0" anchor="b" anchorCtr="0"/>
          <a:lstStyle>
            <a:defPPr>
              <a:defRPr lang="en-GB"/>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i="1" dirty="0"/>
              <a:t>IPCRG 2022 Mar Martinez, MD, PhD, on behalf of the Asthma Right Care Team</a:t>
            </a:r>
          </a:p>
        </p:txBody>
      </p:sp>
      <p:pic>
        <p:nvPicPr>
          <p:cNvPr id="9" name="Picture 8">
            <a:extLst>
              <a:ext uri="{FF2B5EF4-FFF2-40B4-BE49-F238E27FC236}">
                <a16:creationId xmlns:a16="http://schemas.microsoft.com/office/drawing/2014/main" id="{8E0079A5-24E0-42F2-8444-2690CBDB896E}"/>
              </a:ext>
            </a:extLst>
          </p:cNvPr>
          <p:cNvPicPr>
            <a:picLocks noChangeAspect="1"/>
          </p:cNvPicPr>
          <p:nvPr userDrawn="1"/>
        </p:nvPicPr>
        <p:blipFill>
          <a:blip r:embed="rId12" cstate="screen">
            <a:extLst>
              <a:ext uri="{28A0092B-C50C-407E-A947-70E740481C1C}">
                <a14:useLocalDpi xmlns:a14="http://schemas.microsoft.com/office/drawing/2010/main" val="0"/>
              </a:ext>
            </a:extLst>
          </a:blip>
          <a:srcRect/>
          <a:stretch/>
        </p:blipFill>
        <p:spPr>
          <a:xfrm>
            <a:off x="9927971" y="300030"/>
            <a:ext cx="1654429" cy="86361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60" r:id="rId4"/>
    <p:sldLayoutId id="2147483662" r:id="rId5"/>
    <p:sldLayoutId id="2147483659" r:id="rId6"/>
    <p:sldLayoutId id="2147483658" r:id="rId7"/>
    <p:sldLayoutId id="2147483661" r:id="rId8"/>
    <p:sldLayoutId id="2147483663" r:id="rId9"/>
  </p:sldLayoutIdLst>
  <p:txStyles>
    <p:titleStyle>
      <a:lvl1pPr algn="l" defTabSz="457200" rtl="0" eaLnBrk="1" latinLnBrk="0" hangingPunct="1">
        <a:lnSpc>
          <a:spcPts val="3800"/>
        </a:lnSpc>
        <a:spcBef>
          <a:spcPct val="0"/>
        </a:spcBef>
        <a:buNone/>
        <a:defRPr sz="3600" b="1" i="0" kern="1200">
          <a:solidFill>
            <a:schemeClr val="accent1"/>
          </a:solidFill>
          <a:latin typeface="+mj-lt"/>
          <a:ea typeface="+mj-ea"/>
          <a:cs typeface="Helvetica"/>
        </a:defRPr>
      </a:lvl1pPr>
    </p:titleStyle>
    <p:bodyStyle>
      <a:lvl1pPr marL="342900" indent="-342900" algn="l" defTabSz="457200" rtl="0" eaLnBrk="1" latinLnBrk="0" hangingPunct="1">
        <a:spcBef>
          <a:spcPct val="20000"/>
        </a:spcBef>
        <a:buClr>
          <a:schemeClr val="accent1"/>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rcplondon.ac.uk/projects/national-review-asthma-death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hyperlink" Target="http://www.gina.co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bit.ly/IPCRG-SPIROMETRY-WONCA-2018"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bit.ly/IPCRG-SPIROMETRY-WONCA-2018"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bit.ly/IPCRG-SPIROMETRY-WONCA-2018"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gina.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gina.com/"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ncbi.nlm.nih.gov/pmc/articles/PMC4487370/pdf/EDU-0156-2014.pdf"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hyperlink" Target="https://www.new.caratnetwork.org/" TargetMode="External"/><Relationship Id="rId5" Type="http://schemas.openxmlformats.org/officeDocument/2006/relationships/hyperlink" Target="http://www.amcp.org/WorkArea/DownloadAsset.aspx?id=18027" TargetMode="External"/><Relationship Id="rId4" Type="http://schemas.openxmlformats.org/officeDocument/2006/relationships/image" Target="../media/image36.png"/></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hyperlink" Target="https://www.new.caratnetwork.org/" TargetMode="External"/><Relationship Id="rId5" Type="http://schemas.openxmlformats.org/officeDocument/2006/relationships/hyperlink" Target="http://www.amcp.org/WorkArea/DownloadAsset.aspx?id=18027" TargetMode="External"/><Relationship Id="rId4" Type="http://schemas.openxmlformats.org/officeDocument/2006/relationships/image" Target="../media/image37.png"/></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asthmacontroltest.com/"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hyperlink" Target="https://www.healthcentral.com/article/anatomy-of-an-asthma-attack-infographic?ap=2012"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www.gina.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www.gina.com/"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www.gina.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55A660-C358-1E4A-83BA-E3088FBCF127}"/>
              </a:ext>
            </a:extLst>
          </p:cNvPr>
          <p:cNvSpPr>
            <a:spLocks noGrp="1"/>
          </p:cNvSpPr>
          <p:nvPr>
            <p:ph type="ctrTitle"/>
          </p:nvPr>
        </p:nvSpPr>
        <p:spPr>
          <a:xfrm>
            <a:off x="4753070" y="2726307"/>
            <a:ext cx="6914674" cy="2298319"/>
          </a:xfrm>
        </p:spPr>
        <p:txBody>
          <a:bodyPr/>
          <a:lstStyle/>
          <a:p>
            <a:pPr algn="ctr"/>
            <a:r>
              <a:rPr lang="en-GB" dirty="0"/>
              <a:t>Patient seen by ED doctor, not admitted to hospital</a:t>
            </a:r>
            <a:endParaRPr lang="en-GB" noProof="0" dirty="0"/>
          </a:p>
        </p:txBody>
      </p:sp>
      <p:sp>
        <p:nvSpPr>
          <p:cNvPr id="4" name="TextBox 3">
            <a:extLst>
              <a:ext uri="{FF2B5EF4-FFF2-40B4-BE49-F238E27FC236}">
                <a16:creationId xmlns:a16="http://schemas.microsoft.com/office/drawing/2014/main" id="{7DDC6EED-7ABE-49FC-A20D-77306A8584CC}"/>
              </a:ext>
            </a:extLst>
          </p:cNvPr>
          <p:cNvSpPr txBox="1"/>
          <p:nvPr/>
        </p:nvSpPr>
        <p:spPr>
          <a:xfrm>
            <a:off x="6451042" y="5565393"/>
            <a:ext cx="5216701" cy="523220"/>
          </a:xfrm>
          <a:prstGeom prst="rect">
            <a:avLst/>
          </a:prstGeom>
          <a:noFill/>
        </p:spPr>
        <p:txBody>
          <a:bodyPr wrap="square" rtlCol="0">
            <a:spAutoFit/>
          </a:bodyPr>
          <a:lstStyle/>
          <a:p>
            <a:r>
              <a:rPr lang="en-GB" sz="1400" i="1" dirty="0">
                <a:solidFill>
                  <a:prstClr val="black"/>
                </a:solidFill>
              </a:rPr>
              <a:t>IPCRG received funding from AstraZeneca to develop the Asthma Right Care Initiative</a:t>
            </a:r>
            <a:endParaRPr lang="en-US" sz="1400" dirty="0">
              <a:solidFill>
                <a:prstClr val="black"/>
              </a:solidFill>
            </a:endParaRPr>
          </a:p>
        </p:txBody>
      </p:sp>
    </p:spTree>
    <p:extLst>
      <p:ext uri="{BB962C8B-B14F-4D97-AF65-F5344CB8AC3E}">
        <p14:creationId xmlns:p14="http://schemas.microsoft.com/office/powerpoint/2010/main" val="2601223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F6126-64B0-4A7A-8298-027C3C1DE165}"/>
              </a:ext>
            </a:extLst>
          </p:cNvPr>
          <p:cNvSpPr>
            <a:spLocks noGrp="1"/>
          </p:cNvSpPr>
          <p:nvPr>
            <p:ph type="title"/>
          </p:nvPr>
        </p:nvSpPr>
        <p:spPr>
          <a:xfrm>
            <a:off x="609601" y="274638"/>
            <a:ext cx="7891462" cy="1143000"/>
          </a:xfrm>
        </p:spPr>
        <p:txBody>
          <a:bodyPr/>
          <a:lstStyle/>
          <a:p>
            <a:r>
              <a:rPr lang="en-GB" dirty="0"/>
              <a:t>Reasons for poor asthma control</a:t>
            </a:r>
          </a:p>
        </p:txBody>
      </p:sp>
      <p:sp>
        <p:nvSpPr>
          <p:cNvPr id="3" name="Content Placeholder 2">
            <a:extLst>
              <a:ext uri="{FF2B5EF4-FFF2-40B4-BE49-F238E27FC236}">
                <a16:creationId xmlns:a16="http://schemas.microsoft.com/office/drawing/2014/main" id="{FFBCDB83-5BA1-4B89-ACE4-3018EFDE14E0}"/>
              </a:ext>
            </a:extLst>
          </p:cNvPr>
          <p:cNvSpPr>
            <a:spLocks noGrp="1"/>
          </p:cNvSpPr>
          <p:nvPr>
            <p:ph idx="1"/>
          </p:nvPr>
        </p:nvSpPr>
        <p:spPr/>
        <p:txBody>
          <a:bodyPr/>
          <a:lstStyle/>
          <a:p>
            <a:r>
              <a:rPr lang="en-GB" dirty="0"/>
              <a:t>Wrong diagnosis or confounding illness</a:t>
            </a:r>
          </a:p>
          <a:p>
            <a:r>
              <a:rPr lang="en-GB" dirty="0"/>
              <a:t>Incorrect choice of inhaler or poor technique</a:t>
            </a:r>
          </a:p>
          <a:p>
            <a:r>
              <a:rPr lang="en-GB" dirty="0"/>
              <a:t>Concurrent smoking</a:t>
            </a:r>
          </a:p>
          <a:p>
            <a:r>
              <a:rPr lang="en-GB" dirty="0"/>
              <a:t>Concomitant rhinitis</a:t>
            </a:r>
          </a:p>
          <a:p>
            <a:r>
              <a:rPr lang="en-GB" dirty="0"/>
              <a:t>Unintentional or intentional nonadherence</a:t>
            </a:r>
          </a:p>
          <a:p>
            <a:r>
              <a:rPr lang="en-GB" dirty="0"/>
              <a:t>Individual variation in treatment response</a:t>
            </a:r>
          </a:p>
          <a:p>
            <a:r>
              <a:rPr lang="en-GB" dirty="0"/>
              <a:t>Under treatment</a:t>
            </a:r>
          </a:p>
        </p:txBody>
      </p:sp>
    </p:spTree>
    <p:extLst>
      <p:ext uri="{BB962C8B-B14F-4D97-AF65-F5344CB8AC3E}">
        <p14:creationId xmlns:p14="http://schemas.microsoft.com/office/powerpoint/2010/main" val="581658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84CBD-AC5F-4576-B5C4-919D05E051A3}"/>
              </a:ext>
            </a:extLst>
          </p:cNvPr>
          <p:cNvSpPr>
            <a:spLocks noGrp="1"/>
          </p:cNvSpPr>
          <p:nvPr>
            <p:ph type="title"/>
          </p:nvPr>
        </p:nvSpPr>
        <p:spPr>
          <a:xfrm>
            <a:off x="609601" y="274638"/>
            <a:ext cx="7334249" cy="1143000"/>
          </a:xfrm>
        </p:spPr>
        <p:txBody>
          <a:bodyPr/>
          <a:lstStyle/>
          <a:p>
            <a:r>
              <a:rPr lang="en-GB" dirty="0"/>
              <a:t>SABA overuse: </a:t>
            </a:r>
            <a:br>
              <a:rPr lang="en-GB" dirty="0"/>
            </a:br>
            <a:r>
              <a:rPr lang="en-GB" dirty="0"/>
              <a:t>An indicator of poor control (1)</a:t>
            </a:r>
          </a:p>
        </p:txBody>
      </p:sp>
      <p:sp>
        <p:nvSpPr>
          <p:cNvPr id="3" name="Content Placeholder 2">
            <a:extLst>
              <a:ext uri="{FF2B5EF4-FFF2-40B4-BE49-F238E27FC236}">
                <a16:creationId xmlns:a16="http://schemas.microsoft.com/office/drawing/2014/main" id="{2736BC64-78D5-4F23-B0B8-BCFB97B7C1CA}"/>
              </a:ext>
            </a:extLst>
          </p:cNvPr>
          <p:cNvSpPr>
            <a:spLocks noGrp="1"/>
          </p:cNvSpPr>
          <p:nvPr>
            <p:ph idx="1"/>
          </p:nvPr>
        </p:nvSpPr>
        <p:spPr/>
        <p:txBody>
          <a:bodyPr/>
          <a:lstStyle/>
          <a:p>
            <a:r>
              <a:rPr lang="en-US" b="1" dirty="0">
                <a:solidFill>
                  <a:schemeClr val="accent1"/>
                </a:solidFill>
              </a:rPr>
              <a:t>UK National Review of Asthma Deaths 2012 to 2013</a:t>
            </a:r>
          </a:p>
          <a:p>
            <a:r>
              <a:rPr lang="en-US" b="1" dirty="0">
                <a:solidFill>
                  <a:schemeClr val="accent1"/>
                </a:solidFill>
              </a:rPr>
              <a:t>39% people on SABA at time of death had been prescribed more than 12 in the year before they died</a:t>
            </a:r>
          </a:p>
          <a:p>
            <a:pPr lvl="1"/>
            <a:r>
              <a:rPr lang="en-US" sz="2800" dirty="0">
                <a:solidFill>
                  <a:prstClr val="black"/>
                </a:solidFill>
              </a:rPr>
              <a:t>4% had been prescribed &gt;50 SABA inhalers</a:t>
            </a:r>
          </a:p>
          <a:p>
            <a:pPr lvl="1"/>
            <a:r>
              <a:rPr lang="en-US" sz="2800" dirty="0">
                <a:solidFill>
                  <a:prstClr val="black"/>
                </a:solidFill>
              </a:rPr>
              <a:t>Those prescribed &gt;12 were likely to have had poorly </a:t>
            </a:r>
            <a:br>
              <a:rPr lang="en-US" sz="2800" dirty="0">
                <a:solidFill>
                  <a:prstClr val="black"/>
                </a:solidFill>
              </a:rPr>
            </a:br>
            <a:r>
              <a:rPr lang="en-US" sz="2800" dirty="0">
                <a:solidFill>
                  <a:prstClr val="black"/>
                </a:solidFill>
              </a:rPr>
              <a:t>controlled asthma</a:t>
            </a:r>
            <a:endParaRPr lang="en-GB" sz="4800" dirty="0">
              <a:solidFill>
                <a:schemeClr val="accent1"/>
              </a:solidFill>
            </a:endParaRPr>
          </a:p>
        </p:txBody>
      </p:sp>
      <p:sp>
        <p:nvSpPr>
          <p:cNvPr id="4" name="TextBox 3">
            <a:extLst>
              <a:ext uri="{FF2B5EF4-FFF2-40B4-BE49-F238E27FC236}">
                <a16:creationId xmlns:a16="http://schemas.microsoft.com/office/drawing/2014/main" id="{8FFB7A89-1282-4C2B-9E37-65A0394C6D0A}"/>
              </a:ext>
            </a:extLst>
          </p:cNvPr>
          <p:cNvSpPr txBox="1"/>
          <p:nvPr/>
        </p:nvSpPr>
        <p:spPr>
          <a:xfrm>
            <a:off x="2174081" y="6256346"/>
            <a:ext cx="7843838" cy="230832"/>
          </a:xfrm>
          <a:prstGeom prst="rect">
            <a:avLst/>
          </a:prstGeom>
          <a:noFill/>
        </p:spPr>
        <p:txBody>
          <a:bodyPr wrap="square" rtlCol="0">
            <a:spAutoFit/>
          </a:bodyPr>
          <a:lstStyle/>
          <a:p>
            <a:r>
              <a:rPr lang="en-GB" sz="900" dirty="0"/>
              <a:t>National Review of Asthma Deaths: Available at: </a:t>
            </a:r>
            <a:r>
              <a:rPr lang="en-GB" sz="900" dirty="0">
                <a:hlinkClick r:id="rId2">
                  <a:extLst>
                    <a:ext uri="{A12FA001-AC4F-418D-AE19-62706E023703}">
                      <ahyp:hlinkClr xmlns:ahyp="http://schemas.microsoft.com/office/drawing/2018/hyperlinkcolor" val="tx"/>
                    </a:ext>
                  </a:extLst>
                </a:hlinkClick>
              </a:rPr>
              <a:t>https://www.rcplondon.ac.uk/projects/national-review-asthma-deaths</a:t>
            </a:r>
            <a:r>
              <a:rPr lang="en-GB" sz="900" dirty="0"/>
              <a:t>. Accessed October 2022.</a:t>
            </a:r>
          </a:p>
        </p:txBody>
      </p:sp>
    </p:spTree>
    <p:extLst>
      <p:ext uri="{BB962C8B-B14F-4D97-AF65-F5344CB8AC3E}">
        <p14:creationId xmlns:p14="http://schemas.microsoft.com/office/powerpoint/2010/main" val="1457295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84CBD-AC5F-4576-B5C4-919D05E051A3}"/>
              </a:ext>
            </a:extLst>
          </p:cNvPr>
          <p:cNvSpPr>
            <a:spLocks noGrp="1"/>
          </p:cNvSpPr>
          <p:nvPr>
            <p:ph type="title"/>
          </p:nvPr>
        </p:nvSpPr>
        <p:spPr>
          <a:xfrm>
            <a:off x="609601" y="274638"/>
            <a:ext cx="7334249" cy="1143000"/>
          </a:xfrm>
        </p:spPr>
        <p:txBody>
          <a:bodyPr/>
          <a:lstStyle/>
          <a:p>
            <a:r>
              <a:rPr lang="en-GB" dirty="0"/>
              <a:t>SABA overuse: </a:t>
            </a:r>
            <a:br>
              <a:rPr lang="en-GB" dirty="0"/>
            </a:br>
            <a:r>
              <a:rPr lang="en-GB" dirty="0"/>
              <a:t>An indicator of poor control (2)</a:t>
            </a:r>
          </a:p>
        </p:txBody>
      </p:sp>
      <p:sp>
        <p:nvSpPr>
          <p:cNvPr id="3" name="Content Placeholder 2">
            <a:extLst>
              <a:ext uri="{FF2B5EF4-FFF2-40B4-BE49-F238E27FC236}">
                <a16:creationId xmlns:a16="http://schemas.microsoft.com/office/drawing/2014/main" id="{2736BC64-78D5-4F23-B0B8-BCFB97B7C1CA}"/>
              </a:ext>
            </a:extLst>
          </p:cNvPr>
          <p:cNvSpPr>
            <a:spLocks noGrp="1"/>
          </p:cNvSpPr>
          <p:nvPr>
            <p:ph idx="1"/>
          </p:nvPr>
        </p:nvSpPr>
        <p:spPr/>
        <p:txBody>
          <a:bodyPr/>
          <a:lstStyle/>
          <a:p>
            <a:r>
              <a:rPr lang="en-GB" dirty="0">
                <a:solidFill>
                  <a:schemeClr val="accent1"/>
                </a:solidFill>
              </a:rPr>
              <a:t>“There is a progressive risk of hospital admission associated with the prescription of more than three SABA inhalers a year”</a:t>
            </a:r>
            <a:endParaRPr lang="en-GB" sz="4800" dirty="0">
              <a:solidFill>
                <a:schemeClr val="accent1"/>
              </a:solidFill>
            </a:endParaRPr>
          </a:p>
        </p:txBody>
      </p:sp>
      <p:sp>
        <p:nvSpPr>
          <p:cNvPr id="4" name="TextBox 3">
            <a:extLst>
              <a:ext uri="{FF2B5EF4-FFF2-40B4-BE49-F238E27FC236}">
                <a16:creationId xmlns:a16="http://schemas.microsoft.com/office/drawing/2014/main" id="{8FFB7A89-1282-4C2B-9E37-65A0394C6D0A}"/>
              </a:ext>
            </a:extLst>
          </p:cNvPr>
          <p:cNvSpPr txBox="1"/>
          <p:nvPr/>
        </p:nvSpPr>
        <p:spPr>
          <a:xfrm>
            <a:off x="2030136" y="6308727"/>
            <a:ext cx="7843838" cy="230832"/>
          </a:xfrm>
          <a:prstGeom prst="rect">
            <a:avLst/>
          </a:prstGeom>
          <a:noFill/>
        </p:spPr>
        <p:txBody>
          <a:bodyPr wrap="square" rtlCol="0">
            <a:spAutoFit/>
          </a:bodyPr>
          <a:lstStyle/>
          <a:p>
            <a:r>
              <a:rPr lang="en-GB" sz="900" dirty="0"/>
              <a:t>Hull SA, et al. </a:t>
            </a:r>
            <a:r>
              <a:rPr lang="en-GB" sz="900" i="1" dirty="0" err="1"/>
              <a:t>npj</a:t>
            </a:r>
            <a:r>
              <a:rPr lang="en-GB" sz="900" i="1" dirty="0"/>
              <a:t> Prim Care Respir Med</a:t>
            </a:r>
            <a:r>
              <a:rPr lang="en-GB" sz="900" dirty="0"/>
              <a:t>. 2016;26:16049.</a:t>
            </a:r>
          </a:p>
        </p:txBody>
      </p:sp>
      <p:graphicFrame>
        <p:nvGraphicFramePr>
          <p:cNvPr id="5" name="Table 4">
            <a:extLst>
              <a:ext uri="{FF2B5EF4-FFF2-40B4-BE49-F238E27FC236}">
                <a16:creationId xmlns:a16="http://schemas.microsoft.com/office/drawing/2014/main" id="{D82D0B65-56E7-460B-BD98-76A84CFAE5F5}"/>
              </a:ext>
            </a:extLst>
          </p:cNvPr>
          <p:cNvGraphicFramePr>
            <a:graphicFrameLocks noGrp="1"/>
          </p:cNvGraphicFramePr>
          <p:nvPr/>
        </p:nvGraphicFramePr>
        <p:xfrm>
          <a:off x="717549" y="3306922"/>
          <a:ext cx="10741024" cy="1651000"/>
        </p:xfrm>
        <a:graphic>
          <a:graphicData uri="http://schemas.openxmlformats.org/drawingml/2006/table">
            <a:tbl>
              <a:tblPr firstRow="1" bandRow="1">
                <a:tableStyleId>{5C22544A-7EE6-4342-B048-85BDC9FD1C3A}</a:tableStyleId>
              </a:tblPr>
              <a:tblGrid>
                <a:gridCol w="2685256">
                  <a:extLst>
                    <a:ext uri="{9D8B030D-6E8A-4147-A177-3AD203B41FA5}">
                      <a16:colId xmlns:a16="http://schemas.microsoft.com/office/drawing/2014/main" val="1522660360"/>
                    </a:ext>
                  </a:extLst>
                </a:gridCol>
                <a:gridCol w="2685256">
                  <a:extLst>
                    <a:ext uri="{9D8B030D-6E8A-4147-A177-3AD203B41FA5}">
                      <a16:colId xmlns:a16="http://schemas.microsoft.com/office/drawing/2014/main" val="3453756032"/>
                    </a:ext>
                  </a:extLst>
                </a:gridCol>
                <a:gridCol w="2685256">
                  <a:extLst>
                    <a:ext uri="{9D8B030D-6E8A-4147-A177-3AD203B41FA5}">
                      <a16:colId xmlns:a16="http://schemas.microsoft.com/office/drawing/2014/main" val="3363877275"/>
                    </a:ext>
                  </a:extLst>
                </a:gridCol>
                <a:gridCol w="2685256">
                  <a:extLst>
                    <a:ext uri="{9D8B030D-6E8A-4147-A177-3AD203B41FA5}">
                      <a16:colId xmlns:a16="http://schemas.microsoft.com/office/drawing/2014/main" val="2603053065"/>
                    </a:ext>
                  </a:extLst>
                </a:gridCol>
              </a:tblGrid>
              <a:tr h="370840">
                <a:tc>
                  <a:txBody>
                    <a:bodyPr/>
                    <a:lstStyle/>
                    <a:p>
                      <a:r>
                        <a:rPr lang="en-GB" dirty="0"/>
                        <a:t>Healthcare resource use</a:t>
                      </a:r>
                    </a:p>
                  </a:txBody>
                  <a:tcPr/>
                </a:tc>
                <a:tc>
                  <a:txBody>
                    <a:bodyPr/>
                    <a:lstStyle/>
                    <a:p>
                      <a:pPr algn="ctr"/>
                      <a:r>
                        <a:rPr lang="en-GB" dirty="0"/>
                        <a:t>1-3 inhalers</a:t>
                      </a:r>
                    </a:p>
                    <a:p>
                      <a:pPr algn="ctr"/>
                      <a:r>
                        <a:rPr lang="en-GB" dirty="0"/>
                        <a:t>N=5888</a:t>
                      </a:r>
                    </a:p>
                  </a:txBody>
                  <a:tcPr/>
                </a:tc>
                <a:tc>
                  <a:txBody>
                    <a:bodyPr/>
                    <a:lstStyle/>
                    <a:p>
                      <a:pPr algn="ctr"/>
                      <a:r>
                        <a:rPr lang="en-GB" dirty="0"/>
                        <a:t>4-12 inhalers</a:t>
                      </a:r>
                    </a:p>
                    <a:p>
                      <a:pPr algn="ctr"/>
                      <a:r>
                        <a:rPr lang="en-GB" dirty="0"/>
                        <a:t>N=2054</a:t>
                      </a:r>
                    </a:p>
                  </a:txBody>
                  <a:tcPr/>
                </a:tc>
                <a:tc>
                  <a:txBody>
                    <a:bodyPr/>
                    <a:lstStyle/>
                    <a:p>
                      <a:pPr algn="ctr"/>
                      <a:r>
                        <a:rPr lang="en-GB" dirty="0"/>
                        <a:t>&gt;13 inhalers</a:t>
                      </a:r>
                    </a:p>
                    <a:p>
                      <a:pPr algn="ctr"/>
                      <a:r>
                        <a:rPr lang="en-GB" dirty="0"/>
                        <a:t>N=285</a:t>
                      </a:r>
                    </a:p>
                  </a:txBody>
                  <a:tcPr/>
                </a:tc>
                <a:extLst>
                  <a:ext uri="{0D108BD9-81ED-4DB2-BD59-A6C34878D82A}">
                    <a16:rowId xmlns:a16="http://schemas.microsoft.com/office/drawing/2014/main" val="2360472095"/>
                  </a:ext>
                </a:extLst>
              </a:tr>
              <a:tr h="370840">
                <a:tc>
                  <a:txBody>
                    <a:bodyPr/>
                    <a:lstStyle/>
                    <a:p>
                      <a:r>
                        <a:rPr lang="en-GB" dirty="0"/>
                        <a:t>Inpatient episodes</a:t>
                      </a:r>
                    </a:p>
                  </a:txBody>
                  <a:tcPr/>
                </a:tc>
                <a:tc>
                  <a:txBody>
                    <a:bodyPr/>
                    <a:lstStyle/>
                    <a:p>
                      <a:pPr algn="ctr"/>
                      <a:r>
                        <a:rPr lang="en-GB" dirty="0"/>
                        <a:t>20</a:t>
                      </a:r>
                    </a:p>
                  </a:txBody>
                  <a:tcPr/>
                </a:tc>
                <a:tc>
                  <a:txBody>
                    <a:bodyPr/>
                    <a:lstStyle/>
                    <a:p>
                      <a:pPr algn="ctr"/>
                      <a:r>
                        <a:rPr lang="en-GB" dirty="0"/>
                        <a:t>33</a:t>
                      </a:r>
                    </a:p>
                  </a:txBody>
                  <a:tcPr/>
                </a:tc>
                <a:tc>
                  <a:txBody>
                    <a:bodyPr/>
                    <a:lstStyle/>
                    <a:p>
                      <a:pPr algn="ctr"/>
                      <a:r>
                        <a:rPr lang="en-GB" dirty="0"/>
                        <a:t>2</a:t>
                      </a:r>
                    </a:p>
                  </a:txBody>
                  <a:tcPr/>
                </a:tc>
                <a:extLst>
                  <a:ext uri="{0D108BD9-81ED-4DB2-BD59-A6C34878D82A}">
                    <a16:rowId xmlns:a16="http://schemas.microsoft.com/office/drawing/2014/main" val="2466297294"/>
                  </a:ext>
                </a:extLst>
              </a:tr>
              <a:tr h="370840">
                <a:tc>
                  <a:txBody>
                    <a:bodyPr/>
                    <a:lstStyle/>
                    <a:p>
                      <a:r>
                        <a:rPr lang="en-GB" dirty="0"/>
                        <a:t>Crude inpatient episode rate per 100 population</a:t>
                      </a:r>
                    </a:p>
                  </a:txBody>
                  <a:tcPr/>
                </a:tc>
                <a:tc>
                  <a:txBody>
                    <a:bodyPr/>
                    <a:lstStyle/>
                    <a:p>
                      <a:pPr algn="ctr"/>
                      <a:r>
                        <a:rPr lang="en-GB" dirty="0"/>
                        <a:t>0.34</a:t>
                      </a:r>
                    </a:p>
                  </a:txBody>
                  <a:tcPr/>
                </a:tc>
                <a:tc>
                  <a:txBody>
                    <a:bodyPr/>
                    <a:lstStyle/>
                    <a:p>
                      <a:pPr algn="ctr"/>
                      <a:r>
                        <a:rPr lang="en-GB" dirty="0"/>
                        <a:t>1.61</a:t>
                      </a:r>
                    </a:p>
                  </a:txBody>
                  <a:tcPr/>
                </a:tc>
                <a:tc>
                  <a:txBody>
                    <a:bodyPr/>
                    <a:lstStyle/>
                    <a:p>
                      <a:pPr algn="ctr"/>
                      <a:r>
                        <a:rPr lang="en-GB" dirty="0"/>
                        <a:t>0.70</a:t>
                      </a:r>
                    </a:p>
                  </a:txBody>
                  <a:tcPr/>
                </a:tc>
                <a:extLst>
                  <a:ext uri="{0D108BD9-81ED-4DB2-BD59-A6C34878D82A}">
                    <a16:rowId xmlns:a16="http://schemas.microsoft.com/office/drawing/2014/main" val="485971537"/>
                  </a:ext>
                </a:extLst>
              </a:tr>
            </a:tbl>
          </a:graphicData>
        </a:graphic>
      </p:graphicFrame>
    </p:spTree>
    <p:extLst>
      <p:ext uri="{BB962C8B-B14F-4D97-AF65-F5344CB8AC3E}">
        <p14:creationId xmlns:p14="http://schemas.microsoft.com/office/powerpoint/2010/main" val="1235601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84CBD-AC5F-4576-B5C4-919D05E051A3}"/>
              </a:ext>
            </a:extLst>
          </p:cNvPr>
          <p:cNvSpPr>
            <a:spLocks noGrp="1"/>
          </p:cNvSpPr>
          <p:nvPr>
            <p:ph type="title"/>
          </p:nvPr>
        </p:nvSpPr>
        <p:spPr>
          <a:xfrm>
            <a:off x="609601" y="274638"/>
            <a:ext cx="7334249" cy="1143000"/>
          </a:xfrm>
        </p:spPr>
        <p:txBody>
          <a:bodyPr/>
          <a:lstStyle/>
          <a:p>
            <a:r>
              <a:rPr lang="en-GB" dirty="0"/>
              <a:t>SABA overuse: </a:t>
            </a:r>
            <a:br>
              <a:rPr lang="en-GB" dirty="0"/>
            </a:br>
            <a:r>
              <a:rPr lang="en-GB" dirty="0"/>
              <a:t>An indicator of poor control (3)</a:t>
            </a:r>
          </a:p>
        </p:txBody>
      </p:sp>
      <p:sp>
        <p:nvSpPr>
          <p:cNvPr id="3" name="Content Placeholder 2">
            <a:extLst>
              <a:ext uri="{FF2B5EF4-FFF2-40B4-BE49-F238E27FC236}">
                <a16:creationId xmlns:a16="http://schemas.microsoft.com/office/drawing/2014/main" id="{2736BC64-78D5-4F23-B0B8-BCFB97B7C1CA}"/>
              </a:ext>
            </a:extLst>
          </p:cNvPr>
          <p:cNvSpPr>
            <a:spLocks noGrp="1"/>
          </p:cNvSpPr>
          <p:nvPr>
            <p:ph idx="1"/>
          </p:nvPr>
        </p:nvSpPr>
        <p:spPr/>
        <p:txBody>
          <a:bodyPr>
            <a:normAutofit/>
          </a:bodyPr>
          <a:lstStyle/>
          <a:p>
            <a:r>
              <a:rPr lang="en-GB" sz="2000" dirty="0">
                <a:solidFill>
                  <a:schemeClr val="accent1"/>
                </a:solidFill>
              </a:rPr>
              <a:t>“There is some evidence that electronic alerts reduce excessive prescribing of SABAs, when delivered as part of a multicomponent intervention in an integrated health care system”</a:t>
            </a:r>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r>
              <a:rPr lang="en-GB" sz="1400" dirty="0"/>
              <a:t>Literature review to synthesise the evidence for the use of computerised alerts that identify excessive prescribing of SABAs to improve asthma management for people with asthma</a:t>
            </a:r>
            <a:endParaRPr lang="en-GB" sz="2000" dirty="0">
              <a:solidFill>
                <a:schemeClr val="accent1"/>
              </a:solidFill>
            </a:endParaRPr>
          </a:p>
        </p:txBody>
      </p:sp>
      <p:sp>
        <p:nvSpPr>
          <p:cNvPr id="4" name="TextBox 3">
            <a:extLst>
              <a:ext uri="{FF2B5EF4-FFF2-40B4-BE49-F238E27FC236}">
                <a16:creationId xmlns:a16="http://schemas.microsoft.com/office/drawing/2014/main" id="{8FFB7A89-1282-4C2B-9E37-65A0394C6D0A}"/>
              </a:ext>
            </a:extLst>
          </p:cNvPr>
          <p:cNvSpPr txBox="1"/>
          <p:nvPr/>
        </p:nvSpPr>
        <p:spPr>
          <a:xfrm>
            <a:off x="2174081" y="6300408"/>
            <a:ext cx="7843838" cy="369332"/>
          </a:xfrm>
          <a:prstGeom prst="rect">
            <a:avLst/>
          </a:prstGeom>
          <a:noFill/>
        </p:spPr>
        <p:txBody>
          <a:bodyPr wrap="square" rtlCol="0">
            <a:spAutoFit/>
          </a:bodyPr>
          <a:lstStyle/>
          <a:p>
            <a:r>
              <a:rPr lang="en-GB" sz="900" dirty="0"/>
              <a:t>SABA short-acting beta</a:t>
            </a:r>
            <a:r>
              <a:rPr lang="en-GB" sz="900" baseline="-25000" dirty="0"/>
              <a:t>2</a:t>
            </a:r>
            <a:r>
              <a:rPr lang="en-GB" sz="900" dirty="0"/>
              <a:t>- agonist, ICS inhaled corticosteroid, LABA long-acting beta</a:t>
            </a:r>
            <a:r>
              <a:rPr lang="en-GB" sz="900" baseline="-25000" dirty="0"/>
              <a:t>2</a:t>
            </a:r>
            <a:r>
              <a:rPr lang="en-GB" sz="900" dirty="0"/>
              <a:t>-agonist.</a:t>
            </a:r>
          </a:p>
          <a:p>
            <a:r>
              <a:rPr lang="en-GB" sz="900" dirty="0"/>
              <a:t>McKibben S, et al. </a:t>
            </a:r>
            <a:r>
              <a:rPr lang="en-GB" sz="900" i="1" dirty="0" err="1"/>
              <a:t>npj</a:t>
            </a:r>
            <a:r>
              <a:rPr lang="en-GB" sz="900" i="1" dirty="0"/>
              <a:t> Prim Care Respir Med. </a:t>
            </a:r>
            <a:r>
              <a:rPr lang="en-GB" sz="900" dirty="0"/>
              <a:t>2018;28:14.</a:t>
            </a:r>
          </a:p>
        </p:txBody>
      </p:sp>
      <p:graphicFrame>
        <p:nvGraphicFramePr>
          <p:cNvPr id="5" name="Table 4">
            <a:extLst>
              <a:ext uri="{FF2B5EF4-FFF2-40B4-BE49-F238E27FC236}">
                <a16:creationId xmlns:a16="http://schemas.microsoft.com/office/drawing/2014/main" id="{7CDDD879-5BEE-4011-B940-E18E51D59EFF}"/>
              </a:ext>
            </a:extLst>
          </p:cNvPr>
          <p:cNvGraphicFramePr>
            <a:graphicFrameLocks noGrp="1"/>
          </p:cNvGraphicFramePr>
          <p:nvPr/>
        </p:nvGraphicFramePr>
        <p:xfrm>
          <a:off x="900113" y="2483801"/>
          <a:ext cx="10741025" cy="2123440"/>
        </p:xfrm>
        <a:graphic>
          <a:graphicData uri="http://schemas.openxmlformats.org/drawingml/2006/table">
            <a:tbl>
              <a:tblPr firstRow="1" bandRow="1">
                <a:tableStyleId>{5C22544A-7EE6-4342-B048-85BDC9FD1C3A}</a:tableStyleId>
              </a:tblPr>
              <a:tblGrid>
                <a:gridCol w="2148205">
                  <a:extLst>
                    <a:ext uri="{9D8B030D-6E8A-4147-A177-3AD203B41FA5}">
                      <a16:colId xmlns:a16="http://schemas.microsoft.com/office/drawing/2014/main" val="1522660360"/>
                    </a:ext>
                  </a:extLst>
                </a:gridCol>
                <a:gridCol w="2148205">
                  <a:extLst>
                    <a:ext uri="{9D8B030D-6E8A-4147-A177-3AD203B41FA5}">
                      <a16:colId xmlns:a16="http://schemas.microsoft.com/office/drawing/2014/main" val="3453756032"/>
                    </a:ext>
                  </a:extLst>
                </a:gridCol>
                <a:gridCol w="2163127">
                  <a:extLst>
                    <a:ext uri="{9D8B030D-6E8A-4147-A177-3AD203B41FA5}">
                      <a16:colId xmlns:a16="http://schemas.microsoft.com/office/drawing/2014/main" val="3363877275"/>
                    </a:ext>
                  </a:extLst>
                </a:gridCol>
                <a:gridCol w="2133283">
                  <a:extLst>
                    <a:ext uri="{9D8B030D-6E8A-4147-A177-3AD203B41FA5}">
                      <a16:colId xmlns:a16="http://schemas.microsoft.com/office/drawing/2014/main" val="2603053065"/>
                    </a:ext>
                  </a:extLst>
                </a:gridCol>
                <a:gridCol w="2148205">
                  <a:extLst>
                    <a:ext uri="{9D8B030D-6E8A-4147-A177-3AD203B41FA5}">
                      <a16:colId xmlns:a16="http://schemas.microsoft.com/office/drawing/2014/main" val="788832872"/>
                    </a:ext>
                  </a:extLst>
                </a:gridCol>
              </a:tblGrid>
              <a:tr h="370840">
                <a:tc>
                  <a:txBody>
                    <a:bodyPr/>
                    <a:lstStyle/>
                    <a:p>
                      <a:endParaRPr lang="en-GB" dirty="0"/>
                    </a:p>
                  </a:txBody>
                  <a:tcPr/>
                </a:tc>
                <a:tc>
                  <a:txBody>
                    <a:bodyPr/>
                    <a:lstStyle/>
                    <a:p>
                      <a:pPr algn="ctr"/>
                      <a:r>
                        <a:rPr lang="en-GB" dirty="0"/>
                        <a:t>SABA prescribing</a:t>
                      </a:r>
                    </a:p>
                  </a:txBody>
                  <a:tcPr/>
                </a:tc>
                <a:tc>
                  <a:txBody>
                    <a:bodyPr/>
                    <a:lstStyle/>
                    <a:p>
                      <a:pPr algn="ctr"/>
                      <a:r>
                        <a:rPr lang="en-GB" dirty="0"/>
                        <a:t>ICS prescribing</a:t>
                      </a:r>
                    </a:p>
                  </a:txBody>
                  <a:tcPr/>
                </a:tc>
                <a:tc>
                  <a:txBody>
                    <a:bodyPr/>
                    <a:lstStyle/>
                    <a:p>
                      <a:pPr algn="ctr"/>
                      <a:r>
                        <a:rPr lang="en-GB" dirty="0"/>
                        <a:t>ICS-SABA prescribing</a:t>
                      </a:r>
                    </a:p>
                  </a:txBody>
                  <a:tcPr/>
                </a:tc>
                <a:tc>
                  <a:txBody>
                    <a:bodyPr/>
                    <a:lstStyle/>
                    <a:p>
                      <a:pPr algn="ctr"/>
                      <a:r>
                        <a:rPr lang="en-GB" dirty="0"/>
                        <a:t>ICS-LABA prescribing</a:t>
                      </a:r>
                    </a:p>
                  </a:txBody>
                  <a:tcPr/>
                </a:tc>
                <a:extLst>
                  <a:ext uri="{0D108BD9-81ED-4DB2-BD59-A6C34878D82A}">
                    <a16:rowId xmlns:a16="http://schemas.microsoft.com/office/drawing/2014/main" val="2360472095"/>
                  </a:ext>
                </a:extLst>
              </a:tr>
              <a:tr h="370840">
                <a:tc>
                  <a:txBody>
                    <a:bodyPr/>
                    <a:lstStyle/>
                    <a:p>
                      <a:r>
                        <a:rPr lang="en-GB" dirty="0"/>
                        <a:t>Study 1</a:t>
                      </a:r>
                    </a:p>
                  </a:txBody>
                  <a:tcPr/>
                </a:tc>
                <a:tc>
                  <a:txBody>
                    <a:bodyPr/>
                    <a:lstStyle/>
                    <a:p>
                      <a:pPr algn="ctr"/>
                      <a:endParaRPr lang="en-GB" dirty="0"/>
                    </a:p>
                  </a:txBody>
                  <a:tcPr/>
                </a:tc>
                <a:tc>
                  <a:txBody>
                    <a:bodyPr/>
                    <a:lstStyle/>
                    <a:p>
                      <a:pPr algn="ctr"/>
                      <a:r>
                        <a:rPr lang="en-GB" dirty="0"/>
                        <a:t>No effect</a:t>
                      </a:r>
                    </a:p>
                  </a:txBody>
                  <a:tcPr/>
                </a:tc>
                <a:tc>
                  <a:txBody>
                    <a:bodyPr/>
                    <a:lstStyle/>
                    <a:p>
                      <a:pPr algn="ctr"/>
                      <a:endParaRPr lang="en-GB" dirty="0"/>
                    </a:p>
                  </a:txBody>
                  <a:tcPr/>
                </a:tc>
                <a:tc>
                  <a:txBody>
                    <a:bodyPr/>
                    <a:lstStyle/>
                    <a:p>
                      <a:pPr algn="ctr"/>
                      <a:endParaRPr lang="en-GB" dirty="0"/>
                    </a:p>
                  </a:txBody>
                  <a:tcPr/>
                </a:tc>
                <a:extLst>
                  <a:ext uri="{0D108BD9-81ED-4DB2-BD59-A6C34878D82A}">
                    <a16:rowId xmlns:a16="http://schemas.microsoft.com/office/drawing/2014/main" val="2466297294"/>
                  </a:ext>
                </a:extLst>
              </a:tr>
              <a:tr h="370840">
                <a:tc>
                  <a:txBody>
                    <a:bodyPr/>
                    <a:lstStyle/>
                    <a:p>
                      <a:r>
                        <a:rPr lang="en-GB" dirty="0"/>
                        <a:t>Study 2</a:t>
                      </a:r>
                    </a:p>
                  </a:txBody>
                  <a:tcPr/>
                </a:tc>
                <a:tc>
                  <a:txBody>
                    <a:bodyPr/>
                    <a:lstStyle/>
                    <a:p>
                      <a:pPr algn="ctr"/>
                      <a:r>
                        <a:rPr lang="en-GB" dirty="0"/>
                        <a:t>No effect</a:t>
                      </a:r>
                    </a:p>
                  </a:txBody>
                  <a:tcPr/>
                </a:tc>
                <a:tc>
                  <a:txBody>
                    <a:bodyPr/>
                    <a:lstStyle/>
                    <a:p>
                      <a:pPr algn="ctr"/>
                      <a:r>
                        <a:rPr lang="en-GB" dirty="0"/>
                        <a:t>No effect</a:t>
                      </a:r>
                    </a:p>
                  </a:txBody>
                  <a:tcPr/>
                </a:tc>
                <a:tc>
                  <a:txBody>
                    <a:bodyPr/>
                    <a:lstStyle/>
                    <a:p>
                      <a:pPr algn="ctr"/>
                      <a:endParaRPr lang="en-GB" dirty="0"/>
                    </a:p>
                  </a:txBody>
                  <a:tcPr/>
                </a:tc>
                <a:tc>
                  <a:txBody>
                    <a:bodyPr/>
                    <a:lstStyle/>
                    <a:p>
                      <a:pPr algn="ctr"/>
                      <a:endParaRPr lang="en-GB" dirty="0"/>
                    </a:p>
                  </a:txBody>
                  <a:tcPr/>
                </a:tc>
                <a:extLst>
                  <a:ext uri="{0D108BD9-81ED-4DB2-BD59-A6C34878D82A}">
                    <a16:rowId xmlns:a16="http://schemas.microsoft.com/office/drawing/2014/main" val="485971537"/>
                  </a:ext>
                </a:extLst>
              </a:tr>
              <a:tr h="370840">
                <a:tc>
                  <a:txBody>
                    <a:bodyPr/>
                    <a:lstStyle/>
                    <a:p>
                      <a:r>
                        <a:rPr lang="en-GB" dirty="0"/>
                        <a:t>Study 3</a:t>
                      </a:r>
                    </a:p>
                  </a:txBody>
                  <a:tcPr/>
                </a:tc>
                <a:tc>
                  <a:txBody>
                    <a:bodyPr/>
                    <a:lstStyle/>
                    <a:p>
                      <a:pPr algn="ctr"/>
                      <a:r>
                        <a:rPr lang="en-GB" dirty="0"/>
                        <a:t>Positive effect</a:t>
                      </a:r>
                    </a:p>
                  </a:txBody>
                  <a:tcPr/>
                </a:tc>
                <a:tc>
                  <a:txBody>
                    <a:bodyPr/>
                    <a:lstStyle/>
                    <a:p>
                      <a:pPr algn="ctr"/>
                      <a:r>
                        <a:rPr lang="en-GB" dirty="0"/>
                        <a:t>No effect</a:t>
                      </a:r>
                    </a:p>
                  </a:txBody>
                  <a:tcPr/>
                </a:tc>
                <a:tc>
                  <a:txBody>
                    <a:bodyPr/>
                    <a:lstStyle/>
                    <a:p>
                      <a:pPr algn="ctr"/>
                      <a:endParaRPr lang="en-GB" dirty="0"/>
                    </a:p>
                  </a:txBody>
                  <a:tcPr/>
                </a:tc>
                <a:tc>
                  <a:txBody>
                    <a:bodyPr/>
                    <a:lstStyle/>
                    <a:p>
                      <a:pPr algn="ctr"/>
                      <a:r>
                        <a:rPr lang="en-GB" dirty="0"/>
                        <a:t>Positive effect</a:t>
                      </a:r>
                    </a:p>
                  </a:txBody>
                  <a:tcPr/>
                </a:tc>
                <a:extLst>
                  <a:ext uri="{0D108BD9-81ED-4DB2-BD59-A6C34878D82A}">
                    <a16:rowId xmlns:a16="http://schemas.microsoft.com/office/drawing/2014/main" val="638777042"/>
                  </a:ext>
                </a:extLst>
              </a:tr>
              <a:tr h="370840">
                <a:tc>
                  <a:txBody>
                    <a:bodyPr/>
                    <a:lstStyle/>
                    <a:p>
                      <a:r>
                        <a:rPr lang="en-GB" dirty="0"/>
                        <a:t>Study 4</a:t>
                      </a:r>
                    </a:p>
                  </a:txBody>
                  <a:tcPr/>
                </a:tc>
                <a:tc>
                  <a:txBody>
                    <a:bodyPr/>
                    <a:lstStyle/>
                    <a:p>
                      <a:pPr algn="ctr"/>
                      <a:endParaRPr lang="en-GB" dirty="0"/>
                    </a:p>
                  </a:txBody>
                  <a:tcPr/>
                </a:tc>
                <a:tc>
                  <a:txBody>
                    <a:bodyPr/>
                    <a:lstStyle/>
                    <a:p>
                      <a:pPr algn="ctr"/>
                      <a:r>
                        <a:rPr lang="en-GB" dirty="0"/>
                        <a:t>No effect</a:t>
                      </a:r>
                    </a:p>
                  </a:txBody>
                  <a:tcPr/>
                </a:tc>
                <a:tc>
                  <a:txBody>
                    <a:bodyPr/>
                    <a:lstStyle/>
                    <a:p>
                      <a:pPr algn="ctr"/>
                      <a:r>
                        <a:rPr lang="en-GB" dirty="0"/>
                        <a:t>Positive effect</a:t>
                      </a:r>
                    </a:p>
                  </a:txBody>
                  <a:tcPr/>
                </a:tc>
                <a:tc>
                  <a:txBody>
                    <a:bodyPr/>
                    <a:lstStyle/>
                    <a:p>
                      <a:pPr algn="ctr"/>
                      <a:endParaRPr lang="en-GB" dirty="0"/>
                    </a:p>
                  </a:txBody>
                  <a:tcPr/>
                </a:tc>
                <a:extLst>
                  <a:ext uri="{0D108BD9-81ED-4DB2-BD59-A6C34878D82A}">
                    <a16:rowId xmlns:a16="http://schemas.microsoft.com/office/drawing/2014/main" val="1249658994"/>
                  </a:ext>
                </a:extLst>
              </a:tr>
            </a:tbl>
          </a:graphicData>
        </a:graphic>
      </p:graphicFrame>
    </p:spTree>
    <p:extLst>
      <p:ext uri="{BB962C8B-B14F-4D97-AF65-F5344CB8AC3E}">
        <p14:creationId xmlns:p14="http://schemas.microsoft.com/office/powerpoint/2010/main" val="1395631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84CBD-AC5F-4576-B5C4-919D05E051A3}"/>
              </a:ext>
            </a:extLst>
          </p:cNvPr>
          <p:cNvSpPr>
            <a:spLocks noGrp="1"/>
          </p:cNvSpPr>
          <p:nvPr>
            <p:ph type="title"/>
          </p:nvPr>
        </p:nvSpPr>
        <p:spPr>
          <a:xfrm>
            <a:off x="609601" y="274638"/>
            <a:ext cx="7334249" cy="1143000"/>
          </a:xfrm>
        </p:spPr>
        <p:txBody>
          <a:bodyPr/>
          <a:lstStyle/>
          <a:p>
            <a:r>
              <a:rPr lang="en-GB" dirty="0"/>
              <a:t>SABA overuse: </a:t>
            </a:r>
            <a:br>
              <a:rPr lang="en-GB" dirty="0"/>
            </a:br>
            <a:r>
              <a:rPr lang="en-GB" dirty="0"/>
              <a:t>An indicator of poor control (4)</a:t>
            </a:r>
          </a:p>
        </p:txBody>
      </p:sp>
      <p:sp>
        <p:nvSpPr>
          <p:cNvPr id="3" name="Content Placeholder 2">
            <a:extLst>
              <a:ext uri="{FF2B5EF4-FFF2-40B4-BE49-F238E27FC236}">
                <a16:creationId xmlns:a16="http://schemas.microsoft.com/office/drawing/2014/main" id="{2736BC64-78D5-4F23-B0B8-BCFB97B7C1CA}"/>
              </a:ext>
            </a:extLst>
          </p:cNvPr>
          <p:cNvSpPr>
            <a:spLocks noGrp="1"/>
          </p:cNvSpPr>
          <p:nvPr>
            <p:ph idx="1"/>
          </p:nvPr>
        </p:nvSpPr>
        <p:spPr/>
        <p:txBody>
          <a:bodyPr>
            <a:normAutofit/>
          </a:bodyPr>
          <a:lstStyle/>
          <a:p>
            <a:r>
              <a:rPr lang="en-GB" sz="2000" b="1" dirty="0">
                <a:solidFill>
                  <a:schemeClr val="accent1"/>
                </a:solidFill>
              </a:rPr>
              <a:t>“One-quarter of the reliever-only population had needed urgent asthma healthcare in the previous year, demonstrating the importance of identifying such patients”</a:t>
            </a:r>
          </a:p>
          <a:p>
            <a:pPr marL="628650" indent="-357188"/>
            <a:r>
              <a:rPr lang="en-GB" sz="1400" dirty="0"/>
              <a:t>Cross-sectional population-based </a:t>
            </a:r>
            <a:br>
              <a:rPr lang="en-GB" sz="1400" dirty="0"/>
            </a:br>
            <a:r>
              <a:rPr lang="en-GB" sz="1400" dirty="0"/>
              <a:t>Internet survey in Australia</a:t>
            </a:r>
          </a:p>
          <a:p>
            <a:pPr marL="628650" indent="-357188"/>
            <a:r>
              <a:rPr lang="en-GB" sz="1400" dirty="0"/>
              <a:t>Of 2686 participants ≥16 years with </a:t>
            </a:r>
            <a:br>
              <a:rPr lang="en-GB" sz="1400" dirty="0"/>
            </a:br>
            <a:r>
              <a:rPr lang="en-GB" sz="1400" dirty="0"/>
              <a:t>current asthma randomly drawn from </a:t>
            </a:r>
            <a:br>
              <a:rPr lang="en-GB" sz="1400" dirty="0"/>
            </a:br>
            <a:r>
              <a:rPr lang="en-GB" sz="1400" dirty="0"/>
              <a:t>a web-based panel, 1038 (50.7% male) </a:t>
            </a:r>
            <a:br>
              <a:rPr lang="en-GB" sz="1400" dirty="0"/>
            </a:br>
            <a:r>
              <a:rPr lang="en-GB" sz="1400" dirty="0"/>
              <a:t>used only reliever medication</a:t>
            </a:r>
            <a:endParaRPr lang="en-GB" sz="2000" b="1" dirty="0">
              <a:solidFill>
                <a:schemeClr val="accent1"/>
              </a:solidFill>
            </a:endParaRPr>
          </a:p>
        </p:txBody>
      </p:sp>
      <p:sp>
        <p:nvSpPr>
          <p:cNvPr id="4" name="TextBox 3">
            <a:extLst>
              <a:ext uri="{FF2B5EF4-FFF2-40B4-BE49-F238E27FC236}">
                <a16:creationId xmlns:a16="http://schemas.microsoft.com/office/drawing/2014/main" id="{8FFB7A89-1282-4C2B-9E37-65A0394C6D0A}"/>
              </a:ext>
            </a:extLst>
          </p:cNvPr>
          <p:cNvSpPr txBox="1"/>
          <p:nvPr/>
        </p:nvSpPr>
        <p:spPr>
          <a:xfrm>
            <a:off x="1996580" y="6308727"/>
            <a:ext cx="7843838" cy="369332"/>
          </a:xfrm>
          <a:prstGeom prst="rect">
            <a:avLst/>
          </a:prstGeom>
          <a:noFill/>
        </p:spPr>
        <p:txBody>
          <a:bodyPr wrap="square" rtlCol="0">
            <a:spAutoFit/>
          </a:bodyPr>
          <a:lstStyle/>
          <a:p>
            <a:r>
              <a:rPr lang="en-GB" sz="900" dirty="0"/>
              <a:t>ED, emergency department.</a:t>
            </a:r>
          </a:p>
          <a:p>
            <a:r>
              <a:rPr lang="en-GB" sz="900" dirty="0" err="1"/>
              <a:t>Reddel</a:t>
            </a:r>
            <a:r>
              <a:rPr lang="en-GB" sz="900" dirty="0"/>
              <a:t> HK, et al. </a:t>
            </a:r>
            <a:r>
              <a:rPr lang="en-GB" sz="900" i="1" dirty="0"/>
              <a:t>BMJ Open.</a:t>
            </a:r>
            <a:r>
              <a:rPr lang="en-GB" sz="900" dirty="0"/>
              <a:t> 2017;7:e016688.</a:t>
            </a:r>
          </a:p>
        </p:txBody>
      </p:sp>
      <p:pic>
        <p:nvPicPr>
          <p:cNvPr id="5" name="Picture 4">
            <a:extLst>
              <a:ext uri="{FF2B5EF4-FFF2-40B4-BE49-F238E27FC236}">
                <a16:creationId xmlns:a16="http://schemas.microsoft.com/office/drawing/2014/main" id="{D6E68A4D-DB43-47E3-9819-EC799EF3FD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3928" y="2356580"/>
            <a:ext cx="5781675" cy="3771640"/>
          </a:xfrm>
          <a:prstGeom prst="rect">
            <a:avLst/>
          </a:prstGeom>
        </p:spPr>
      </p:pic>
    </p:spTree>
    <p:extLst>
      <p:ext uri="{BB962C8B-B14F-4D97-AF65-F5344CB8AC3E}">
        <p14:creationId xmlns:p14="http://schemas.microsoft.com/office/powerpoint/2010/main" val="3507041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EC5EAB-4691-49A3-8B26-2BB4EA51A849}"/>
              </a:ext>
            </a:extLst>
          </p:cNvPr>
          <p:cNvSpPr>
            <a:spLocks noGrp="1"/>
          </p:cNvSpPr>
          <p:nvPr>
            <p:ph type="title"/>
          </p:nvPr>
        </p:nvSpPr>
        <p:spPr/>
        <p:txBody>
          <a:bodyPr/>
          <a:lstStyle/>
          <a:p>
            <a:r>
              <a:rPr lang="en-GB" sz="3200" dirty="0"/>
              <a:t>What are your priorities?</a:t>
            </a:r>
          </a:p>
        </p:txBody>
      </p:sp>
      <p:sp>
        <p:nvSpPr>
          <p:cNvPr id="5" name="Content Placeholder 4">
            <a:extLst>
              <a:ext uri="{FF2B5EF4-FFF2-40B4-BE49-F238E27FC236}">
                <a16:creationId xmlns:a16="http://schemas.microsoft.com/office/drawing/2014/main" id="{39EA83A7-6C7C-40BF-B82F-1712D0CB3A8B}"/>
              </a:ext>
            </a:extLst>
          </p:cNvPr>
          <p:cNvSpPr>
            <a:spLocks noGrp="1"/>
          </p:cNvSpPr>
          <p:nvPr>
            <p:ph idx="1"/>
          </p:nvPr>
        </p:nvSpPr>
        <p:spPr/>
        <p:txBody>
          <a:bodyPr/>
          <a:lstStyle/>
          <a:p>
            <a:r>
              <a:rPr lang="en-GB" dirty="0"/>
              <a:t>Confirm the diagnosis of asthma</a:t>
            </a:r>
          </a:p>
          <a:p>
            <a:r>
              <a:rPr lang="en-GB" dirty="0"/>
              <a:t>Review Marc’s medical history</a:t>
            </a:r>
          </a:p>
          <a:p>
            <a:r>
              <a:rPr lang="en-GB" dirty="0"/>
              <a:t>Request a new spirometry</a:t>
            </a:r>
          </a:p>
          <a:p>
            <a:r>
              <a:rPr lang="en-GB" dirty="0"/>
              <a:t>Order allergy skin (prick) tests</a:t>
            </a:r>
          </a:p>
          <a:p>
            <a:r>
              <a:rPr lang="en-GB" dirty="0"/>
              <a:t>Check Marc’s inhalation technique and correct any errors</a:t>
            </a:r>
          </a:p>
          <a:p>
            <a:r>
              <a:rPr lang="en-GB" dirty="0"/>
              <a:t>Review Marc’s medication with him</a:t>
            </a:r>
          </a:p>
        </p:txBody>
      </p:sp>
      <p:sp>
        <p:nvSpPr>
          <p:cNvPr id="6" name="Rectangle 5">
            <a:extLst>
              <a:ext uri="{FF2B5EF4-FFF2-40B4-BE49-F238E27FC236}">
                <a16:creationId xmlns:a16="http://schemas.microsoft.com/office/drawing/2014/main" id="{05A9B241-0A10-4144-ABD9-79BAA4EA87DE}"/>
              </a:ext>
            </a:extLst>
          </p:cNvPr>
          <p:cNvSpPr/>
          <p:nvPr/>
        </p:nvSpPr>
        <p:spPr>
          <a:xfrm>
            <a:off x="7178630" y="5570675"/>
            <a:ext cx="4557658" cy="369332"/>
          </a:xfrm>
          <a:prstGeom prst="rect">
            <a:avLst/>
          </a:prstGeom>
        </p:spPr>
        <p:txBody>
          <a:bodyPr wrap="none">
            <a:spAutoFit/>
          </a:bodyPr>
          <a:lstStyle/>
          <a:p>
            <a:r>
              <a:rPr lang="en-GB" dirty="0"/>
              <a:t>(there may be more than one right answer)</a:t>
            </a:r>
          </a:p>
        </p:txBody>
      </p:sp>
    </p:spTree>
    <p:extLst>
      <p:ext uri="{BB962C8B-B14F-4D97-AF65-F5344CB8AC3E}">
        <p14:creationId xmlns:p14="http://schemas.microsoft.com/office/powerpoint/2010/main" val="4066749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B32B37-CA24-4907-8765-7D5B3C940E33}"/>
              </a:ext>
            </a:extLst>
          </p:cNvPr>
          <p:cNvSpPr>
            <a:spLocks noGrp="1"/>
          </p:cNvSpPr>
          <p:nvPr>
            <p:ph type="title"/>
          </p:nvPr>
        </p:nvSpPr>
        <p:spPr/>
        <p:txBody>
          <a:bodyPr/>
          <a:lstStyle/>
          <a:p>
            <a:r>
              <a:rPr lang="en-GB" dirty="0"/>
              <a:t>Clinical considerations</a:t>
            </a:r>
            <a:br>
              <a:rPr lang="en-GB" dirty="0"/>
            </a:br>
            <a:r>
              <a:rPr lang="en-GB" sz="3200" i="1" dirty="0"/>
              <a:t>Confirm the diagnosis of asthma</a:t>
            </a:r>
            <a:endParaRPr lang="en-GB" dirty="0"/>
          </a:p>
        </p:txBody>
      </p:sp>
      <p:sp>
        <p:nvSpPr>
          <p:cNvPr id="5" name="Content Placeholder 4">
            <a:extLst>
              <a:ext uri="{FF2B5EF4-FFF2-40B4-BE49-F238E27FC236}">
                <a16:creationId xmlns:a16="http://schemas.microsoft.com/office/drawing/2014/main" id="{7AF59D36-EBFD-4F71-BAF4-440CBFDABF73}"/>
              </a:ext>
            </a:extLst>
          </p:cNvPr>
          <p:cNvSpPr>
            <a:spLocks noGrp="1"/>
          </p:cNvSpPr>
          <p:nvPr>
            <p:ph idx="1"/>
          </p:nvPr>
        </p:nvSpPr>
        <p:spPr/>
        <p:txBody>
          <a:bodyPr/>
          <a:lstStyle/>
          <a:p>
            <a:r>
              <a:rPr lang="en-GB" dirty="0"/>
              <a:t>Marc’s diagnosis was made in childhood and may warrant review</a:t>
            </a:r>
          </a:p>
          <a:p>
            <a:pPr marL="0" indent="0">
              <a:buNone/>
            </a:pPr>
            <a:r>
              <a:rPr lang="en-GB" b="1" dirty="0"/>
              <a:t>However:</a:t>
            </a:r>
          </a:p>
          <a:p>
            <a:r>
              <a:rPr lang="en-GB" dirty="0"/>
              <a:t>Marc has a medical and family history of asthma</a:t>
            </a:r>
          </a:p>
          <a:p>
            <a:r>
              <a:rPr lang="en-GB" dirty="0"/>
              <a:t>3 years ago Marc underwent spirometry which demonstrated reversible airway obstruction following administration of a bronchodilator</a:t>
            </a:r>
          </a:p>
          <a:p>
            <a:pPr marL="0" indent="0" algn="ctr">
              <a:buNone/>
            </a:pPr>
            <a:r>
              <a:rPr lang="en-GB" b="1" dirty="0">
                <a:solidFill>
                  <a:schemeClr val="accent1"/>
                </a:solidFill>
              </a:rPr>
              <a:t>Everything seems to indicate that it is asthma</a:t>
            </a:r>
          </a:p>
          <a:p>
            <a:pPr marL="0" indent="0">
              <a:buNone/>
            </a:pPr>
            <a:endParaRPr lang="en-GB" dirty="0"/>
          </a:p>
        </p:txBody>
      </p:sp>
    </p:spTree>
    <p:extLst>
      <p:ext uri="{BB962C8B-B14F-4D97-AF65-F5344CB8AC3E}">
        <p14:creationId xmlns:p14="http://schemas.microsoft.com/office/powerpoint/2010/main" val="4020528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A4755-6477-40EF-B146-C0433BD3D455}"/>
              </a:ext>
            </a:extLst>
          </p:cNvPr>
          <p:cNvSpPr>
            <a:spLocks noGrp="1"/>
          </p:cNvSpPr>
          <p:nvPr>
            <p:ph type="title"/>
          </p:nvPr>
        </p:nvSpPr>
        <p:spPr/>
        <p:txBody>
          <a:bodyPr/>
          <a:lstStyle/>
          <a:p>
            <a:r>
              <a:rPr lang="en-GB" dirty="0"/>
              <a:t>Clinical considerations</a:t>
            </a:r>
            <a:br>
              <a:rPr lang="en-GB" dirty="0"/>
            </a:br>
            <a:r>
              <a:rPr lang="en-GB" sz="3200" i="1" dirty="0"/>
              <a:t>Review the medical history</a:t>
            </a:r>
            <a:endParaRPr lang="en-GB" dirty="0"/>
          </a:p>
        </p:txBody>
      </p:sp>
      <p:sp>
        <p:nvSpPr>
          <p:cNvPr id="3" name="Content Placeholder 2">
            <a:extLst>
              <a:ext uri="{FF2B5EF4-FFF2-40B4-BE49-F238E27FC236}">
                <a16:creationId xmlns:a16="http://schemas.microsoft.com/office/drawing/2014/main" id="{0A81E068-C29D-4FD6-945F-DA402613DC83}"/>
              </a:ext>
            </a:extLst>
          </p:cNvPr>
          <p:cNvSpPr>
            <a:spLocks noGrp="1"/>
          </p:cNvSpPr>
          <p:nvPr>
            <p:ph idx="1"/>
          </p:nvPr>
        </p:nvSpPr>
        <p:spPr/>
        <p:txBody>
          <a:bodyPr>
            <a:normAutofit fontScale="92500" lnSpcReduction="10000"/>
          </a:bodyPr>
          <a:lstStyle/>
          <a:p>
            <a:r>
              <a:rPr lang="en-GB" dirty="0"/>
              <a:t>Marc was diagnosed with asthma when he was 6 years old</a:t>
            </a:r>
          </a:p>
          <a:p>
            <a:pPr lvl="1"/>
            <a:r>
              <a:rPr lang="en-GB" dirty="0"/>
              <a:t>His diagnosis was intermittent asthma and he was prescribed a SABA (</a:t>
            </a:r>
            <a:r>
              <a:rPr lang="en-GB" dirty="0" err="1"/>
              <a:t>pMDI</a:t>
            </a:r>
            <a:r>
              <a:rPr lang="en-GB" dirty="0"/>
              <a:t>) </a:t>
            </a:r>
            <a:br>
              <a:rPr lang="en-GB" dirty="0"/>
            </a:br>
            <a:r>
              <a:rPr lang="en-GB" dirty="0"/>
              <a:t>as-needed</a:t>
            </a:r>
          </a:p>
          <a:p>
            <a:pPr lvl="1"/>
            <a:r>
              <a:rPr lang="en-GB" dirty="0"/>
              <a:t>From the age of 12 he has had almost no symptoms</a:t>
            </a:r>
          </a:p>
          <a:p>
            <a:r>
              <a:rPr lang="en-GB" dirty="0"/>
              <a:t>Whenever he has a upper airway tract infection, he reports both cough and wheezing</a:t>
            </a:r>
          </a:p>
          <a:p>
            <a:r>
              <a:rPr lang="en-GB" dirty="0"/>
              <a:t>He studies at an industrial engineering college and has no occupational history of exposure</a:t>
            </a:r>
          </a:p>
          <a:p>
            <a:r>
              <a:rPr lang="en-GB" dirty="0"/>
              <a:t>He does not have any pets at home</a:t>
            </a:r>
          </a:p>
          <a:p>
            <a:r>
              <a:rPr lang="en-GB" dirty="0"/>
              <a:t>Marc has not attended for his regular asthma review appointments in the last couple of years</a:t>
            </a:r>
          </a:p>
          <a:p>
            <a:endParaRPr lang="en-GB" dirty="0"/>
          </a:p>
        </p:txBody>
      </p:sp>
    </p:spTree>
    <p:extLst>
      <p:ext uri="{BB962C8B-B14F-4D97-AF65-F5344CB8AC3E}">
        <p14:creationId xmlns:p14="http://schemas.microsoft.com/office/powerpoint/2010/main" val="3698234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6B20B7-7928-496D-8048-460715782C02}"/>
              </a:ext>
            </a:extLst>
          </p:cNvPr>
          <p:cNvSpPr>
            <a:spLocks noGrp="1"/>
          </p:cNvSpPr>
          <p:nvPr>
            <p:ph type="title"/>
          </p:nvPr>
        </p:nvSpPr>
        <p:spPr>
          <a:xfrm>
            <a:off x="609601" y="1162144"/>
            <a:ext cx="2397078" cy="1143000"/>
          </a:xfrm>
        </p:spPr>
        <p:txBody>
          <a:bodyPr/>
          <a:lstStyle/>
          <a:p>
            <a:r>
              <a:rPr lang="en-GB" dirty="0"/>
              <a:t>GINA 2022 guidelines for the diagnosis of asthma</a:t>
            </a:r>
          </a:p>
        </p:txBody>
      </p:sp>
      <p:sp>
        <p:nvSpPr>
          <p:cNvPr id="30" name="TextBox 29">
            <a:extLst>
              <a:ext uri="{FF2B5EF4-FFF2-40B4-BE49-F238E27FC236}">
                <a16:creationId xmlns:a16="http://schemas.microsoft.com/office/drawing/2014/main" id="{085AA38F-E5AE-4DB5-B759-EC7D8C09100F}"/>
              </a:ext>
            </a:extLst>
          </p:cNvPr>
          <p:cNvSpPr txBox="1"/>
          <p:nvPr/>
        </p:nvSpPr>
        <p:spPr>
          <a:xfrm>
            <a:off x="1899017" y="6419910"/>
            <a:ext cx="4690708" cy="369332"/>
          </a:xfrm>
          <a:prstGeom prst="rect">
            <a:avLst/>
          </a:prstGeom>
          <a:noFill/>
        </p:spPr>
        <p:txBody>
          <a:bodyPr wrap="none" rtlCol="0">
            <a:spAutoFit/>
          </a:bodyPr>
          <a:lstStyle/>
          <a:p>
            <a:r>
              <a:rPr lang="en-GB" sz="900" dirty="0">
                <a:solidFill>
                  <a:schemeClr val="tx1">
                    <a:lumMod val="95000"/>
                    <a:lumOff val="5000"/>
                  </a:schemeClr>
                </a:solidFill>
              </a:rPr>
              <a:t>ICS, inhaled corticosteroid; PEF, peak expiratory flow; SABA, </a:t>
            </a:r>
            <a:r>
              <a:rPr lang="en-AU" altLang="en-US" sz="900" dirty="0">
                <a:ea typeface="ＭＳ Ｐゴシック" pitchFamily="34" charset="-128"/>
              </a:rPr>
              <a:t>short-acting beta</a:t>
            </a:r>
            <a:r>
              <a:rPr lang="en-AU" altLang="en-US" sz="900" baseline="-25000" dirty="0">
                <a:ea typeface="ＭＳ Ｐゴシック" pitchFamily="34" charset="-128"/>
              </a:rPr>
              <a:t>2</a:t>
            </a:r>
            <a:r>
              <a:rPr lang="en-AU" altLang="en-US" sz="900" dirty="0">
                <a:ea typeface="ＭＳ Ｐゴシック" pitchFamily="34" charset="-128"/>
              </a:rPr>
              <a:t>-agonist.</a:t>
            </a:r>
            <a:endParaRPr lang="en-GB" sz="900" dirty="0">
              <a:solidFill>
                <a:schemeClr val="tx1">
                  <a:lumMod val="95000"/>
                  <a:lumOff val="5000"/>
                </a:schemeClr>
              </a:solidFill>
            </a:endParaRPr>
          </a:p>
          <a:p>
            <a:r>
              <a:rPr lang="en-GB" sz="900" dirty="0">
                <a:solidFill>
                  <a:schemeClr val="tx1">
                    <a:lumMod val="95000"/>
                    <a:lumOff val="5000"/>
                  </a:schemeClr>
                </a:solidFill>
              </a:rPr>
              <a:t>Available at: </a:t>
            </a:r>
            <a:r>
              <a:rPr lang="en-GB" sz="900" dirty="0">
                <a:solidFill>
                  <a:schemeClr val="tx1">
                    <a:lumMod val="95000"/>
                    <a:lumOff val="5000"/>
                  </a:schemeClr>
                </a:solidFill>
                <a:hlinkClick r:id="rId2">
                  <a:extLst>
                    <a:ext uri="{A12FA001-AC4F-418D-AE19-62706E023703}">
                      <ahyp:hlinkClr xmlns:ahyp="http://schemas.microsoft.com/office/drawing/2018/hyperlinkcolor" val="tx"/>
                    </a:ext>
                  </a:extLst>
                </a:hlinkClick>
              </a:rPr>
              <a:t>www.gina.com</a:t>
            </a:r>
            <a:r>
              <a:rPr lang="en-GB" sz="900" dirty="0">
                <a:solidFill>
                  <a:schemeClr val="tx1">
                    <a:lumMod val="95000"/>
                    <a:lumOff val="5000"/>
                  </a:schemeClr>
                </a:solidFill>
              </a:rPr>
              <a:t>. Accessed October 2022.</a:t>
            </a:r>
          </a:p>
        </p:txBody>
      </p:sp>
      <p:pic>
        <p:nvPicPr>
          <p:cNvPr id="2" name="Picture 1" descr="Timeline&#10;&#10;Description automatically generated">
            <a:extLst>
              <a:ext uri="{FF2B5EF4-FFF2-40B4-BE49-F238E27FC236}">
                <a16:creationId xmlns:a16="http://schemas.microsoft.com/office/drawing/2014/main" id="{C5CDAB1F-935C-4C7D-D4DD-EC9049471A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7879" y="880090"/>
            <a:ext cx="7486971" cy="5456606"/>
          </a:xfrm>
          <a:prstGeom prst="rect">
            <a:avLst/>
          </a:prstGeom>
        </p:spPr>
      </p:pic>
    </p:spTree>
    <p:extLst>
      <p:ext uri="{BB962C8B-B14F-4D97-AF65-F5344CB8AC3E}">
        <p14:creationId xmlns:p14="http://schemas.microsoft.com/office/powerpoint/2010/main" val="179329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03517-D94C-401B-AAAC-E689C7C6AB8D}"/>
              </a:ext>
            </a:extLst>
          </p:cNvPr>
          <p:cNvSpPr>
            <a:spLocks noGrp="1"/>
          </p:cNvSpPr>
          <p:nvPr>
            <p:ph type="title"/>
          </p:nvPr>
        </p:nvSpPr>
        <p:spPr/>
        <p:txBody>
          <a:bodyPr/>
          <a:lstStyle/>
          <a:p>
            <a:r>
              <a:rPr lang="en-GB" dirty="0"/>
              <a:t>Clinical considerations</a:t>
            </a:r>
            <a:br>
              <a:rPr lang="en-GB" dirty="0"/>
            </a:br>
            <a:r>
              <a:rPr lang="en-GB" sz="3200" i="1" dirty="0"/>
              <a:t>Review the medical history</a:t>
            </a:r>
            <a:endParaRPr lang="en-GB" dirty="0"/>
          </a:p>
        </p:txBody>
      </p:sp>
      <p:sp>
        <p:nvSpPr>
          <p:cNvPr id="3" name="Content Placeholder 2">
            <a:extLst>
              <a:ext uri="{FF2B5EF4-FFF2-40B4-BE49-F238E27FC236}">
                <a16:creationId xmlns:a16="http://schemas.microsoft.com/office/drawing/2014/main" id="{245EBEA9-7399-4391-9217-1B43AD52A900}"/>
              </a:ext>
            </a:extLst>
          </p:cNvPr>
          <p:cNvSpPr>
            <a:spLocks noGrp="1"/>
          </p:cNvSpPr>
          <p:nvPr>
            <p:ph idx="1"/>
          </p:nvPr>
        </p:nvSpPr>
        <p:spPr/>
        <p:txBody>
          <a:bodyPr/>
          <a:lstStyle/>
          <a:p>
            <a:r>
              <a:rPr lang="en-GB" dirty="0"/>
              <a:t>Marc reports that he has had symptoms since he moved into an </a:t>
            </a:r>
            <a:br>
              <a:rPr lang="en-GB" dirty="0"/>
            </a:br>
            <a:r>
              <a:rPr lang="en-GB" dirty="0"/>
              <a:t>old students apartment and has started smoking on weekends (at age 18)</a:t>
            </a:r>
          </a:p>
          <a:p>
            <a:r>
              <a:rPr lang="en-GB" dirty="0"/>
              <a:t>He suffered a moderate exacerbation two months ago and after visiting the ED, ICS was prescribed</a:t>
            </a:r>
            <a:r>
              <a:rPr lang="en-GB" altLang="pt-PT" dirty="0"/>
              <a:t> (inhaled budesonide 200 µg twice a day)</a:t>
            </a:r>
          </a:p>
        </p:txBody>
      </p:sp>
    </p:spTree>
    <p:extLst>
      <p:ext uri="{BB962C8B-B14F-4D97-AF65-F5344CB8AC3E}">
        <p14:creationId xmlns:p14="http://schemas.microsoft.com/office/powerpoint/2010/main" val="1156463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A612C-D95B-44E0-A75F-265670CB076F}"/>
              </a:ext>
            </a:extLst>
          </p:cNvPr>
          <p:cNvSpPr>
            <a:spLocks noGrp="1"/>
          </p:cNvSpPr>
          <p:nvPr>
            <p:ph type="title"/>
          </p:nvPr>
        </p:nvSpPr>
        <p:spPr/>
        <p:txBody>
          <a:bodyPr/>
          <a:lstStyle/>
          <a:p>
            <a:r>
              <a:rPr lang="en-GB" dirty="0"/>
              <a:t>About these slides</a:t>
            </a:r>
          </a:p>
        </p:txBody>
      </p:sp>
      <p:sp>
        <p:nvSpPr>
          <p:cNvPr id="3" name="Content Placeholder 2">
            <a:extLst>
              <a:ext uri="{FF2B5EF4-FFF2-40B4-BE49-F238E27FC236}">
                <a16:creationId xmlns:a16="http://schemas.microsoft.com/office/drawing/2014/main" id="{E05078AA-0325-4281-92B4-94DB34E1B1EF}"/>
              </a:ext>
            </a:extLst>
          </p:cNvPr>
          <p:cNvSpPr>
            <a:spLocks noGrp="1"/>
          </p:cNvSpPr>
          <p:nvPr>
            <p:ph idx="1"/>
          </p:nvPr>
        </p:nvSpPr>
        <p:spPr/>
        <p:txBody>
          <a:bodyPr>
            <a:normAutofit fontScale="77500" lnSpcReduction="20000"/>
          </a:bodyPr>
          <a:lstStyle/>
          <a:p>
            <a:r>
              <a:rPr lang="en-GB" dirty="0"/>
              <a:t>Please feel free to use, update and share some or all of these slides in your non-commercial presentations to colleagues or patients</a:t>
            </a:r>
          </a:p>
          <a:p>
            <a:pPr marL="0" indent="0">
              <a:buNone/>
            </a:pPr>
            <a:endParaRPr lang="en-GB" dirty="0"/>
          </a:p>
          <a:p>
            <a:r>
              <a:rPr lang="en-GB" dirty="0"/>
              <a:t>The slides are provided under creative commons licence CC BY-NC-ND.</a:t>
            </a:r>
          </a:p>
          <a:p>
            <a:pPr lvl="1"/>
            <a:r>
              <a:rPr lang="en-US" dirty="0"/>
              <a:t>BY stands for attribution (the obligation to credit the author and other parties designated for attribution); </a:t>
            </a:r>
          </a:p>
          <a:p>
            <a:pPr lvl="1"/>
            <a:r>
              <a:rPr lang="en-US" dirty="0"/>
              <a:t>NC stands for </a:t>
            </a:r>
            <a:r>
              <a:rPr lang="en-US" dirty="0" err="1"/>
              <a:t>NonCommercial</a:t>
            </a:r>
            <a:r>
              <a:rPr lang="en-US" dirty="0"/>
              <a:t> (commercial use is excluded from the </a:t>
            </a:r>
            <a:r>
              <a:rPr lang="en-US" dirty="0" err="1"/>
              <a:t>licence</a:t>
            </a:r>
            <a:r>
              <a:rPr lang="en-US" dirty="0"/>
              <a:t> grant); </a:t>
            </a:r>
          </a:p>
          <a:p>
            <a:pPr lvl="1"/>
            <a:r>
              <a:rPr lang="en-US" dirty="0"/>
              <a:t>ND means </a:t>
            </a:r>
            <a:r>
              <a:rPr lang="en-US" dirty="0" err="1"/>
              <a:t>NoDerivatives</a:t>
            </a:r>
            <a:r>
              <a:rPr lang="en-US" dirty="0"/>
              <a:t> (only verbatim copies of the work can be shared) </a:t>
            </a:r>
          </a:p>
          <a:p>
            <a:pPr marL="457200" lvl="1" indent="0">
              <a:buNone/>
            </a:pPr>
            <a:endParaRPr lang="en-GB" dirty="0"/>
          </a:p>
          <a:p>
            <a:r>
              <a:rPr lang="en-GB" dirty="0"/>
              <a:t>When using our slides, please retain the source attribution: </a:t>
            </a:r>
            <a:r>
              <a:rPr lang="en-GB" i="1" dirty="0"/>
              <a:t>IPCRG 2022 Mar Martinez, MD, PhD, on behalf of the Asthma Right Care Team</a:t>
            </a:r>
          </a:p>
          <a:p>
            <a:endParaRPr lang="en-GB" i="1" dirty="0"/>
          </a:p>
          <a:p>
            <a:pPr marL="0" indent="0">
              <a:buNone/>
            </a:pPr>
            <a:endParaRPr lang="en-GB" dirty="0"/>
          </a:p>
          <a:p>
            <a:pPr marL="0" indent="0">
              <a:buNone/>
            </a:pPr>
            <a:r>
              <a:rPr lang="en-GB" dirty="0"/>
              <a:t> </a:t>
            </a:r>
          </a:p>
        </p:txBody>
      </p:sp>
      <p:sp>
        <p:nvSpPr>
          <p:cNvPr id="4" name="Footer Placeholder 4">
            <a:extLst>
              <a:ext uri="{FF2B5EF4-FFF2-40B4-BE49-F238E27FC236}">
                <a16:creationId xmlns:a16="http://schemas.microsoft.com/office/drawing/2014/main" id="{54720D4C-92C5-4A83-B577-5FFC633DA85B}"/>
              </a:ext>
            </a:extLst>
          </p:cNvPr>
          <p:cNvSpPr txBox="1">
            <a:spLocks/>
          </p:cNvSpPr>
          <p:nvPr/>
        </p:nvSpPr>
        <p:spPr>
          <a:xfrm>
            <a:off x="9077566" y="6487178"/>
            <a:ext cx="3114434" cy="365125"/>
          </a:xfrm>
          <a:prstGeom prst="rect">
            <a:avLst/>
          </a:prstGeom>
        </p:spPr>
        <p:txBody>
          <a:bodyPr vert="horz" lIns="91440" tIns="45720" rIns="91440" bIns="45720" rtlCol="0" anchor="b" anchorCtr="0"/>
          <a:lstStyle>
            <a:defPPr>
              <a:defRPr lang="en-GB"/>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546724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4D319-6CB6-4C6F-A8E6-B9C10EF9EDFC}"/>
              </a:ext>
            </a:extLst>
          </p:cNvPr>
          <p:cNvSpPr>
            <a:spLocks noGrp="1"/>
          </p:cNvSpPr>
          <p:nvPr>
            <p:ph type="title"/>
          </p:nvPr>
        </p:nvSpPr>
        <p:spPr/>
        <p:txBody>
          <a:bodyPr/>
          <a:lstStyle/>
          <a:p>
            <a:r>
              <a:rPr lang="en-GB" dirty="0"/>
              <a:t>Clinical considerations</a:t>
            </a:r>
            <a:br>
              <a:rPr lang="en-GB" dirty="0"/>
            </a:br>
            <a:r>
              <a:rPr lang="en-GB" sz="3200" i="1" dirty="0"/>
              <a:t>Evaluation and tests</a:t>
            </a:r>
            <a:endParaRPr lang="en-GB" dirty="0"/>
          </a:p>
        </p:txBody>
      </p:sp>
      <p:sp>
        <p:nvSpPr>
          <p:cNvPr id="3" name="Content Placeholder 2">
            <a:extLst>
              <a:ext uri="{FF2B5EF4-FFF2-40B4-BE49-F238E27FC236}">
                <a16:creationId xmlns:a16="http://schemas.microsoft.com/office/drawing/2014/main" id="{A8AEE2BF-D874-4047-B76A-F3F6CBFDAD38}"/>
              </a:ext>
            </a:extLst>
          </p:cNvPr>
          <p:cNvSpPr>
            <a:spLocks noGrp="1"/>
          </p:cNvSpPr>
          <p:nvPr>
            <p:ph idx="1"/>
          </p:nvPr>
        </p:nvSpPr>
        <p:spPr/>
        <p:txBody>
          <a:bodyPr>
            <a:normAutofit/>
          </a:bodyPr>
          <a:lstStyle/>
          <a:p>
            <a:r>
              <a:rPr lang="en-GB" b="1" dirty="0"/>
              <a:t>Spirometry </a:t>
            </a:r>
            <a:r>
              <a:rPr lang="en-GB" dirty="0"/>
              <a:t>was performed in 2015, with a positive result</a:t>
            </a:r>
          </a:p>
          <a:p>
            <a:pPr lvl="1"/>
            <a:r>
              <a:rPr lang="en-GB" dirty="0"/>
              <a:t>A new spirometry should be considered although it is not mandatory for his immediate clinical management</a:t>
            </a:r>
          </a:p>
          <a:p>
            <a:endParaRPr lang="en-GB" b="1" dirty="0"/>
          </a:p>
          <a:p>
            <a:r>
              <a:rPr lang="en-GB" b="1" dirty="0"/>
              <a:t>Allergy testing </a:t>
            </a:r>
            <a:r>
              <a:rPr lang="en-GB" dirty="0"/>
              <a:t>was performed a few years ago and Marc is sensitive to house dust mites (skin prick test and specific </a:t>
            </a:r>
            <a:r>
              <a:rPr lang="en-GB" dirty="0" err="1"/>
              <a:t>IgEs</a:t>
            </a:r>
            <a:r>
              <a:rPr lang="en-GB" dirty="0"/>
              <a:t>)</a:t>
            </a:r>
          </a:p>
          <a:p>
            <a:pPr lvl="1"/>
            <a:r>
              <a:rPr lang="en-GB" dirty="0"/>
              <a:t>There is no need for further testing at the moment</a:t>
            </a:r>
          </a:p>
          <a:p>
            <a:endParaRPr lang="en-GB" dirty="0"/>
          </a:p>
        </p:txBody>
      </p:sp>
    </p:spTree>
    <p:extLst>
      <p:ext uri="{BB962C8B-B14F-4D97-AF65-F5344CB8AC3E}">
        <p14:creationId xmlns:p14="http://schemas.microsoft.com/office/powerpoint/2010/main" val="1986344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71B1AD-E8A3-42FC-868D-2DAE2599BE31}"/>
              </a:ext>
            </a:extLst>
          </p:cNvPr>
          <p:cNvSpPr>
            <a:spLocks noGrp="1"/>
          </p:cNvSpPr>
          <p:nvPr>
            <p:ph type="title"/>
          </p:nvPr>
        </p:nvSpPr>
        <p:spPr/>
        <p:txBody>
          <a:bodyPr/>
          <a:lstStyle/>
          <a:p>
            <a:r>
              <a:rPr lang="en-GB" dirty="0"/>
              <a:t>Spirometry</a:t>
            </a:r>
          </a:p>
        </p:txBody>
      </p:sp>
      <p:sp>
        <p:nvSpPr>
          <p:cNvPr id="5" name="Content Placeholder 4">
            <a:extLst>
              <a:ext uri="{FF2B5EF4-FFF2-40B4-BE49-F238E27FC236}">
                <a16:creationId xmlns:a16="http://schemas.microsoft.com/office/drawing/2014/main" id="{24A762AC-744F-43FC-B5A7-C6DCC30CC61D}"/>
              </a:ext>
            </a:extLst>
          </p:cNvPr>
          <p:cNvSpPr>
            <a:spLocks noGrp="1"/>
          </p:cNvSpPr>
          <p:nvPr>
            <p:ph idx="1"/>
          </p:nvPr>
        </p:nvSpPr>
        <p:spPr>
          <a:xfrm>
            <a:off x="609600" y="1600201"/>
            <a:ext cx="6419850" cy="4525963"/>
          </a:xfrm>
        </p:spPr>
        <p:txBody>
          <a:bodyPr>
            <a:normAutofit/>
          </a:bodyPr>
          <a:lstStyle/>
          <a:p>
            <a:r>
              <a:rPr lang="en-AU" altLang="en-US" sz="2400" dirty="0">
                <a:solidFill>
                  <a:schemeClr val="tx1">
                    <a:lumMod val="65000"/>
                    <a:lumOff val="35000"/>
                  </a:schemeClr>
                </a:solidFill>
              </a:rPr>
              <a:t>Spirometry measures airflow and lung volumes, and is the preferred lung function test for asthma in primary care</a:t>
            </a:r>
          </a:p>
          <a:p>
            <a:r>
              <a:rPr lang="en-AU" altLang="en-US" sz="2400" b="1" dirty="0">
                <a:solidFill>
                  <a:schemeClr val="accent1"/>
                </a:solidFill>
              </a:rPr>
              <a:t>Forced</a:t>
            </a:r>
            <a:r>
              <a:rPr lang="en-AU" altLang="en-US" sz="2400" dirty="0">
                <a:solidFill>
                  <a:schemeClr val="tx1">
                    <a:lumMod val="65000"/>
                    <a:lumOff val="35000"/>
                  </a:schemeClr>
                </a:solidFill>
              </a:rPr>
              <a:t> exhalation from a </a:t>
            </a:r>
            <a:r>
              <a:rPr lang="en-AU" altLang="en-US" sz="2400" b="1" dirty="0">
                <a:solidFill>
                  <a:schemeClr val="accent1"/>
                </a:solidFill>
              </a:rPr>
              <a:t>maximal</a:t>
            </a:r>
            <a:r>
              <a:rPr lang="en-AU" altLang="en-US" sz="2400" dirty="0">
                <a:solidFill>
                  <a:schemeClr val="tx1">
                    <a:lumMod val="65000"/>
                    <a:lumOff val="35000"/>
                  </a:schemeClr>
                </a:solidFill>
              </a:rPr>
              <a:t> inspiration</a:t>
            </a:r>
          </a:p>
          <a:p>
            <a:endParaRPr lang="en-GB" sz="2400" dirty="0"/>
          </a:p>
        </p:txBody>
      </p:sp>
      <p:pic>
        <p:nvPicPr>
          <p:cNvPr id="8" name="Picture 1">
            <a:extLst>
              <a:ext uri="{FF2B5EF4-FFF2-40B4-BE49-F238E27FC236}">
                <a16:creationId xmlns:a16="http://schemas.microsoft.com/office/drawing/2014/main" id="{452A79CD-F44E-4F8D-B4D3-F8507DF737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5831" y="1515139"/>
            <a:ext cx="2885399" cy="2270310"/>
          </a:xfrm>
          <a:prstGeom prst="rect">
            <a:avLst/>
          </a:prstGeom>
          <a:noFill/>
          <a:ln w="9525">
            <a:noFill/>
            <a:miter lim="800000"/>
            <a:headEnd/>
            <a:tailEnd/>
          </a:ln>
          <a:effectLst/>
        </p:spPr>
      </p:pic>
      <p:graphicFrame>
        <p:nvGraphicFramePr>
          <p:cNvPr id="9" name="Table 8">
            <a:extLst>
              <a:ext uri="{FF2B5EF4-FFF2-40B4-BE49-F238E27FC236}">
                <a16:creationId xmlns:a16="http://schemas.microsoft.com/office/drawing/2014/main" id="{4C4C9B18-03A8-4D4B-901F-96DE1AFC92C3}"/>
              </a:ext>
            </a:extLst>
          </p:cNvPr>
          <p:cNvGraphicFramePr>
            <a:graphicFrameLocks noGrp="1"/>
          </p:cNvGraphicFramePr>
          <p:nvPr/>
        </p:nvGraphicFramePr>
        <p:xfrm>
          <a:off x="685800" y="3943181"/>
          <a:ext cx="10955337" cy="1707002"/>
        </p:xfrm>
        <a:graphic>
          <a:graphicData uri="http://schemas.openxmlformats.org/drawingml/2006/table">
            <a:tbl>
              <a:tblPr firstRow="1" bandRow="1">
                <a:tableStyleId>{5C22544A-7EE6-4342-B048-85BDC9FD1C3A}</a:tableStyleId>
              </a:tblPr>
              <a:tblGrid>
                <a:gridCol w="3651779">
                  <a:extLst>
                    <a:ext uri="{9D8B030D-6E8A-4147-A177-3AD203B41FA5}">
                      <a16:colId xmlns:a16="http://schemas.microsoft.com/office/drawing/2014/main" val="1189914833"/>
                    </a:ext>
                  </a:extLst>
                </a:gridCol>
                <a:gridCol w="3651779">
                  <a:extLst>
                    <a:ext uri="{9D8B030D-6E8A-4147-A177-3AD203B41FA5}">
                      <a16:colId xmlns:a16="http://schemas.microsoft.com/office/drawing/2014/main" val="2167906909"/>
                    </a:ext>
                  </a:extLst>
                </a:gridCol>
                <a:gridCol w="3651779">
                  <a:extLst>
                    <a:ext uri="{9D8B030D-6E8A-4147-A177-3AD203B41FA5}">
                      <a16:colId xmlns:a16="http://schemas.microsoft.com/office/drawing/2014/main" val="230247288"/>
                    </a:ext>
                  </a:extLst>
                </a:gridCol>
              </a:tblGrid>
              <a:tr h="498366">
                <a:tc>
                  <a:txBody>
                    <a:bodyPr/>
                    <a:lstStyle/>
                    <a:p>
                      <a:pPr algn="ctr"/>
                      <a:r>
                        <a:rPr lang="en-GB" sz="1600" dirty="0"/>
                        <a:t>FVC: Forced vital capacity</a:t>
                      </a:r>
                    </a:p>
                  </a:txBody>
                  <a:tcPr/>
                </a:tc>
                <a:tc>
                  <a:txBody>
                    <a:bodyPr/>
                    <a:lstStyle/>
                    <a:p>
                      <a:pPr algn="ctr"/>
                      <a:r>
                        <a:rPr lang="en-GB" sz="1600" dirty="0"/>
                        <a:t>FEV1: Forced Expiratory Volume in 1 second</a:t>
                      </a:r>
                    </a:p>
                  </a:txBody>
                  <a:tcPr/>
                </a:tc>
                <a:tc>
                  <a:txBody>
                    <a:bodyPr/>
                    <a:lstStyle/>
                    <a:p>
                      <a:pPr algn="ctr"/>
                      <a:r>
                        <a:rPr lang="en-GB" sz="1600" dirty="0"/>
                        <a:t>FEV1/FVC</a:t>
                      </a:r>
                    </a:p>
                  </a:txBody>
                  <a:tcPr/>
                </a:tc>
                <a:extLst>
                  <a:ext uri="{0D108BD9-81ED-4DB2-BD59-A6C34878D82A}">
                    <a16:rowId xmlns:a16="http://schemas.microsoft.com/office/drawing/2014/main" val="2355166212"/>
                  </a:ext>
                </a:extLst>
              </a:tr>
              <a:tr h="112788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accent1">
                              <a:lumMod val="75000"/>
                            </a:schemeClr>
                          </a:solidFill>
                        </a:rPr>
                        <a:t>Volume of air exhaled after full inspiration and full exhalation</a:t>
                      </a:r>
                    </a:p>
                  </a:txBody>
                  <a:tcPr/>
                </a:tc>
                <a:tc>
                  <a:txBody>
                    <a:bodyPr/>
                    <a:lstStyle/>
                    <a:p>
                      <a:r>
                        <a:rPr lang="en-US" sz="1600" dirty="0">
                          <a:solidFill>
                            <a:schemeClr val="accent1">
                              <a:lumMod val="75000"/>
                            </a:schemeClr>
                          </a:solidFill>
                        </a:rPr>
                        <a:t>Volume of air exhaled in the first second of forced exhalation</a:t>
                      </a:r>
                      <a:endParaRPr lang="en-GB"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accent1">
                              <a:lumMod val="75000"/>
                            </a:schemeClr>
                          </a:solidFill>
                        </a:rPr>
                        <a:t>Ratio of vital capacity exhaled in 1 second expressed as a percentage of the total volume of air exhaled after full inspiration and full exhalation</a:t>
                      </a:r>
                    </a:p>
                  </a:txBody>
                  <a:tcPr/>
                </a:tc>
                <a:extLst>
                  <a:ext uri="{0D108BD9-81ED-4DB2-BD59-A6C34878D82A}">
                    <a16:rowId xmlns:a16="http://schemas.microsoft.com/office/drawing/2014/main" val="3912357980"/>
                  </a:ext>
                </a:extLst>
              </a:tr>
            </a:tbl>
          </a:graphicData>
        </a:graphic>
      </p:graphicFrame>
      <p:sp>
        <p:nvSpPr>
          <p:cNvPr id="10" name="TextBox 9">
            <a:extLst>
              <a:ext uri="{FF2B5EF4-FFF2-40B4-BE49-F238E27FC236}">
                <a16:creationId xmlns:a16="http://schemas.microsoft.com/office/drawing/2014/main" id="{6BBFA0C3-E560-48BD-B2D6-768BFD05AFC7}"/>
              </a:ext>
            </a:extLst>
          </p:cNvPr>
          <p:cNvSpPr txBox="1"/>
          <p:nvPr/>
        </p:nvSpPr>
        <p:spPr>
          <a:xfrm>
            <a:off x="2057138" y="6371762"/>
            <a:ext cx="9726613" cy="230832"/>
          </a:xfrm>
          <a:prstGeom prst="rect">
            <a:avLst/>
          </a:prstGeom>
          <a:noFill/>
        </p:spPr>
        <p:txBody>
          <a:bodyPr wrap="square" rtlCol="0">
            <a:spAutoFit/>
          </a:bodyPr>
          <a:lstStyle/>
          <a:p>
            <a:r>
              <a:rPr lang="en-GB" sz="900" dirty="0"/>
              <a:t>For further guidance visit:</a:t>
            </a:r>
            <a:r>
              <a:rPr lang="en-GB" sz="900" dirty="0">
                <a:hlinkClick r:id="rId3"/>
              </a:rPr>
              <a:t> http://bit.ly/IPCRG-SPIROMETRY-WONCA-2018</a:t>
            </a:r>
            <a:r>
              <a:rPr lang="en-GB" sz="900" dirty="0"/>
              <a:t> </a:t>
            </a:r>
          </a:p>
        </p:txBody>
      </p:sp>
    </p:spTree>
    <p:extLst>
      <p:ext uri="{BB962C8B-B14F-4D97-AF65-F5344CB8AC3E}">
        <p14:creationId xmlns:p14="http://schemas.microsoft.com/office/powerpoint/2010/main" val="753682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C55C3-A9DC-4FB5-89D8-0ECD8CEB2ABF}"/>
              </a:ext>
            </a:extLst>
          </p:cNvPr>
          <p:cNvSpPr>
            <a:spLocks noGrp="1"/>
          </p:cNvSpPr>
          <p:nvPr>
            <p:ph type="title"/>
          </p:nvPr>
        </p:nvSpPr>
        <p:spPr/>
        <p:txBody>
          <a:bodyPr/>
          <a:lstStyle/>
          <a:p>
            <a:r>
              <a:rPr lang="en-GB" dirty="0" err="1"/>
              <a:t>Spirometric</a:t>
            </a:r>
            <a:r>
              <a:rPr lang="en-GB" dirty="0"/>
              <a:t> patterns</a:t>
            </a:r>
          </a:p>
        </p:txBody>
      </p:sp>
      <p:sp>
        <p:nvSpPr>
          <p:cNvPr id="23" name="Rounded Rectangle 57">
            <a:extLst>
              <a:ext uri="{FF2B5EF4-FFF2-40B4-BE49-F238E27FC236}">
                <a16:creationId xmlns:a16="http://schemas.microsoft.com/office/drawing/2014/main" id="{832915B5-C39E-4203-BA20-C6CA67AEA13A}"/>
              </a:ext>
            </a:extLst>
          </p:cNvPr>
          <p:cNvSpPr/>
          <p:nvPr/>
        </p:nvSpPr>
        <p:spPr>
          <a:xfrm>
            <a:off x="3206304" y="1177472"/>
            <a:ext cx="1751988" cy="7175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a:t>FEV1/FVC</a:t>
            </a:r>
            <a:endParaRPr lang="en-US" dirty="0"/>
          </a:p>
        </p:txBody>
      </p:sp>
      <p:sp>
        <p:nvSpPr>
          <p:cNvPr id="24" name="Rounded Rectangle 58">
            <a:extLst>
              <a:ext uri="{FF2B5EF4-FFF2-40B4-BE49-F238E27FC236}">
                <a16:creationId xmlns:a16="http://schemas.microsoft.com/office/drawing/2014/main" id="{7AFB7151-AD7B-40AB-A784-6419B5710B30}"/>
              </a:ext>
            </a:extLst>
          </p:cNvPr>
          <p:cNvSpPr/>
          <p:nvPr/>
        </p:nvSpPr>
        <p:spPr>
          <a:xfrm>
            <a:off x="5034466" y="1177472"/>
            <a:ext cx="1751988" cy="7175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a:t>FVC</a:t>
            </a:r>
            <a:endParaRPr lang="en-US" dirty="0"/>
          </a:p>
        </p:txBody>
      </p:sp>
      <p:sp>
        <p:nvSpPr>
          <p:cNvPr id="25" name="Rounded Rectangle 59">
            <a:extLst>
              <a:ext uri="{FF2B5EF4-FFF2-40B4-BE49-F238E27FC236}">
                <a16:creationId xmlns:a16="http://schemas.microsoft.com/office/drawing/2014/main" id="{8E1BE015-5333-4B88-8E7C-3D99D7535F2F}"/>
              </a:ext>
            </a:extLst>
          </p:cNvPr>
          <p:cNvSpPr/>
          <p:nvPr/>
        </p:nvSpPr>
        <p:spPr>
          <a:xfrm>
            <a:off x="6862627" y="1177472"/>
            <a:ext cx="1751988" cy="7175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a:t>FEV1</a:t>
            </a:r>
            <a:endParaRPr lang="en-US" dirty="0"/>
          </a:p>
        </p:txBody>
      </p:sp>
      <p:sp>
        <p:nvSpPr>
          <p:cNvPr id="26" name="Rounded Rectangle 60">
            <a:extLst>
              <a:ext uri="{FF2B5EF4-FFF2-40B4-BE49-F238E27FC236}">
                <a16:creationId xmlns:a16="http://schemas.microsoft.com/office/drawing/2014/main" id="{C0BFCE4A-C5FF-4A55-A669-454A3F3014F0}"/>
              </a:ext>
            </a:extLst>
          </p:cNvPr>
          <p:cNvSpPr/>
          <p:nvPr/>
        </p:nvSpPr>
        <p:spPr>
          <a:xfrm>
            <a:off x="253282" y="2054464"/>
            <a:ext cx="2876849" cy="717539"/>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b="1" dirty="0">
                <a:solidFill>
                  <a:schemeClr val="accent1"/>
                </a:solidFill>
              </a:rPr>
              <a:t>Obstruction</a:t>
            </a:r>
            <a:endParaRPr lang="en-US" b="1" dirty="0">
              <a:solidFill>
                <a:schemeClr val="accent1"/>
              </a:solidFill>
            </a:endParaRPr>
          </a:p>
        </p:txBody>
      </p:sp>
      <p:sp>
        <p:nvSpPr>
          <p:cNvPr id="27" name="Rounded Rectangle 61">
            <a:extLst>
              <a:ext uri="{FF2B5EF4-FFF2-40B4-BE49-F238E27FC236}">
                <a16:creationId xmlns:a16="http://schemas.microsoft.com/office/drawing/2014/main" id="{4B98A766-47A3-42B1-8866-A539EDE97518}"/>
              </a:ext>
            </a:extLst>
          </p:cNvPr>
          <p:cNvSpPr/>
          <p:nvPr/>
        </p:nvSpPr>
        <p:spPr>
          <a:xfrm>
            <a:off x="253282" y="2851729"/>
            <a:ext cx="2876849" cy="717539"/>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b="1">
                <a:solidFill>
                  <a:schemeClr val="accent1"/>
                </a:solidFill>
              </a:rPr>
              <a:t>Restriction</a:t>
            </a:r>
            <a:endParaRPr lang="en-US" b="1" dirty="0">
              <a:solidFill>
                <a:schemeClr val="accent1"/>
              </a:solidFill>
            </a:endParaRPr>
          </a:p>
        </p:txBody>
      </p:sp>
      <p:sp>
        <p:nvSpPr>
          <p:cNvPr id="28" name="Rounded Rectangle 62">
            <a:extLst>
              <a:ext uri="{FF2B5EF4-FFF2-40B4-BE49-F238E27FC236}">
                <a16:creationId xmlns:a16="http://schemas.microsoft.com/office/drawing/2014/main" id="{8698548F-25B6-484E-B063-B02605A36EF8}"/>
              </a:ext>
            </a:extLst>
          </p:cNvPr>
          <p:cNvSpPr/>
          <p:nvPr/>
        </p:nvSpPr>
        <p:spPr>
          <a:xfrm>
            <a:off x="253282" y="3648995"/>
            <a:ext cx="2876849" cy="786367"/>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b="1" dirty="0">
                <a:solidFill>
                  <a:schemeClr val="accent1"/>
                </a:solidFill>
              </a:rPr>
              <a:t>Mixed</a:t>
            </a:r>
          </a:p>
          <a:p>
            <a:pPr algn="ctr">
              <a:defRPr/>
            </a:pPr>
            <a:r>
              <a:rPr lang="pt-PT" sz="1400" b="1" dirty="0">
                <a:solidFill>
                  <a:schemeClr val="accent1"/>
                </a:solidFill>
              </a:rPr>
              <a:t>Obstruction and hyperinflation</a:t>
            </a:r>
            <a:endParaRPr lang="en-US" sz="1400" b="1" dirty="0">
              <a:solidFill>
                <a:schemeClr val="accent1"/>
              </a:solidFill>
            </a:endParaRPr>
          </a:p>
        </p:txBody>
      </p:sp>
      <p:sp>
        <p:nvSpPr>
          <p:cNvPr id="29" name="Rounded Rectangle 64">
            <a:extLst>
              <a:ext uri="{FF2B5EF4-FFF2-40B4-BE49-F238E27FC236}">
                <a16:creationId xmlns:a16="http://schemas.microsoft.com/office/drawing/2014/main" id="{4365CCBD-36C1-4751-87B8-A1B4AAB07A15}"/>
              </a:ext>
            </a:extLst>
          </p:cNvPr>
          <p:cNvSpPr/>
          <p:nvPr/>
        </p:nvSpPr>
        <p:spPr>
          <a:xfrm>
            <a:off x="3206318" y="2054467"/>
            <a:ext cx="1751976" cy="71753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8383B7"/>
              </a:solidFill>
              <a:effectLst>
                <a:outerShdw blurRad="38100" dist="38100" dir="2700000" algn="tl">
                  <a:srgbClr val="000000"/>
                </a:outerShdw>
              </a:effectLst>
              <a:ea typeface="ＭＳ Ｐゴシック" pitchFamily="33" charset="-128"/>
            </a:endParaRPr>
          </a:p>
        </p:txBody>
      </p:sp>
      <p:sp>
        <p:nvSpPr>
          <p:cNvPr id="30" name="AutoShape 4">
            <a:extLst>
              <a:ext uri="{FF2B5EF4-FFF2-40B4-BE49-F238E27FC236}">
                <a16:creationId xmlns:a16="http://schemas.microsoft.com/office/drawing/2014/main" id="{CADD7DEB-BF45-45C7-9170-AD8F950D9F90}"/>
              </a:ext>
            </a:extLst>
          </p:cNvPr>
          <p:cNvSpPr>
            <a:spLocks noChangeArrowheads="1"/>
          </p:cNvSpPr>
          <p:nvPr/>
        </p:nvSpPr>
        <p:spPr bwMode="auto">
          <a:xfrm flipV="1">
            <a:off x="3815701" y="2173171"/>
            <a:ext cx="379172" cy="439379"/>
          </a:xfrm>
          <a:prstGeom prst="upArrow">
            <a:avLst>
              <a:gd name="adj1" fmla="val 50000"/>
              <a:gd name="adj2" fmla="val 27679"/>
            </a:avLst>
          </a:prstGeom>
          <a:solidFill>
            <a:srgbClr val="FF0000"/>
          </a:solidFill>
          <a:ln w="9525">
            <a:solidFill>
              <a:schemeClr val="tx1"/>
            </a:solidFill>
            <a:miter lim="800000"/>
            <a:headEnd/>
            <a:tailEnd/>
          </a:ln>
        </p:spPr>
        <p:txBody>
          <a:bodyPr vert="eaVert" wrap="none" anchor="ctr"/>
          <a:lstStyle/>
          <a:p>
            <a:endParaRPr lang="en-US"/>
          </a:p>
        </p:txBody>
      </p:sp>
      <p:sp>
        <p:nvSpPr>
          <p:cNvPr id="31" name="Rounded Rectangle 67">
            <a:extLst>
              <a:ext uri="{FF2B5EF4-FFF2-40B4-BE49-F238E27FC236}">
                <a16:creationId xmlns:a16="http://schemas.microsoft.com/office/drawing/2014/main" id="{51A1F03E-8996-44BC-9EE8-7F855069FD73}"/>
              </a:ext>
            </a:extLst>
          </p:cNvPr>
          <p:cNvSpPr/>
          <p:nvPr/>
        </p:nvSpPr>
        <p:spPr>
          <a:xfrm>
            <a:off x="6862615" y="2054467"/>
            <a:ext cx="1751976" cy="71753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8383B7"/>
              </a:solidFill>
              <a:effectLst>
                <a:outerShdw blurRad="38100" dist="38100" dir="2700000" algn="tl">
                  <a:srgbClr val="000000"/>
                </a:outerShdw>
              </a:effectLst>
              <a:ea typeface="ＭＳ Ｐゴシック" pitchFamily="33" charset="-128"/>
            </a:endParaRPr>
          </a:p>
        </p:txBody>
      </p:sp>
      <p:sp>
        <p:nvSpPr>
          <p:cNvPr id="32" name="AutoShape 4">
            <a:extLst>
              <a:ext uri="{FF2B5EF4-FFF2-40B4-BE49-F238E27FC236}">
                <a16:creationId xmlns:a16="http://schemas.microsoft.com/office/drawing/2014/main" id="{18540DF7-91E4-4A01-99A1-9D12F942A318}"/>
              </a:ext>
            </a:extLst>
          </p:cNvPr>
          <p:cNvSpPr>
            <a:spLocks noChangeArrowheads="1"/>
          </p:cNvSpPr>
          <p:nvPr/>
        </p:nvSpPr>
        <p:spPr bwMode="auto">
          <a:xfrm flipV="1">
            <a:off x="7471998" y="2173171"/>
            <a:ext cx="379172" cy="439379"/>
          </a:xfrm>
          <a:prstGeom prst="upArrow">
            <a:avLst>
              <a:gd name="adj1" fmla="val 50000"/>
              <a:gd name="adj2" fmla="val 27679"/>
            </a:avLst>
          </a:prstGeom>
          <a:solidFill>
            <a:srgbClr val="FF0000"/>
          </a:solidFill>
          <a:ln w="9525">
            <a:solidFill>
              <a:schemeClr val="tx1"/>
            </a:solidFill>
            <a:miter lim="800000"/>
            <a:headEnd/>
            <a:tailEnd/>
          </a:ln>
        </p:spPr>
        <p:txBody>
          <a:bodyPr vert="eaVert" wrap="none" anchor="ctr"/>
          <a:lstStyle/>
          <a:p>
            <a:endParaRPr lang="en-US"/>
          </a:p>
        </p:txBody>
      </p:sp>
      <p:sp>
        <p:nvSpPr>
          <p:cNvPr id="33" name="Rounded Rectangle 69">
            <a:extLst>
              <a:ext uri="{FF2B5EF4-FFF2-40B4-BE49-F238E27FC236}">
                <a16:creationId xmlns:a16="http://schemas.microsoft.com/office/drawing/2014/main" id="{0D597160-4AC5-4CEC-BFF0-D55F25F92B16}"/>
              </a:ext>
            </a:extLst>
          </p:cNvPr>
          <p:cNvSpPr/>
          <p:nvPr/>
        </p:nvSpPr>
        <p:spPr>
          <a:xfrm>
            <a:off x="5034467" y="2851727"/>
            <a:ext cx="1751976" cy="71753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8383B7"/>
              </a:solidFill>
              <a:effectLst>
                <a:outerShdw blurRad="38100" dist="38100" dir="2700000" algn="tl">
                  <a:srgbClr val="000000"/>
                </a:outerShdw>
              </a:effectLst>
              <a:ea typeface="ＭＳ Ｐゴシック" pitchFamily="33" charset="-128"/>
            </a:endParaRPr>
          </a:p>
        </p:txBody>
      </p:sp>
      <p:sp>
        <p:nvSpPr>
          <p:cNvPr id="34" name="AutoShape 4">
            <a:extLst>
              <a:ext uri="{FF2B5EF4-FFF2-40B4-BE49-F238E27FC236}">
                <a16:creationId xmlns:a16="http://schemas.microsoft.com/office/drawing/2014/main" id="{74712A09-1972-4123-A3B0-4BF415222438}"/>
              </a:ext>
            </a:extLst>
          </p:cNvPr>
          <p:cNvSpPr>
            <a:spLocks noChangeArrowheads="1"/>
          </p:cNvSpPr>
          <p:nvPr/>
        </p:nvSpPr>
        <p:spPr bwMode="auto">
          <a:xfrm flipV="1">
            <a:off x="5720023" y="2970431"/>
            <a:ext cx="379172" cy="439379"/>
          </a:xfrm>
          <a:prstGeom prst="upArrow">
            <a:avLst>
              <a:gd name="adj1" fmla="val 50000"/>
              <a:gd name="adj2" fmla="val 27679"/>
            </a:avLst>
          </a:prstGeom>
          <a:solidFill>
            <a:srgbClr val="FF0000"/>
          </a:solidFill>
          <a:ln w="9525">
            <a:solidFill>
              <a:schemeClr val="tx1"/>
            </a:solidFill>
            <a:miter lim="800000"/>
            <a:headEnd/>
            <a:tailEnd/>
          </a:ln>
        </p:spPr>
        <p:txBody>
          <a:bodyPr vert="eaVert" wrap="none" anchor="ctr"/>
          <a:lstStyle/>
          <a:p>
            <a:endParaRPr lang="en-US"/>
          </a:p>
        </p:txBody>
      </p:sp>
      <p:sp>
        <p:nvSpPr>
          <p:cNvPr id="35" name="Rounded Rectangle 71">
            <a:extLst>
              <a:ext uri="{FF2B5EF4-FFF2-40B4-BE49-F238E27FC236}">
                <a16:creationId xmlns:a16="http://schemas.microsoft.com/office/drawing/2014/main" id="{DD50FFB7-C8C7-4A4A-A34C-8B7DD828C619}"/>
              </a:ext>
            </a:extLst>
          </p:cNvPr>
          <p:cNvSpPr/>
          <p:nvPr/>
        </p:nvSpPr>
        <p:spPr>
          <a:xfrm>
            <a:off x="5034467" y="3733263"/>
            <a:ext cx="1751976" cy="71298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8383B7"/>
              </a:solidFill>
              <a:effectLst>
                <a:outerShdw blurRad="38100" dist="38100" dir="2700000" algn="tl">
                  <a:srgbClr val="000000"/>
                </a:outerShdw>
              </a:effectLst>
              <a:ea typeface="ＭＳ Ｐゴシック" pitchFamily="33" charset="-128"/>
            </a:endParaRPr>
          </a:p>
        </p:txBody>
      </p:sp>
      <p:sp>
        <p:nvSpPr>
          <p:cNvPr id="36" name="AutoShape 4">
            <a:extLst>
              <a:ext uri="{FF2B5EF4-FFF2-40B4-BE49-F238E27FC236}">
                <a16:creationId xmlns:a16="http://schemas.microsoft.com/office/drawing/2014/main" id="{BD08A6A8-CC1D-48D8-BB6C-DE33DB299DE1}"/>
              </a:ext>
            </a:extLst>
          </p:cNvPr>
          <p:cNvSpPr>
            <a:spLocks noChangeArrowheads="1"/>
          </p:cNvSpPr>
          <p:nvPr/>
        </p:nvSpPr>
        <p:spPr bwMode="auto">
          <a:xfrm flipV="1">
            <a:off x="5736987" y="3851967"/>
            <a:ext cx="379172" cy="439379"/>
          </a:xfrm>
          <a:prstGeom prst="upArrow">
            <a:avLst>
              <a:gd name="adj1" fmla="val 50000"/>
              <a:gd name="adj2" fmla="val 27679"/>
            </a:avLst>
          </a:prstGeom>
          <a:solidFill>
            <a:srgbClr val="FF0000"/>
          </a:solidFill>
          <a:ln w="9525">
            <a:solidFill>
              <a:schemeClr val="tx1"/>
            </a:solidFill>
            <a:miter lim="800000"/>
            <a:headEnd/>
            <a:tailEnd/>
          </a:ln>
        </p:spPr>
        <p:txBody>
          <a:bodyPr vert="eaVert" wrap="none" anchor="ctr"/>
          <a:lstStyle/>
          <a:p>
            <a:endParaRPr lang="en-US"/>
          </a:p>
        </p:txBody>
      </p:sp>
      <p:sp>
        <p:nvSpPr>
          <p:cNvPr id="37" name="Rounded Rectangle 73">
            <a:extLst>
              <a:ext uri="{FF2B5EF4-FFF2-40B4-BE49-F238E27FC236}">
                <a16:creationId xmlns:a16="http://schemas.microsoft.com/office/drawing/2014/main" id="{1C8D1CA0-C51C-422D-BE05-D296DDF7335A}"/>
              </a:ext>
            </a:extLst>
          </p:cNvPr>
          <p:cNvSpPr/>
          <p:nvPr/>
        </p:nvSpPr>
        <p:spPr>
          <a:xfrm>
            <a:off x="6862615" y="3728714"/>
            <a:ext cx="1751976" cy="70664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8383B7"/>
              </a:solidFill>
              <a:effectLst>
                <a:outerShdw blurRad="38100" dist="38100" dir="2700000" algn="tl">
                  <a:srgbClr val="000000"/>
                </a:outerShdw>
              </a:effectLst>
              <a:ea typeface="ＭＳ Ｐゴシック" pitchFamily="33" charset="-128"/>
            </a:endParaRPr>
          </a:p>
        </p:txBody>
      </p:sp>
      <p:sp>
        <p:nvSpPr>
          <p:cNvPr id="38" name="AutoShape 4">
            <a:extLst>
              <a:ext uri="{FF2B5EF4-FFF2-40B4-BE49-F238E27FC236}">
                <a16:creationId xmlns:a16="http://schemas.microsoft.com/office/drawing/2014/main" id="{363AC713-073D-447E-9DC9-C5E286899C1A}"/>
              </a:ext>
            </a:extLst>
          </p:cNvPr>
          <p:cNvSpPr>
            <a:spLocks noChangeArrowheads="1"/>
          </p:cNvSpPr>
          <p:nvPr/>
        </p:nvSpPr>
        <p:spPr bwMode="auto">
          <a:xfrm flipV="1">
            <a:off x="7556319" y="3851967"/>
            <a:ext cx="379172" cy="439379"/>
          </a:xfrm>
          <a:prstGeom prst="upArrow">
            <a:avLst>
              <a:gd name="adj1" fmla="val 50000"/>
              <a:gd name="adj2" fmla="val 27679"/>
            </a:avLst>
          </a:prstGeom>
          <a:solidFill>
            <a:srgbClr val="FF0000"/>
          </a:solidFill>
          <a:ln w="9525">
            <a:solidFill>
              <a:schemeClr val="tx1"/>
            </a:solidFill>
            <a:miter lim="800000"/>
            <a:headEnd/>
            <a:tailEnd/>
          </a:ln>
        </p:spPr>
        <p:txBody>
          <a:bodyPr vert="eaVert" wrap="none" anchor="ctr"/>
          <a:lstStyle/>
          <a:p>
            <a:endParaRPr lang="en-US"/>
          </a:p>
        </p:txBody>
      </p:sp>
      <p:sp>
        <p:nvSpPr>
          <p:cNvPr id="39" name="Rounded Rectangle 75">
            <a:extLst>
              <a:ext uri="{FF2B5EF4-FFF2-40B4-BE49-F238E27FC236}">
                <a16:creationId xmlns:a16="http://schemas.microsoft.com/office/drawing/2014/main" id="{E977CFC0-1440-494D-A977-91C5FA920234}"/>
              </a:ext>
            </a:extLst>
          </p:cNvPr>
          <p:cNvSpPr/>
          <p:nvPr/>
        </p:nvSpPr>
        <p:spPr>
          <a:xfrm>
            <a:off x="3282492" y="3728714"/>
            <a:ext cx="1675803" cy="71753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8383B7"/>
              </a:solidFill>
              <a:effectLst>
                <a:outerShdw blurRad="38100" dist="38100" dir="2700000" algn="tl">
                  <a:srgbClr val="000000"/>
                </a:outerShdw>
              </a:effectLst>
              <a:ea typeface="ＭＳ Ｐゴシック" pitchFamily="33" charset="-128"/>
            </a:endParaRPr>
          </a:p>
        </p:txBody>
      </p:sp>
      <p:sp>
        <p:nvSpPr>
          <p:cNvPr id="40" name="AutoShape 4">
            <a:extLst>
              <a:ext uri="{FF2B5EF4-FFF2-40B4-BE49-F238E27FC236}">
                <a16:creationId xmlns:a16="http://schemas.microsoft.com/office/drawing/2014/main" id="{2087316C-EEF1-496D-B285-3C1FEE749DD8}"/>
              </a:ext>
            </a:extLst>
          </p:cNvPr>
          <p:cNvSpPr>
            <a:spLocks noChangeArrowheads="1"/>
          </p:cNvSpPr>
          <p:nvPr/>
        </p:nvSpPr>
        <p:spPr bwMode="auto">
          <a:xfrm flipV="1">
            <a:off x="3815701" y="3847416"/>
            <a:ext cx="379172" cy="439379"/>
          </a:xfrm>
          <a:prstGeom prst="upArrow">
            <a:avLst>
              <a:gd name="adj1" fmla="val 50000"/>
              <a:gd name="adj2" fmla="val 27679"/>
            </a:avLst>
          </a:prstGeom>
          <a:solidFill>
            <a:srgbClr val="FF0000"/>
          </a:solidFill>
          <a:ln w="9525">
            <a:solidFill>
              <a:schemeClr val="tx1"/>
            </a:solidFill>
            <a:miter lim="800000"/>
            <a:headEnd/>
            <a:tailEnd/>
          </a:ln>
        </p:spPr>
        <p:txBody>
          <a:bodyPr vert="eaVert" wrap="none" anchor="ctr"/>
          <a:lstStyle/>
          <a:p>
            <a:endParaRPr lang="en-US"/>
          </a:p>
        </p:txBody>
      </p:sp>
      <p:sp>
        <p:nvSpPr>
          <p:cNvPr id="41" name="Rounded Rectangle 77">
            <a:extLst>
              <a:ext uri="{FF2B5EF4-FFF2-40B4-BE49-F238E27FC236}">
                <a16:creationId xmlns:a16="http://schemas.microsoft.com/office/drawing/2014/main" id="{0FE39450-BA90-4F55-9AF4-E5B2BD2A6E11}"/>
              </a:ext>
            </a:extLst>
          </p:cNvPr>
          <p:cNvSpPr/>
          <p:nvPr/>
        </p:nvSpPr>
        <p:spPr>
          <a:xfrm>
            <a:off x="3206318" y="2851727"/>
            <a:ext cx="1751976" cy="71753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8383B7"/>
              </a:solidFill>
              <a:effectLst>
                <a:outerShdw blurRad="38100" dist="38100" dir="2700000" algn="tl">
                  <a:srgbClr val="000000"/>
                </a:outerShdw>
              </a:effectLst>
              <a:ea typeface="ＭＳ Ｐゴシック" pitchFamily="33" charset="-128"/>
            </a:endParaRPr>
          </a:p>
        </p:txBody>
      </p:sp>
      <p:sp>
        <p:nvSpPr>
          <p:cNvPr id="42" name="Rounded Rectangle 84">
            <a:extLst>
              <a:ext uri="{FF2B5EF4-FFF2-40B4-BE49-F238E27FC236}">
                <a16:creationId xmlns:a16="http://schemas.microsoft.com/office/drawing/2014/main" id="{982183FD-8B4C-4A78-8D6C-D6C01A4A77F6}"/>
              </a:ext>
            </a:extLst>
          </p:cNvPr>
          <p:cNvSpPr/>
          <p:nvPr/>
        </p:nvSpPr>
        <p:spPr>
          <a:xfrm>
            <a:off x="5034467" y="2054467"/>
            <a:ext cx="1751976" cy="71753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8383B7"/>
              </a:solidFill>
              <a:effectLst>
                <a:outerShdw blurRad="38100" dist="38100" dir="2700000" algn="tl">
                  <a:srgbClr val="000000"/>
                </a:outerShdw>
              </a:effectLst>
              <a:ea typeface="ＭＳ Ｐゴシック" pitchFamily="33" charset="-128"/>
            </a:endParaRPr>
          </a:p>
        </p:txBody>
      </p:sp>
      <p:sp>
        <p:nvSpPr>
          <p:cNvPr id="43" name="Rounded Rectangle 85">
            <a:extLst>
              <a:ext uri="{FF2B5EF4-FFF2-40B4-BE49-F238E27FC236}">
                <a16:creationId xmlns:a16="http://schemas.microsoft.com/office/drawing/2014/main" id="{6C6EC32E-94C3-47E1-9DC2-E2CAA277E04A}"/>
              </a:ext>
            </a:extLst>
          </p:cNvPr>
          <p:cNvSpPr/>
          <p:nvPr/>
        </p:nvSpPr>
        <p:spPr>
          <a:xfrm>
            <a:off x="6862615" y="2851727"/>
            <a:ext cx="1751976" cy="71753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8383B7"/>
              </a:solidFill>
              <a:effectLst>
                <a:outerShdw blurRad="38100" dist="38100" dir="2700000" algn="tl">
                  <a:srgbClr val="000000"/>
                </a:outerShdw>
              </a:effectLst>
              <a:ea typeface="ＭＳ Ｐゴシック" pitchFamily="33" charset="-128"/>
            </a:endParaRPr>
          </a:p>
        </p:txBody>
      </p:sp>
      <p:sp>
        <p:nvSpPr>
          <p:cNvPr id="44" name="Rectangle 10">
            <a:extLst>
              <a:ext uri="{FF2B5EF4-FFF2-40B4-BE49-F238E27FC236}">
                <a16:creationId xmlns:a16="http://schemas.microsoft.com/office/drawing/2014/main" id="{EF32A957-1367-4D76-91AA-0E389E5CBC77}"/>
              </a:ext>
            </a:extLst>
          </p:cNvPr>
          <p:cNvSpPr>
            <a:spLocks noChangeArrowheads="1"/>
          </p:cNvSpPr>
          <p:nvPr/>
        </p:nvSpPr>
        <p:spPr bwMode="auto">
          <a:xfrm>
            <a:off x="5643849" y="2054467"/>
            <a:ext cx="473964" cy="584657"/>
          </a:xfrm>
          <a:prstGeom prst="rect">
            <a:avLst/>
          </a:prstGeom>
          <a:noFill/>
          <a:ln w="9525">
            <a:noFill/>
            <a:miter lim="800000"/>
            <a:headEnd/>
            <a:tailEnd/>
          </a:ln>
          <a:effectLst/>
        </p:spPr>
        <p:txBody>
          <a:bodyPr wrap="none">
            <a:spAutoFit/>
          </a:bodyPr>
          <a:lstStyle/>
          <a:p>
            <a:pPr algn="ctr" eaLnBrk="0" hangingPunct="0">
              <a:defRPr/>
            </a:pPr>
            <a:r>
              <a:rPr lang="en-GB" sz="2800" i="1" dirty="0">
                <a:solidFill>
                  <a:srgbClr val="C00000"/>
                </a:solidFill>
                <a:effectLst>
                  <a:outerShdw blurRad="38100" dist="38100" dir="2700000" algn="tl">
                    <a:srgbClr val="000000"/>
                  </a:outerShdw>
                </a:effectLst>
              </a:rPr>
              <a:t>N</a:t>
            </a:r>
          </a:p>
        </p:txBody>
      </p:sp>
      <p:grpSp>
        <p:nvGrpSpPr>
          <p:cNvPr id="45" name="Group 39">
            <a:extLst>
              <a:ext uri="{FF2B5EF4-FFF2-40B4-BE49-F238E27FC236}">
                <a16:creationId xmlns:a16="http://schemas.microsoft.com/office/drawing/2014/main" id="{455BB118-F8C6-4BC7-8248-6C30C0EB35A0}"/>
              </a:ext>
            </a:extLst>
          </p:cNvPr>
          <p:cNvGrpSpPr>
            <a:grpSpLocks/>
          </p:cNvGrpSpPr>
          <p:nvPr/>
        </p:nvGrpSpPr>
        <p:grpSpPr bwMode="auto">
          <a:xfrm>
            <a:off x="7273949" y="2772002"/>
            <a:ext cx="731259" cy="738794"/>
            <a:chOff x="2509" y="2302"/>
            <a:chExt cx="432" cy="417"/>
          </a:xfrm>
        </p:grpSpPr>
        <p:sp>
          <p:nvSpPr>
            <p:cNvPr id="46" name="Line 21">
              <a:extLst>
                <a:ext uri="{FF2B5EF4-FFF2-40B4-BE49-F238E27FC236}">
                  <a16:creationId xmlns:a16="http://schemas.microsoft.com/office/drawing/2014/main" id="{5640FF0C-FC4A-4AC1-B14B-913CC2CC65C8}"/>
                </a:ext>
              </a:extLst>
            </p:cNvPr>
            <p:cNvSpPr>
              <a:spLocks noChangeShapeType="1"/>
            </p:cNvSpPr>
            <p:nvPr/>
          </p:nvSpPr>
          <p:spPr bwMode="auto">
            <a:xfrm flipH="1">
              <a:off x="2629" y="2319"/>
              <a:ext cx="232" cy="272"/>
            </a:xfrm>
            <a:prstGeom prst="line">
              <a:avLst/>
            </a:prstGeom>
            <a:noFill/>
            <a:ln w="9525">
              <a:solidFill>
                <a:schemeClr val="bg1"/>
              </a:solidFill>
              <a:round/>
              <a:headEnd/>
              <a:tailEnd/>
            </a:ln>
          </p:spPr>
          <p:txBody>
            <a:bodyPr/>
            <a:lstStyle/>
            <a:p>
              <a:endParaRPr lang="pt-PT"/>
            </a:p>
          </p:txBody>
        </p:sp>
        <p:sp>
          <p:nvSpPr>
            <p:cNvPr id="47" name="Rectangle 22">
              <a:extLst>
                <a:ext uri="{FF2B5EF4-FFF2-40B4-BE49-F238E27FC236}">
                  <a16:creationId xmlns:a16="http://schemas.microsoft.com/office/drawing/2014/main" id="{26D8366A-171A-4448-92CA-BC28B154F980}"/>
                </a:ext>
              </a:extLst>
            </p:cNvPr>
            <p:cNvSpPr>
              <a:spLocks noChangeArrowheads="1"/>
            </p:cNvSpPr>
            <p:nvPr/>
          </p:nvSpPr>
          <p:spPr bwMode="auto">
            <a:xfrm>
              <a:off x="2509" y="2302"/>
              <a:ext cx="208" cy="212"/>
            </a:xfrm>
            <a:prstGeom prst="rect">
              <a:avLst/>
            </a:prstGeom>
            <a:noFill/>
            <a:ln w="9525">
              <a:noFill/>
              <a:miter lim="800000"/>
              <a:headEnd/>
              <a:tailEnd/>
            </a:ln>
            <a:effectLst/>
          </p:spPr>
          <p:txBody>
            <a:bodyPr wrap="none">
              <a:spAutoFit/>
            </a:bodyPr>
            <a:lstStyle/>
            <a:p>
              <a:pPr algn="ctr" eaLnBrk="0" hangingPunct="0">
                <a:defRPr/>
              </a:pPr>
              <a:r>
                <a:rPr lang="en-GB" sz="1600" i="1">
                  <a:solidFill>
                    <a:srgbClr val="C00000"/>
                  </a:solidFill>
                  <a:effectLst>
                    <a:outerShdw blurRad="38100" dist="38100" dir="2700000" algn="tl">
                      <a:srgbClr val="000000"/>
                    </a:outerShdw>
                  </a:effectLst>
                </a:rPr>
                <a:t>N</a:t>
              </a:r>
            </a:p>
          </p:txBody>
        </p:sp>
        <p:sp>
          <p:nvSpPr>
            <p:cNvPr id="48" name="AutoShape 23">
              <a:extLst>
                <a:ext uri="{FF2B5EF4-FFF2-40B4-BE49-F238E27FC236}">
                  <a16:creationId xmlns:a16="http://schemas.microsoft.com/office/drawing/2014/main" id="{8B263B3F-B26F-49FB-8B19-C9EA8A5BDEF9}"/>
                </a:ext>
              </a:extLst>
            </p:cNvPr>
            <p:cNvSpPr>
              <a:spLocks noChangeArrowheads="1"/>
            </p:cNvSpPr>
            <p:nvPr/>
          </p:nvSpPr>
          <p:spPr bwMode="auto">
            <a:xfrm flipV="1">
              <a:off x="2717" y="2471"/>
              <a:ext cx="224" cy="248"/>
            </a:xfrm>
            <a:prstGeom prst="upArrow">
              <a:avLst>
                <a:gd name="adj1" fmla="val 50000"/>
                <a:gd name="adj2" fmla="val 27679"/>
              </a:avLst>
            </a:prstGeom>
            <a:solidFill>
              <a:srgbClr val="FF0000"/>
            </a:solidFill>
            <a:ln w="9525">
              <a:solidFill>
                <a:schemeClr val="tx1"/>
              </a:solidFill>
              <a:miter lim="800000"/>
              <a:headEnd/>
              <a:tailEnd/>
            </a:ln>
          </p:spPr>
          <p:txBody>
            <a:bodyPr vert="eaVert" wrap="none" anchor="ctr"/>
            <a:lstStyle/>
            <a:p>
              <a:endParaRPr lang="en-US"/>
            </a:p>
          </p:txBody>
        </p:sp>
        <p:sp>
          <p:nvSpPr>
            <p:cNvPr id="49" name="Line 25">
              <a:extLst>
                <a:ext uri="{FF2B5EF4-FFF2-40B4-BE49-F238E27FC236}">
                  <a16:creationId xmlns:a16="http://schemas.microsoft.com/office/drawing/2014/main" id="{04C98AF8-83D9-4B8C-AF62-065B1059907D}"/>
                </a:ext>
              </a:extLst>
            </p:cNvPr>
            <p:cNvSpPr>
              <a:spLocks noChangeShapeType="1"/>
            </p:cNvSpPr>
            <p:nvPr/>
          </p:nvSpPr>
          <p:spPr bwMode="auto">
            <a:xfrm flipH="1">
              <a:off x="2573" y="2359"/>
              <a:ext cx="233" cy="280"/>
            </a:xfrm>
            <a:prstGeom prst="line">
              <a:avLst/>
            </a:prstGeom>
            <a:noFill/>
            <a:ln w="38100">
              <a:solidFill>
                <a:srgbClr val="C00000"/>
              </a:solidFill>
              <a:round/>
              <a:headEnd/>
              <a:tailEnd/>
            </a:ln>
          </p:spPr>
          <p:txBody>
            <a:bodyPr/>
            <a:lstStyle/>
            <a:p>
              <a:endParaRPr lang="pt-PT"/>
            </a:p>
          </p:txBody>
        </p:sp>
      </p:grpSp>
      <p:sp>
        <p:nvSpPr>
          <p:cNvPr id="50" name="Rectangle 10">
            <a:extLst>
              <a:ext uri="{FF2B5EF4-FFF2-40B4-BE49-F238E27FC236}">
                <a16:creationId xmlns:a16="http://schemas.microsoft.com/office/drawing/2014/main" id="{EC9A58FD-0457-4D82-9F57-7D03710CD497}"/>
              </a:ext>
            </a:extLst>
          </p:cNvPr>
          <p:cNvSpPr>
            <a:spLocks noChangeArrowheads="1"/>
          </p:cNvSpPr>
          <p:nvPr/>
        </p:nvSpPr>
        <p:spPr bwMode="auto">
          <a:xfrm>
            <a:off x="3804783" y="2859285"/>
            <a:ext cx="473964" cy="584657"/>
          </a:xfrm>
          <a:prstGeom prst="rect">
            <a:avLst/>
          </a:prstGeom>
          <a:noFill/>
          <a:ln w="9525">
            <a:noFill/>
            <a:miter lim="800000"/>
            <a:headEnd/>
            <a:tailEnd/>
          </a:ln>
          <a:effectLst/>
        </p:spPr>
        <p:txBody>
          <a:bodyPr wrap="none">
            <a:spAutoFit/>
          </a:bodyPr>
          <a:lstStyle/>
          <a:p>
            <a:pPr algn="ctr" eaLnBrk="0" hangingPunct="0">
              <a:defRPr/>
            </a:pPr>
            <a:r>
              <a:rPr lang="en-GB" sz="2800" i="1" dirty="0">
                <a:solidFill>
                  <a:srgbClr val="C00000"/>
                </a:solidFill>
                <a:effectLst>
                  <a:outerShdw blurRad="38100" dist="38100" dir="2700000" algn="tl">
                    <a:srgbClr val="000000"/>
                  </a:outerShdw>
                </a:effectLst>
              </a:rPr>
              <a:t>N</a:t>
            </a:r>
          </a:p>
        </p:txBody>
      </p:sp>
      <p:graphicFrame>
        <p:nvGraphicFramePr>
          <p:cNvPr id="52" name="Tabela 6">
            <a:extLst>
              <a:ext uri="{FF2B5EF4-FFF2-40B4-BE49-F238E27FC236}">
                <a16:creationId xmlns:a16="http://schemas.microsoft.com/office/drawing/2014/main" id="{BEA804D8-7542-43B9-9BB2-6DA18FD8C98C}"/>
              </a:ext>
            </a:extLst>
          </p:cNvPr>
          <p:cNvGraphicFramePr>
            <a:graphicFrameLocks noGrp="1"/>
          </p:cNvGraphicFramePr>
          <p:nvPr/>
        </p:nvGraphicFramePr>
        <p:xfrm>
          <a:off x="4819681" y="4735631"/>
          <a:ext cx="6781357" cy="1403800"/>
        </p:xfrm>
        <a:graphic>
          <a:graphicData uri="http://schemas.openxmlformats.org/drawingml/2006/table">
            <a:tbl>
              <a:tblPr>
                <a:tableStyleId>{69CF1AB2-1976-4502-BF36-3FF5EA218861}</a:tableStyleId>
              </a:tblPr>
              <a:tblGrid>
                <a:gridCol w="3486907">
                  <a:extLst>
                    <a:ext uri="{9D8B030D-6E8A-4147-A177-3AD203B41FA5}">
                      <a16:colId xmlns:a16="http://schemas.microsoft.com/office/drawing/2014/main" val="20000"/>
                    </a:ext>
                  </a:extLst>
                </a:gridCol>
                <a:gridCol w="3294450">
                  <a:extLst>
                    <a:ext uri="{9D8B030D-6E8A-4147-A177-3AD203B41FA5}">
                      <a16:colId xmlns:a16="http://schemas.microsoft.com/office/drawing/2014/main" val="20001"/>
                    </a:ext>
                  </a:extLst>
                </a:gridCol>
              </a:tblGrid>
              <a:tr h="350950">
                <a:tc>
                  <a:txBody>
                    <a:bodyPr/>
                    <a:lstStyle/>
                    <a:p>
                      <a:pPr algn="ctr">
                        <a:lnSpc>
                          <a:spcPct val="115000"/>
                        </a:lnSpc>
                        <a:spcAft>
                          <a:spcPts val="0"/>
                        </a:spcAft>
                      </a:pPr>
                      <a:r>
                        <a:rPr lang="pt-PT" sz="1600" dirty="0"/>
                        <a:t>Mild Obstruction</a:t>
                      </a:r>
                      <a:endParaRPr lang="pt-PT" sz="1600" b="1" dirty="0">
                        <a:latin typeface="Calibri"/>
                        <a:ea typeface="Calibri"/>
                        <a:cs typeface="Times New Roman"/>
                      </a:endParaRPr>
                    </a:p>
                  </a:txBody>
                  <a:tcPr marL="68580" marR="68580" marT="0" marB="0" anchor="ctr"/>
                </a:tc>
                <a:tc>
                  <a:txBody>
                    <a:bodyPr/>
                    <a:lstStyle/>
                    <a:p>
                      <a:pPr algn="ctr">
                        <a:lnSpc>
                          <a:spcPct val="115000"/>
                        </a:lnSpc>
                        <a:spcAft>
                          <a:spcPts val="0"/>
                        </a:spcAft>
                      </a:pPr>
                      <a:r>
                        <a:rPr lang="pt-PT" sz="1800" dirty="0"/>
                        <a:t>FEV</a:t>
                      </a:r>
                      <a:r>
                        <a:rPr lang="pt-PT" sz="1800" baseline="0" dirty="0"/>
                        <a:t>1</a:t>
                      </a:r>
                      <a:r>
                        <a:rPr lang="pt-PT" sz="1800" dirty="0"/>
                        <a:t> </a:t>
                      </a:r>
                      <a:r>
                        <a:rPr lang="pt-PT" sz="1800" dirty="0">
                          <a:sym typeface="Symbol"/>
                        </a:rPr>
                        <a:t></a:t>
                      </a:r>
                      <a:r>
                        <a:rPr lang="pt-PT" sz="1800" dirty="0"/>
                        <a:t>80%</a:t>
                      </a:r>
                      <a:endParaRPr lang="pt-PT" sz="1600" b="1" dirty="0">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350950">
                <a:tc>
                  <a:txBody>
                    <a:bodyPr/>
                    <a:lstStyle/>
                    <a:p>
                      <a:pPr algn="ctr">
                        <a:lnSpc>
                          <a:spcPct val="115000"/>
                        </a:lnSpc>
                        <a:spcAft>
                          <a:spcPts val="0"/>
                        </a:spcAft>
                      </a:pPr>
                      <a:r>
                        <a:rPr lang="pt-PT" sz="1600" dirty="0"/>
                        <a:t>Moderate Obstruction</a:t>
                      </a:r>
                      <a:endParaRPr lang="pt-PT" sz="1600" b="1" dirty="0">
                        <a:latin typeface="Calibri"/>
                        <a:ea typeface="Calibri"/>
                        <a:cs typeface="Times New Roman"/>
                      </a:endParaRPr>
                    </a:p>
                  </a:txBody>
                  <a:tcPr marL="68580" marR="68580" marT="0" marB="0" anchor="ctr"/>
                </a:tc>
                <a:tc>
                  <a:txBody>
                    <a:bodyPr/>
                    <a:lstStyle/>
                    <a:p>
                      <a:pPr algn="ctr" fontAlgn="base">
                        <a:spcBef>
                          <a:spcPts val="670"/>
                        </a:spcBef>
                        <a:spcAft>
                          <a:spcPts val="0"/>
                        </a:spcAft>
                      </a:pPr>
                      <a:r>
                        <a:rPr lang="pt-PT" sz="1800" kern="1200" dirty="0"/>
                        <a:t>FEV1 &lt;80%  </a:t>
                      </a:r>
                      <a:r>
                        <a:rPr lang="pt-PT" sz="1800" kern="1200" dirty="0">
                          <a:sym typeface="Symbol"/>
                        </a:rPr>
                        <a:t></a:t>
                      </a:r>
                      <a:r>
                        <a:rPr lang="pt-PT" sz="1800" kern="1200" dirty="0"/>
                        <a:t>50% </a:t>
                      </a:r>
                      <a:endParaRPr lang="pt-PT" sz="1800" b="1" kern="1200" dirty="0">
                        <a:solidFill>
                          <a:schemeClr val="tx1"/>
                        </a:solidFill>
                        <a:latin typeface="Calibri"/>
                        <a:ea typeface="Calibri"/>
                        <a:cs typeface="Times New Roman"/>
                      </a:endParaRPr>
                    </a:p>
                  </a:txBody>
                  <a:tcPr marL="68580" marR="68580" marT="0" marB="0" anchor="ctr"/>
                </a:tc>
                <a:extLst>
                  <a:ext uri="{0D108BD9-81ED-4DB2-BD59-A6C34878D82A}">
                    <a16:rowId xmlns:a16="http://schemas.microsoft.com/office/drawing/2014/main" val="10001"/>
                  </a:ext>
                </a:extLst>
              </a:tr>
              <a:tr h="350950">
                <a:tc>
                  <a:txBody>
                    <a:bodyPr/>
                    <a:lstStyle/>
                    <a:p>
                      <a:pPr algn="ctr">
                        <a:lnSpc>
                          <a:spcPct val="115000"/>
                        </a:lnSpc>
                        <a:spcAft>
                          <a:spcPts val="0"/>
                        </a:spcAft>
                      </a:pPr>
                      <a:r>
                        <a:rPr lang="pt-PT" sz="1600" dirty="0"/>
                        <a:t>Severe Obstruction</a:t>
                      </a:r>
                      <a:endParaRPr lang="pt-PT" sz="1600" b="1" dirty="0">
                        <a:latin typeface="Calibri"/>
                        <a:ea typeface="Calibri"/>
                        <a:cs typeface="Times New Roman"/>
                      </a:endParaRPr>
                    </a:p>
                  </a:txBody>
                  <a:tcPr marL="68580" marR="68580" marT="0" marB="0" anchor="ctr"/>
                </a:tc>
                <a:tc>
                  <a:txBody>
                    <a:bodyPr/>
                    <a:lstStyle/>
                    <a:p>
                      <a:pPr algn="ctr" fontAlgn="base">
                        <a:spcBef>
                          <a:spcPts val="670"/>
                        </a:spcBef>
                        <a:spcAft>
                          <a:spcPts val="0"/>
                        </a:spcAft>
                      </a:pPr>
                      <a:r>
                        <a:rPr lang="pt-PT" sz="1800" kern="1200" dirty="0"/>
                        <a:t>FEV1 &lt;50%  </a:t>
                      </a:r>
                      <a:r>
                        <a:rPr lang="pt-PT" sz="1800" kern="1200" dirty="0">
                          <a:sym typeface="Symbol"/>
                        </a:rPr>
                        <a:t></a:t>
                      </a:r>
                      <a:r>
                        <a:rPr lang="pt-PT" sz="1800" kern="1200" dirty="0"/>
                        <a:t>35% </a:t>
                      </a:r>
                      <a:endParaRPr lang="pt-PT" sz="1800" b="1" kern="1200" dirty="0">
                        <a:solidFill>
                          <a:schemeClr val="tx1"/>
                        </a:solidFill>
                        <a:latin typeface="Calibri"/>
                        <a:ea typeface="Calibri"/>
                        <a:cs typeface="Times New Roman"/>
                      </a:endParaRPr>
                    </a:p>
                  </a:txBody>
                  <a:tcPr marL="68580" marR="68580" marT="0" marB="0" anchor="ctr"/>
                </a:tc>
                <a:extLst>
                  <a:ext uri="{0D108BD9-81ED-4DB2-BD59-A6C34878D82A}">
                    <a16:rowId xmlns:a16="http://schemas.microsoft.com/office/drawing/2014/main" val="10002"/>
                  </a:ext>
                </a:extLst>
              </a:tr>
              <a:tr h="350950">
                <a:tc>
                  <a:txBody>
                    <a:bodyPr/>
                    <a:lstStyle/>
                    <a:p>
                      <a:pPr algn="ctr">
                        <a:lnSpc>
                          <a:spcPct val="115000"/>
                        </a:lnSpc>
                        <a:spcAft>
                          <a:spcPts val="0"/>
                        </a:spcAft>
                      </a:pPr>
                      <a:r>
                        <a:rPr lang="pt-PT" sz="1600" dirty="0"/>
                        <a:t>Very</a:t>
                      </a:r>
                      <a:r>
                        <a:rPr lang="pt-PT" sz="1600" baseline="0" dirty="0"/>
                        <a:t> Severe Obstruction</a:t>
                      </a:r>
                      <a:endParaRPr lang="pt-PT" sz="1600" b="1" dirty="0">
                        <a:latin typeface="Calibri"/>
                        <a:ea typeface="Calibri"/>
                        <a:cs typeface="Times New Roman"/>
                      </a:endParaRPr>
                    </a:p>
                  </a:txBody>
                  <a:tcPr marL="68580" marR="68580" marT="0" marB="0" anchor="ctr"/>
                </a:tc>
                <a:tc>
                  <a:txBody>
                    <a:bodyPr/>
                    <a:lstStyle/>
                    <a:p>
                      <a:pPr algn="ctr">
                        <a:lnSpc>
                          <a:spcPct val="115000"/>
                        </a:lnSpc>
                        <a:spcAft>
                          <a:spcPts val="0"/>
                        </a:spcAft>
                      </a:pPr>
                      <a:r>
                        <a:rPr lang="pt-PT" sz="1800" kern="1200" dirty="0"/>
                        <a:t>FEV1 &lt;35% </a:t>
                      </a:r>
                      <a:endParaRPr lang="pt-PT" sz="1800" b="1" kern="1200" dirty="0">
                        <a:solidFill>
                          <a:schemeClr val="tx1"/>
                        </a:solidFill>
                        <a:latin typeface="Calibri"/>
                        <a:ea typeface="Calibri"/>
                        <a:cs typeface="Times New Roman"/>
                      </a:endParaRPr>
                    </a:p>
                  </a:txBody>
                  <a:tcPr marL="68580" marR="68580" marT="0" marB="0" anchor="ctr"/>
                </a:tc>
                <a:extLst>
                  <a:ext uri="{0D108BD9-81ED-4DB2-BD59-A6C34878D82A}">
                    <a16:rowId xmlns:a16="http://schemas.microsoft.com/office/drawing/2014/main" val="10003"/>
                  </a:ext>
                </a:extLst>
              </a:tr>
            </a:tbl>
          </a:graphicData>
        </a:graphic>
      </p:graphicFrame>
      <p:grpSp>
        <p:nvGrpSpPr>
          <p:cNvPr id="53" name="Group 58">
            <a:extLst>
              <a:ext uri="{FF2B5EF4-FFF2-40B4-BE49-F238E27FC236}">
                <a16:creationId xmlns:a16="http://schemas.microsoft.com/office/drawing/2014/main" id="{6D7E8126-3F4B-42EC-B5EA-F26996617DFA}"/>
              </a:ext>
            </a:extLst>
          </p:cNvPr>
          <p:cNvGrpSpPr>
            <a:grpSpLocks/>
          </p:cNvGrpSpPr>
          <p:nvPr/>
        </p:nvGrpSpPr>
        <p:grpSpPr bwMode="auto">
          <a:xfrm>
            <a:off x="8745371" y="1895833"/>
            <a:ext cx="734645" cy="756512"/>
            <a:chOff x="5028" y="1778"/>
            <a:chExt cx="434" cy="427"/>
          </a:xfrm>
        </p:grpSpPr>
        <p:sp>
          <p:nvSpPr>
            <p:cNvPr id="54" name="Freeform 40">
              <a:extLst>
                <a:ext uri="{FF2B5EF4-FFF2-40B4-BE49-F238E27FC236}">
                  <a16:creationId xmlns:a16="http://schemas.microsoft.com/office/drawing/2014/main" id="{C668A203-EF04-4044-9766-AC221375AC9C}"/>
                </a:ext>
              </a:extLst>
            </p:cNvPr>
            <p:cNvSpPr>
              <a:spLocks/>
            </p:cNvSpPr>
            <p:nvPr/>
          </p:nvSpPr>
          <p:spPr bwMode="auto">
            <a:xfrm>
              <a:off x="5067" y="1793"/>
              <a:ext cx="309" cy="370"/>
            </a:xfrm>
            <a:custGeom>
              <a:avLst/>
              <a:gdLst>
                <a:gd name="T0" fmla="*/ 0 w 1637"/>
                <a:gd name="T1" fmla="*/ 0 h 1875"/>
                <a:gd name="T2" fmla="*/ 0 w 1637"/>
                <a:gd name="T3" fmla="*/ 0 h 1875"/>
                <a:gd name="T4" fmla="*/ 0 w 1637"/>
                <a:gd name="T5" fmla="*/ 0 h 1875"/>
                <a:gd name="T6" fmla="*/ 0 w 1637"/>
                <a:gd name="T7" fmla="*/ 0 h 1875"/>
                <a:gd name="T8" fmla="*/ 0 w 1637"/>
                <a:gd name="T9" fmla="*/ 0 h 1875"/>
                <a:gd name="T10" fmla="*/ 0 w 1637"/>
                <a:gd name="T11" fmla="*/ 0 h 1875"/>
                <a:gd name="T12" fmla="*/ 0 w 1637"/>
                <a:gd name="T13" fmla="*/ 0 h 1875"/>
                <a:gd name="T14" fmla="*/ 0 w 1637"/>
                <a:gd name="T15" fmla="*/ 0 h 1875"/>
                <a:gd name="T16" fmla="*/ 0 w 1637"/>
                <a:gd name="T17" fmla="*/ 0 h 1875"/>
                <a:gd name="T18" fmla="*/ 0 w 1637"/>
                <a:gd name="T19" fmla="*/ 0 h 1875"/>
                <a:gd name="T20" fmla="*/ 0 w 1637"/>
                <a:gd name="T21" fmla="*/ 0 h 1875"/>
                <a:gd name="T22" fmla="*/ 0 w 1637"/>
                <a:gd name="T23" fmla="*/ 0 h 1875"/>
                <a:gd name="T24" fmla="*/ 0 w 1637"/>
                <a:gd name="T25" fmla="*/ 0 h 1875"/>
                <a:gd name="T26" fmla="*/ 0 w 1637"/>
                <a:gd name="T27" fmla="*/ 0 h 1875"/>
                <a:gd name="T28" fmla="*/ 0 w 1637"/>
                <a:gd name="T29" fmla="*/ 0 h 18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37"/>
                <a:gd name="T46" fmla="*/ 0 h 1875"/>
                <a:gd name="T47" fmla="*/ 1637 w 1637"/>
                <a:gd name="T48" fmla="*/ 1875 h 187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37" h="1875">
                  <a:moveTo>
                    <a:pt x="57" y="781"/>
                  </a:moveTo>
                  <a:cubicBezTo>
                    <a:pt x="85" y="597"/>
                    <a:pt x="138" y="281"/>
                    <a:pt x="181" y="152"/>
                  </a:cubicBezTo>
                  <a:cubicBezTo>
                    <a:pt x="224" y="23"/>
                    <a:pt x="251" y="0"/>
                    <a:pt x="314" y="9"/>
                  </a:cubicBezTo>
                  <a:cubicBezTo>
                    <a:pt x="377" y="18"/>
                    <a:pt x="451" y="105"/>
                    <a:pt x="560" y="207"/>
                  </a:cubicBezTo>
                  <a:cubicBezTo>
                    <a:pt x="669" y="309"/>
                    <a:pt x="830" y="484"/>
                    <a:pt x="968" y="621"/>
                  </a:cubicBezTo>
                  <a:cubicBezTo>
                    <a:pt x="1106" y="758"/>
                    <a:pt x="1285" y="928"/>
                    <a:pt x="1390" y="1030"/>
                  </a:cubicBezTo>
                  <a:cubicBezTo>
                    <a:pt x="1495" y="1132"/>
                    <a:pt x="1563" y="1198"/>
                    <a:pt x="1600" y="1234"/>
                  </a:cubicBezTo>
                  <a:cubicBezTo>
                    <a:pt x="1637" y="1270"/>
                    <a:pt x="1606" y="1243"/>
                    <a:pt x="1612" y="1249"/>
                  </a:cubicBezTo>
                  <a:cubicBezTo>
                    <a:pt x="1618" y="1255"/>
                    <a:pt x="1632" y="1260"/>
                    <a:pt x="1636" y="1270"/>
                  </a:cubicBezTo>
                  <a:cubicBezTo>
                    <a:pt x="1635" y="1308"/>
                    <a:pt x="1637" y="1423"/>
                    <a:pt x="1604" y="1479"/>
                  </a:cubicBezTo>
                  <a:cubicBezTo>
                    <a:pt x="1571" y="1535"/>
                    <a:pt x="1544" y="1675"/>
                    <a:pt x="1412" y="1749"/>
                  </a:cubicBezTo>
                  <a:cubicBezTo>
                    <a:pt x="1280" y="1823"/>
                    <a:pt x="920" y="1875"/>
                    <a:pt x="716" y="1869"/>
                  </a:cubicBezTo>
                  <a:cubicBezTo>
                    <a:pt x="512" y="1863"/>
                    <a:pt x="307" y="1814"/>
                    <a:pt x="188" y="1713"/>
                  </a:cubicBezTo>
                  <a:cubicBezTo>
                    <a:pt x="69" y="1612"/>
                    <a:pt x="22" y="1416"/>
                    <a:pt x="0" y="1261"/>
                  </a:cubicBezTo>
                  <a:cubicBezTo>
                    <a:pt x="6" y="1131"/>
                    <a:pt x="45" y="881"/>
                    <a:pt x="57" y="781"/>
                  </a:cubicBezTo>
                  <a:close/>
                </a:path>
              </a:pathLst>
            </a:custGeom>
            <a:solidFill>
              <a:schemeClr val="hlink"/>
            </a:solidFill>
            <a:ln w="28575">
              <a:noFill/>
              <a:round/>
              <a:headEnd/>
              <a:tailEnd/>
            </a:ln>
          </p:spPr>
          <p:txBody>
            <a:bodyPr wrap="none" anchor="ctr"/>
            <a:lstStyle/>
            <a:p>
              <a:endParaRPr lang="en-US"/>
            </a:p>
          </p:txBody>
        </p:sp>
        <p:sp>
          <p:nvSpPr>
            <p:cNvPr id="55" name="Freeform 41">
              <a:extLst>
                <a:ext uri="{FF2B5EF4-FFF2-40B4-BE49-F238E27FC236}">
                  <a16:creationId xmlns:a16="http://schemas.microsoft.com/office/drawing/2014/main" id="{2748013C-6CEA-4711-AF55-1BCFA94A7E00}"/>
                </a:ext>
              </a:extLst>
            </p:cNvPr>
            <p:cNvSpPr>
              <a:spLocks/>
            </p:cNvSpPr>
            <p:nvPr/>
          </p:nvSpPr>
          <p:spPr bwMode="auto">
            <a:xfrm>
              <a:off x="5064" y="1778"/>
              <a:ext cx="1" cy="427"/>
            </a:xfrm>
            <a:custGeom>
              <a:avLst/>
              <a:gdLst>
                <a:gd name="T0" fmla="*/ 1 w 1"/>
                <a:gd name="T1" fmla="*/ 0 h 1537"/>
                <a:gd name="T2" fmla="*/ 0 w 1"/>
                <a:gd name="T3" fmla="*/ 0 h 1537"/>
                <a:gd name="T4" fmla="*/ 0 60000 65536"/>
                <a:gd name="T5" fmla="*/ 0 60000 65536"/>
                <a:gd name="T6" fmla="*/ 0 w 1"/>
                <a:gd name="T7" fmla="*/ 0 h 1537"/>
                <a:gd name="T8" fmla="*/ 1 w 1"/>
                <a:gd name="T9" fmla="*/ 1537 h 1537"/>
              </a:gdLst>
              <a:ahLst/>
              <a:cxnLst>
                <a:cxn ang="T4">
                  <a:pos x="T0" y="T1"/>
                </a:cxn>
                <a:cxn ang="T5">
                  <a:pos x="T2" y="T3"/>
                </a:cxn>
              </a:cxnLst>
              <a:rect l="T6" t="T7" r="T8" b="T9"/>
              <a:pathLst>
                <a:path w="1" h="1537">
                  <a:moveTo>
                    <a:pt x="1" y="0"/>
                  </a:moveTo>
                  <a:lnTo>
                    <a:pt x="0" y="1537"/>
                  </a:lnTo>
                </a:path>
              </a:pathLst>
            </a:custGeom>
            <a:noFill/>
            <a:ln w="9525">
              <a:solidFill>
                <a:schemeClr val="tx1"/>
              </a:solidFill>
              <a:round/>
              <a:headEnd/>
              <a:tailEnd/>
            </a:ln>
          </p:spPr>
          <p:txBody>
            <a:bodyPr wrap="none" anchor="ctr"/>
            <a:lstStyle/>
            <a:p>
              <a:endParaRPr lang="en-US"/>
            </a:p>
          </p:txBody>
        </p:sp>
        <p:sp>
          <p:nvSpPr>
            <p:cNvPr id="56" name="Freeform 42">
              <a:extLst>
                <a:ext uri="{FF2B5EF4-FFF2-40B4-BE49-F238E27FC236}">
                  <a16:creationId xmlns:a16="http://schemas.microsoft.com/office/drawing/2014/main" id="{AE6B1EC9-28CA-41A7-9552-F18F12847220}"/>
                </a:ext>
              </a:extLst>
            </p:cNvPr>
            <p:cNvSpPr>
              <a:spLocks/>
            </p:cNvSpPr>
            <p:nvPr/>
          </p:nvSpPr>
          <p:spPr bwMode="auto">
            <a:xfrm>
              <a:off x="5069" y="1891"/>
              <a:ext cx="309" cy="274"/>
            </a:xfrm>
            <a:custGeom>
              <a:avLst/>
              <a:gdLst>
                <a:gd name="T0" fmla="*/ 0 w 820"/>
                <a:gd name="T1" fmla="*/ 0 h 986"/>
                <a:gd name="T2" fmla="*/ 0 w 820"/>
                <a:gd name="T3" fmla="*/ 0 h 986"/>
                <a:gd name="T4" fmla="*/ 0 w 820"/>
                <a:gd name="T5" fmla="*/ 0 h 986"/>
                <a:gd name="T6" fmla="*/ 0 w 820"/>
                <a:gd name="T7" fmla="*/ 0 h 986"/>
                <a:gd name="T8" fmla="*/ 0 w 820"/>
                <a:gd name="T9" fmla="*/ 0 h 986"/>
                <a:gd name="T10" fmla="*/ 0 w 820"/>
                <a:gd name="T11" fmla="*/ 0 h 986"/>
                <a:gd name="T12" fmla="*/ 0 w 820"/>
                <a:gd name="T13" fmla="*/ 0 h 986"/>
                <a:gd name="T14" fmla="*/ 0 w 820"/>
                <a:gd name="T15" fmla="*/ 0 h 986"/>
                <a:gd name="T16" fmla="*/ 0 w 820"/>
                <a:gd name="T17" fmla="*/ 0 h 986"/>
                <a:gd name="T18" fmla="*/ 0 w 820"/>
                <a:gd name="T19" fmla="*/ 0 h 986"/>
                <a:gd name="T20" fmla="*/ 0 w 820"/>
                <a:gd name="T21" fmla="*/ 0 h 986"/>
                <a:gd name="T22" fmla="*/ 0 w 820"/>
                <a:gd name="T23" fmla="*/ 0 h 986"/>
                <a:gd name="T24" fmla="*/ 0 w 820"/>
                <a:gd name="T25" fmla="*/ 0 h 986"/>
                <a:gd name="T26" fmla="*/ 0 w 820"/>
                <a:gd name="T27" fmla="*/ 0 h 986"/>
                <a:gd name="T28" fmla="*/ 0 w 820"/>
                <a:gd name="T29" fmla="*/ 0 h 986"/>
                <a:gd name="T30" fmla="*/ 0 w 820"/>
                <a:gd name="T31" fmla="*/ 0 h 9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20"/>
                <a:gd name="T49" fmla="*/ 0 h 986"/>
                <a:gd name="T50" fmla="*/ 820 w 820"/>
                <a:gd name="T51" fmla="*/ 986 h 98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20" h="986">
                  <a:moveTo>
                    <a:pt x="18" y="398"/>
                  </a:moveTo>
                  <a:cubicBezTo>
                    <a:pt x="26" y="342"/>
                    <a:pt x="38" y="274"/>
                    <a:pt x="48" y="212"/>
                  </a:cubicBezTo>
                  <a:cubicBezTo>
                    <a:pt x="58" y="150"/>
                    <a:pt x="62" y="52"/>
                    <a:pt x="78" y="26"/>
                  </a:cubicBezTo>
                  <a:cubicBezTo>
                    <a:pt x="94" y="0"/>
                    <a:pt x="126" y="17"/>
                    <a:pt x="144" y="56"/>
                  </a:cubicBezTo>
                  <a:cubicBezTo>
                    <a:pt x="162" y="95"/>
                    <a:pt x="149" y="206"/>
                    <a:pt x="186" y="260"/>
                  </a:cubicBezTo>
                  <a:cubicBezTo>
                    <a:pt x="223" y="314"/>
                    <a:pt x="308" y="350"/>
                    <a:pt x="366" y="380"/>
                  </a:cubicBezTo>
                  <a:cubicBezTo>
                    <a:pt x="424" y="410"/>
                    <a:pt x="483" y="423"/>
                    <a:pt x="534" y="440"/>
                  </a:cubicBezTo>
                  <a:cubicBezTo>
                    <a:pt x="585" y="457"/>
                    <a:pt x="636" y="469"/>
                    <a:pt x="672" y="482"/>
                  </a:cubicBezTo>
                  <a:cubicBezTo>
                    <a:pt x="708" y="495"/>
                    <a:pt x="726" y="506"/>
                    <a:pt x="750" y="518"/>
                  </a:cubicBezTo>
                  <a:cubicBezTo>
                    <a:pt x="774" y="530"/>
                    <a:pt x="810" y="525"/>
                    <a:pt x="819" y="556"/>
                  </a:cubicBezTo>
                  <a:cubicBezTo>
                    <a:pt x="819" y="583"/>
                    <a:pt x="820" y="665"/>
                    <a:pt x="803" y="705"/>
                  </a:cubicBezTo>
                  <a:cubicBezTo>
                    <a:pt x="787" y="744"/>
                    <a:pt x="773" y="844"/>
                    <a:pt x="707" y="896"/>
                  </a:cubicBezTo>
                  <a:cubicBezTo>
                    <a:pt x="641" y="949"/>
                    <a:pt x="461" y="986"/>
                    <a:pt x="359" y="982"/>
                  </a:cubicBezTo>
                  <a:cubicBezTo>
                    <a:pt x="256" y="977"/>
                    <a:pt x="154" y="943"/>
                    <a:pt x="94" y="871"/>
                  </a:cubicBezTo>
                  <a:cubicBezTo>
                    <a:pt x="35" y="799"/>
                    <a:pt x="13" y="629"/>
                    <a:pt x="0" y="550"/>
                  </a:cubicBezTo>
                  <a:cubicBezTo>
                    <a:pt x="3" y="457"/>
                    <a:pt x="10" y="454"/>
                    <a:pt x="18" y="398"/>
                  </a:cubicBezTo>
                  <a:close/>
                </a:path>
              </a:pathLst>
            </a:custGeom>
            <a:solidFill>
              <a:schemeClr val="accent5">
                <a:lumMod val="20000"/>
                <a:lumOff val="80000"/>
              </a:schemeClr>
            </a:solidFill>
            <a:ln w="28575">
              <a:solidFill>
                <a:schemeClr val="tx1"/>
              </a:solidFill>
              <a:round/>
              <a:headEnd/>
              <a:tailEnd/>
            </a:ln>
          </p:spPr>
          <p:txBody>
            <a:bodyPr wrap="none" anchor="ctr"/>
            <a:lstStyle/>
            <a:p>
              <a:endParaRPr lang="en-US"/>
            </a:p>
          </p:txBody>
        </p:sp>
        <p:sp>
          <p:nvSpPr>
            <p:cNvPr id="57" name="Line 43">
              <a:extLst>
                <a:ext uri="{FF2B5EF4-FFF2-40B4-BE49-F238E27FC236}">
                  <a16:creationId xmlns:a16="http://schemas.microsoft.com/office/drawing/2014/main" id="{36C7CA2C-FBBC-4DB6-91D4-EB9DF1397AAC}"/>
                </a:ext>
              </a:extLst>
            </p:cNvPr>
            <p:cNvSpPr>
              <a:spLocks noChangeShapeType="1"/>
            </p:cNvSpPr>
            <p:nvPr/>
          </p:nvSpPr>
          <p:spPr bwMode="auto">
            <a:xfrm>
              <a:off x="5028" y="2045"/>
              <a:ext cx="434" cy="0"/>
            </a:xfrm>
            <a:prstGeom prst="line">
              <a:avLst/>
            </a:prstGeom>
            <a:noFill/>
            <a:ln w="9525">
              <a:solidFill>
                <a:schemeClr val="tx1"/>
              </a:solidFill>
              <a:round/>
              <a:headEnd/>
              <a:tailEnd/>
            </a:ln>
          </p:spPr>
          <p:txBody>
            <a:bodyPr wrap="none" anchor="ctr"/>
            <a:lstStyle/>
            <a:p>
              <a:endParaRPr lang="pt-PT"/>
            </a:p>
          </p:txBody>
        </p:sp>
        <p:sp>
          <p:nvSpPr>
            <p:cNvPr id="58" name="AutoShape 44">
              <a:extLst>
                <a:ext uri="{FF2B5EF4-FFF2-40B4-BE49-F238E27FC236}">
                  <a16:creationId xmlns:a16="http://schemas.microsoft.com/office/drawing/2014/main" id="{5E91146A-DF37-4F1A-BFB7-92C12C84CDB7}"/>
                </a:ext>
              </a:extLst>
            </p:cNvPr>
            <p:cNvSpPr>
              <a:spLocks noChangeArrowheads="1"/>
            </p:cNvSpPr>
            <p:nvPr/>
          </p:nvSpPr>
          <p:spPr bwMode="auto">
            <a:xfrm rot="2593586">
              <a:off x="5184" y="1882"/>
              <a:ext cx="64" cy="106"/>
            </a:xfrm>
            <a:prstGeom prst="downArrow">
              <a:avLst>
                <a:gd name="adj1" fmla="val 50000"/>
                <a:gd name="adj2" fmla="val 41406"/>
              </a:avLst>
            </a:prstGeom>
            <a:solidFill>
              <a:schemeClr val="accent2"/>
            </a:solidFill>
            <a:ln w="9525">
              <a:noFill/>
              <a:miter lim="800000"/>
              <a:headEnd/>
              <a:tailEnd/>
            </a:ln>
          </p:spPr>
          <p:txBody>
            <a:bodyPr wrap="none" anchor="ctr"/>
            <a:lstStyle/>
            <a:p>
              <a:endParaRPr lang="en-US"/>
            </a:p>
          </p:txBody>
        </p:sp>
      </p:grpSp>
      <p:grpSp>
        <p:nvGrpSpPr>
          <p:cNvPr id="59" name="Group 45">
            <a:extLst>
              <a:ext uri="{FF2B5EF4-FFF2-40B4-BE49-F238E27FC236}">
                <a16:creationId xmlns:a16="http://schemas.microsoft.com/office/drawing/2014/main" id="{3D8A2590-000E-4A20-8487-A3F72E6E9D8F}"/>
              </a:ext>
            </a:extLst>
          </p:cNvPr>
          <p:cNvGrpSpPr>
            <a:grpSpLocks/>
          </p:cNvGrpSpPr>
          <p:nvPr/>
        </p:nvGrpSpPr>
        <p:grpSpPr bwMode="auto">
          <a:xfrm>
            <a:off x="8775840" y="2771047"/>
            <a:ext cx="782041" cy="765369"/>
            <a:chOff x="4030" y="2063"/>
            <a:chExt cx="1154" cy="1537"/>
          </a:xfrm>
        </p:grpSpPr>
        <p:sp>
          <p:nvSpPr>
            <p:cNvPr id="60" name="Freeform 46">
              <a:extLst>
                <a:ext uri="{FF2B5EF4-FFF2-40B4-BE49-F238E27FC236}">
                  <a16:creationId xmlns:a16="http://schemas.microsoft.com/office/drawing/2014/main" id="{E675C1D6-F3D3-4382-9668-5481B0BD85E8}"/>
                </a:ext>
              </a:extLst>
            </p:cNvPr>
            <p:cNvSpPr>
              <a:spLocks/>
            </p:cNvSpPr>
            <p:nvPr/>
          </p:nvSpPr>
          <p:spPr bwMode="auto">
            <a:xfrm>
              <a:off x="4128" y="2123"/>
              <a:ext cx="820" cy="1332"/>
            </a:xfrm>
            <a:custGeom>
              <a:avLst/>
              <a:gdLst>
                <a:gd name="T0" fmla="*/ 1 w 1637"/>
                <a:gd name="T1" fmla="*/ 1 h 1875"/>
                <a:gd name="T2" fmla="*/ 1 w 1637"/>
                <a:gd name="T3" fmla="*/ 1 h 1875"/>
                <a:gd name="T4" fmla="*/ 1 w 1637"/>
                <a:gd name="T5" fmla="*/ 1 h 1875"/>
                <a:gd name="T6" fmla="*/ 1 w 1637"/>
                <a:gd name="T7" fmla="*/ 1 h 1875"/>
                <a:gd name="T8" fmla="*/ 1 w 1637"/>
                <a:gd name="T9" fmla="*/ 1 h 1875"/>
                <a:gd name="T10" fmla="*/ 1 w 1637"/>
                <a:gd name="T11" fmla="*/ 1 h 1875"/>
                <a:gd name="T12" fmla="*/ 1 w 1637"/>
                <a:gd name="T13" fmla="*/ 1 h 1875"/>
                <a:gd name="T14" fmla="*/ 1 w 1637"/>
                <a:gd name="T15" fmla="*/ 1 h 1875"/>
                <a:gd name="T16" fmla="*/ 1 w 1637"/>
                <a:gd name="T17" fmla="*/ 1 h 1875"/>
                <a:gd name="T18" fmla="*/ 1 w 1637"/>
                <a:gd name="T19" fmla="*/ 1 h 1875"/>
                <a:gd name="T20" fmla="*/ 1 w 1637"/>
                <a:gd name="T21" fmla="*/ 2 h 1875"/>
                <a:gd name="T22" fmla="*/ 1 w 1637"/>
                <a:gd name="T23" fmla="*/ 2 h 1875"/>
                <a:gd name="T24" fmla="*/ 1 w 1637"/>
                <a:gd name="T25" fmla="*/ 2 h 1875"/>
                <a:gd name="T26" fmla="*/ 0 w 1637"/>
                <a:gd name="T27" fmla="*/ 1 h 1875"/>
                <a:gd name="T28" fmla="*/ 1 w 1637"/>
                <a:gd name="T29" fmla="*/ 1 h 18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37"/>
                <a:gd name="T46" fmla="*/ 0 h 1875"/>
                <a:gd name="T47" fmla="*/ 1637 w 1637"/>
                <a:gd name="T48" fmla="*/ 1875 h 187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37" h="1875">
                  <a:moveTo>
                    <a:pt x="57" y="781"/>
                  </a:moveTo>
                  <a:cubicBezTo>
                    <a:pt x="85" y="597"/>
                    <a:pt x="138" y="281"/>
                    <a:pt x="181" y="152"/>
                  </a:cubicBezTo>
                  <a:cubicBezTo>
                    <a:pt x="224" y="23"/>
                    <a:pt x="251" y="0"/>
                    <a:pt x="314" y="9"/>
                  </a:cubicBezTo>
                  <a:cubicBezTo>
                    <a:pt x="377" y="18"/>
                    <a:pt x="451" y="105"/>
                    <a:pt x="560" y="207"/>
                  </a:cubicBezTo>
                  <a:cubicBezTo>
                    <a:pt x="669" y="309"/>
                    <a:pt x="830" y="484"/>
                    <a:pt x="968" y="621"/>
                  </a:cubicBezTo>
                  <a:cubicBezTo>
                    <a:pt x="1106" y="758"/>
                    <a:pt x="1285" y="928"/>
                    <a:pt x="1390" y="1030"/>
                  </a:cubicBezTo>
                  <a:cubicBezTo>
                    <a:pt x="1495" y="1132"/>
                    <a:pt x="1563" y="1198"/>
                    <a:pt x="1600" y="1234"/>
                  </a:cubicBezTo>
                  <a:cubicBezTo>
                    <a:pt x="1637" y="1270"/>
                    <a:pt x="1606" y="1243"/>
                    <a:pt x="1612" y="1249"/>
                  </a:cubicBezTo>
                  <a:cubicBezTo>
                    <a:pt x="1618" y="1255"/>
                    <a:pt x="1632" y="1260"/>
                    <a:pt x="1636" y="1270"/>
                  </a:cubicBezTo>
                  <a:cubicBezTo>
                    <a:pt x="1635" y="1308"/>
                    <a:pt x="1637" y="1423"/>
                    <a:pt x="1604" y="1479"/>
                  </a:cubicBezTo>
                  <a:cubicBezTo>
                    <a:pt x="1571" y="1535"/>
                    <a:pt x="1544" y="1675"/>
                    <a:pt x="1412" y="1749"/>
                  </a:cubicBezTo>
                  <a:cubicBezTo>
                    <a:pt x="1280" y="1823"/>
                    <a:pt x="920" y="1875"/>
                    <a:pt x="716" y="1869"/>
                  </a:cubicBezTo>
                  <a:cubicBezTo>
                    <a:pt x="512" y="1863"/>
                    <a:pt x="307" y="1814"/>
                    <a:pt x="188" y="1713"/>
                  </a:cubicBezTo>
                  <a:cubicBezTo>
                    <a:pt x="69" y="1612"/>
                    <a:pt x="22" y="1416"/>
                    <a:pt x="0" y="1261"/>
                  </a:cubicBezTo>
                  <a:cubicBezTo>
                    <a:pt x="6" y="1131"/>
                    <a:pt x="45" y="881"/>
                    <a:pt x="57" y="781"/>
                  </a:cubicBezTo>
                  <a:close/>
                </a:path>
              </a:pathLst>
            </a:custGeom>
            <a:solidFill>
              <a:schemeClr val="hlink"/>
            </a:solidFill>
            <a:ln w="28575">
              <a:noFill/>
              <a:round/>
              <a:headEnd/>
              <a:tailEnd/>
            </a:ln>
          </p:spPr>
          <p:txBody>
            <a:bodyPr wrap="none" anchor="ctr"/>
            <a:lstStyle/>
            <a:p>
              <a:endParaRPr lang="en-US"/>
            </a:p>
          </p:txBody>
        </p:sp>
        <p:sp>
          <p:nvSpPr>
            <p:cNvPr id="61" name="Freeform 47">
              <a:extLst>
                <a:ext uri="{FF2B5EF4-FFF2-40B4-BE49-F238E27FC236}">
                  <a16:creationId xmlns:a16="http://schemas.microsoft.com/office/drawing/2014/main" id="{A66C4329-D0CE-43C7-8DC5-18A45FEAE459}"/>
                </a:ext>
              </a:extLst>
            </p:cNvPr>
            <p:cNvSpPr>
              <a:spLocks/>
            </p:cNvSpPr>
            <p:nvPr/>
          </p:nvSpPr>
          <p:spPr bwMode="auto">
            <a:xfrm>
              <a:off x="4127" y="2063"/>
              <a:ext cx="1" cy="1537"/>
            </a:xfrm>
            <a:custGeom>
              <a:avLst/>
              <a:gdLst>
                <a:gd name="T0" fmla="*/ 1 w 1"/>
                <a:gd name="T1" fmla="*/ 0 h 1537"/>
                <a:gd name="T2" fmla="*/ 0 w 1"/>
                <a:gd name="T3" fmla="*/ 1537 h 1537"/>
                <a:gd name="T4" fmla="*/ 0 60000 65536"/>
                <a:gd name="T5" fmla="*/ 0 60000 65536"/>
                <a:gd name="T6" fmla="*/ 0 w 1"/>
                <a:gd name="T7" fmla="*/ 0 h 1537"/>
                <a:gd name="T8" fmla="*/ 1 w 1"/>
                <a:gd name="T9" fmla="*/ 1537 h 1537"/>
              </a:gdLst>
              <a:ahLst/>
              <a:cxnLst>
                <a:cxn ang="T4">
                  <a:pos x="T0" y="T1"/>
                </a:cxn>
                <a:cxn ang="T5">
                  <a:pos x="T2" y="T3"/>
                </a:cxn>
              </a:cxnLst>
              <a:rect l="T6" t="T7" r="T8" b="T9"/>
              <a:pathLst>
                <a:path w="1" h="1537">
                  <a:moveTo>
                    <a:pt x="1" y="0"/>
                  </a:moveTo>
                  <a:lnTo>
                    <a:pt x="0" y="1537"/>
                  </a:lnTo>
                </a:path>
              </a:pathLst>
            </a:custGeom>
            <a:noFill/>
            <a:ln w="9525">
              <a:solidFill>
                <a:schemeClr val="tx1"/>
              </a:solidFill>
              <a:round/>
              <a:headEnd/>
              <a:tailEnd/>
            </a:ln>
          </p:spPr>
          <p:txBody>
            <a:bodyPr wrap="none" anchor="ctr"/>
            <a:lstStyle/>
            <a:p>
              <a:endParaRPr lang="en-US"/>
            </a:p>
          </p:txBody>
        </p:sp>
        <p:sp>
          <p:nvSpPr>
            <p:cNvPr id="62" name="Freeform 48">
              <a:extLst>
                <a:ext uri="{FF2B5EF4-FFF2-40B4-BE49-F238E27FC236}">
                  <a16:creationId xmlns:a16="http://schemas.microsoft.com/office/drawing/2014/main" id="{0DC90901-F6FF-4114-8576-43B5CBD430D0}"/>
                </a:ext>
              </a:extLst>
            </p:cNvPr>
            <p:cNvSpPr>
              <a:spLocks/>
            </p:cNvSpPr>
            <p:nvPr/>
          </p:nvSpPr>
          <p:spPr bwMode="auto">
            <a:xfrm>
              <a:off x="4548" y="2576"/>
              <a:ext cx="444" cy="722"/>
            </a:xfrm>
            <a:custGeom>
              <a:avLst/>
              <a:gdLst>
                <a:gd name="T0" fmla="*/ 48 w 444"/>
                <a:gd name="T1" fmla="*/ 213 h 722"/>
                <a:gd name="T2" fmla="*/ 126 w 444"/>
                <a:gd name="T3" fmla="*/ 15 h 722"/>
                <a:gd name="T4" fmla="*/ 222 w 444"/>
                <a:gd name="T5" fmla="*/ 123 h 722"/>
                <a:gd name="T6" fmla="*/ 360 w 444"/>
                <a:gd name="T7" fmla="*/ 297 h 722"/>
                <a:gd name="T8" fmla="*/ 444 w 444"/>
                <a:gd name="T9" fmla="*/ 447 h 722"/>
                <a:gd name="T10" fmla="*/ 408 w 444"/>
                <a:gd name="T11" fmla="*/ 579 h 722"/>
                <a:gd name="T12" fmla="*/ 324 w 444"/>
                <a:gd name="T13" fmla="*/ 669 h 722"/>
                <a:gd name="T14" fmla="*/ 144 w 444"/>
                <a:gd name="T15" fmla="*/ 681 h 722"/>
                <a:gd name="T16" fmla="*/ 42 w 444"/>
                <a:gd name="T17" fmla="*/ 573 h 722"/>
                <a:gd name="T18" fmla="*/ 0 w 444"/>
                <a:gd name="T19" fmla="*/ 447 h 722"/>
                <a:gd name="T20" fmla="*/ 48 w 444"/>
                <a:gd name="T21" fmla="*/ 213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4"/>
                <a:gd name="T34" fmla="*/ 0 h 722"/>
                <a:gd name="T35" fmla="*/ 444 w 444"/>
                <a:gd name="T36" fmla="*/ 722 h 7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4" h="722">
                  <a:moveTo>
                    <a:pt x="48" y="213"/>
                  </a:moveTo>
                  <a:cubicBezTo>
                    <a:pt x="69" y="141"/>
                    <a:pt x="97" y="30"/>
                    <a:pt x="126" y="15"/>
                  </a:cubicBezTo>
                  <a:cubicBezTo>
                    <a:pt x="155" y="0"/>
                    <a:pt x="183" y="76"/>
                    <a:pt x="222" y="123"/>
                  </a:cubicBezTo>
                  <a:cubicBezTo>
                    <a:pt x="261" y="170"/>
                    <a:pt x="323" y="243"/>
                    <a:pt x="360" y="297"/>
                  </a:cubicBezTo>
                  <a:cubicBezTo>
                    <a:pt x="397" y="351"/>
                    <a:pt x="436" y="400"/>
                    <a:pt x="444" y="447"/>
                  </a:cubicBezTo>
                  <a:cubicBezTo>
                    <a:pt x="444" y="474"/>
                    <a:pt x="425" y="539"/>
                    <a:pt x="408" y="579"/>
                  </a:cubicBezTo>
                  <a:cubicBezTo>
                    <a:pt x="392" y="618"/>
                    <a:pt x="390" y="617"/>
                    <a:pt x="324" y="669"/>
                  </a:cubicBezTo>
                  <a:cubicBezTo>
                    <a:pt x="258" y="722"/>
                    <a:pt x="191" y="697"/>
                    <a:pt x="144" y="681"/>
                  </a:cubicBezTo>
                  <a:cubicBezTo>
                    <a:pt x="97" y="665"/>
                    <a:pt x="66" y="612"/>
                    <a:pt x="42" y="573"/>
                  </a:cubicBezTo>
                  <a:cubicBezTo>
                    <a:pt x="18" y="534"/>
                    <a:pt x="24" y="519"/>
                    <a:pt x="0" y="447"/>
                  </a:cubicBezTo>
                  <a:cubicBezTo>
                    <a:pt x="18" y="303"/>
                    <a:pt x="27" y="285"/>
                    <a:pt x="48" y="213"/>
                  </a:cubicBezTo>
                  <a:close/>
                </a:path>
              </a:pathLst>
            </a:custGeom>
            <a:solidFill>
              <a:schemeClr val="accent5">
                <a:lumMod val="20000"/>
                <a:lumOff val="80000"/>
              </a:schemeClr>
            </a:solidFill>
            <a:ln w="28575">
              <a:solidFill>
                <a:schemeClr val="tx1"/>
              </a:solidFill>
              <a:round/>
              <a:headEnd/>
              <a:tailEnd/>
            </a:ln>
          </p:spPr>
          <p:txBody>
            <a:bodyPr wrap="none" anchor="ctr"/>
            <a:lstStyle/>
            <a:p>
              <a:endParaRPr lang="en-US"/>
            </a:p>
          </p:txBody>
        </p:sp>
        <p:sp>
          <p:nvSpPr>
            <p:cNvPr id="63" name="Line 49">
              <a:extLst>
                <a:ext uri="{FF2B5EF4-FFF2-40B4-BE49-F238E27FC236}">
                  <a16:creationId xmlns:a16="http://schemas.microsoft.com/office/drawing/2014/main" id="{ABE93254-80C5-4DB1-93A5-5E5AB3825B21}"/>
                </a:ext>
              </a:extLst>
            </p:cNvPr>
            <p:cNvSpPr>
              <a:spLocks noChangeShapeType="1"/>
            </p:cNvSpPr>
            <p:nvPr/>
          </p:nvSpPr>
          <p:spPr bwMode="auto">
            <a:xfrm>
              <a:off x="4030" y="3024"/>
              <a:ext cx="1154" cy="1"/>
            </a:xfrm>
            <a:prstGeom prst="line">
              <a:avLst/>
            </a:prstGeom>
            <a:noFill/>
            <a:ln w="9525">
              <a:solidFill>
                <a:schemeClr val="tx1"/>
              </a:solidFill>
              <a:round/>
              <a:headEnd/>
              <a:tailEnd/>
            </a:ln>
          </p:spPr>
          <p:txBody>
            <a:bodyPr wrap="none" anchor="ctr"/>
            <a:lstStyle/>
            <a:p>
              <a:endParaRPr lang="pt-PT"/>
            </a:p>
          </p:txBody>
        </p:sp>
        <p:sp>
          <p:nvSpPr>
            <p:cNvPr id="64" name="AutoShape 50">
              <a:extLst>
                <a:ext uri="{FF2B5EF4-FFF2-40B4-BE49-F238E27FC236}">
                  <a16:creationId xmlns:a16="http://schemas.microsoft.com/office/drawing/2014/main" id="{6C42B4B2-88F8-40E4-A9AA-4503B7C0ED4C}"/>
                </a:ext>
              </a:extLst>
            </p:cNvPr>
            <p:cNvSpPr>
              <a:spLocks noChangeArrowheads="1"/>
            </p:cNvSpPr>
            <p:nvPr/>
          </p:nvSpPr>
          <p:spPr bwMode="auto">
            <a:xfrm rot="16083176" flipH="1">
              <a:off x="4296" y="2909"/>
              <a:ext cx="192" cy="240"/>
            </a:xfrm>
            <a:prstGeom prst="downArrow">
              <a:avLst>
                <a:gd name="adj1" fmla="val 50000"/>
                <a:gd name="adj2" fmla="val 31250"/>
              </a:avLst>
            </a:prstGeom>
            <a:solidFill>
              <a:schemeClr val="accent2"/>
            </a:solidFill>
            <a:ln w="9525">
              <a:noFill/>
              <a:miter lim="800000"/>
              <a:headEnd/>
              <a:tailEnd/>
            </a:ln>
          </p:spPr>
          <p:txBody>
            <a:bodyPr wrap="none" anchor="ctr"/>
            <a:lstStyle/>
            <a:p>
              <a:endParaRPr lang="en-US"/>
            </a:p>
          </p:txBody>
        </p:sp>
      </p:grpSp>
      <p:grpSp>
        <p:nvGrpSpPr>
          <p:cNvPr id="65" name="Group 51">
            <a:extLst>
              <a:ext uri="{FF2B5EF4-FFF2-40B4-BE49-F238E27FC236}">
                <a16:creationId xmlns:a16="http://schemas.microsoft.com/office/drawing/2014/main" id="{2B061892-6AFF-4645-8A52-4C5AD8648785}"/>
              </a:ext>
            </a:extLst>
          </p:cNvPr>
          <p:cNvGrpSpPr>
            <a:grpSpLocks/>
          </p:cNvGrpSpPr>
          <p:nvPr/>
        </p:nvGrpSpPr>
        <p:grpSpPr bwMode="auto">
          <a:xfrm>
            <a:off x="8775840" y="3651577"/>
            <a:ext cx="863292" cy="850411"/>
            <a:chOff x="4366" y="2591"/>
            <a:chExt cx="1154" cy="1537"/>
          </a:xfrm>
        </p:grpSpPr>
        <p:sp>
          <p:nvSpPr>
            <p:cNvPr id="66" name="Freeform 52">
              <a:extLst>
                <a:ext uri="{FF2B5EF4-FFF2-40B4-BE49-F238E27FC236}">
                  <a16:creationId xmlns:a16="http://schemas.microsoft.com/office/drawing/2014/main" id="{C232B271-C9B5-4727-ADFB-1F0C29AEFFE9}"/>
                </a:ext>
              </a:extLst>
            </p:cNvPr>
            <p:cNvSpPr>
              <a:spLocks/>
            </p:cNvSpPr>
            <p:nvPr/>
          </p:nvSpPr>
          <p:spPr bwMode="auto">
            <a:xfrm>
              <a:off x="4464" y="2651"/>
              <a:ext cx="820" cy="1332"/>
            </a:xfrm>
            <a:custGeom>
              <a:avLst/>
              <a:gdLst>
                <a:gd name="T0" fmla="*/ 1 w 1637"/>
                <a:gd name="T1" fmla="*/ 1 h 1875"/>
                <a:gd name="T2" fmla="*/ 1 w 1637"/>
                <a:gd name="T3" fmla="*/ 1 h 1875"/>
                <a:gd name="T4" fmla="*/ 1 w 1637"/>
                <a:gd name="T5" fmla="*/ 1 h 1875"/>
                <a:gd name="T6" fmla="*/ 1 w 1637"/>
                <a:gd name="T7" fmla="*/ 1 h 1875"/>
                <a:gd name="T8" fmla="*/ 1 w 1637"/>
                <a:gd name="T9" fmla="*/ 1 h 1875"/>
                <a:gd name="T10" fmla="*/ 1 w 1637"/>
                <a:gd name="T11" fmla="*/ 1 h 1875"/>
                <a:gd name="T12" fmla="*/ 1 w 1637"/>
                <a:gd name="T13" fmla="*/ 1 h 1875"/>
                <a:gd name="T14" fmla="*/ 1 w 1637"/>
                <a:gd name="T15" fmla="*/ 1 h 1875"/>
                <a:gd name="T16" fmla="*/ 1 w 1637"/>
                <a:gd name="T17" fmla="*/ 1 h 1875"/>
                <a:gd name="T18" fmla="*/ 1 w 1637"/>
                <a:gd name="T19" fmla="*/ 1 h 1875"/>
                <a:gd name="T20" fmla="*/ 1 w 1637"/>
                <a:gd name="T21" fmla="*/ 2 h 1875"/>
                <a:gd name="T22" fmla="*/ 1 w 1637"/>
                <a:gd name="T23" fmla="*/ 2 h 1875"/>
                <a:gd name="T24" fmla="*/ 1 w 1637"/>
                <a:gd name="T25" fmla="*/ 2 h 1875"/>
                <a:gd name="T26" fmla="*/ 0 w 1637"/>
                <a:gd name="T27" fmla="*/ 1 h 1875"/>
                <a:gd name="T28" fmla="*/ 1 w 1637"/>
                <a:gd name="T29" fmla="*/ 1 h 18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37"/>
                <a:gd name="T46" fmla="*/ 0 h 1875"/>
                <a:gd name="T47" fmla="*/ 1637 w 1637"/>
                <a:gd name="T48" fmla="*/ 1875 h 187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37" h="1875">
                  <a:moveTo>
                    <a:pt x="57" y="781"/>
                  </a:moveTo>
                  <a:cubicBezTo>
                    <a:pt x="85" y="597"/>
                    <a:pt x="138" y="281"/>
                    <a:pt x="181" y="152"/>
                  </a:cubicBezTo>
                  <a:cubicBezTo>
                    <a:pt x="224" y="23"/>
                    <a:pt x="251" y="0"/>
                    <a:pt x="314" y="9"/>
                  </a:cubicBezTo>
                  <a:cubicBezTo>
                    <a:pt x="377" y="18"/>
                    <a:pt x="451" y="105"/>
                    <a:pt x="560" y="207"/>
                  </a:cubicBezTo>
                  <a:cubicBezTo>
                    <a:pt x="669" y="309"/>
                    <a:pt x="830" y="484"/>
                    <a:pt x="968" y="621"/>
                  </a:cubicBezTo>
                  <a:cubicBezTo>
                    <a:pt x="1106" y="758"/>
                    <a:pt x="1285" y="928"/>
                    <a:pt x="1390" y="1030"/>
                  </a:cubicBezTo>
                  <a:cubicBezTo>
                    <a:pt x="1495" y="1132"/>
                    <a:pt x="1563" y="1198"/>
                    <a:pt x="1600" y="1234"/>
                  </a:cubicBezTo>
                  <a:cubicBezTo>
                    <a:pt x="1637" y="1270"/>
                    <a:pt x="1606" y="1243"/>
                    <a:pt x="1612" y="1249"/>
                  </a:cubicBezTo>
                  <a:cubicBezTo>
                    <a:pt x="1618" y="1255"/>
                    <a:pt x="1632" y="1260"/>
                    <a:pt x="1636" y="1270"/>
                  </a:cubicBezTo>
                  <a:cubicBezTo>
                    <a:pt x="1635" y="1308"/>
                    <a:pt x="1637" y="1423"/>
                    <a:pt x="1604" y="1479"/>
                  </a:cubicBezTo>
                  <a:cubicBezTo>
                    <a:pt x="1571" y="1535"/>
                    <a:pt x="1544" y="1675"/>
                    <a:pt x="1412" y="1749"/>
                  </a:cubicBezTo>
                  <a:cubicBezTo>
                    <a:pt x="1280" y="1823"/>
                    <a:pt x="920" y="1875"/>
                    <a:pt x="716" y="1869"/>
                  </a:cubicBezTo>
                  <a:cubicBezTo>
                    <a:pt x="512" y="1863"/>
                    <a:pt x="307" y="1814"/>
                    <a:pt x="188" y="1713"/>
                  </a:cubicBezTo>
                  <a:cubicBezTo>
                    <a:pt x="69" y="1612"/>
                    <a:pt x="22" y="1416"/>
                    <a:pt x="0" y="1261"/>
                  </a:cubicBezTo>
                  <a:cubicBezTo>
                    <a:pt x="6" y="1131"/>
                    <a:pt x="45" y="881"/>
                    <a:pt x="57" y="781"/>
                  </a:cubicBezTo>
                  <a:close/>
                </a:path>
              </a:pathLst>
            </a:custGeom>
            <a:solidFill>
              <a:schemeClr val="hlink"/>
            </a:solidFill>
            <a:ln w="28575">
              <a:noFill/>
              <a:round/>
              <a:headEnd/>
              <a:tailEnd/>
            </a:ln>
          </p:spPr>
          <p:txBody>
            <a:bodyPr wrap="none" anchor="ctr"/>
            <a:lstStyle/>
            <a:p>
              <a:endParaRPr lang="en-US"/>
            </a:p>
          </p:txBody>
        </p:sp>
        <p:sp>
          <p:nvSpPr>
            <p:cNvPr id="67" name="Freeform 53">
              <a:extLst>
                <a:ext uri="{FF2B5EF4-FFF2-40B4-BE49-F238E27FC236}">
                  <a16:creationId xmlns:a16="http://schemas.microsoft.com/office/drawing/2014/main" id="{E1B78B95-12F5-4292-9701-A503F47F15C6}"/>
                </a:ext>
              </a:extLst>
            </p:cNvPr>
            <p:cNvSpPr>
              <a:spLocks/>
            </p:cNvSpPr>
            <p:nvPr/>
          </p:nvSpPr>
          <p:spPr bwMode="auto">
            <a:xfrm>
              <a:off x="4463" y="2591"/>
              <a:ext cx="1" cy="1537"/>
            </a:xfrm>
            <a:custGeom>
              <a:avLst/>
              <a:gdLst>
                <a:gd name="T0" fmla="*/ 1 w 1"/>
                <a:gd name="T1" fmla="*/ 0 h 1537"/>
                <a:gd name="T2" fmla="*/ 0 w 1"/>
                <a:gd name="T3" fmla="*/ 1537 h 1537"/>
                <a:gd name="T4" fmla="*/ 0 60000 65536"/>
                <a:gd name="T5" fmla="*/ 0 60000 65536"/>
                <a:gd name="T6" fmla="*/ 0 w 1"/>
                <a:gd name="T7" fmla="*/ 0 h 1537"/>
                <a:gd name="T8" fmla="*/ 1 w 1"/>
                <a:gd name="T9" fmla="*/ 1537 h 1537"/>
              </a:gdLst>
              <a:ahLst/>
              <a:cxnLst>
                <a:cxn ang="T4">
                  <a:pos x="T0" y="T1"/>
                </a:cxn>
                <a:cxn ang="T5">
                  <a:pos x="T2" y="T3"/>
                </a:cxn>
              </a:cxnLst>
              <a:rect l="T6" t="T7" r="T8" b="T9"/>
              <a:pathLst>
                <a:path w="1" h="1537">
                  <a:moveTo>
                    <a:pt x="1" y="0"/>
                  </a:moveTo>
                  <a:lnTo>
                    <a:pt x="0" y="1537"/>
                  </a:lnTo>
                </a:path>
              </a:pathLst>
            </a:custGeom>
            <a:noFill/>
            <a:ln w="9525">
              <a:solidFill>
                <a:schemeClr val="tx1"/>
              </a:solidFill>
              <a:round/>
              <a:headEnd/>
              <a:tailEnd/>
            </a:ln>
          </p:spPr>
          <p:txBody>
            <a:bodyPr wrap="none" anchor="ctr"/>
            <a:lstStyle/>
            <a:p>
              <a:endParaRPr lang="en-US"/>
            </a:p>
          </p:txBody>
        </p:sp>
        <p:sp>
          <p:nvSpPr>
            <p:cNvPr id="68" name="Freeform 54">
              <a:extLst>
                <a:ext uri="{FF2B5EF4-FFF2-40B4-BE49-F238E27FC236}">
                  <a16:creationId xmlns:a16="http://schemas.microsoft.com/office/drawing/2014/main" id="{24E7AE44-D1B8-4B8D-A5E2-A70DFF925C62}"/>
                </a:ext>
              </a:extLst>
            </p:cNvPr>
            <p:cNvSpPr>
              <a:spLocks/>
            </p:cNvSpPr>
            <p:nvPr/>
          </p:nvSpPr>
          <p:spPr bwMode="auto">
            <a:xfrm>
              <a:off x="4476" y="2997"/>
              <a:ext cx="600" cy="829"/>
            </a:xfrm>
            <a:custGeom>
              <a:avLst/>
              <a:gdLst>
                <a:gd name="T0" fmla="*/ 18 w 600"/>
                <a:gd name="T1" fmla="*/ 398 h 829"/>
                <a:gd name="T2" fmla="*/ 48 w 600"/>
                <a:gd name="T3" fmla="*/ 212 h 829"/>
                <a:gd name="T4" fmla="*/ 78 w 600"/>
                <a:gd name="T5" fmla="*/ 26 h 829"/>
                <a:gd name="T6" fmla="*/ 144 w 600"/>
                <a:gd name="T7" fmla="*/ 56 h 829"/>
                <a:gd name="T8" fmla="*/ 186 w 600"/>
                <a:gd name="T9" fmla="*/ 260 h 829"/>
                <a:gd name="T10" fmla="*/ 312 w 600"/>
                <a:gd name="T11" fmla="*/ 416 h 829"/>
                <a:gd name="T12" fmla="*/ 438 w 600"/>
                <a:gd name="T13" fmla="*/ 494 h 829"/>
                <a:gd name="T14" fmla="*/ 600 w 600"/>
                <a:gd name="T15" fmla="*/ 554 h 829"/>
                <a:gd name="T16" fmla="*/ 564 w 600"/>
                <a:gd name="T17" fmla="*/ 686 h 829"/>
                <a:gd name="T18" fmla="*/ 480 w 600"/>
                <a:gd name="T19" fmla="*/ 776 h 829"/>
                <a:gd name="T20" fmla="*/ 324 w 600"/>
                <a:gd name="T21" fmla="*/ 818 h 829"/>
                <a:gd name="T22" fmla="*/ 102 w 600"/>
                <a:gd name="T23" fmla="*/ 746 h 829"/>
                <a:gd name="T24" fmla="*/ 0 w 600"/>
                <a:gd name="T25" fmla="*/ 550 h 829"/>
                <a:gd name="T26" fmla="*/ 18 w 600"/>
                <a:gd name="T27" fmla="*/ 398 h 8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00"/>
                <a:gd name="T43" fmla="*/ 0 h 829"/>
                <a:gd name="T44" fmla="*/ 600 w 600"/>
                <a:gd name="T45" fmla="*/ 829 h 8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00" h="829">
                  <a:moveTo>
                    <a:pt x="18" y="398"/>
                  </a:moveTo>
                  <a:cubicBezTo>
                    <a:pt x="26" y="342"/>
                    <a:pt x="38" y="274"/>
                    <a:pt x="48" y="212"/>
                  </a:cubicBezTo>
                  <a:cubicBezTo>
                    <a:pt x="58" y="150"/>
                    <a:pt x="62" y="52"/>
                    <a:pt x="78" y="26"/>
                  </a:cubicBezTo>
                  <a:cubicBezTo>
                    <a:pt x="94" y="0"/>
                    <a:pt x="126" y="17"/>
                    <a:pt x="144" y="56"/>
                  </a:cubicBezTo>
                  <a:cubicBezTo>
                    <a:pt x="162" y="95"/>
                    <a:pt x="158" y="200"/>
                    <a:pt x="186" y="260"/>
                  </a:cubicBezTo>
                  <a:cubicBezTo>
                    <a:pt x="214" y="320"/>
                    <a:pt x="270" y="377"/>
                    <a:pt x="312" y="416"/>
                  </a:cubicBezTo>
                  <a:cubicBezTo>
                    <a:pt x="354" y="455"/>
                    <a:pt x="390" y="471"/>
                    <a:pt x="438" y="494"/>
                  </a:cubicBezTo>
                  <a:cubicBezTo>
                    <a:pt x="486" y="517"/>
                    <a:pt x="579" y="522"/>
                    <a:pt x="600" y="554"/>
                  </a:cubicBezTo>
                  <a:cubicBezTo>
                    <a:pt x="600" y="581"/>
                    <a:pt x="581" y="646"/>
                    <a:pt x="564" y="686"/>
                  </a:cubicBezTo>
                  <a:cubicBezTo>
                    <a:pt x="548" y="725"/>
                    <a:pt x="546" y="724"/>
                    <a:pt x="480" y="776"/>
                  </a:cubicBezTo>
                  <a:cubicBezTo>
                    <a:pt x="414" y="829"/>
                    <a:pt x="377" y="815"/>
                    <a:pt x="324" y="818"/>
                  </a:cubicBezTo>
                  <a:cubicBezTo>
                    <a:pt x="261" y="813"/>
                    <a:pt x="156" y="791"/>
                    <a:pt x="102" y="746"/>
                  </a:cubicBezTo>
                  <a:cubicBezTo>
                    <a:pt x="48" y="701"/>
                    <a:pt x="14" y="608"/>
                    <a:pt x="0" y="550"/>
                  </a:cubicBezTo>
                  <a:cubicBezTo>
                    <a:pt x="3" y="457"/>
                    <a:pt x="10" y="454"/>
                    <a:pt x="18" y="398"/>
                  </a:cubicBezTo>
                  <a:close/>
                </a:path>
              </a:pathLst>
            </a:custGeom>
            <a:solidFill>
              <a:schemeClr val="accent5">
                <a:lumMod val="20000"/>
                <a:lumOff val="80000"/>
              </a:schemeClr>
            </a:solidFill>
            <a:ln w="28575">
              <a:solidFill>
                <a:schemeClr val="tx1"/>
              </a:solidFill>
              <a:round/>
              <a:headEnd/>
              <a:tailEnd/>
            </a:ln>
          </p:spPr>
          <p:txBody>
            <a:bodyPr wrap="none" anchor="ctr"/>
            <a:lstStyle/>
            <a:p>
              <a:endParaRPr lang="en-US"/>
            </a:p>
          </p:txBody>
        </p:sp>
        <p:sp>
          <p:nvSpPr>
            <p:cNvPr id="69" name="Line 55">
              <a:extLst>
                <a:ext uri="{FF2B5EF4-FFF2-40B4-BE49-F238E27FC236}">
                  <a16:creationId xmlns:a16="http://schemas.microsoft.com/office/drawing/2014/main" id="{22C10B11-CF4B-4C97-9212-AE432306A4D0}"/>
                </a:ext>
              </a:extLst>
            </p:cNvPr>
            <p:cNvSpPr>
              <a:spLocks noChangeShapeType="1"/>
            </p:cNvSpPr>
            <p:nvPr/>
          </p:nvSpPr>
          <p:spPr bwMode="auto">
            <a:xfrm>
              <a:off x="4366" y="3552"/>
              <a:ext cx="1154" cy="1"/>
            </a:xfrm>
            <a:prstGeom prst="line">
              <a:avLst/>
            </a:prstGeom>
            <a:noFill/>
            <a:ln w="9525">
              <a:solidFill>
                <a:schemeClr val="tx1"/>
              </a:solidFill>
              <a:round/>
              <a:headEnd/>
              <a:tailEnd/>
            </a:ln>
          </p:spPr>
          <p:txBody>
            <a:bodyPr wrap="none" anchor="ctr"/>
            <a:lstStyle/>
            <a:p>
              <a:endParaRPr lang="pt-PT"/>
            </a:p>
          </p:txBody>
        </p:sp>
        <p:sp>
          <p:nvSpPr>
            <p:cNvPr id="70" name="AutoShape 56">
              <a:extLst>
                <a:ext uri="{FF2B5EF4-FFF2-40B4-BE49-F238E27FC236}">
                  <a16:creationId xmlns:a16="http://schemas.microsoft.com/office/drawing/2014/main" id="{A996BE52-5528-46FA-BC7D-A97C124A0C25}"/>
                </a:ext>
              </a:extLst>
            </p:cNvPr>
            <p:cNvSpPr>
              <a:spLocks noChangeArrowheads="1"/>
            </p:cNvSpPr>
            <p:nvPr/>
          </p:nvSpPr>
          <p:spPr bwMode="auto">
            <a:xfrm rot="2593586">
              <a:off x="4728" y="3077"/>
              <a:ext cx="192" cy="240"/>
            </a:xfrm>
            <a:prstGeom prst="downArrow">
              <a:avLst>
                <a:gd name="adj1" fmla="val 50000"/>
                <a:gd name="adj2" fmla="val 31250"/>
              </a:avLst>
            </a:prstGeom>
            <a:solidFill>
              <a:schemeClr val="accent2"/>
            </a:solidFill>
            <a:ln w="9525">
              <a:noFill/>
              <a:miter lim="800000"/>
              <a:headEnd/>
              <a:tailEnd/>
            </a:ln>
          </p:spPr>
          <p:txBody>
            <a:bodyPr wrap="none" anchor="ctr"/>
            <a:lstStyle/>
            <a:p>
              <a:endParaRPr lang="en-US"/>
            </a:p>
          </p:txBody>
        </p:sp>
        <p:sp>
          <p:nvSpPr>
            <p:cNvPr id="71" name="AutoShape 57">
              <a:extLst>
                <a:ext uri="{FF2B5EF4-FFF2-40B4-BE49-F238E27FC236}">
                  <a16:creationId xmlns:a16="http://schemas.microsoft.com/office/drawing/2014/main" id="{654C7CA7-F072-4D02-8F6B-A32D48BBCB93}"/>
                </a:ext>
              </a:extLst>
            </p:cNvPr>
            <p:cNvSpPr>
              <a:spLocks noChangeArrowheads="1"/>
            </p:cNvSpPr>
            <p:nvPr/>
          </p:nvSpPr>
          <p:spPr bwMode="auto">
            <a:xfrm rot="5516824">
              <a:off x="5160" y="3437"/>
              <a:ext cx="192" cy="240"/>
            </a:xfrm>
            <a:prstGeom prst="downArrow">
              <a:avLst>
                <a:gd name="adj1" fmla="val 50000"/>
                <a:gd name="adj2" fmla="val 31250"/>
              </a:avLst>
            </a:prstGeom>
            <a:solidFill>
              <a:schemeClr val="accent2"/>
            </a:solidFill>
            <a:ln w="9525">
              <a:noFill/>
              <a:miter lim="800000"/>
              <a:headEnd/>
              <a:tailEnd/>
            </a:ln>
          </p:spPr>
          <p:txBody>
            <a:bodyPr wrap="none" anchor="ctr"/>
            <a:lstStyle/>
            <a:p>
              <a:endParaRPr lang="en-US"/>
            </a:p>
          </p:txBody>
        </p:sp>
      </p:grpSp>
      <p:sp>
        <p:nvSpPr>
          <p:cNvPr id="73" name="TextBox 72">
            <a:extLst>
              <a:ext uri="{FF2B5EF4-FFF2-40B4-BE49-F238E27FC236}">
                <a16:creationId xmlns:a16="http://schemas.microsoft.com/office/drawing/2014/main" id="{72640D80-885C-4D92-B6F0-493F18FE55F6}"/>
              </a:ext>
            </a:extLst>
          </p:cNvPr>
          <p:cNvSpPr txBox="1"/>
          <p:nvPr/>
        </p:nvSpPr>
        <p:spPr>
          <a:xfrm>
            <a:off x="2065527" y="6422719"/>
            <a:ext cx="9726613" cy="230832"/>
          </a:xfrm>
          <a:prstGeom prst="rect">
            <a:avLst/>
          </a:prstGeom>
          <a:noFill/>
        </p:spPr>
        <p:txBody>
          <a:bodyPr wrap="square" rtlCol="0">
            <a:spAutoFit/>
          </a:bodyPr>
          <a:lstStyle/>
          <a:p>
            <a:r>
              <a:rPr lang="en-GB" sz="900" dirty="0"/>
              <a:t>For further guidance visit: </a:t>
            </a:r>
            <a:r>
              <a:rPr lang="en-GB" sz="900" dirty="0">
                <a:hlinkClick r:id="rId2"/>
              </a:rPr>
              <a:t>http://bit.ly/IPCRG-SPIROMETRY-WONCA-2018</a:t>
            </a:r>
            <a:r>
              <a:rPr lang="en-GB" sz="900" dirty="0"/>
              <a:t> </a:t>
            </a:r>
          </a:p>
        </p:txBody>
      </p:sp>
    </p:spTree>
    <p:extLst>
      <p:ext uri="{BB962C8B-B14F-4D97-AF65-F5344CB8AC3E}">
        <p14:creationId xmlns:p14="http://schemas.microsoft.com/office/powerpoint/2010/main" val="1037842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16C4F-9ABE-4D53-A0A0-6224C5E4CAE2}"/>
              </a:ext>
            </a:extLst>
          </p:cNvPr>
          <p:cNvSpPr>
            <a:spLocks noGrp="1"/>
          </p:cNvSpPr>
          <p:nvPr>
            <p:ph type="title"/>
          </p:nvPr>
        </p:nvSpPr>
        <p:spPr/>
        <p:txBody>
          <a:bodyPr/>
          <a:lstStyle/>
          <a:p>
            <a:r>
              <a:rPr lang="en-GB" dirty="0"/>
              <a:t>Quick spirometry assessment</a:t>
            </a:r>
          </a:p>
        </p:txBody>
      </p:sp>
      <p:grpSp>
        <p:nvGrpSpPr>
          <p:cNvPr id="38" name="Group 37">
            <a:extLst>
              <a:ext uri="{FF2B5EF4-FFF2-40B4-BE49-F238E27FC236}">
                <a16:creationId xmlns:a16="http://schemas.microsoft.com/office/drawing/2014/main" id="{B6E4242F-34D6-49B4-A2E6-A8D6BC44D537}"/>
              </a:ext>
            </a:extLst>
          </p:cNvPr>
          <p:cNvGrpSpPr/>
          <p:nvPr/>
        </p:nvGrpSpPr>
        <p:grpSpPr>
          <a:xfrm>
            <a:off x="357188" y="1677794"/>
            <a:ext cx="11283950" cy="4579787"/>
            <a:chOff x="549986" y="1625377"/>
            <a:chExt cx="8371255" cy="4579787"/>
          </a:xfrm>
        </p:grpSpPr>
        <p:sp>
          <p:nvSpPr>
            <p:cNvPr id="4" name="TextBox 3">
              <a:extLst>
                <a:ext uri="{FF2B5EF4-FFF2-40B4-BE49-F238E27FC236}">
                  <a16:creationId xmlns:a16="http://schemas.microsoft.com/office/drawing/2014/main" id="{D32057AF-FF88-434C-9337-C17749530245}"/>
                </a:ext>
              </a:extLst>
            </p:cNvPr>
            <p:cNvSpPr txBox="1">
              <a:spLocks noChangeArrowheads="1"/>
            </p:cNvSpPr>
            <p:nvPr/>
          </p:nvSpPr>
          <p:spPr bwMode="auto">
            <a:xfrm>
              <a:off x="2437432" y="1625377"/>
              <a:ext cx="3128961" cy="461665"/>
            </a:xfrm>
            <a:prstGeom prst="rect">
              <a:avLst/>
            </a:prstGeom>
            <a:solidFill>
              <a:schemeClr val="accent1">
                <a:lumMod val="20000"/>
                <a:lumOff val="80000"/>
              </a:schemeClr>
            </a:solidFill>
            <a:ln w="9525">
              <a:noFill/>
              <a:miter lim="800000"/>
              <a:headEnd/>
              <a:tailEnd/>
            </a:ln>
          </p:spPr>
          <p:txBody>
            <a:bodyPr wrap="square">
              <a:spAutoFit/>
            </a:bodyPr>
            <a:lstStyle/>
            <a:p>
              <a:pPr algn="ctr"/>
              <a:r>
                <a:rPr lang="pt-PT" sz="2400" b="1" dirty="0">
                  <a:solidFill>
                    <a:srgbClr val="000000"/>
                  </a:solidFill>
                </a:rPr>
                <a:t>FEV</a:t>
              </a:r>
              <a:r>
                <a:rPr lang="pt-PT" sz="2400" b="1" baseline="-25000" dirty="0">
                  <a:solidFill>
                    <a:srgbClr val="000000"/>
                  </a:solidFill>
                </a:rPr>
                <a:t>1</a:t>
              </a:r>
              <a:r>
                <a:rPr lang="pt-PT" sz="2400" b="1" dirty="0">
                  <a:solidFill>
                    <a:srgbClr val="000000"/>
                  </a:solidFill>
                </a:rPr>
                <a:t> /FVC </a:t>
              </a:r>
              <a:endParaRPr lang="en-US" sz="2400" b="1" dirty="0">
                <a:solidFill>
                  <a:srgbClr val="000000"/>
                </a:solidFill>
              </a:endParaRPr>
            </a:p>
          </p:txBody>
        </p:sp>
        <p:sp>
          <p:nvSpPr>
            <p:cNvPr id="5" name="TextBox 4">
              <a:extLst>
                <a:ext uri="{FF2B5EF4-FFF2-40B4-BE49-F238E27FC236}">
                  <a16:creationId xmlns:a16="http://schemas.microsoft.com/office/drawing/2014/main" id="{DC6A4568-8835-4736-B32D-1C3EAD080D0B}"/>
                </a:ext>
              </a:extLst>
            </p:cNvPr>
            <p:cNvSpPr txBox="1">
              <a:spLocks noChangeArrowheads="1"/>
            </p:cNvSpPr>
            <p:nvPr/>
          </p:nvSpPr>
          <p:spPr bwMode="auto">
            <a:xfrm>
              <a:off x="1285347" y="2284569"/>
              <a:ext cx="973344" cy="646331"/>
            </a:xfrm>
            <a:prstGeom prst="rect">
              <a:avLst/>
            </a:prstGeom>
            <a:noFill/>
            <a:ln w="9525">
              <a:noFill/>
              <a:miter lim="800000"/>
              <a:headEnd/>
              <a:tailEnd/>
            </a:ln>
          </p:spPr>
          <p:txBody>
            <a:bodyPr wrap="none">
              <a:spAutoFit/>
            </a:bodyPr>
            <a:lstStyle/>
            <a:p>
              <a:pPr algn="ctr"/>
              <a:r>
                <a:rPr lang="en-US" sz="1800" b="1" dirty="0"/>
                <a:t>≥70%</a:t>
              </a:r>
            </a:p>
            <a:p>
              <a:pPr algn="ctr"/>
              <a:r>
                <a:rPr lang="pt-PT" sz="1800" b="1" dirty="0"/>
                <a:t>Norma</a:t>
              </a:r>
              <a:r>
                <a:rPr lang="pt-PT" sz="1600" b="1" dirty="0"/>
                <a:t>l</a:t>
              </a:r>
              <a:endParaRPr lang="en-US" sz="1600" b="1" dirty="0"/>
            </a:p>
          </p:txBody>
        </p:sp>
        <p:sp>
          <p:nvSpPr>
            <p:cNvPr id="6" name="TextBox 5">
              <a:extLst>
                <a:ext uri="{FF2B5EF4-FFF2-40B4-BE49-F238E27FC236}">
                  <a16:creationId xmlns:a16="http://schemas.microsoft.com/office/drawing/2014/main" id="{25851260-3700-4D23-9F21-8E39A3767822}"/>
                </a:ext>
              </a:extLst>
            </p:cNvPr>
            <p:cNvSpPr txBox="1">
              <a:spLocks noChangeArrowheads="1"/>
            </p:cNvSpPr>
            <p:nvPr/>
          </p:nvSpPr>
          <p:spPr bwMode="auto">
            <a:xfrm>
              <a:off x="5345867" y="2284568"/>
              <a:ext cx="1492716" cy="646331"/>
            </a:xfrm>
            <a:prstGeom prst="rect">
              <a:avLst/>
            </a:prstGeom>
            <a:noFill/>
            <a:ln w="9525">
              <a:noFill/>
              <a:miter lim="800000"/>
              <a:headEnd/>
              <a:tailEnd/>
            </a:ln>
          </p:spPr>
          <p:txBody>
            <a:bodyPr wrap="none">
              <a:spAutoFit/>
            </a:bodyPr>
            <a:lstStyle/>
            <a:p>
              <a:pPr algn="ctr"/>
              <a:r>
                <a:rPr lang="en-US" sz="1800" b="1" dirty="0"/>
                <a:t>&lt;70%</a:t>
              </a:r>
            </a:p>
            <a:p>
              <a:pPr algn="ctr"/>
              <a:r>
                <a:rPr lang="pt-PT" sz="1800" b="1" dirty="0"/>
                <a:t>Obstruction</a:t>
              </a:r>
              <a:endParaRPr lang="en-US" sz="1800" b="1" dirty="0"/>
            </a:p>
          </p:txBody>
        </p:sp>
        <p:sp>
          <p:nvSpPr>
            <p:cNvPr id="7" name="TextBox 6">
              <a:extLst>
                <a:ext uri="{FF2B5EF4-FFF2-40B4-BE49-F238E27FC236}">
                  <a16:creationId xmlns:a16="http://schemas.microsoft.com/office/drawing/2014/main" id="{88B1F2D4-FB21-47C5-844C-5267410E0638}"/>
                </a:ext>
              </a:extLst>
            </p:cNvPr>
            <p:cNvSpPr txBox="1">
              <a:spLocks noChangeArrowheads="1"/>
            </p:cNvSpPr>
            <p:nvPr/>
          </p:nvSpPr>
          <p:spPr bwMode="auto">
            <a:xfrm>
              <a:off x="1065829" y="3411314"/>
              <a:ext cx="1500188" cy="461665"/>
            </a:xfrm>
            <a:prstGeom prst="rect">
              <a:avLst/>
            </a:prstGeom>
            <a:solidFill>
              <a:schemeClr val="accent1">
                <a:lumMod val="20000"/>
                <a:lumOff val="80000"/>
              </a:schemeClr>
            </a:solidFill>
            <a:ln w="9525">
              <a:noFill/>
              <a:miter lim="800000"/>
              <a:headEnd/>
              <a:tailEnd/>
            </a:ln>
          </p:spPr>
          <p:txBody>
            <a:bodyPr wrap="square">
              <a:spAutoFit/>
            </a:bodyPr>
            <a:lstStyle/>
            <a:p>
              <a:pPr algn="ctr"/>
              <a:r>
                <a:rPr lang="pt-PT" sz="2400" b="1" dirty="0">
                  <a:solidFill>
                    <a:schemeClr val="tx2">
                      <a:lumMod val="75000"/>
                    </a:schemeClr>
                  </a:solidFill>
                </a:rPr>
                <a:t>FVC</a:t>
              </a:r>
              <a:r>
                <a:rPr lang="pt-PT" sz="1800" b="1" dirty="0">
                  <a:solidFill>
                    <a:schemeClr val="tx2"/>
                  </a:solidFill>
                </a:rPr>
                <a:t> </a:t>
              </a:r>
              <a:endParaRPr lang="en-US" sz="1600" b="1" dirty="0">
                <a:solidFill>
                  <a:schemeClr val="tx2"/>
                </a:solidFill>
              </a:endParaRPr>
            </a:p>
          </p:txBody>
        </p:sp>
        <p:sp>
          <p:nvSpPr>
            <p:cNvPr id="8" name="TextBox 8">
              <a:extLst>
                <a:ext uri="{FF2B5EF4-FFF2-40B4-BE49-F238E27FC236}">
                  <a16:creationId xmlns:a16="http://schemas.microsoft.com/office/drawing/2014/main" id="{3083A239-D6D8-4560-B470-86F510D01324}"/>
                </a:ext>
              </a:extLst>
            </p:cNvPr>
            <p:cNvSpPr txBox="1">
              <a:spLocks noChangeArrowheads="1"/>
            </p:cNvSpPr>
            <p:nvPr/>
          </p:nvSpPr>
          <p:spPr bwMode="auto">
            <a:xfrm>
              <a:off x="549986" y="4340002"/>
              <a:ext cx="1426994" cy="307777"/>
            </a:xfrm>
            <a:prstGeom prst="rect">
              <a:avLst/>
            </a:prstGeom>
            <a:noFill/>
            <a:ln w="9525">
              <a:noFill/>
              <a:miter lim="800000"/>
              <a:headEnd/>
              <a:tailEnd/>
            </a:ln>
          </p:spPr>
          <p:txBody>
            <a:bodyPr wrap="none">
              <a:spAutoFit/>
            </a:bodyPr>
            <a:lstStyle/>
            <a:p>
              <a:pPr algn="ctr"/>
              <a:r>
                <a:rPr lang="en-US" sz="1400" b="1" dirty="0">
                  <a:solidFill>
                    <a:schemeClr val="accent1">
                      <a:lumMod val="50000"/>
                    </a:schemeClr>
                  </a:solidFill>
                </a:rPr>
                <a:t>≥80% ref value</a:t>
              </a:r>
            </a:p>
          </p:txBody>
        </p:sp>
        <p:sp>
          <p:nvSpPr>
            <p:cNvPr id="9" name="TextBox 9">
              <a:extLst>
                <a:ext uri="{FF2B5EF4-FFF2-40B4-BE49-F238E27FC236}">
                  <a16:creationId xmlns:a16="http://schemas.microsoft.com/office/drawing/2014/main" id="{C74E0912-3307-4994-96E1-E2A16FA35B1C}"/>
                </a:ext>
              </a:extLst>
            </p:cNvPr>
            <p:cNvSpPr txBox="1">
              <a:spLocks noChangeArrowheads="1"/>
            </p:cNvSpPr>
            <p:nvPr/>
          </p:nvSpPr>
          <p:spPr bwMode="auto">
            <a:xfrm>
              <a:off x="2217375" y="4330019"/>
              <a:ext cx="1483099" cy="307777"/>
            </a:xfrm>
            <a:prstGeom prst="rect">
              <a:avLst/>
            </a:prstGeom>
            <a:noFill/>
            <a:ln w="9525">
              <a:noFill/>
              <a:miter lim="800000"/>
              <a:headEnd/>
              <a:tailEnd/>
            </a:ln>
          </p:spPr>
          <p:txBody>
            <a:bodyPr wrap="none">
              <a:spAutoFit/>
            </a:bodyPr>
            <a:lstStyle/>
            <a:p>
              <a:pPr algn="ctr"/>
              <a:r>
                <a:rPr lang="en-US" sz="1400" b="1" dirty="0">
                  <a:solidFill>
                    <a:schemeClr val="accent1">
                      <a:lumMod val="50000"/>
                    </a:schemeClr>
                  </a:solidFill>
                </a:rPr>
                <a:t>&lt;80% ref. value</a:t>
              </a:r>
            </a:p>
          </p:txBody>
        </p:sp>
        <p:sp>
          <p:nvSpPr>
            <p:cNvPr id="10" name="TextBox 10">
              <a:extLst>
                <a:ext uri="{FF2B5EF4-FFF2-40B4-BE49-F238E27FC236}">
                  <a16:creationId xmlns:a16="http://schemas.microsoft.com/office/drawing/2014/main" id="{03995A96-1C31-482D-878C-F459E6FDEDD8}"/>
                </a:ext>
              </a:extLst>
            </p:cNvPr>
            <p:cNvSpPr txBox="1">
              <a:spLocks noChangeArrowheads="1"/>
            </p:cNvSpPr>
            <p:nvPr/>
          </p:nvSpPr>
          <p:spPr bwMode="auto">
            <a:xfrm>
              <a:off x="4080667" y="4331775"/>
              <a:ext cx="1426994" cy="307777"/>
            </a:xfrm>
            <a:prstGeom prst="rect">
              <a:avLst/>
            </a:prstGeom>
            <a:noFill/>
            <a:ln w="9525">
              <a:noFill/>
              <a:miter lim="800000"/>
              <a:headEnd/>
              <a:tailEnd/>
            </a:ln>
          </p:spPr>
          <p:txBody>
            <a:bodyPr wrap="none">
              <a:spAutoFit/>
            </a:bodyPr>
            <a:lstStyle/>
            <a:p>
              <a:pPr algn="ctr"/>
              <a:r>
                <a:rPr lang="en-US" sz="1400" b="1" dirty="0">
                  <a:solidFill>
                    <a:schemeClr val="accent1">
                      <a:lumMod val="50000"/>
                    </a:schemeClr>
                  </a:solidFill>
                </a:rPr>
                <a:t>≥80% ref value</a:t>
              </a:r>
            </a:p>
          </p:txBody>
        </p:sp>
        <p:sp>
          <p:nvSpPr>
            <p:cNvPr id="11" name="TextBox 11">
              <a:extLst>
                <a:ext uri="{FF2B5EF4-FFF2-40B4-BE49-F238E27FC236}">
                  <a16:creationId xmlns:a16="http://schemas.microsoft.com/office/drawing/2014/main" id="{B502857E-2CBA-486E-960B-79F297ACCBDA}"/>
                </a:ext>
              </a:extLst>
            </p:cNvPr>
            <p:cNvSpPr txBox="1">
              <a:spLocks noChangeArrowheads="1"/>
            </p:cNvSpPr>
            <p:nvPr/>
          </p:nvSpPr>
          <p:spPr bwMode="auto">
            <a:xfrm>
              <a:off x="7298171" y="3389089"/>
              <a:ext cx="1483099" cy="307777"/>
            </a:xfrm>
            <a:prstGeom prst="rect">
              <a:avLst/>
            </a:prstGeom>
            <a:noFill/>
            <a:ln w="9525">
              <a:noFill/>
              <a:miter lim="800000"/>
              <a:headEnd/>
              <a:tailEnd/>
            </a:ln>
          </p:spPr>
          <p:txBody>
            <a:bodyPr wrap="none">
              <a:spAutoFit/>
            </a:bodyPr>
            <a:lstStyle/>
            <a:p>
              <a:pPr algn="ctr"/>
              <a:r>
                <a:rPr lang="en-US" sz="1400" b="1" dirty="0">
                  <a:solidFill>
                    <a:schemeClr val="accent1">
                      <a:lumMod val="50000"/>
                    </a:schemeClr>
                  </a:solidFill>
                </a:rPr>
                <a:t>&lt; 80% ref value</a:t>
              </a:r>
            </a:p>
          </p:txBody>
        </p:sp>
        <p:sp>
          <p:nvSpPr>
            <p:cNvPr id="12" name="TextBox 12">
              <a:extLst>
                <a:ext uri="{FF2B5EF4-FFF2-40B4-BE49-F238E27FC236}">
                  <a16:creationId xmlns:a16="http://schemas.microsoft.com/office/drawing/2014/main" id="{2477595C-B83C-44F0-96F1-629BD661FEAB}"/>
                </a:ext>
              </a:extLst>
            </p:cNvPr>
            <p:cNvSpPr txBox="1">
              <a:spLocks noChangeArrowheads="1"/>
            </p:cNvSpPr>
            <p:nvPr/>
          </p:nvSpPr>
          <p:spPr bwMode="auto">
            <a:xfrm>
              <a:off x="596473" y="5268689"/>
              <a:ext cx="1255180" cy="338554"/>
            </a:xfrm>
            <a:prstGeom prst="rect">
              <a:avLst/>
            </a:prstGeom>
            <a:solidFill>
              <a:schemeClr val="tx2"/>
            </a:solidFill>
            <a:ln w="9525">
              <a:noFill/>
              <a:miter lim="800000"/>
              <a:headEnd/>
              <a:tailEnd/>
            </a:ln>
          </p:spPr>
          <p:txBody>
            <a:bodyPr wrap="square">
              <a:spAutoFit/>
            </a:bodyPr>
            <a:lstStyle/>
            <a:p>
              <a:pPr algn="ctr"/>
              <a:r>
                <a:rPr lang="pt-PT" sz="1600" b="1" dirty="0">
                  <a:solidFill>
                    <a:schemeClr val="bg1"/>
                  </a:solidFill>
                </a:rPr>
                <a:t>NORMAL</a:t>
              </a:r>
              <a:endParaRPr lang="en-US" sz="1400" b="1" dirty="0">
                <a:solidFill>
                  <a:schemeClr val="bg1"/>
                </a:solidFill>
              </a:endParaRPr>
            </a:p>
          </p:txBody>
        </p:sp>
        <p:sp>
          <p:nvSpPr>
            <p:cNvPr id="13" name="TextBox 15">
              <a:extLst>
                <a:ext uri="{FF2B5EF4-FFF2-40B4-BE49-F238E27FC236}">
                  <a16:creationId xmlns:a16="http://schemas.microsoft.com/office/drawing/2014/main" id="{99ABC74E-AAEE-4D22-9DCD-DB2F8E287872}"/>
                </a:ext>
              </a:extLst>
            </p:cNvPr>
            <p:cNvSpPr txBox="1">
              <a:spLocks noChangeArrowheads="1"/>
            </p:cNvSpPr>
            <p:nvPr/>
          </p:nvSpPr>
          <p:spPr bwMode="auto">
            <a:xfrm>
              <a:off x="7236917" y="4196929"/>
              <a:ext cx="1529745" cy="338554"/>
            </a:xfrm>
            <a:prstGeom prst="rect">
              <a:avLst/>
            </a:prstGeom>
            <a:solidFill>
              <a:schemeClr val="accent1">
                <a:lumMod val="20000"/>
                <a:lumOff val="80000"/>
              </a:schemeClr>
            </a:solidFill>
            <a:ln w="9525">
              <a:noFill/>
              <a:miter lim="800000"/>
              <a:headEnd/>
              <a:tailEnd/>
            </a:ln>
          </p:spPr>
          <p:txBody>
            <a:bodyPr wrap="square">
              <a:spAutoFit/>
            </a:bodyPr>
            <a:lstStyle/>
            <a:p>
              <a:r>
                <a:rPr lang="pt-PT" sz="1600" b="1" dirty="0">
                  <a:solidFill>
                    <a:schemeClr val="tx2">
                      <a:lumMod val="75000"/>
                    </a:schemeClr>
                  </a:solidFill>
                </a:rPr>
                <a:t>Mixed pattern</a:t>
              </a:r>
              <a:endParaRPr lang="en-US" sz="1400" b="1" dirty="0">
                <a:solidFill>
                  <a:schemeClr val="tx2">
                    <a:lumMod val="75000"/>
                  </a:schemeClr>
                </a:solidFill>
              </a:endParaRPr>
            </a:p>
          </p:txBody>
        </p:sp>
        <p:sp>
          <p:nvSpPr>
            <p:cNvPr id="14" name="Down Arrow Callout 17">
              <a:extLst>
                <a:ext uri="{FF2B5EF4-FFF2-40B4-BE49-F238E27FC236}">
                  <a16:creationId xmlns:a16="http://schemas.microsoft.com/office/drawing/2014/main" id="{673DCCE4-C843-41CD-916F-3883AB751503}"/>
                </a:ext>
              </a:extLst>
            </p:cNvPr>
            <p:cNvSpPr/>
            <p:nvPr/>
          </p:nvSpPr>
          <p:spPr>
            <a:xfrm>
              <a:off x="1200519" y="2240004"/>
              <a:ext cx="1143000" cy="1071563"/>
            </a:xfrm>
            <a:prstGeom prst="down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rgbClr val="FFFFFF"/>
                </a:solidFill>
                <a:ea typeface="ＭＳ Ｐゴシック" pitchFamily="33" charset="-128"/>
              </a:endParaRPr>
            </a:p>
          </p:txBody>
        </p:sp>
        <p:sp>
          <p:nvSpPr>
            <p:cNvPr id="15" name="Bent-Up Arrow 19">
              <a:extLst>
                <a:ext uri="{FF2B5EF4-FFF2-40B4-BE49-F238E27FC236}">
                  <a16:creationId xmlns:a16="http://schemas.microsoft.com/office/drawing/2014/main" id="{0944B8D7-E1E0-4EDE-BE5D-09D0EBE4B7F1}"/>
                </a:ext>
              </a:extLst>
            </p:cNvPr>
            <p:cNvSpPr/>
            <p:nvPr/>
          </p:nvSpPr>
          <p:spPr>
            <a:xfrm rot="10800000">
              <a:off x="1637330" y="1696814"/>
              <a:ext cx="714375" cy="500063"/>
            </a:xfrm>
            <a:prstGeom prst="bentUpArrow">
              <a:avLst>
                <a:gd name="adj1" fmla="val 25000"/>
                <a:gd name="adj2" fmla="val 23529"/>
                <a:gd name="adj3" fmla="val 2944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rgbClr val="FF0000"/>
                </a:solidFill>
                <a:ea typeface="ＭＳ Ｐゴシック" pitchFamily="33" charset="-128"/>
              </a:endParaRPr>
            </a:p>
          </p:txBody>
        </p:sp>
        <p:sp>
          <p:nvSpPr>
            <p:cNvPr id="16" name="Bent-Up Arrow 20">
              <a:extLst>
                <a:ext uri="{FF2B5EF4-FFF2-40B4-BE49-F238E27FC236}">
                  <a16:creationId xmlns:a16="http://schemas.microsoft.com/office/drawing/2014/main" id="{9B2E9B9A-D7C2-445A-86F0-024ED103B810}"/>
                </a:ext>
              </a:extLst>
            </p:cNvPr>
            <p:cNvSpPr/>
            <p:nvPr/>
          </p:nvSpPr>
          <p:spPr>
            <a:xfrm rot="10800000" flipH="1">
              <a:off x="5626490" y="1677795"/>
              <a:ext cx="642937" cy="500062"/>
            </a:xfrm>
            <a:prstGeom prst="bentUpArrow">
              <a:avLst>
                <a:gd name="adj1" fmla="val 25000"/>
                <a:gd name="adj2" fmla="val 20535"/>
                <a:gd name="adj3" fmla="val 2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rgbClr val="FFFFFF"/>
                </a:solidFill>
                <a:ea typeface="ＭＳ Ｐゴシック" pitchFamily="33" charset="-128"/>
              </a:endParaRPr>
            </a:p>
          </p:txBody>
        </p:sp>
        <p:sp>
          <p:nvSpPr>
            <p:cNvPr id="17" name="Down Arrow Callout 21">
              <a:extLst>
                <a:ext uri="{FF2B5EF4-FFF2-40B4-BE49-F238E27FC236}">
                  <a16:creationId xmlns:a16="http://schemas.microsoft.com/office/drawing/2014/main" id="{7775B528-40B4-4C29-8D9D-5EA714D4E96A}"/>
                </a:ext>
              </a:extLst>
            </p:cNvPr>
            <p:cNvSpPr/>
            <p:nvPr/>
          </p:nvSpPr>
          <p:spPr>
            <a:xfrm>
              <a:off x="5358385" y="2264234"/>
              <a:ext cx="1500187" cy="1077051"/>
            </a:xfrm>
            <a:prstGeom prst="down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rgbClr val="FFFFFF"/>
                </a:solidFill>
                <a:ea typeface="ＭＳ Ｐゴシック" pitchFamily="33" charset="-128"/>
              </a:endParaRPr>
            </a:p>
          </p:txBody>
        </p:sp>
        <p:sp>
          <p:nvSpPr>
            <p:cNvPr id="18" name="Down Arrow 22">
              <a:extLst>
                <a:ext uri="{FF2B5EF4-FFF2-40B4-BE49-F238E27FC236}">
                  <a16:creationId xmlns:a16="http://schemas.microsoft.com/office/drawing/2014/main" id="{338140E1-E1D2-4F01-955B-B75F0EA43423}"/>
                </a:ext>
              </a:extLst>
            </p:cNvPr>
            <p:cNvSpPr/>
            <p:nvPr/>
          </p:nvSpPr>
          <p:spPr>
            <a:xfrm flipH="1">
              <a:off x="1065838" y="3911377"/>
              <a:ext cx="357187" cy="42862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rgbClr val="FF0000"/>
                </a:solidFill>
                <a:ea typeface="ＭＳ Ｐゴシック" pitchFamily="33" charset="-128"/>
              </a:endParaRPr>
            </a:p>
          </p:txBody>
        </p:sp>
        <p:sp>
          <p:nvSpPr>
            <p:cNvPr id="19" name="Bent-Up Arrow 23">
              <a:extLst>
                <a:ext uri="{FF2B5EF4-FFF2-40B4-BE49-F238E27FC236}">
                  <a16:creationId xmlns:a16="http://schemas.microsoft.com/office/drawing/2014/main" id="{3F7FCC10-8DFF-4AD7-AB54-3A2F49A50C30}"/>
                </a:ext>
              </a:extLst>
            </p:cNvPr>
            <p:cNvSpPr/>
            <p:nvPr/>
          </p:nvSpPr>
          <p:spPr>
            <a:xfrm rot="10800000" flipH="1">
              <a:off x="2566018" y="3482751"/>
              <a:ext cx="609598" cy="833133"/>
            </a:xfrm>
            <a:prstGeom prst="bentUpArrow">
              <a:avLst>
                <a:gd name="adj1" fmla="val 25000"/>
                <a:gd name="adj2" fmla="val 23498"/>
                <a:gd name="adj3" fmla="val 2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rgbClr val="FFFFFF"/>
                </a:solidFill>
                <a:ea typeface="ＭＳ Ｐゴシック" pitchFamily="33" charset="-128"/>
              </a:endParaRPr>
            </a:p>
          </p:txBody>
        </p:sp>
        <p:sp>
          <p:nvSpPr>
            <p:cNvPr id="20" name="Chevron 24">
              <a:extLst>
                <a:ext uri="{FF2B5EF4-FFF2-40B4-BE49-F238E27FC236}">
                  <a16:creationId xmlns:a16="http://schemas.microsoft.com/office/drawing/2014/main" id="{6AAC9366-1514-40A0-A0F7-02B1B999D5DC}"/>
                </a:ext>
              </a:extLst>
            </p:cNvPr>
            <p:cNvSpPr/>
            <p:nvPr/>
          </p:nvSpPr>
          <p:spPr>
            <a:xfrm rot="5400000">
              <a:off x="1030119" y="4732908"/>
              <a:ext cx="500063" cy="428625"/>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chemeClr val="tx1"/>
                </a:solidFill>
                <a:ea typeface="ＭＳ Ｐゴシック" pitchFamily="33" charset="-128"/>
              </a:endParaRPr>
            </a:p>
          </p:txBody>
        </p:sp>
        <p:sp>
          <p:nvSpPr>
            <p:cNvPr id="21" name="Chevron 25">
              <a:extLst>
                <a:ext uri="{FF2B5EF4-FFF2-40B4-BE49-F238E27FC236}">
                  <a16:creationId xmlns:a16="http://schemas.microsoft.com/office/drawing/2014/main" id="{5157D15D-E6B2-47D6-867A-85190F429266}"/>
                </a:ext>
              </a:extLst>
            </p:cNvPr>
            <p:cNvSpPr/>
            <p:nvPr/>
          </p:nvSpPr>
          <p:spPr>
            <a:xfrm rot="5400000">
              <a:off x="2744611" y="4697188"/>
              <a:ext cx="500063" cy="428625"/>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chemeClr val="tx1"/>
                </a:solidFill>
                <a:ea typeface="ＭＳ Ｐゴシック" pitchFamily="33" charset="-128"/>
              </a:endParaRPr>
            </a:p>
          </p:txBody>
        </p:sp>
        <p:sp>
          <p:nvSpPr>
            <p:cNvPr id="22" name="Chevron 27">
              <a:extLst>
                <a:ext uri="{FF2B5EF4-FFF2-40B4-BE49-F238E27FC236}">
                  <a16:creationId xmlns:a16="http://schemas.microsoft.com/office/drawing/2014/main" id="{F993822E-585C-41A8-AAEC-FA63E759375F}"/>
                </a:ext>
              </a:extLst>
            </p:cNvPr>
            <p:cNvSpPr/>
            <p:nvPr/>
          </p:nvSpPr>
          <p:spPr>
            <a:xfrm rot="5400000">
              <a:off x="4459103" y="4690700"/>
              <a:ext cx="500063" cy="428625"/>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chemeClr val="tx1"/>
                </a:solidFill>
                <a:ea typeface="ＭＳ Ｐゴシック" pitchFamily="33" charset="-128"/>
              </a:endParaRPr>
            </a:p>
          </p:txBody>
        </p:sp>
        <p:sp>
          <p:nvSpPr>
            <p:cNvPr id="23" name="Bent-Up Arrow 28">
              <a:extLst>
                <a:ext uri="{FF2B5EF4-FFF2-40B4-BE49-F238E27FC236}">
                  <a16:creationId xmlns:a16="http://schemas.microsoft.com/office/drawing/2014/main" id="{F252D583-6814-4B44-AFD2-D2FB71C7DDD4}"/>
                </a:ext>
              </a:extLst>
            </p:cNvPr>
            <p:cNvSpPr/>
            <p:nvPr/>
          </p:nvSpPr>
          <p:spPr>
            <a:xfrm rot="10800000">
              <a:off x="4671051" y="3482752"/>
              <a:ext cx="609626" cy="857250"/>
            </a:xfrm>
            <a:prstGeom prst="bentUpArrow">
              <a:avLst>
                <a:gd name="adj1" fmla="val 25000"/>
                <a:gd name="adj2" fmla="val 25751"/>
                <a:gd name="adj3" fmla="val 2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rgbClr val="FF0000"/>
                </a:solidFill>
                <a:ea typeface="ＭＳ Ｐゴシック" pitchFamily="33" charset="-128"/>
              </a:endParaRPr>
            </a:p>
          </p:txBody>
        </p:sp>
        <p:sp>
          <p:nvSpPr>
            <p:cNvPr id="24" name="Chevron 29">
              <a:extLst>
                <a:ext uri="{FF2B5EF4-FFF2-40B4-BE49-F238E27FC236}">
                  <a16:creationId xmlns:a16="http://schemas.microsoft.com/office/drawing/2014/main" id="{CFF41159-26C3-48BE-924C-208448186DA6}"/>
                </a:ext>
              </a:extLst>
            </p:cNvPr>
            <p:cNvSpPr/>
            <p:nvPr/>
          </p:nvSpPr>
          <p:spPr>
            <a:xfrm rot="5400000">
              <a:off x="7780955" y="3697064"/>
              <a:ext cx="428625" cy="428625"/>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chemeClr val="tx1"/>
                </a:solidFill>
                <a:ea typeface="ＭＳ Ｐゴシック" pitchFamily="33" charset="-128"/>
              </a:endParaRPr>
            </a:p>
          </p:txBody>
        </p:sp>
        <p:sp>
          <p:nvSpPr>
            <p:cNvPr id="25" name="Down Arrow 30">
              <a:extLst>
                <a:ext uri="{FF2B5EF4-FFF2-40B4-BE49-F238E27FC236}">
                  <a16:creationId xmlns:a16="http://schemas.microsoft.com/office/drawing/2014/main" id="{80049890-01B4-475F-905F-E2317C3D375C}"/>
                </a:ext>
              </a:extLst>
            </p:cNvPr>
            <p:cNvSpPr/>
            <p:nvPr/>
          </p:nvSpPr>
          <p:spPr>
            <a:xfrm rot="16200000" flipH="1">
              <a:off x="6959472" y="3375595"/>
              <a:ext cx="357188" cy="42862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rgbClr val="FF0000"/>
                </a:solidFill>
                <a:ea typeface="ＭＳ Ｐゴシック" pitchFamily="33" charset="-128"/>
              </a:endParaRPr>
            </a:p>
          </p:txBody>
        </p:sp>
        <p:sp>
          <p:nvSpPr>
            <p:cNvPr id="26" name="TextBox 14">
              <a:extLst>
                <a:ext uri="{FF2B5EF4-FFF2-40B4-BE49-F238E27FC236}">
                  <a16:creationId xmlns:a16="http://schemas.microsoft.com/office/drawing/2014/main" id="{982138FE-5E3F-408C-9E7B-638269C275DB}"/>
                </a:ext>
              </a:extLst>
            </p:cNvPr>
            <p:cNvSpPr txBox="1">
              <a:spLocks noChangeArrowheads="1"/>
            </p:cNvSpPr>
            <p:nvPr/>
          </p:nvSpPr>
          <p:spPr bwMode="auto">
            <a:xfrm>
              <a:off x="5670463" y="4725144"/>
              <a:ext cx="1576324" cy="954107"/>
            </a:xfrm>
            <a:prstGeom prst="rect">
              <a:avLst/>
            </a:prstGeom>
            <a:solidFill>
              <a:schemeClr val="tx2"/>
            </a:solidFill>
            <a:ln w="9525">
              <a:noFill/>
              <a:miter lim="800000"/>
              <a:headEnd/>
              <a:tailEnd/>
            </a:ln>
          </p:spPr>
          <p:txBody>
            <a:bodyPr wrap="square">
              <a:spAutoFit/>
            </a:bodyPr>
            <a:lstStyle/>
            <a:p>
              <a:pPr algn="ctr"/>
              <a:r>
                <a:rPr lang="pt-PT" sz="1400" b="1" dirty="0">
                  <a:solidFill>
                    <a:schemeClr val="bg1"/>
                  </a:solidFill>
                </a:rPr>
                <a:t>OBSTRUCTION</a:t>
              </a:r>
            </a:p>
            <a:p>
              <a:pPr algn="ctr"/>
              <a:r>
                <a:rPr lang="pt-PT" sz="1400" b="1" dirty="0">
                  <a:solidFill>
                    <a:schemeClr val="bg1"/>
                  </a:solidFill>
                </a:rPr>
                <a:t>+ HYPERINFLATION </a:t>
              </a:r>
              <a:r>
                <a:rPr lang="pt-PT" sz="1400" b="1" i="1" dirty="0">
                  <a:solidFill>
                    <a:schemeClr val="bg1"/>
                  </a:solidFill>
                </a:rPr>
                <a:t>(↑VR)</a:t>
              </a:r>
              <a:endParaRPr lang="en-US" sz="1400" b="1" i="1" dirty="0">
                <a:solidFill>
                  <a:schemeClr val="bg1"/>
                </a:solidFill>
              </a:endParaRPr>
            </a:p>
          </p:txBody>
        </p:sp>
        <p:sp>
          <p:nvSpPr>
            <p:cNvPr id="27" name="TextBox 14">
              <a:extLst>
                <a:ext uri="{FF2B5EF4-FFF2-40B4-BE49-F238E27FC236}">
                  <a16:creationId xmlns:a16="http://schemas.microsoft.com/office/drawing/2014/main" id="{AFF48363-D40F-4C80-859B-E9AF27CF23FD}"/>
                </a:ext>
              </a:extLst>
            </p:cNvPr>
            <p:cNvSpPr txBox="1">
              <a:spLocks noChangeArrowheads="1"/>
            </p:cNvSpPr>
            <p:nvPr/>
          </p:nvSpPr>
          <p:spPr bwMode="auto">
            <a:xfrm>
              <a:off x="7407685" y="5221239"/>
              <a:ext cx="1513556" cy="954107"/>
            </a:xfrm>
            <a:prstGeom prst="rect">
              <a:avLst/>
            </a:prstGeom>
            <a:solidFill>
              <a:schemeClr val="tx2"/>
            </a:solidFill>
            <a:ln w="9525">
              <a:noFill/>
              <a:miter lim="800000"/>
              <a:headEnd/>
              <a:tailEnd/>
            </a:ln>
          </p:spPr>
          <p:txBody>
            <a:bodyPr wrap="none">
              <a:spAutoFit/>
            </a:bodyPr>
            <a:lstStyle/>
            <a:p>
              <a:pPr algn="ctr"/>
              <a:r>
                <a:rPr lang="pt-PT" sz="1400" b="1" dirty="0">
                  <a:solidFill>
                    <a:schemeClr val="bg1"/>
                  </a:solidFill>
                </a:rPr>
                <a:t>OBSTRUCTION</a:t>
              </a:r>
            </a:p>
            <a:p>
              <a:pPr algn="ctr"/>
              <a:r>
                <a:rPr lang="pt-PT" sz="1400" b="1" dirty="0">
                  <a:solidFill>
                    <a:schemeClr val="bg1"/>
                  </a:solidFill>
                </a:rPr>
                <a:t>+</a:t>
              </a:r>
            </a:p>
            <a:p>
              <a:pPr algn="ctr"/>
              <a:r>
                <a:rPr lang="pt-PT" sz="1400" b="1" dirty="0">
                  <a:solidFill>
                    <a:schemeClr val="bg1"/>
                  </a:solidFill>
                </a:rPr>
                <a:t>RESTRICTION</a:t>
              </a:r>
            </a:p>
            <a:p>
              <a:pPr algn="ctr"/>
              <a:r>
                <a:rPr lang="pt-PT" sz="1400" b="1" i="1" dirty="0">
                  <a:solidFill>
                    <a:schemeClr val="bg1"/>
                  </a:solidFill>
                </a:rPr>
                <a:t>(VR  normal)</a:t>
              </a:r>
              <a:endParaRPr lang="en-US" sz="1400" b="1" i="1" dirty="0">
                <a:solidFill>
                  <a:schemeClr val="bg1"/>
                </a:solidFill>
              </a:endParaRPr>
            </a:p>
          </p:txBody>
        </p:sp>
        <p:sp>
          <p:nvSpPr>
            <p:cNvPr id="28" name="Bent-Up Arrow 33">
              <a:extLst>
                <a:ext uri="{FF2B5EF4-FFF2-40B4-BE49-F238E27FC236}">
                  <a16:creationId xmlns:a16="http://schemas.microsoft.com/office/drawing/2014/main" id="{EE3221F5-A4F0-4F4B-804B-719065942CC2}"/>
                </a:ext>
              </a:extLst>
            </p:cNvPr>
            <p:cNvSpPr/>
            <p:nvPr/>
          </p:nvSpPr>
          <p:spPr>
            <a:xfrm rot="10800000">
              <a:off x="6423643" y="4268564"/>
              <a:ext cx="571500" cy="357188"/>
            </a:xfrm>
            <a:prstGeom prst="bentUpArrow">
              <a:avLst>
                <a:gd name="adj1" fmla="val 25000"/>
                <a:gd name="adj2" fmla="val 25751"/>
                <a:gd name="adj3" fmla="val 2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rgbClr val="FF0000"/>
                </a:solidFill>
                <a:ea typeface="ＭＳ Ｐゴシック" pitchFamily="33" charset="-128"/>
              </a:endParaRPr>
            </a:p>
          </p:txBody>
        </p:sp>
        <p:sp>
          <p:nvSpPr>
            <p:cNvPr id="29" name="Down Arrow 34">
              <a:extLst>
                <a:ext uri="{FF2B5EF4-FFF2-40B4-BE49-F238E27FC236}">
                  <a16:creationId xmlns:a16="http://schemas.microsoft.com/office/drawing/2014/main" id="{A4394C50-E83E-4FD7-B08A-9B0B6DD7FBF0}"/>
                </a:ext>
              </a:extLst>
            </p:cNvPr>
            <p:cNvSpPr/>
            <p:nvPr/>
          </p:nvSpPr>
          <p:spPr>
            <a:xfrm flipH="1">
              <a:off x="7816673" y="4636767"/>
              <a:ext cx="357187" cy="54946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rgbClr val="FF0000"/>
                </a:solidFill>
                <a:ea typeface="ＭＳ Ｐゴシック" pitchFamily="33" charset="-128"/>
              </a:endParaRPr>
            </a:p>
          </p:txBody>
        </p:sp>
        <p:sp>
          <p:nvSpPr>
            <p:cNvPr id="30" name="Down Arrow Callout 35">
              <a:extLst>
                <a:ext uri="{FF2B5EF4-FFF2-40B4-BE49-F238E27FC236}">
                  <a16:creationId xmlns:a16="http://schemas.microsoft.com/office/drawing/2014/main" id="{A8A5770E-EDCE-4663-9F21-6692B6889D77}"/>
                </a:ext>
              </a:extLst>
            </p:cNvPr>
            <p:cNvSpPr/>
            <p:nvPr/>
          </p:nvSpPr>
          <p:spPr>
            <a:xfrm>
              <a:off x="2137394" y="5226155"/>
              <a:ext cx="1643061" cy="723125"/>
            </a:xfrm>
            <a:prstGeom prst="downArrowCallou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rgbClr val="FFFFFF"/>
                </a:solidFill>
                <a:ea typeface="ＭＳ Ｐゴシック" pitchFamily="33" charset="-128"/>
              </a:endParaRPr>
            </a:p>
          </p:txBody>
        </p:sp>
        <p:sp>
          <p:nvSpPr>
            <p:cNvPr id="31" name="TextBox 4">
              <a:extLst>
                <a:ext uri="{FF2B5EF4-FFF2-40B4-BE49-F238E27FC236}">
                  <a16:creationId xmlns:a16="http://schemas.microsoft.com/office/drawing/2014/main" id="{EB41FA63-E5D7-43E9-94E6-6E1F5BC87F42}"/>
                </a:ext>
              </a:extLst>
            </p:cNvPr>
            <p:cNvSpPr txBox="1">
              <a:spLocks noChangeArrowheads="1"/>
            </p:cNvSpPr>
            <p:nvPr/>
          </p:nvSpPr>
          <p:spPr bwMode="auto">
            <a:xfrm>
              <a:off x="2109947" y="5265142"/>
              <a:ext cx="1714526" cy="338554"/>
            </a:xfrm>
            <a:prstGeom prst="rect">
              <a:avLst/>
            </a:prstGeom>
            <a:noFill/>
            <a:ln w="9525">
              <a:noFill/>
              <a:miter lim="800000"/>
              <a:headEnd/>
              <a:tailEnd/>
            </a:ln>
          </p:spPr>
          <p:txBody>
            <a:bodyPr wrap="square">
              <a:spAutoFit/>
            </a:bodyPr>
            <a:lstStyle/>
            <a:p>
              <a:pPr algn="ctr"/>
              <a:r>
                <a:rPr lang="pt-PT" sz="1600" b="1" dirty="0">
                  <a:solidFill>
                    <a:schemeClr val="bg1"/>
                  </a:solidFill>
                </a:rPr>
                <a:t>RESTRICTION</a:t>
              </a:r>
              <a:endParaRPr lang="en-US" sz="1400" b="1" dirty="0">
                <a:solidFill>
                  <a:schemeClr val="bg1"/>
                </a:solidFill>
              </a:endParaRPr>
            </a:p>
          </p:txBody>
        </p:sp>
        <p:sp>
          <p:nvSpPr>
            <p:cNvPr id="32" name="Down Arrow Callout 38">
              <a:extLst>
                <a:ext uri="{FF2B5EF4-FFF2-40B4-BE49-F238E27FC236}">
                  <a16:creationId xmlns:a16="http://schemas.microsoft.com/office/drawing/2014/main" id="{9F2F4ABA-5F15-4EE6-9354-00E4E6998BB7}"/>
                </a:ext>
              </a:extLst>
            </p:cNvPr>
            <p:cNvSpPr/>
            <p:nvPr/>
          </p:nvSpPr>
          <p:spPr>
            <a:xfrm>
              <a:off x="3876508" y="5226154"/>
              <a:ext cx="1689885" cy="723126"/>
            </a:xfrm>
            <a:prstGeom prst="downArrowCallou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rgbClr val="FFFFFF"/>
                </a:solidFill>
                <a:ea typeface="ＭＳ Ｐゴシック" pitchFamily="33" charset="-128"/>
              </a:endParaRPr>
            </a:p>
          </p:txBody>
        </p:sp>
        <p:sp>
          <p:nvSpPr>
            <p:cNvPr id="33" name="TextBox 4">
              <a:extLst>
                <a:ext uri="{FF2B5EF4-FFF2-40B4-BE49-F238E27FC236}">
                  <a16:creationId xmlns:a16="http://schemas.microsoft.com/office/drawing/2014/main" id="{C0A2CB1F-5328-4438-8F5D-24B472849EF6}"/>
                </a:ext>
              </a:extLst>
            </p:cNvPr>
            <p:cNvSpPr txBox="1">
              <a:spLocks noChangeArrowheads="1"/>
            </p:cNvSpPr>
            <p:nvPr/>
          </p:nvSpPr>
          <p:spPr bwMode="auto">
            <a:xfrm>
              <a:off x="3892113" y="5279940"/>
              <a:ext cx="1697901" cy="338554"/>
            </a:xfrm>
            <a:prstGeom prst="rect">
              <a:avLst/>
            </a:prstGeom>
            <a:noFill/>
            <a:ln w="9525">
              <a:noFill/>
              <a:miter lim="800000"/>
              <a:headEnd/>
              <a:tailEnd/>
            </a:ln>
          </p:spPr>
          <p:txBody>
            <a:bodyPr wrap="none">
              <a:spAutoFit/>
            </a:bodyPr>
            <a:lstStyle/>
            <a:p>
              <a:pPr algn="ctr"/>
              <a:r>
                <a:rPr lang="pt-PT" sz="1600" b="1" dirty="0">
                  <a:solidFill>
                    <a:schemeClr val="bg1"/>
                  </a:solidFill>
                </a:rPr>
                <a:t>OBSTRUCTION</a:t>
              </a:r>
              <a:endParaRPr lang="en-US" sz="1400" b="1" dirty="0">
                <a:solidFill>
                  <a:schemeClr val="bg1"/>
                </a:solidFill>
              </a:endParaRPr>
            </a:p>
          </p:txBody>
        </p:sp>
        <p:sp>
          <p:nvSpPr>
            <p:cNvPr id="34" name="Down Arrow 40">
              <a:extLst>
                <a:ext uri="{FF2B5EF4-FFF2-40B4-BE49-F238E27FC236}">
                  <a16:creationId xmlns:a16="http://schemas.microsoft.com/office/drawing/2014/main" id="{48AAAEF0-35E0-4C61-BC70-12472D583B38}"/>
                </a:ext>
              </a:extLst>
            </p:cNvPr>
            <p:cNvSpPr/>
            <p:nvPr/>
          </p:nvSpPr>
          <p:spPr>
            <a:xfrm rot="5400000">
              <a:off x="7049176" y="5812258"/>
              <a:ext cx="428625" cy="357187"/>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33" charset="-128"/>
              </a:endParaRPr>
            </a:p>
          </p:txBody>
        </p:sp>
        <p:sp>
          <p:nvSpPr>
            <p:cNvPr id="35" name="Down Arrow 43">
              <a:extLst>
                <a:ext uri="{FF2B5EF4-FFF2-40B4-BE49-F238E27FC236}">
                  <a16:creationId xmlns:a16="http://schemas.microsoft.com/office/drawing/2014/main" id="{D38B334D-9747-4D08-92C2-303BDF8ADCCF}"/>
                </a:ext>
              </a:extLst>
            </p:cNvPr>
            <p:cNvSpPr/>
            <p:nvPr/>
          </p:nvSpPr>
          <p:spPr>
            <a:xfrm>
              <a:off x="6280812" y="5645300"/>
              <a:ext cx="428625" cy="320675"/>
            </a:xfrm>
            <a:prstGeom prst="downArrow">
              <a:avLst>
                <a:gd name="adj1" fmla="val 50000"/>
                <a:gd name="adj2" fmla="val 4291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33" charset="-128"/>
              </a:endParaRPr>
            </a:p>
          </p:txBody>
        </p:sp>
        <p:sp>
          <p:nvSpPr>
            <p:cNvPr id="36" name="TextBox 6">
              <a:extLst>
                <a:ext uri="{FF2B5EF4-FFF2-40B4-BE49-F238E27FC236}">
                  <a16:creationId xmlns:a16="http://schemas.microsoft.com/office/drawing/2014/main" id="{C34C66B0-8653-4A83-8866-D5172CC39EDB}"/>
                </a:ext>
              </a:extLst>
            </p:cNvPr>
            <p:cNvSpPr txBox="1">
              <a:spLocks noChangeArrowheads="1"/>
            </p:cNvSpPr>
            <p:nvPr/>
          </p:nvSpPr>
          <p:spPr bwMode="auto">
            <a:xfrm>
              <a:off x="5358385" y="3412722"/>
              <a:ext cx="1500188" cy="461665"/>
            </a:xfrm>
            <a:prstGeom prst="rect">
              <a:avLst/>
            </a:prstGeom>
            <a:solidFill>
              <a:schemeClr val="accent1">
                <a:lumMod val="20000"/>
                <a:lumOff val="80000"/>
              </a:schemeClr>
            </a:solidFill>
            <a:ln w="9525">
              <a:noFill/>
              <a:miter lim="800000"/>
              <a:headEnd/>
              <a:tailEnd/>
            </a:ln>
          </p:spPr>
          <p:txBody>
            <a:bodyPr wrap="square">
              <a:spAutoFit/>
            </a:bodyPr>
            <a:lstStyle/>
            <a:p>
              <a:pPr algn="ctr"/>
              <a:r>
                <a:rPr lang="pt-PT" sz="2400" b="1" dirty="0">
                  <a:solidFill>
                    <a:schemeClr val="tx2">
                      <a:lumMod val="75000"/>
                    </a:schemeClr>
                  </a:solidFill>
                </a:rPr>
                <a:t>FVC</a:t>
              </a:r>
              <a:r>
                <a:rPr lang="pt-PT" sz="1800" b="1" dirty="0">
                  <a:solidFill>
                    <a:schemeClr val="tx2"/>
                  </a:solidFill>
                </a:rPr>
                <a:t> </a:t>
              </a:r>
              <a:endParaRPr lang="en-US" sz="1600" b="1" dirty="0">
                <a:solidFill>
                  <a:schemeClr val="tx2"/>
                </a:solidFill>
              </a:endParaRPr>
            </a:p>
          </p:txBody>
        </p:sp>
        <p:sp>
          <p:nvSpPr>
            <p:cNvPr id="37" name="Rectángulo 1">
              <a:extLst>
                <a:ext uri="{FF2B5EF4-FFF2-40B4-BE49-F238E27FC236}">
                  <a16:creationId xmlns:a16="http://schemas.microsoft.com/office/drawing/2014/main" id="{67B19CC0-7284-472D-B0EC-A45D64D98B7E}"/>
                </a:ext>
              </a:extLst>
            </p:cNvPr>
            <p:cNvSpPr/>
            <p:nvPr/>
          </p:nvSpPr>
          <p:spPr>
            <a:xfrm>
              <a:off x="2137394" y="5679251"/>
              <a:ext cx="5270291" cy="496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41" name="TextBox 40">
            <a:extLst>
              <a:ext uri="{FF2B5EF4-FFF2-40B4-BE49-F238E27FC236}">
                <a16:creationId xmlns:a16="http://schemas.microsoft.com/office/drawing/2014/main" id="{151CD000-E6AC-4842-A69B-9E2DDDB7004D}"/>
              </a:ext>
            </a:extLst>
          </p:cNvPr>
          <p:cNvSpPr txBox="1"/>
          <p:nvPr/>
        </p:nvSpPr>
        <p:spPr>
          <a:xfrm>
            <a:off x="2176529" y="6396911"/>
            <a:ext cx="9726613" cy="230832"/>
          </a:xfrm>
          <a:prstGeom prst="rect">
            <a:avLst/>
          </a:prstGeom>
          <a:noFill/>
        </p:spPr>
        <p:txBody>
          <a:bodyPr wrap="square" rtlCol="0">
            <a:spAutoFit/>
          </a:bodyPr>
          <a:lstStyle/>
          <a:p>
            <a:r>
              <a:rPr lang="en-GB" sz="900" dirty="0"/>
              <a:t>For further guidance visit: </a:t>
            </a:r>
            <a:r>
              <a:rPr lang="en-GB" sz="900" dirty="0">
                <a:hlinkClick r:id="rId2"/>
              </a:rPr>
              <a:t>http://bit.ly/IPCRG-SPIROMETRY-WONCA-2018</a:t>
            </a:r>
            <a:r>
              <a:rPr lang="en-GB" sz="900" dirty="0"/>
              <a:t> </a:t>
            </a:r>
          </a:p>
        </p:txBody>
      </p:sp>
    </p:spTree>
    <p:extLst>
      <p:ext uri="{BB962C8B-B14F-4D97-AF65-F5344CB8AC3E}">
        <p14:creationId xmlns:p14="http://schemas.microsoft.com/office/powerpoint/2010/main" val="2086077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5E616-97BF-4921-8A69-0762EDF1919E}"/>
              </a:ext>
            </a:extLst>
          </p:cNvPr>
          <p:cNvSpPr>
            <a:spLocks noGrp="1"/>
          </p:cNvSpPr>
          <p:nvPr>
            <p:ph type="title"/>
          </p:nvPr>
        </p:nvSpPr>
        <p:spPr/>
        <p:txBody>
          <a:bodyPr/>
          <a:lstStyle/>
          <a:p>
            <a:r>
              <a:rPr lang="en-GB" dirty="0"/>
              <a:t>Allergy testing and how to interpret the results</a:t>
            </a:r>
          </a:p>
        </p:txBody>
      </p:sp>
      <p:sp>
        <p:nvSpPr>
          <p:cNvPr id="3" name="Content Placeholder 2">
            <a:extLst>
              <a:ext uri="{FF2B5EF4-FFF2-40B4-BE49-F238E27FC236}">
                <a16:creationId xmlns:a16="http://schemas.microsoft.com/office/drawing/2014/main" id="{41C6A254-A9D7-45BC-9A40-DE7DA57F01D5}"/>
              </a:ext>
            </a:extLst>
          </p:cNvPr>
          <p:cNvSpPr>
            <a:spLocks noGrp="1"/>
          </p:cNvSpPr>
          <p:nvPr>
            <p:ph idx="1"/>
          </p:nvPr>
        </p:nvSpPr>
        <p:spPr>
          <a:xfrm>
            <a:off x="609600" y="1600201"/>
            <a:ext cx="5163239" cy="4525963"/>
          </a:xfrm>
        </p:spPr>
        <p:txBody>
          <a:bodyPr/>
          <a:lstStyle/>
          <a:p>
            <a:r>
              <a:rPr lang="en-GB" dirty="0"/>
              <a:t>Skin prick test is the most sensitive test for allergies</a:t>
            </a:r>
          </a:p>
          <a:p>
            <a:pPr lvl="1"/>
            <a:r>
              <a:rPr lang="en-GB" dirty="0"/>
              <a:t>Suspected allergens are mixed with liquid to form a solution</a:t>
            </a:r>
          </a:p>
          <a:p>
            <a:pPr lvl="1"/>
            <a:r>
              <a:rPr lang="en-GB" dirty="0"/>
              <a:t>Drops are placed on the skin surface</a:t>
            </a:r>
          </a:p>
          <a:p>
            <a:pPr lvl="1"/>
            <a:r>
              <a:rPr lang="en-GB" dirty="0"/>
              <a:t>The top surface of the skin is pricked beneath each drops</a:t>
            </a:r>
          </a:p>
          <a:p>
            <a:pPr lvl="1"/>
            <a:r>
              <a:rPr lang="en-GB" dirty="0"/>
              <a:t>A positive reaction is indicated by reddening, itch and swelling</a:t>
            </a:r>
          </a:p>
          <a:p>
            <a:endParaRPr lang="en-GB" dirty="0"/>
          </a:p>
        </p:txBody>
      </p:sp>
      <p:pic>
        <p:nvPicPr>
          <p:cNvPr id="6" name="Picture 5">
            <a:extLst>
              <a:ext uri="{FF2B5EF4-FFF2-40B4-BE49-F238E27FC236}">
                <a16:creationId xmlns:a16="http://schemas.microsoft.com/office/drawing/2014/main" id="{66EB842D-97BD-4CD1-B8B9-1511164573F3}"/>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6419161" y="1600200"/>
            <a:ext cx="5163239" cy="4525963"/>
          </a:xfrm>
          <a:prstGeom prst="rect">
            <a:avLst/>
          </a:prstGeom>
        </p:spPr>
      </p:pic>
    </p:spTree>
    <p:extLst>
      <p:ext uri="{BB962C8B-B14F-4D97-AF65-F5344CB8AC3E}">
        <p14:creationId xmlns:p14="http://schemas.microsoft.com/office/powerpoint/2010/main" val="2100079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006ED-8E07-4084-8600-AC7E3A377207}"/>
              </a:ext>
            </a:extLst>
          </p:cNvPr>
          <p:cNvSpPr>
            <a:spLocks noGrp="1"/>
          </p:cNvSpPr>
          <p:nvPr>
            <p:ph type="title"/>
          </p:nvPr>
        </p:nvSpPr>
        <p:spPr/>
        <p:txBody>
          <a:bodyPr/>
          <a:lstStyle/>
          <a:p>
            <a:r>
              <a:rPr lang="en-GB" dirty="0"/>
              <a:t>Clinical considerations</a:t>
            </a:r>
            <a:br>
              <a:rPr lang="en-GB" dirty="0"/>
            </a:br>
            <a:r>
              <a:rPr lang="en-GB" sz="3200" i="1" dirty="0"/>
              <a:t>Inhaler technique</a:t>
            </a:r>
            <a:endParaRPr lang="en-GB" dirty="0"/>
          </a:p>
        </p:txBody>
      </p:sp>
      <p:sp>
        <p:nvSpPr>
          <p:cNvPr id="3" name="Content Placeholder 2">
            <a:extLst>
              <a:ext uri="{FF2B5EF4-FFF2-40B4-BE49-F238E27FC236}">
                <a16:creationId xmlns:a16="http://schemas.microsoft.com/office/drawing/2014/main" id="{1363E879-789A-461A-9CEF-1C80D6FC6347}"/>
              </a:ext>
            </a:extLst>
          </p:cNvPr>
          <p:cNvSpPr>
            <a:spLocks noGrp="1"/>
          </p:cNvSpPr>
          <p:nvPr>
            <p:ph idx="1"/>
          </p:nvPr>
        </p:nvSpPr>
        <p:spPr/>
        <p:txBody>
          <a:bodyPr/>
          <a:lstStyle/>
          <a:p>
            <a:r>
              <a:rPr lang="en-GB" dirty="0"/>
              <a:t>Marc’s inhaler technique should be reviewed at all appointments</a:t>
            </a:r>
          </a:p>
          <a:p>
            <a:endParaRPr lang="en-GB" dirty="0"/>
          </a:p>
          <a:p>
            <a:r>
              <a:rPr lang="en-GB" dirty="0"/>
              <a:t>Marc should be asked to bring his own inhalers to the appointments</a:t>
            </a:r>
          </a:p>
          <a:p>
            <a:endParaRPr lang="en-GB" dirty="0"/>
          </a:p>
        </p:txBody>
      </p:sp>
    </p:spTree>
    <p:extLst>
      <p:ext uri="{BB962C8B-B14F-4D97-AF65-F5344CB8AC3E}">
        <p14:creationId xmlns:p14="http://schemas.microsoft.com/office/powerpoint/2010/main" val="425404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413810-30AE-4431-BEA0-12B31A7465F5}"/>
              </a:ext>
            </a:extLst>
          </p:cNvPr>
          <p:cNvSpPr>
            <a:spLocks noGrp="1"/>
          </p:cNvSpPr>
          <p:nvPr>
            <p:ph type="title"/>
          </p:nvPr>
        </p:nvSpPr>
        <p:spPr>
          <a:xfrm>
            <a:off x="609601" y="274638"/>
            <a:ext cx="8247016" cy="1143000"/>
          </a:xfrm>
        </p:spPr>
        <p:txBody>
          <a:bodyPr/>
          <a:lstStyle/>
          <a:p>
            <a:r>
              <a:rPr lang="en-GB" dirty="0"/>
              <a:t>How to review inhalation technique</a:t>
            </a:r>
          </a:p>
        </p:txBody>
      </p:sp>
      <p:sp>
        <p:nvSpPr>
          <p:cNvPr id="5" name="Content Placeholder 4">
            <a:extLst>
              <a:ext uri="{FF2B5EF4-FFF2-40B4-BE49-F238E27FC236}">
                <a16:creationId xmlns:a16="http://schemas.microsoft.com/office/drawing/2014/main" id="{AFA80227-5DF9-432F-B3ED-583025E160A9}"/>
              </a:ext>
            </a:extLst>
          </p:cNvPr>
          <p:cNvSpPr>
            <a:spLocks noGrp="1"/>
          </p:cNvSpPr>
          <p:nvPr>
            <p:ph idx="1"/>
          </p:nvPr>
        </p:nvSpPr>
        <p:spPr/>
        <p:txBody>
          <a:bodyPr/>
          <a:lstStyle/>
          <a:p>
            <a:r>
              <a:rPr lang="en-US" dirty="0"/>
              <a:t>Ask the patient beforehand to bring their own inhaler for the consultation</a:t>
            </a:r>
          </a:p>
          <a:p>
            <a:r>
              <a:rPr lang="en-US" dirty="0"/>
              <a:t>Ask them to demonstrate how they use their inhaler</a:t>
            </a:r>
          </a:p>
          <a:p>
            <a:r>
              <a:rPr lang="en-US" dirty="0"/>
              <a:t>Correct some aspects and explain why</a:t>
            </a:r>
          </a:p>
          <a:p>
            <a:r>
              <a:rPr lang="en-US" dirty="0"/>
              <a:t>If possible use videos</a:t>
            </a:r>
          </a:p>
          <a:p>
            <a:pPr marL="928688" lvl="2" indent="-193675">
              <a:tabLst>
                <a:tab pos="1331913" algn="l"/>
              </a:tabLst>
            </a:pPr>
            <a:r>
              <a:rPr lang="en-GB" sz="1800" dirty="0">
                <a:ea typeface="ＭＳ Ｐゴシック" pitchFamily="34" charset="-128"/>
              </a:rPr>
              <a:t>Observe technique and let the patient observe self (using video demonstrations)</a:t>
            </a:r>
          </a:p>
          <a:p>
            <a:r>
              <a:rPr lang="en-US" dirty="0"/>
              <a:t>Show you are available to review their technique if necessary</a:t>
            </a:r>
          </a:p>
          <a:p>
            <a:r>
              <a:rPr lang="en-US" dirty="0"/>
              <a:t>Ask the patient to bring their own inhaler for the next appointment</a:t>
            </a:r>
          </a:p>
          <a:p>
            <a:endParaRPr lang="en-GB" dirty="0"/>
          </a:p>
        </p:txBody>
      </p:sp>
    </p:spTree>
    <p:extLst>
      <p:ext uri="{BB962C8B-B14F-4D97-AF65-F5344CB8AC3E}">
        <p14:creationId xmlns:p14="http://schemas.microsoft.com/office/powerpoint/2010/main" val="238306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E1255-80DE-4045-A5C0-4B82A7A01575}"/>
              </a:ext>
            </a:extLst>
          </p:cNvPr>
          <p:cNvSpPr>
            <a:spLocks noGrp="1"/>
          </p:cNvSpPr>
          <p:nvPr>
            <p:ph type="title"/>
          </p:nvPr>
        </p:nvSpPr>
        <p:spPr/>
        <p:txBody>
          <a:bodyPr/>
          <a:lstStyle/>
          <a:p>
            <a:r>
              <a:rPr lang="en-GB" dirty="0"/>
              <a:t>Clinical considerations</a:t>
            </a:r>
            <a:br>
              <a:rPr lang="en-GB" dirty="0"/>
            </a:br>
            <a:r>
              <a:rPr lang="en-GB" sz="3200" i="1" dirty="0"/>
              <a:t>Medication review</a:t>
            </a:r>
            <a:endParaRPr lang="en-GB" dirty="0"/>
          </a:p>
        </p:txBody>
      </p:sp>
      <p:sp>
        <p:nvSpPr>
          <p:cNvPr id="3" name="Content Placeholder 2">
            <a:extLst>
              <a:ext uri="{FF2B5EF4-FFF2-40B4-BE49-F238E27FC236}">
                <a16:creationId xmlns:a16="http://schemas.microsoft.com/office/drawing/2014/main" id="{C2191DDF-0B09-4CD8-A633-09BE4615D9D7}"/>
              </a:ext>
            </a:extLst>
          </p:cNvPr>
          <p:cNvSpPr>
            <a:spLocks noGrp="1"/>
          </p:cNvSpPr>
          <p:nvPr>
            <p:ph idx="1"/>
          </p:nvPr>
        </p:nvSpPr>
        <p:spPr/>
        <p:txBody>
          <a:bodyPr/>
          <a:lstStyle/>
          <a:p>
            <a:r>
              <a:rPr lang="en-GB" dirty="0"/>
              <a:t>Marc admits that he stopped using his ICS because he thinks his SABA gives him more relief</a:t>
            </a:r>
          </a:p>
          <a:p>
            <a:endParaRPr lang="en-GB" dirty="0"/>
          </a:p>
        </p:txBody>
      </p:sp>
    </p:spTree>
    <p:extLst>
      <p:ext uri="{BB962C8B-B14F-4D97-AF65-F5344CB8AC3E}">
        <p14:creationId xmlns:p14="http://schemas.microsoft.com/office/powerpoint/2010/main" val="25202015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B1D873-266F-4312-AA2C-D875219A9D7C}"/>
              </a:ext>
            </a:extLst>
          </p:cNvPr>
          <p:cNvSpPr>
            <a:spLocks noGrp="1"/>
          </p:cNvSpPr>
          <p:nvPr>
            <p:ph type="title"/>
          </p:nvPr>
        </p:nvSpPr>
        <p:spPr/>
        <p:txBody>
          <a:bodyPr/>
          <a:lstStyle/>
          <a:p>
            <a:r>
              <a:rPr lang="en-GB" dirty="0"/>
              <a:t>Would you propose any medication adjustment?</a:t>
            </a:r>
          </a:p>
        </p:txBody>
      </p:sp>
      <p:sp>
        <p:nvSpPr>
          <p:cNvPr id="5" name="Content Placeholder 4">
            <a:extLst>
              <a:ext uri="{FF2B5EF4-FFF2-40B4-BE49-F238E27FC236}">
                <a16:creationId xmlns:a16="http://schemas.microsoft.com/office/drawing/2014/main" id="{7F50BAB7-CEC2-422B-8E6A-BA5F2ABD624B}"/>
              </a:ext>
            </a:extLst>
          </p:cNvPr>
          <p:cNvSpPr>
            <a:spLocks noGrp="1"/>
          </p:cNvSpPr>
          <p:nvPr>
            <p:ph idx="1"/>
          </p:nvPr>
        </p:nvSpPr>
        <p:spPr/>
        <p:txBody>
          <a:bodyPr>
            <a:normAutofit fontScale="92500" lnSpcReduction="20000"/>
          </a:bodyPr>
          <a:lstStyle/>
          <a:p>
            <a:pPr>
              <a:spcAft>
                <a:spcPts val="600"/>
              </a:spcAft>
              <a:buClr>
                <a:srgbClr val="92D050"/>
              </a:buClr>
              <a:buFont typeface="+mj-lt"/>
              <a:buAutoNum type="arabicPeriod"/>
            </a:pPr>
            <a:r>
              <a:rPr lang="en-GB" dirty="0"/>
              <a:t>To continue to use salbutamol whenever he feels asthma symptoms?</a:t>
            </a:r>
          </a:p>
          <a:p>
            <a:pPr>
              <a:spcAft>
                <a:spcPts val="600"/>
              </a:spcAft>
              <a:buClr>
                <a:srgbClr val="92D050"/>
              </a:buClr>
              <a:buFont typeface="+mj-lt"/>
              <a:buAutoNum type="arabicPeriod"/>
            </a:pPr>
            <a:r>
              <a:rPr lang="en-GB" dirty="0"/>
              <a:t>To use budesonide 200 µg twice daily (as previously prescribed) + salbutamol whenever he feels asthma symptoms?</a:t>
            </a:r>
          </a:p>
          <a:p>
            <a:pPr>
              <a:spcAft>
                <a:spcPts val="600"/>
              </a:spcAft>
              <a:buClr>
                <a:srgbClr val="92D050"/>
              </a:buClr>
              <a:buFont typeface="+mj-lt"/>
              <a:buAutoNum type="arabicPeriod"/>
            </a:pPr>
            <a:r>
              <a:rPr lang="en-GB" dirty="0"/>
              <a:t>To replace budesonide with budesonide / formoterol in the same inhaler twice daily + salbutamol inhaler whenever he feels asthma symptoms?</a:t>
            </a:r>
          </a:p>
          <a:p>
            <a:pPr>
              <a:spcAft>
                <a:spcPts val="600"/>
              </a:spcAft>
              <a:buClr>
                <a:srgbClr val="92D050"/>
              </a:buClr>
              <a:buFont typeface="+mj-lt"/>
              <a:buAutoNum type="arabicPeriod"/>
            </a:pPr>
            <a:r>
              <a:rPr lang="en-GB" dirty="0"/>
              <a:t>To replace budesonide with budesonide / formoterol in the same inhaler twice daily + when needed?</a:t>
            </a:r>
          </a:p>
          <a:p>
            <a:pPr>
              <a:spcAft>
                <a:spcPts val="600"/>
              </a:spcAft>
              <a:buClr>
                <a:srgbClr val="92D050"/>
              </a:buClr>
              <a:buFont typeface="+mj-lt"/>
              <a:buAutoNum type="arabicPeriod"/>
            </a:pPr>
            <a:r>
              <a:rPr lang="en-GB" dirty="0"/>
              <a:t>To use budesonide 200 µg twice daily (as prescribed previously) and prescribe budesonide / formoterol in the same inhaler to be used when needed?</a:t>
            </a:r>
          </a:p>
        </p:txBody>
      </p:sp>
    </p:spTree>
    <p:extLst>
      <p:ext uri="{BB962C8B-B14F-4D97-AF65-F5344CB8AC3E}">
        <p14:creationId xmlns:p14="http://schemas.microsoft.com/office/powerpoint/2010/main" val="6909683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EB90A1-E463-45DD-A767-C769418DC32F}"/>
              </a:ext>
            </a:extLst>
          </p:cNvPr>
          <p:cNvSpPr>
            <a:spLocks noGrp="1"/>
          </p:cNvSpPr>
          <p:nvPr>
            <p:ph type="title"/>
          </p:nvPr>
        </p:nvSpPr>
        <p:spPr/>
        <p:txBody>
          <a:bodyPr/>
          <a:lstStyle/>
          <a:p>
            <a:r>
              <a:rPr lang="en-GB" dirty="0"/>
              <a:t>GINA 2022</a:t>
            </a:r>
          </a:p>
        </p:txBody>
      </p:sp>
      <p:sp>
        <p:nvSpPr>
          <p:cNvPr id="38" name="TextBox 37">
            <a:extLst>
              <a:ext uri="{FF2B5EF4-FFF2-40B4-BE49-F238E27FC236}">
                <a16:creationId xmlns:a16="http://schemas.microsoft.com/office/drawing/2014/main" id="{6E93E289-3E15-46FB-B1AF-BBD88ABFA7E5}"/>
              </a:ext>
            </a:extLst>
          </p:cNvPr>
          <p:cNvSpPr txBox="1"/>
          <p:nvPr/>
        </p:nvSpPr>
        <p:spPr>
          <a:xfrm>
            <a:off x="1899017" y="6460251"/>
            <a:ext cx="3211135" cy="246221"/>
          </a:xfrm>
          <a:prstGeom prst="rect">
            <a:avLst/>
          </a:prstGeom>
          <a:noFill/>
        </p:spPr>
        <p:txBody>
          <a:bodyPr wrap="none" rtlCol="0">
            <a:spAutoFit/>
          </a:bodyPr>
          <a:lstStyle/>
          <a:p>
            <a:r>
              <a:rPr lang="en-GB" sz="1000" dirty="0">
                <a:solidFill>
                  <a:schemeClr val="tx1">
                    <a:lumMod val="95000"/>
                    <a:lumOff val="5000"/>
                  </a:schemeClr>
                </a:solidFill>
              </a:rPr>
              <a:t>Available at: </a:t>
            </a:r>
            <a:r>
              <a:rPr lang="en-GB" sz="1000" dirty="0">
                <a:solidFill>
                  <a:schemeClr val="tx1">
                    <a:lumMod val="95000"/>
                    <a:lumOff val="5000"/>
                  </a:schemeClr>
                </a:solidFill>
                <a:hlinkClick r:id="rId2">
                  <a:extLst>
                    <a:ext uri="{A12FA001-AC4F-418D-AE19-62706E023703}">
                      <ahyp:hlinkClr xmlns:ahyp="http://schemas.microsoft.com/office/drawing/2018/hyperlinkcolor" val="tx"/>
                    </a:ext>
                  </a:extLst>
                </a:hlinkClick>
              </a:rPr>
              <a:t>www.gina.com</a:t>
            </a:r>
            <a:r>
              <a:rPr lang="en-GB" sz="1000" dirty="0">
                <a:solidFill>
                  <a:schemeClr val="tx1">
                    <a:lumMod val="95000"/>
                    <a:lumOff val="5000"/>
                  </a:schemeClr>
                </a:solidFill>
              </a:rPr>
              <a:t>. Accessed October 2022.</a:t>
            </a:r>
          </a:p>
        </p:txBody>
      </p:sp>
      <p:pic>
        <p:nvPicPr>
          <p:cNvPr id="96" name="Picture 95">
            <a:extLst>
              <a:ext uri="{FF2B5EF4-FFF2-40B4-BE49-F238E27FC236}">
                <a16:creationId xmlns:a16="http://schemas.microsoft.com/office/drawing/2014/main" id="{1FB04D3D-80E2-8A17-A80B-D034F581AC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3822" y="1104066"/>
            <a:ext cx="9352268" cy="5260651"/>
          </a:xfrm>
          <a:prstGeom prst="rect">
            <a:avLst/>
          </a:prstGeom>
        </p:spPr>
      </p:pic>
    </p:spTree>
    <p:extLst>
      <p:ext uri="{BB962C8B-B14F-4D97-AF65-F5344CB8AC3E}">
        <p14:creationId xmlns:p14="http://schemas.microsoft.com/office/powerpoint/2010/main" val="2110039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4638"/>
            <a:ext cx="7710310" cy="1143000"/>
          </a:xfrm>
        </p:spPr>
        <p:txBody>
          <a:bodyPr/>
          <a:lstStyle/>
          <a:p>
            <a:r>
              <a:rPr lang="en-GB" noProof="0" dirty="0"/>
              <a:t>What you will learn </a:t>
            </a:r>
          </a:p>
        </p:txBody>
      </p:sp>
      <p:sp>
        <p:nvSpPr>
          <p:cNvPr id="4" name="Marcador de Posição de Conteúdo 3"/>
          <p:cNvSpPr>
            <a:spLocks noGrp="1"/>
          </p:cNvSpPr>
          <p:nvPr>
            <p:ph sz="half" idx="1"/>
          </p:nvPr>
        </p:nvSpPr>
        <p:spPr>
          <a:xfrm>
            <a:off x="838198" y="1417638"/>
            <a:ext cx="9886245" cy="4759325"/>
          </a:xfrm>
        </p:spPr>
        <p:txBody>
          <a:bodyPr vert="horz" lIns="91440" tIns="45720" rIns="91440" bIns="45720" rtlCol="0" anchor="t">
            <a:normAutofit/>
          </a:bodyPr>
          <a:lstStyle/>
          <a:p>
            <a:r>
              <a:rPr lang="en-GB" dirty="0"/>
              <a:t>Indicators for, and risks of over-reliance on SABAs</a:t>
            </a:r>
          </a:p>
          <a:p>
            <a:r>
              <a:rPr lang="en-GB" dirty="0"/>
              <a:t>Recommendations for the management of current mild asthma</a:t>
            </a:r>
          </a:p>
          <a:p>
            <a:r>
              <a:rPr lang="en-GB" dirty="0">
                <a:cs typeface="Arial"/>
              </a:rPr>
              <a:t>The role of SABA/ICS therapy for patients with mild asthma</a:t>
            </a:r>
          </a:p>
          <a:p>
            <a:r>
              <a:rPr lang="en-GB" dirty="0">
                <a:cs typeface="Arial"/>
              </a:rPr>
              <a:t>How to avoid Asthma Wrong Care</a:t>
            </a:r>
          </a:p>
          <a:p>
            <a:r>
              <a:rPr lang="en-GB" dirty="0">
                <a:cs typeface="Arial"/>
              </a:rPr>
              <a:t>What is the Asthma Right Care social movement</a:t>
            </a:r>
          </a:p>
          <a:p>
            <a:endParaRPr lang="en-GB" dirty="0">
              <a:cs typeface="Arial"/>
            </a:endParaRPr>
          </a:p>
        </p:txBody>
      </p:sp>
    </p:spTree>
    <p:extLst>
      <p:ext uri="{BB962C8B-B14F-4D97-AF65-F5344CB8AC3E}">
        <p14:creationId xmlns:p14="http://schemas.microsoft.com/office/powerpoint/2010/main" val="40757491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EB90A1-E463-45DD-A767-C769418DC32F}"/>
              </a:ext>
            </a:extLst>
          </p:cNvPr>
          <p:cNvSpPr>
            <a:spLocks noGrp="1"/>
          </p:cNvSpPr>
          <p:nvPr>
            <p:ph type="title"/>
          </p:nvPr>
        </p:nvSpPr>
        <p:spPr/>
        <p:txBody>
          <a:bodyPr/>
          <a:lstStyle/>
          <a:p>
            <a:r>
              <a:rPr lang="en-GB" dirty="0"/>
              <a:t>GINA 2022: Steps 1–2</a:t>
            </a:r>
          </a:p>
        </p:txBody>
      </p:sp>
      <p:sp>
        <p:nvSpPr>
          <p:cNvPr id="26" name="TextBox 25">
            <a:extLst>
              <a:ext uri="{FF2B5EF4-FFF2-40B4-BE49-F238E27FC236}">
                <a16:creationId xmlns:a16="http://schemas.microsoft.com/office/drawing/2014/main" id="{9493BA02-688E-42E3-AC36-F99407C7008F}"/>
              </a:ext>
            </a:extLst>
          </p:cNvPr>
          <p:cNvSpPr txBox="1"/>
          <p:nvPr/>
        </p:nvSpPr>
        <p:spPr>
          <a:xfrm>
            <a:off x="2176865" y="6328935"/>
            <a:ext cx="3640740" cy="400110"/>
          </a:xfrm>
          <a:prstGeom prst="rect">
            <a:avLst/>
          </a:prstGeom>
          <a:noFill/>
        </p:spPr>
        <p:txBody>
          <a:bodyPr wrap="none" rtlCol="0">
            <a:spAutoFit/>
          </a:bodyPr>
          <a:lstStyle/>
          <a:p>
            <a:r>
              <a:rPr lang="en-GB" sz="1000" dirty="0">
                <a:solidFill>
                  <a:schemeClr val="tx1">
                    <a:lumMod val="95000"/>
                    <a:lumOff val="5000"/>
                  </a:schemeClr>
                </a:solidFill>
              </a:rPr>
              <a:t>ICS, inhaled corticosteroid; SABA, </a:t>
            </a:r>
            <a:r>
              <a:rPr lang="en-AU" altLang="en-US" sz="1000" dirty="0">
                <a:ea typeface="ＭＳ Ｐゴシック" pitchFamily="34" charset="-128"/>
              </a:rPr>
              <a:t>short-acting beta</a:t>
            </a:r>
            <a:r>
              <a:rPr lang="en-AU" altLang="en-US" sz="1000" baseline="-25000" dirty="0">
                <a:ea typeface="ＭＳ Ｐゴシック" pitchFamily="34" charset="-128"/>
              </a:rPr>
              <a:t>2</a:t>
            </a:r>
            <a:r>
              <a:rPr lang="en-AU" altLang="en-US" sz="1000" dirty="0">
                <a:ea typeface="ＭＳ Ｐゴシック" pitchFamily="34" charset="-128"/>
              </a:rPr>
              <a:t>-agonist.</a:t>
            </a:r>
            <a:endParaRPr lang="en-GB" sz="1000" dirty="0">
              <a:solidFill>
                <a:schemeClr val="tx1">
                  <a:lumMod val="95000"/>
                  <a:lumOff val="5000"/>
                </a:schemeClr>
              </a:solidFill>
            </a:endParaRPr>
          </a:p>
          <a:p>
            <a:r>
              <a:rPr lang="en-GB" sz="1000" dirty="0">
                <a:solidFill>
                  <a:schemeClr val="tx1">
                    <a:lumMod val="95000"/>
                    <a:lumOff val="5000"/>
                  </a:schemeClr>
                </a:solidFill>
              </a:rPr>
              <a:t>Available at: </a:t>
            </a:r>
            <a:r>
              <a:rPr lang="en-GB" sz="1000" dirty="0">
                <a:solidFill>
                  <a:schemeClr val="tx1">
                    <a:lumMod val="95000"/>
                    <a:lumOff val="5000"/>
                  </a:schemeClr>
                </a:solidFill>
                <a:hlinkClick r:id="rId2">
                  <a:extLst>
                    <a:ext uri="{A12FA001-AC4F-418D-AE19-62706E023703}">
                      <ahyp:hlinkClr xmlns:ahyp="http://schemas.microsoft.com/office/drawing/2018/hyperlinkcolor" val="tx"/>
                    </a:ext>
                  </a:extLst>
                </a:hlinkClick>
              </a:rPr>
              <a:t>www.gina.com</a:t>
            </a:r>
            <a:r>
              <a:rPr lang="en-GB" sz="1000" dirty="0">
                <a:solidFill>
                  <a:schemeClr val="tx1">
                    <a:lumMod val="95000"/>
                    <a:lumOff val="5000"/>
                  </a:schemeClr>
                </a:solidFill>
              </a:rPr>
              <a:t>. Accessed October 2022.</a:t>
            </a:r>
          </a:p>
        </p:txBody>
      </p:sp>
      <p:sp>
        <p:nvSpPr>
          <p:cNvPr id="5" name="Content Placeholder 4">
            <a:extLst>
              <a:ext uri="{FF2B5EF4-FFF2-40B4-BE49-F238E27FC236}">
                <a16:creationId xmlns:a16="http://schemas.microsoft.com/office/drawing/2014/main" id="{0A8E404F-25E5-48CA-8A48-E0DC5096B488}"/>
              </a:ext>
            </a:extLst>
          </p:cNvPr>
          <p:cNvSpPr>
            <a:spLocks noGrp="1"/>
          </p:cNvSpPr>
          <p:nvPr>
            <p:ph idx="1"/>
          </p:nvPr>
        </p:nvSpPr>
        <p:spPr>
          <a:xfrm>
            <a:off x="434788" y="1360112"/>
            <a:ext cx="4369224" cy="4358300"/>
          </a:xfrm>
          <a:solidFill>
            <a:schemeClr val="bg1"/>
          </a:solidFill>
        </p:spPr>
        <p:txBody>
          <a:bodyPr>
            <a:normAutofit/>
          </a:bodyPr>
          <a:lstStyle/>
          <a:p>
            <a:pPr>
              <a:lnSpc>
                <a:spcPct val="110000"/>
              </a:lnSpc>
              <a:defRPr/>
            </a:pPr>
            <a:r>
              <a:rPr lang="en-AU" sz="1600" b="1" dirty="0"/>
              <a:t>Controller and preferred reliever</a:t>
            </a:r>
            <a:r>
              <a:rPr lang="en-AU" sz="1600" dirty="0"/>
              <a:t>: </a:t>
            </a:r>
            <a:br>
              <a:rPr lang="en-AU" sz="1600" dirty="0"/>
            </a:br>
            <a:r>
              <a:rPr lang="en-AU" sz="1600" dirty="0"/>
              <a:t>As-needed low dose ICS-formoterol (off-label)</a:t>
            </a:r>
          </a:p>
          <a:p>
            <a:pPr lvl="1">
              <a:lnSpc>
                <a:spcPct val="110000"/>
              </a:lnSpc>
              <a:defRPr/>
            </a:pPr>
            <a:r>
              <a:rPr lang="en-AU" sz="1400" dirty="0"/>
              <a:t>Low dose ICS reduces symptoms and reduces risk of exacerbations and asthma-related hospitalization and death</a:t>
            </a:r>
          </a:p>
          <a:p>
            <a:pPr>
              <a:lnSpc>
                <a:spcPct val="110000"/>
              </a:lnSpc>
              <a:defRPr/>
            </a:pPr>
            <a:endParaRPr lang="en-AU" sz="1600" b="1" dirty="0"/>
          </a:p>
          <a:p>
            <a:pPr>
              <a:lnSpc>
                <a:spcPct val="110000"/>
              </a:lnSpc>
              <a:defRPr/>
            </a:pPr>
            <a:r>
              <a:rPr lang="en-AU" sz="1600" b="1" dirty="0"/>
              <a:t>Other controller options (Step 2):</a:t>
            </a:r>
          </a:p>
          <a:p>
            <a:pPr lvl="1">
              <a:lnSpc>
                <a:spcPct val="110000"/>
              </a:lnSpc>
              <a:defRPr/>
            </a:pPr>
            <a:r>
              <a:rPr lang="en-AU" sz="1400" dirty="0"/>
              <a:t>Low dose ICS taken whenever SABA is taken</a:t>
            </a:r>
          </a:p>
          <a:p>
            <a:pPr lvl="1">
              <a:lnSpc>
                <a:spcPct val="110000"/>
              </a:lnSpc>
              <a:defRPr/>
            </a:pPr>
            <a:r>
              <a:rPr lang="en-AU" sz="1400" dirty="0" err="1"/>
              <a:t>Leukotrine</a:t>
            </a:r>
            <a:r>
              <a:rPr lang="en-AU" sz="1400" dirty="0"/>
              <a:t> receptor antagonists</a:t>
            </a:r>
          </a:p>
          <a:p>
            <a:pPr lvl="1">
              <a:lnSpc>
                <a:spcPct val="110000"/>
              </a:lnSpc>
              <a:defRPr/>
            </a:pPr>
            <a:r>
              <a:rPr lang="en-AU" sz="1400" dirty="0"/>
              <a:t>Add house dust mite sublingual immunotherapy</a:t>
            </a:r>
          </a:p>
        </p:txBody>
      </p:sp>
      <p:pic>
        <p:nvPicPr>
          <p:cNvPr id="12" name="Picture 11">
            <a:extLst>
              <a:ext uri="{FF2B5EF4-FFF2-40B4-BE49-F238E27FC236}">
                <a16:creationId xmlns:a16="http://schemas.microsoft.com/office/drawing/2014/main" id="{9EB1847B-488C-2BEB-4E55-0827143B4172}"/>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5295330" y="1417638"/>
            <a:ext cx="6141493" cy="17742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23">
            <a:extLst>
              <a:ext uri="{FF2B5EF4-FFF2-40B4-BE49-F238E27FC236}">
                <a16:creationId xmlns:a16="http://schemas.microsoft.com/office/drawing/2014/main" id="{CB2DB808-4CE4-3684-BB07-FB8CD0D0DB83}"/>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5295330" y="3753134"/>
            <a:ext cx="6168789" cy="15012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707808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FAF1C-1472-431B-8FCD-8A17398F251B}"/>
              </a:ext>
            </a:extLst>
          </p:cNvPr>
          <p:cNvSpPr>
            <a:spLocks noGrp="1"/>
          </p:cNvSpPr>
          <p:nvPr>
            <p:ph type="title"/>
          </p:nvPr>
        </p:nvSpPr>
        <p:spPr>
          <a:xfrm>
            <a:off x="609601" y="274638"/>
            <a:ext cx="8619066" cy="1143000"/>
          </a:xfrm>
        </p:spPr>
        <p:txBody>
          <a:bodyPr/>
          <a:lstStyle/>
          <a:p>
            <a:r>
              <a:rPr lang="en-GB" dirty="0"/>
              <a:t>Thoughts on medication adjustment having reviewed current guidelines?</a:t>
            </a:r>
          </a:p>
        </p:txBody>
      </p:sp>
      <p:sp>
        <p:nvSpPr>
          <p:cNvPr id="3" name="Content Placeholder 2">
            <a:extLst>
              <a:ext uri="{FF2B5EF4-FFF2-40B4-BE49-F238E27FC236}">
                <a16:creationId xmlns:a16="http://schemas.microsoft.com/office/drawing/2014/main" id="{0E1B3872-1C2A-457A-A214-107285485D65}"/>
              </a:ext>
            </a:extLst>
          </p:cNvPr>
          <p:cNvSpPr>
            <a:spLocks noGrp="1"/>
          </p:cNvSpPr>
          <p:nvPr>
            <p:ph idx="1"/>
          </p:nvPr>
        </p:nvSpPr>
        <p:spPr/>
        <p:txBody>
          <a:bodyPr>
            <a:normAutofit fontScale="92500" lnSpcReduction="20000"/>
          </a:bodyPr>
          <a:lstStyle/>
          <a:p>
            <a:pPr>
              <a:spcAft>
                <a:spcPts val="600"/>
              </a:spcAft>
              <a:buClr>
                <a:srgbClr val="92D050"/>
              </a:buClr>
              <a:buFont typeface="+mj-lt"/>
              <a:buAutoNum type="arabicPeriod"/>
            </a:pPr>
            <a:r>
              <a:rPr lang="en-GB" dirty="0"/>
              <a:t>To continue to use salbutamol whenever he feels asthma symptoms?</a:t>
            </a:r>
          </a:p>
          <a:p>
            <a:pPr>
              <a:spcAft>
                <a:spcPts val="600"/>
              </a:spcAft>
              <a:buClr>
                <a:srgbClr val="92D050"/>
              </a:buClr>
              <a:buFont typeface="+mj-lt"/>
              <a:buAutoNum type="arabicPeriod"/>
            </a:pPr>
            <a:r>
              <a:rPr lang="en-GB" dirty="0"/>
              <a:t>To use budesonide 200 µg twice daily (as previously prescribed) + salbutamol whenever he feels asthma symptoms?</a:t>
            </a:r>
          </a:p>
          <a:p>
            <a:pPr>
              <a:spcAft>
                <a:spcPts val="600"/>
              </a:spcAft>
              <a:buClr>
                <a:srgbClr val="92D050"/>
              </a:buClr>
              <a:buFont typeface="+mj-lt"/>
              <a:buAutoNum type="arabicPeriod"/>
            </a:pPr>
            <a:r>
              <a:rPr lang="en-GB" dirty="0"/>
              <a:t>To replace budesonide with budesonide / formoterol in the same inhaler twice daily + salbutamol inhaler whenever he feels asthma symptoms?</a:t>
            </a:r>
          </a:p>
          <a:p>
            <a:pPr>
              <a:spcAft>
                <a:spcPts val="600"/>
              </a:spcAft>
              <a:buClr>
                <a:srgbClr val="92D050"/>
              </a:buClr>
              <a:buFont typeface="+mj-lt"/>
              <a:buAutoNum type="arabicPeriod"/>
            </a:pPr>
            <a:r>
              <a:rPr lang="en-GB" dirty="0"/>
              <a:t>To replace budesonide with budesonide / formoterol in the same inhaler twice daily + when needed?</a:t>
            </a:r>
          </a:p>
          <a:p>
            <a:pPr>
              <a:spcAft>
                <a:spcPts val="600"/>
              </a:spcAft>
              <a:buClr>
                <a:srgbClr val="92D050"/>
              </a:buClr>
              <a:buFont typeface="+mj-lt"/>
              <a:buAutoNum type="arabicPeriod"/>
            </a:pPr>
            <a:r>
              <a:rPr lang="en-GB" dirty="0"/>
              <a:t>To use budesonide 200 µg twice daily (as prescribed previously) and prescribe budesonide / formoterol in the same inhaler to be used when needed?</a:t>
            </a:r>
          </a:p>
        </p:txBody>
      </p:sp>
    </p:spTree>
    <p:extLst>
      <p:ext uri="{BB962C8B-B14F-4D97-AF65-F5344CB8AC3E}">
        <p14:creationId xmlns:p14="http://schemas.microsoft.com/office/powerpoint/2010/main" val="21843792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96DC1-9CD7-4B75-9FAC-3B258B1DB8A9}"/>
              </a:ext>
            </a:extLst>
          </p:cNvPr>
          <p:cNvSpPr>
            <a:spLocks noGrp="1"/>
          </p:cNvSpPr>
          <p:nvPr>
            <p:ph type="title"/>
          </p:nvPr>
        </p:nvSpPr>
        <p:spPr/>
        <p:txBody>
          <a:bodyPr/>
          <a:lstStyle/>
          <a:p>
            <a:r>
              <a:rPr lang="en-GB" dirty="0"/>
              <a:t>Management</a:t>
            </a:r>
            <a:br>
              <a:rPr lang="en-GB" dirty="0"/>
            </a:br>
            <a:r>
              <a:rPr lang="en-GB" sz="3200" i="1" dirty="0"/>
              <a:t>Discuss with the patient</a:t>
            </a:r>
            <a:endParaRPr lang="en-GB" dirty="0"/>
          </a:p>
        </p:txBody>
      </p:sp>
      <p:sp>
        <p:nvSpPr>
          <p:cNvPr id="6" name="Content Placeholder 2">
            <a:extLst>
              <a:ext uri="{FF2B5EF4-FFF2-40B4-BE49-F238E27FC236}">
                <a16:creationId xmlns:a16="http://schemas.microsoft.com/office/drawing/2014/main" id="{FDEB4F57-8A8C-42B1-B37D-174DAC859E2B}"/>
              </a:ext>
            </a:extLst>
          </p:cNvPr>
          <p:cNvSpPr txBox="1">
            <a:spLocks/>
          </p:cNvSpPr>
          <p:nvPr/>
        </p:nvSpPr>
        <p:spPr>
          <a:xfrm>
            <a:off x="609600" y="1600201"/>
            <a:ext cx="5307106"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1"/>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Shared decision on disease management is critical to treatment success</a:t>
            </a:r>
          </a:p>
          <a:p>
            <a:endParaRPr lang="en-GB" dirty="0"/>
          </a:p>
          <a:p>
            <a:r>
              <a:rPr lang="en-GB" dirty="0"/>
              <a:t>There is a need to review with Marc several aspects of his condition</a:t>
            </a:r>
          </a:p>
        </p:txBody>
      </p:sp>
      <p:sp>
        <p:nvSpPr>
          <p:cNvPr id="7" name="Content Placeholder 2">
            <a:extLst>
              <a:ext uri="{FF2B5EF4-FFF2-40B4-BE49-F238E27FC236}">
                <a16:creationId xmlns:a16="http://schemas.microsoft.com/office/drawing/2014/main" id="{27DA335B-DD54-4383-ADF1-6EE8D318B5C7}"/>
              </a:ext>
            </a:extLst>
          </p:cNvPr>
          <p:cNvSpPr txBox="1">
            <a:spLocks/>
          </p:cNvSpPr>
          <p:nvPr/>
        </p:nvSpPr>
        <p:spPr>
          <a:xfrm>
            <a:off x="6252882" y="1600201"/>
            <a:ext cx="5307106"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1"/>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Ø"/>
            </a:pPr>
            <a:r>
              <a:rPr lang="en-GB" sz="2000" dirty="0"/>
              <a:t>Asthma as an airways inflammatory disease</a:t>
            </a:r>
          </a:p>
          <a:p>
            <a:pPr>
              <a:buFont typeface="Wingdings" panose="05000000000000000000" pitchFamily="2" charset="2"/>
              <a:buChar char="Ø"/>
            </a:pPr>
            <a:r>
              <a:rPr lang="en-GB" sz="2000" dirty="0"/>
              <a:t>Therapeutic goals</a:t>
            </a:r>
          </a:p>
          <a:p>
            <a:pPr>
              <a:buFont typeface="Wingdings" panose="05000000000000000000" pitchFamily="2" charset="2"/>
              <a:buChar char="Ø"/>
            </a:pPr>
            <a:r>
              <a:rPr lang="en-GB" sz="2000" dirty="0"/>
              <a:t>The role of each drug</a:t>
            </a:r>
          </a:p>
          <a:p>
            <a:pPr>
              <a:buFont typeface="Wingdings" panose="05000000000000000000" pitchFamily="2" charset="2"/>
              <a:buChar char="Ø"/>
            </a:pPr>
            <a:r>
              <a:rPr lang="en-GB" sz="2000" dirty="0"/>
              <a:t>How and when to use them</a:t>
            </a:r>
          </a:p>
          <a:p>
            <a:pPr>
              <a:buFont typeface="Wingdings" panose="05000000000000000000" pitchFamily="2" charset="2"/>
              <a:buChar char="Ø"/>
            </a:pPr>
            <a:r>
              <a:rPr lang="en-GB" sz="2000" dirty="0"/>
              <a:t>Marc’s fears and expectations regarding medication</a:t>
            </a:r>
          </a:p>
          <a:p>
            <a:pPr>
              <a:buFont typeface="Wingdings" panose="05000000000000000000" pitchFamily="2" charset="2"/>
              <a:buChar char="Ø"/>
            </a:pPr>
            <a:r>
              <a:rPr lang="en-GB" sz="2000" dirty="0"/>
              <a:t>Marc’s beliefs relating to the treatment effects</a:t>
            </a:r>
          </a:p>
          <a:p>
            <a:pPr>
              <a:buFont typeface="Wingdings" panose="05000000000000000000" pitchFamily="2" charset="2"/>
              <a:buChar char="Ø"/>
            </a:pPr>
            <a:r>
              <a:rPr lang="en-GB" sz="2000" dirty="0"/>
              <a:t>Any financial difficulties for buying inhalers</a:t>
            </a:r>
          </a:p>
        </p:txBody>
      </p:sp>
    </p:spTree>
    <p:extLst>
      <p:ext uri="{BB962C8B-B14F-4D97-AF65-F5344CB8AC3E}">
        <p14:creationId xmlns:p14="http://schemas.microsoft.com/office/powerpoint/2010/main" val="4632537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C8A274-02F4-4234-BA83-958BE2D1D27C}"/>
              </a:ext>
            </a:extLst>
          </p:cNvPr>
          <p:cNvSpPr>
            <a:spLocks noGrp="1"/>
          </p:cNvSpPr>
          <p:nvPr>
            <p:ph type="title"/>
          </p:nvPr>
        </p:nvSpPr>
        <p:spPr/>
        <p:txBody>
          <a:bodyPr/>
          <a:lstStyle/>
          <a:p>
            <a:r>
              <a:rPr lang="en-GB" dirty="0"/>
              <a:t>Self-management support</a:t>
            </a:r>
          </a:p>
        </p:txBody>
      </p:sp>
      <p:sp>
        <p:nvSpPr>
          <p:cNvPr id="5" name="Content Placeholder 4">
            <a:extLst>
              <a:ext uri="{FF2B5EF4-FFF2-40B4-BE49-F238E27FC236}">
                <a16:creationId xmlns:a16="http://schemas.microsoft.com/office/drawing/2014/main" id="{1496641C-9EBC-4A6A-BAAE-6BCA4ED2B631}"/>
              </a:ext>
            </a:extLst>
          </p:cNvPr>
          <p:cNvSpPr>
            <a:spLocks noGrp="1"/>
          </p:cNvSpPr>
          <p:nvPr>
            <p:ph idx="1"/>
          </p:nvPr>
        </p:nvSpPr>
        <p:spPr/>
        <p:txBody>
          <a:bodyPr>
            <a:normAutofit lnSpcReduction="10000"/>
          </a:bodyPr>
          <a:lstStyle/>
          <a:p>
            <a:pPr>
              <a:spcBef>
                <a:spcPts val="1800"/>
              </a:spcBef>
            </a:pPr>
            <a:r>
              <a:rPr lang="en-US" dirty="0"/>
              <a:t>Ensure Marc has a written asthma action plan appropriate to his age and self-management capability</a:t>
            </a:r>
          </a:p>
          <a:p>
            <a:pPr>
              <a:spcBef>
                <a:spcPts val="1800"/>
              </a:spcBef>
            </a:pPr>
            <a:r>
              <a:rPr lang="en-US" dirty="0"/>
              <a:t>Encourage self-management and provide support and education. Repeat the key information at each visit</a:t>
            </a:r>
          </a:p>
          <a:p>
            <a:pPr>
              <a:spcBef>
                <a:spcPts val="1800"/>
              </a:spcBef>
            </a:pPr>
            <a:r>
              <a:rPr lang="en-US" dirty="0"/>
              <a:t>Explore whether new technology is appropriate</a:t>
            </a:r>
          </a:p>
          <a:p>
            <a:pPr lvl="1">
              <a:spcBef>
                <a:spcPts val="1800"/>
              </a:spcBef>
            </a:pPr>
            <a:r>
              <a:rPr lang="en-US" dirty="0"/>
              <a:t>Text message reminders </a:t>
            </a:r>
          </a:p>
          <a:p>
            <a:pPr lvl="1">
              <a:spcBef>
                <a:spcPts val="1800"/>
              </a:spcBef>
            </a:pPr>
            <a:r>
              <a:rPr lang="en-US" dirty="0"/>
              <a:t>Online information </a:t>
            </a:r>
          </a:p>
          <a:p>
            <a:pPr lvl="1">
              <a:spcBef>
                <a:spcPts val="1800"/>
              </a:spcBef>
            </a:pPr>
            <a:r>
              <a:rPr lang="en-US" dirty="0"/>
              <a:t>Electronic written asthma action plan and direct them to appropriate resources and programs (e.g. peer-led asthma education, if available)</a:t>
            </a:r>
            <a:endParaRPr lang="es-ES" dirty="0"/>
          </a:p>
          <a:p>
            <a:endParaRPr lang="en-GB" dirty="0"/>
          </a:p>
        </p:txBody>
      </p:sp>
    </p:spTree>
    <p:extLst>
      <p:ext uri="{BB962C8B-B14F-4D97-AF65-F5344CB8AC3E}">
        <p14:creationId xmlns:p14="http://schemas.microsoft.com/office/powerpoint/2010/main" val="42359046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14869-1C36-4C09-8DE4-64325A979E66}"/>
              </a:ext>
            </a:extLst>
          </p:cNvPr>
          <p:cNvSpPr>
            <a:spLocks noGrp="1"/>
          </p:cNvSpPr>
          <p:nvPr>
            <p:ph type="title"/>
          </p:nvPr>
        </p:nvSpPr>
        <p:spPr/>
        <p:txBody>
          <a:bodyPr/>
          <a:lstStyle/>
          <a:p>
            <a:r>
              <a:rPr lang="en-GB" dirty="0"/>
              <a:t>Asthma Slide Rule Front</a:t>
            </a:r>
          </a:p>
        </p:txBody>
      </p:sp>
      <p:pic>
        <p:nvPicPr>
          <p:cNvPr id="9" name="Picture 8">
            <a:extLst>
              <a:ext uri="{FF2B5EF4-FFF2-40B4-BE49-F238E27FC236}">
                <a16:creationId xmlns:a16="http://schemas.microsoft.com/office/drawing/2014/main" id="{8E6075F5-5DA9-550E-036E-A29E48DED1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177" y="1635506"/>
            <a:ext cx="11582399" cy="3786266"/>
          </a:xfrm>
          <a:prstGeom prst="rect">
            <a:avLst/>
          </a:prstGeom>
        </p:spPr>
      </p:pic>
    </p:spTree>
    <p:extLst>
      <p:ext uri="{BB962C8B-B14F-4D97-AF65-F5344CB8AC3E}">
        <p14:creationId xmlns:p14="http://schemas.microsoft.com/office/powerpoint/2010/main" val="15084627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41FA59-2F23-AF9D-551A-6A99BDB43B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709" y="1350504"/>
            <a:ext cx="11103429" cy="4203322"/>
          </a:xfrm>
          <a:prstGeom prst="rect">
            <a:avLst/>
          </a:prstGeom>
        </p:spPr>
      </p:pic>
      <p:sp>
        <p:nvSpPr>
          <p:cNvPr id="2" name="Title 1">
            <a:extLst>
              <a:ext uri="{FF2B5EF4-FFF2-40B4-BE49-F238E27FC236}">
                <a16:creationId xmlns:a16="http://schemas.microsoft.com/office/drawing/2014/main" id="{8CC20AA9-467C-4A1B-B68C-D3CE086C5DE9}"/>
              </a:ext>
            </a:extLst>
          </p:cNvPr>
          <p:cNvSpPr>
            <a:spLocks noGrp="1"/>
          </p:cNvSpPr>
          <p:nvPr>
            <p:ph type="title"/>
          </p:nvPr>
        </p:nvSpPr>
        <p:spPr/>
        <p:txBody>
          <a:bodyPr/>
          <a:lstStyle/>
          <a:p>
            <a:r>
              <a:rPr lang="en-GB" dirty="0"/>
              <a:t>Asthma Slide Rule Back</a:t>
            </a:r>
          </a:p>
        </p:txBody>
      </p:sp>
      <p:sp>
        <p:nvSpPr>
          <p:cNvPr id="6" name="Rectangle: Rounded Corners 5">
            <a:extLst>
              <a:ext uri="{FF2B5EF4-FFF2-40B4-BE49-F238E27FC236}">
                <a16:creationId xmlns:a16="http://schemas.microsoft.com/office/drawing/2014/main" id="{6FB3F267-D0AC-44FA-ADEA-9DA7FDB57117}"/>
              </a:ext>
            </a:extLst>
          </p:cNvPr>
          <p:cNvSpPr/>
          <p:nvPr/>
        </p:nvSpPr>
        <p:spPr>
          <a:xfrm>
            <a:off x="2821577" y="4145279"/>
            <a:ext cx="8891452" cy="766356"/>
          </a:xfrm>
          <a:prstGeom prst="round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595204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54A74C-AC5B-4A34-B533-68447E258FAC}"/>
              </a:ext>
            </a:extLst>
          </p:cNvPr>
          <p:cNvSpPr>
            <a:spLocks noGrp="1"/>
          </p:cNvSpPr>
          <p:nvPr>
            <p:ph type="title"/>
          </p:nvPr>
        </p:nvSpPr>
        <p:spPr>
          <a:xfrm>
            <a:off x="609601" y="274638"/>
            <a:ext cx="7997370" cy="1143000"/>
          </a:xfrm>
        </p:spPr>
        <p:txBody>
          <a:bodyPr/>
          <a:lstStyle/>
          <a:p>
            <a:r>
              <a:rPr lang="en-GB" dirty="0"/>
              <a:t>Initiating challenging conversations</a:t>
            </a:r>
          </a:p>
        </p:txBody>
      </p:sp>
      <p:pic>
        <p:nvPicPr>
          <p:cNvPr id="3" name="Picture 2" descr="A screenshot of a cell phone&#10;&#10;Description automatically generated">
            <a:extLst>
              <a:ext uri="{FF2B5EF4-FFF2-40B4-BE49-F238E27FC236}">
                <a16:creationId xmlns:a16="http://schemas.microsoft.com/office/drawing/2014/main" id="{B39545D3-9B02-44C8-9A25-370A290208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157" y="1930259"/>
            <a:ext cx="10211685" cy="3651821"/>
          </a:xfrm>
          <a:prstGeom prst="rect">
            <a:avLst/>
          </a:prstGeom>
        </p:spPr>
      </p:pic>
    </p:spTree>
    <p:extLst>
      <p:ext uri="{BB962C8B-B14F-4D97-AF65-F5344CB8AC3E}">
        <p14:creationId xmlns:p14="http://schemas.microsoft.com/office/powerpoint/2010/main" val="36058051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96DC1-9CD7-4B75-9FAC-3B258B1DB8A9}"/>
              </a:ext>
            </a:extLst>
          </p:cNvPr>
          <p:cNvSpPr>
            <a:spLocks noGrp="1"/>
          </p:cNvSpPr>
          <p:nvPr>
            <p:ph type="title"/>
          </p:nvPr>
        </p:nvSpPr>
        <p:spPr/>
        <p:txBody>
          <a:bodyPr/>
          <a:lstStyle/>
          <a:p>
            <a:r>
              <a:rPr lang="en-GB" dirty="0"/>
              <a:t>Management</a:t>
            </a:r>
            <a:br>
              <a:rPr lang="en-GB" dirty="0"/>
            </a:br>
            <a:r>
              <a:rPr lang="en-GB" sz="3200" i="1" dirty="0"/>
              <a:t>The new plan</a:t>
            </a:r>
            <a:endParaRPr lang="en-GB" dirty="0"/>
          </a:p>
        </p:txBody>
      </p:sp>
      <p:sp>
        <p:nvSpPr>
          <p:cNvPr id="3" name="Content Placeholder 2">
            <a:extLst>
              <a:ext uri="{FF2B5EF4-FFF2-40B4-BE49-F238E27FC236}">
                <a16:creationId xmlns:a16="http://schemas.microsoft.com/office/drawing/2014/main" id="{C21D1835-D236-48A5-97B4-C4E3A5EAAA50}"/>
              </a:ext>
            </a:extLst>
          </p:cNvPr>
          <p:cNvSpPr>
            <a:spLocks noGrp="1"/>
          </p:cNvSpPr>
          <p:nvPr>
            <p:ph idx="1"/>
          </p:nvPr>
        </p:nvSpPr>
        <p:spPr/>
        <p:txBody>
          <a:bodyPr/>
          <a:lstStyle/>
          <a:p>
            <a:r>
              <a:rPr lang="en-GB" dirty="0"/>
              <a:t>Obtain Marc’s agreement to take his medications as prescribed</a:t>
            </a:r>
          </a:p>
          <a:p>
            <a:endParaRPr lang="en-GB" dirty="0"/>
          </a:p>
          <a:p>
            <a:r>
              <a:rPr lang="en-GB" dirty="0"/>
              <a:t>Provide Marc with a written action plan that has been developed and agreed on together</a:t>
            </a:r>
          </a:p>
          <a:p>
            <a:endParaRPr lang="en-GB" dirty="0"/>
          </a:p>
          <a:p>
            <a:endParaRPr lang="en-GB" dirty="0"/>
          </a:p>
        </p:txBody>
      </p:sp>
    </p:spTree>
    <p:extLst>
      <p:ext uri="{BB962C8B-B14F-4D97-AF65-F5344CB8AC3E}">
        <p14:creationId xmlns:p14="http://schemas.microsoft.com/office/powerpoint/2010/main" val="12059167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A9999E-0A76-4B81-A828-D2E7F799D3D8}"/>
              </a:ext>
            </a:extLst>
          </p:cNvPr>
          <p:cNvSpPr>
            <a:spLocks noGrp="1"/>
          </p:cNvSpPr>
          <p:nvPr>
            <p:ph type="title"/>
          </p:nvPr>
        </p:nvSpPr>
        <p:spPr/>
        <p:txBody>
          <a:bodyPr/>
          <a:lstStyle/>
          <a:p>
            <a:r>
              <a:rPr lang="en-GB" dirty="0"/>
              <a:t>Written Personalised Asthma Action Plan (PAAP)</a:t>
            </a:r>
          </a:p>
        </p:txBody>
      </p:sp>
      <p:grpSp>
        <p:nvGrpSpPr>
          <p:cNvPr id="6" name="Group 5">
            <a:extLst>
              <a:ext uri="{FF2B5EF4-FFF2-40B4-BE49-F238E27FC236}">
                <a16:creationId xmlns:a16="http://schemas.microsoft.com/office/drawing/2014/main" id="{61595E14-08BA-42D6-89DE-A6E200ABAFF3}"/>
              </a:ext>
            </a:extLst>
          </p:cNvPr>
          <p:cNvGrpSpPr/>
          <p:nvPr/>
        </p:nvGrpSpPr>
        <p:grpSpPr>
          <a:xfrm>
            <a:off x="1796956" y="1417638"/>
            <a:ext cx="8629479" cy="4355941"/>
            <a:chOff x="1796956" y="1366098"/>
            <a:chExt cx="8629479" cy="4355941"/>
          </a:xfrm>
        </p:grpSpPr>
        <p:sp>
          <p:nvSpPr>
            <p:cNvPr id="7" name="Rectangle 6">
              <a:extLst>
                <a:ext uri="{FF2B5EF4-FFF2-40B4-BE49-F238E27FC236}">
                  <a16:creationId xmlns:a16="http://schemas.microsoft.com/office/drawing/2014/main" id="{EE437EDA-B488-40AD-874F-2828A28024AC}"/>
                </a:ext>
              </a:extLst>
            </p:cNvPr>
            <p:cNvSpPr/>
            <p:nvPr/>
          </p:nvSpPr>
          <p:spPr>
            <a:xfrm>
              <a:off x="4000293" y="1366098"/>
              <a:ext cx="6426142" cy="2278926"/>
            </a:xfrm>
            <a:prstGeom prst="rect">
              <a:avLst/>
            </a:prstGeom>
            <a:ln/>
          </p:spPr>
          <p:style>
            <a:lnRef idx="2">
              <a:schemeClr val="accent1"/>
            </a:lnRef>
            <a:fillRef idx="1">
              <a:schemeClr val="lt1"/>
            </a:fillRef>
            <a:effectRef idx="0">
              <a:schemeClr val="accent1"/>
            </a:effectRef>
            <a:fontRef idx="minor">
              <a:schemeClr val="dk1"/>
            </a:fontRef>
          </p:style>
          <p:txBody>
            <a:bodyPr wrap="square" anchor="ctr">
              <a:noAutofit/>
            </a:bodyPr>
            <a:lstStyle/>
            <a:p>
              <a:pPr marL="285750" indent="-285750">
                <a:spcBef>
                  <a:spcPts val="300"/>
                </a:spcBef>
                <a:spcAft>
                  <a:spcPts val="300"/>
                </a:spcAft>
                <a:buFont typeface="Arial" panose="020B0604020202020204" pitchFamily="34" charset="0"/>
                <a:buChar char="•"/>
              </a:pPr>
              <a:r>
                <a:rPr lang="en-GB" sz="1400" dirty="0">
                  <a:solidFill>
                    <a:prstClr val="black"/>
                  </a:solidFill>
                </a:rPr>
                <a:t>A written PAAP is an essential part of managing long-term disease</a:t>
              </a:r>
              <a:r>
                <a:rPr lang="en-GB" sz="1400" baseline="30000" dirty="0">
                  <a:solidFill>
                    <a:prstClr val="black"/>
                  </a:solidFill>
                </a:rPr>
                <a:t>1</a:t>
              </a:r>
            </a:p>
            <a:p>
              <a:pPr marL="285750" indent="-285750">
                <a:spcBef>
                  <a:spcPts val="300"/>
                </a:spcBef>
                <a:spcAft>
                  <a:spcPts val="300"/>
                </a:spcAft>
                <a:buFont typeface="Arial" panose="020B0604020202020204" pitchFamily="34" charset="0"/>
                <a:buChar char="•"/>
              </a:pPr>
              <a:r>
                <a:rPr lang="en-GB" sz="1400" dirty="0">
                  <a:solidFill>
                    <a:prstClr val="black"/>
                  </a:solidFill>
                </a:rPr>
                <a:t>SIGN-BTS recommend that </a:t>
              </a:r>
              <a:r>
                <a:rPr lang="en-GB" sz="1400" b="1" i="1" dirty="0">
                  <a:solidFill>
                    <a:prstClr val="black"/>
                  </a:solidFill>
                </a:rPr>
                <a:t>all people with asthma should be offered self-management education which includes a written AAP</a:t>
              </a:r>
              <a:r>
                <a:rPr lang="en-GB" sz="1400" b="1" i="1" baseline="30000" dirty="0">
                  <a:solidFill>
                    <a:prstClr val="black"/>
                  </a:solidFill>
                </a:rPr>
                <a:t>2</a:t>
              </a:r>
            </a:p>
            <a:p>
              <a:pPr marL="285750" lvl="1" indent="-285750">
                <a:spcBef>
                  <a:spcPts val="300"/>
                </a:spcBef>
                <a:spcAft>
                  <a:spcPts val="300"/>
                </a:spcAft>
                <a:buFont typeface="Arial" panose="020B0604020202020204" pitchFamily="34" charset="0"/>
                <a:buChar char="•"/>
              </a:pPr>
              <a:r>
                <a:rPr lang="en-GB" sz="1400" dirty="0">
                  <a:solidFill>
                    <a:prstClr val="black"/>
                  </a:solidFill>
                </a:rPr>
                <a:t>In addition, GINA also highlights the importance of supporting long-term asthma management</a:t>
              </a:r>
              <a:r>
                <a:rPr lang="en-GB" sz="1400" baseline="30000" dirty="0">
                  <a:solidFill>
                    <a:prstClr val="black"/>
                  </a:solidFill>
                </a:rPr>
                <a:t>3</a:t>
              </a:r>
              <a:r>
                <a:rPr lang="en-GB" sz="1400" dirty="0">
                  <a:solidFill>
                    <a:prstClr val="black"/>
                  </a:solidFill>
                </a:rPr>
                <a:t> </a:t>
              </a:r>
            </a:p>
            <a:p>
              <a:pPr marL="285750" lvl="1" indent="-285750">
                <a:spcBef>
                  <a:spcPts val="300"/>
                </a:spcBef>
                <a:spcAft>
                  <a:spcPts val="300"/>
                </a:spcAft>
                <a:buFont typeface="Arial" panose="020B0604020202020204" pitchFamily="34" charset="0"/>
                <a:buChar char="•"/>
              </a:pPr>
              <a:r>
                <a:rPr lang="en-GB" sz="1400" dirty="0">
                  <a:solidFill>
                    <a:prstClr val="black"/>
                  </a:solidFill>
                </a:rPr>
                <a:t>These recommendations are based on literature reviews that show that supported PAAPs improve asthma control, reduce exacerbations and improve quality of life</a:t>
              </a:r>
              <a:r>
                <a:rPr lang="en-GB" sz="1400" baseline="30000" dirty="0">
                  <a:solidFill>
                    <a:prstClr val="black"/>
                  </a:solidFill>
                </a:rPr>
                <a:t>2,3</a:t>
              </a:r>
              <a:r>
                <a:rPr lang="en-GB" sz="1400" dirty="0">
                  <a:solidFill>
                    <a:prstClr val="black"/>
                  </a:solidFill>
                </a:rPr>
                <a:t>  </a:t>
              </a:r>
            </a:p>
          </p:txBody>
        </p:sp>
        <p:sp>
          <p:nvSpPr>
            <p:cNvPr id="8" name="Rectangle 7">
              <a:extLst>
                <a:ext uri="{FF2B5EF4-FFF2-40B4-BE49-F238E27FC236}">
                  <a16:creationId xmlns:a16="http://schemas.microsoft.com/office/drawing/2014/main" id="{88451141-2DF2-4A87-8047-B8C75E80CF8D}"/>
                </a:ext>
              </a:extLst>
            </p:cNvPr>
            <p:cNvSpPr/>
            <p:nvPr/>
          </p:nvSpPr>
          <p:spPr>
            <a:xfrm>
              <a:off x="3996196" y="3796205"/>
              <a:ext cx="6426142" cy="1925834"/>
            </a:xfrm>
            <a:prstGeom prst="rect">
              <a:avLst/>
            </a:prstGeom>
            <a:ln/>
          </p:spPr>
          <p:style>
            <a:lnRef idx="2">
              <a:schemeClr val="accent1"/>
            </a:lnRef>
            <a:fillRef idx="1">
              <a:schemeClr val="lt1"/>
            </a:fillRef>
            <a:effectRef idx="0">
              <a:schemeClr val="accent1"/>
            </a:effectRef>
            <a:fontRef idx="minor">
              <a:schemeClr val="dk1"/>
            </a:fontRef>
          </p:style>
          <p:txBody>
            <a:bodyPr wrap="square" anchor="ctr">
              <a:noAutofit/>
            </a:bodyPr>
            <a:lstStyle/>
            <a:p>
              <a:pPr marL="285750" lvl="1" indent="-285750">
                <a:spcBef>
                  <a:spcPts val="300"/>
                </a:spcBef>
                <a:spcAft>
                  <a:spcPts val="300"/>
                </a:spcAft>
                <a:buFont typeface="Arial" panose="020B0604020202020204" pitchFamily="34" charset="0"/>
                <a:buChar char="•"/>
              </a:pPr>
              <a:r>
                <a:rPr lang="en-GB" sz="1400" dirty="0">
                  <a:solidFill>
                    <a:prstClr val="black"/>
                  </a:solidFill>
                </a:rPr>
                <a:t>Pinpoint signs that the asthma is getting worse</a:t>
              </a:r>
              <a:r>
                <a:rPr lang="en-GB" sz="1400" baseline="30000" dirty="0">
                  <a:solidFill>
                    <a:prstClr val="black"/>
                  </a:solidFill>
                </a:rPr>
                <a:t>4</a:t>
              </a:r>
              <a:endParaRPr lang="en-GB" sz="1400" dirty="0">
                <a:solidFill>
                  <a:prstClr val="black"/>
                </a:solidFill>
              </a:endParaRPr>
            </a:p>
            <a:p>
              <a:pPr marL="285750" lvl="1" indent="-285750">
                <a:spcBef>
                  <a:spcPts val="300"/>
                </a:spcBef>
                <a:spcAft>
                  <a:spcPts val="300"/>
                </a:spcAft>
                <a:buFont typeface="Arial" panose="020B0604020202020204" pitchFamily="34" charset="0"/>
                <a:buChar char="•"/>
              </a:pPr>
              <a:r>
                <a:rPr lang="en-GB" sz="1400" dirty="0">
                  <a:solidFill>
                    <a:prstClr val="black"/>
                  </a:solidFill>
                </a:rPr>
                <a:t>Keep track of when to take medicines</a:t>
              </a:r>
              <a:r>
                <a:rPr lang="en-GB" sz="1400" baseline="30000" dirty="0">
                  <a:solidFill>
                    <a:prstClr val="black"/>
                  </a:solidFill>
                </a:rPr>
                <a:t>4</a:t>
              </a:r>
              <a:endParaRPr lang="en-GB" sz="1400" dirty="0">
                <a:solidFill>
                  <a:prstClr val="black"/>
                </a:solidFill>
              </a:endParaRPr>
            </a:p>
            <a:p>
              <a:pPr marL="285750" lvl="1" indent="-285750">
                <a:spcBef>
                  <a:spcPts val="300"/>
                </a:spcBef>
                <a:spcAft>
                  <a:spcPts val="300"/>
                </a:spcAft>
                <a:buFont typeface="Arial" panose="020B0604020202020204" pitchFamily="34" charset="0"/>
                <a:buChar char="•"/>
              </a:pPr>
              <a:r>
                <a:rPr lang="en-GB" sz="1400" dirty="0">
                  <a:solidFill>
                    <a:prstClr val="black"/>
                  </a:solidFill>
                </a:rPr>
                <a:t>Aid daily monitoring as well as long-term control</a:t>
              </a:r>
              <a:r>
                <a:rPr lang="en-GB" sz="1400" baseline="30000" dirty="0">
                  <a:solidFill>
                    <a:prstClr val="black"/>
                  </a:solidFill>
                </a:rPr>
                <a:t>4</a:t>
              </a:r>
              <a:endParaRPr lang="en-GB" sz="1400" dirty="0">
                <a:solidFill>
                  <a:prstClr val="black"/>
                </a:solidFill>
              </a:endParaRPr>
            </a:p>
            <a:p>
              <a:pPr marL="285750" lvl="1" indent="-285750">
                <a:spcBef>
                  <a:spcPts val="300"/>
                </a:spcBef>
                <a:spcAft>
                  <a:spcPts val="300"/>
                </a:spcAft>
                <a:buFont typeface="Arial" panose="020B0604020202020204" pitchFamily="34" charset="0"/>
                <a:buChar char="•"/>
              </a:pPr>
              <a:r>
                <a:rPr lang="en-GB" sz="1400" dirty="0">
                  <a:solidFill>
                    <a:prstClr val="black"/>
                  </a:solidFill>
                </a:rPr>
                <a:t>Provide information on what to do in the event of an asthma attack</a:t>
              </a:r>
              <a:r>
                <a:rPr lang="en-GB" sz="1400" baseline="30000" dirty="0">
                  <a:solidFill>
                    <a:prstClr val="black"/>
                  </a:solidFill>
                </a:rPr>
                <a:t>4</a:t>
              </a:r>
              <a:endParaRPr lang="en-GB" sz="1400" dirty="0">
                <a:solidFill>
                  <a:prstClr val="black"/>
                </a:solidFill>
              </a:endParaRPr>
            </a:p>
            <a:p>
              <a:pPr marL="285750" lvl="1" indent="-285750">
                <a:spcBef>
                  <a:spcPts val="300"/>
                </a:spcBef>
                <a:spcAft>
                  <a:spcPts val="300"/>
                </a:spcAft>
                <a:buFont typeface="Arial" panose="020B0604020202020204" pitchFamily="34" charset="0"/>
                <a:buChar char="•"/>
              </a:pPr>
              <a:endParaRPr lang="en-GB" sz="1400" dirty="0">
                <a:solidFill>
                  <a:prstClr val="black"/>
                </a:solidFill>
              </a:endParaRPr>
            </a:p>
            <a:p>
              <a:pPr marL="285750" lvl="1" indent="-285750">
                <a:spcBef>
                  <a:spcPts val="300"/>
                </a:spcBef>
                <a:spcAft>
                  <a:spcPts val="300"/>
                </a:spcAft>
                <a:buFont typeface="Arial" panose="020B0604020202020204" pitchFamily="34" charset="0"/>
                <a:buChar char="•"/>
              </a:pPr>
              <a:r>
                <a:rPr lang="en-GB" sz="1400" dirty="0">
                  <a:solidFill>
                    <a:prstClr val="black"/>
                  </a:solidFill>
                </a:rPr>
                <a:t>The overall aim of a written PAAP is to help take </a:t>
              </a:r>
              <a:r>
                <a:rPr lang="en-GB" sz="1400" i="1" u="sng" dirty="0">
                  <a:solidFill>
                    <a:prstClr val="black"/>
                  </a:solidFill>
                </a:rPr>
                <a:t>early action</a:t>
              </a:r>
              <a:r>
                <a:rPr lang="en-GB" sz="1400" i="1" dirty="0">
                  <a:solidFill>
                    <a:prstClr val="black"/>
                  </a:solidFill>
                </a:rPr>
                <a:t> </a:t>
              </a:r>
              <a:r>
                <a:rPr lang="en-GB" sz="1400" dirty="0">
                  <a:solidFill>
                    <a:prstClr val="black"/>
                  </a:solidFill>
                </a:rPr>
                <a:t>to prevent or reduce the severity of asthma attack symptoms</a:t>
              </a:r>
              <a:r>
                <a:rPr lang="en-GB" sz="1400" baseline="30000" dirty="0">
                  <a:solidFill>
                    <a:prstClr val="black"/>
                  </a:solidFill>
                </a:rPr>
                <a:t>4</a:t>
              </a:r>
            </a:p>
          </p:txBody>
        </p:sp>
        <p:sp>
          <p:nvSpPr>
            <p:cNvPr id="9" name="Rectangle 8">
              <a:extLst>
                <a:ext uri="{FF2B5EF4-FFF2-40B4-BE49-F238E27FC236}">
                  <a16:creationId xmlns:a16="http://schemas.microsoft.com/office/drawing/2014/main" id="{298BD192-E4E8-4188-AAED-2793483B2560}"/>
                </a:ext>
              </a:extLst>
            </p:cNvPr>
            <p:cNvSpPr/>
            <p:nvPr/>
          </p:nvSpPr>
          <p:spPr>
            <a:xfrm>
              <a:off x="1796956" y="1366098"/>
              <a:ext cx="2199241" cy="2278926"/>
            </a:xfrm>
            <a:prstGeom prst="rect">
              <a:avLst/>
            </a:prstGeom>
          </p:spPr>
          <p:style>
            <a:lnRef idx="3">
              <a:schemeClr val="lt1"/>
            </a:lnRef>
            <a:fillRef idx="1">
              <a:schemeClr val="accent1"/>
            </a:fillRef>
            <a:effectRef idx="1">
              <a:schemeClr val="accent1"/>
            </a:effectRef>
            <a:fontRef idx="minor">
              <a:schemeClr val="lt1"/>
            </a:fontRef>
          </p:style>
          <p:txBody>
            <a:bodyPr wrap="square" lIns="18000" tIns="18000" rIns="18000" bIns="18000" anchor="ctr">
              <a:noAutofit/>
            </a:bodyPr>
            <a:lstStyle/>
            <a:p>
              <a:pPr algn="ctr"/>
              <a:r>
                <a:rPr lang="en-GB" sz="1600" b="1" dirty="0">
                  <a:solidFill>
                    <a:prstClr val="white"/>
                  </a:solidFill>
                </a:rPr>
                <a:t>Written PAAP</a:t>
              </a:r>
            </a:p>
          </p:txBody>
        </p:sp>
        <p:sp>
          <p:nvSpPr>
            <p:cNvPr id="10" name="Rectangle 9">
              <a:extLst>
                <a:ext uri="{FF2B5EF4-FFF2-40B4-BE49-F238E27FC236}">
                  <a16:creationId xmlns:a16="http://schemas.microsoft.com/office/drawing/2014/main" id="{D6B20253-8DD9-416F-8151-258E7FA29EF1}"/>
                </a:ext>
              </a:extLst>
            </p:cNvPr>
            <p:cNvSpPr/>
            <p:nvPr/>
          </p:nvSpPr>
          <p:spPr>
            <a:xfrm>
              <a:off x="1796956" y="3796205"/>
              <a:ext cx="2199241" cy="1925834"/>
            </a:xfrm>
            <a:prstGeom prst="rect">
              <a:avLst/>
            </a:prstGeom>
          </p:spPr>
          <p:style>
            <a:lnRef idx="3">
              <a:schemeClr val="lt1"/>
            </a:lnRef>
            <a:fillRef idx="1">
              <a:schemeClr val="accent1"/>
            </a:fillRef>
            <a:effectRef idx="1">
              <a:schemeClr val="accent1"/>
            </a:effectRef>
            <a:fontRef idx="minor">
              <a:schemeClr val="lt1"/>
            </a:fontRef>
          </p:style>
          <p:txBody>
            <a:bodyPr wrap="square" lIns="18000" tIns="18000" rIns="18000" bIns="18000" anchor="ctr">
              <a:noAutofit/>
            </a:bodyPr>
            <a:lstStyle/>
            <a:p>
              <a:pPr algn="ctr"/>
              <a:r>
                <a:rPr lang="en-GB" sz="1600" b="1" dirty="0">
                  <a:solidFill>
                    <a:prstClr val="white"/>
                  </a:solidFill>
                </a:rPr>
                <a:t>Why are they useful?</a:t>
              </a:r>
            </a:p>
          </p:txBody>
        </p:sp>
        <p:sp>
          <p:nvSpPr>
            <p:cNvPr id="11" name="Right Arrow 12">
              <a:extLst>
                <a:ext uri="{FF2B5EF4-FFF2-40B4-BE49-F238E27FC236}">
                  <a16:creationId xmlns:a16="http://schemas.microsoft.com/office/drawing/2014/main" id="{8CBAC691-CE02-4115-B036-BAAA5B7C7F1A}"/>
                </a:ext>
              </a:extLst>
            </p:cNvPr>
            <p:cNvSpPr/>
            <p:nvPr/>
          </p:nvSpPr>
          <p:spPr>
            <a:xfrm>
              <a:off x="3503712" y="5145286"/>
              <a:ext cx="771896" cy="451262"/>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prstClr val="white"/>
                </a:solidFill>
              </a:endParaRPr>
            </a:p>
          </p:txBody>
        </p:sp>
      </p:grpSp>
      <p:sp>
        <p:nvSpPr>
          <p:cNvPr id="12" name="Text Placeholder 8">
            <a:extLst>
              <a:ext uri="{FF2B5EF4-FFF2-40B4-BE49-F238E27FC236}">
                <a16:creationId xmlns:a16="http://schemas.microsoft.com/office/drawing/2014/main" id="{5A11811D-F1AA-471C-9AEC-F56D9D9097FD}"/>
              </a:ext>
            </a:extLst>
          </p:cNvPr>
          <p:cNvSpPr txBox="1">
            <a:spLocks/>
          </p:cNvSpPr>
          <p:nvPr/>
        </p:nvSpPr>
        <p:spPr>
          <a:xfrm>
            <a:off x="1931179" y="6126671"/>
            <a:ext cx="10063350" cy="503238"/>
          </a:xfrm>
          <a:prstGeom prst="rect">
            <a:avLst/>
          </a:prstGeom>
        </p:spPr>
        <p:txBody>
          <a:bodyPr/>
          <a:lstStyle>
            <a:lvl1pPr marL="342900" indent="-342900" algn="l" defTabSz="457200" rtl="0" eaLnBrk="1" latinLnBrk="0" hangingPunct="1">
              <a:spcBef>
                <a:spcPct val="20000"/>
              </a:spcBef>
              <a:buClr>
                <a:schemeClr val="accent1"/>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000" dirty="0">
                <a:solidFill>
                  <a:schemeClr val="tx1">
                    <a:lumMod val="95000"/>
                    <a:lumOff val="5000"/>
                  </a:schemeClr>
                </a:solidFill>
              </a:rPr>
              <a:t>GINA, Global Initiative for Asthma; PAAP, personalised asthma action plan; SIGN-BTS, Scottish Intercollegiate Guidelines Network- British Thoracic Society.</a:t>
            </a:r>
          </a:p>
          <a:p>
            <a:pPr marL="0" indent="0">
              <a:buNone/>
            </a:pPr>
            <a:r>
              <a:rPr lang="en-GB" sz="1000" dirty="0">
                <a:solidFill>
                  <a:schemeClr val="tx1">
                    <a:lumMod val="95000"/>
                    <a:lumOff val="5000"/>
                  </a:schemeClr>
                </a:solidFill>
              </a:rPr>
              <a:t>1. Gibson PG, et al. Thorax 2004;59:94–99; 2. </a:t>
            </a:r>
            <a:r>
              <a:rPr lang="en-US" sz="1000" dirty="0">
                <a:solidFill>
                  <a:schemeClr val="tx1">
                    <a:lumMod val="95000"/>
                    <a:lumOff val="5000"/>
                  </a:schemeClr>
                </a:solidFill>
              </a:rPr>
              <a:t>SIGN-BTS</a:t>
            </a:r>
            <a:r>
              <a:rPr lang="en-GB" sz="1000" dirty="0">
                <a:solidFill>
                  <a:schemeClr val="tx1">
                    <a:lumMod val="95000"/>
                    <a:lumOff val="5000"/>
                  </a:schemeClr>
                </a:solidFill>
              </a:rPr>
              <a:t>. British guideline on the management of asthma. Consultation 2016; 3. GINA Strategy for asthma management and prevention 2016; 4. Pinnock H. Breathe 2015;11:98–109. </a:t>
            </a:r>
            <a:endParaRPr lang="en-US" sz="1000" dirty="0">
              <a:solidFill>
                <a:schemeClr val="tx1">
                  <a:lumMod val="95000"/>
                  <a:lumOff val="5000"/>
                </a:schemeClr>
              </a:solidFill>
            </a:endParaRPr>
          </a:p>
        </p:txBody>
      </p:sp>
    </p:spTree>
    <p:extLst>
      <p:ext uri="{BB962C8B-B14F-4D97-AF65-F5344CB8AC3E}">
        <p14:creationId xmlns:p14="http://schemas.microsoft.com/office/powerpoint/2010/main" val="23451677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0C96E-44B2-4E2F-AA40-F7EA0F1106B4}"/>
              </a:ext>
            </a:extLst>
          </p:cNvPr>
          <p:cNvSpPr>
            <a:spLocks noGrp="1"/>
          </p:cNvSpPr>
          <p:nvPr>
            <p:ph type="title"/>
          </p:nvPr>
        </p:nvSpPr>
        <p:spPr/>
        <p:txBody>
          <a:bodyPr/>
          <a:lstStyle/>
          <a:p>
            <a:r>
              <a:rPr lang="en-GB" dirty="0"/>
              <a:t>PAAP example for adults</a:t>
            </a:r>
          </a:p>
        </p:txBody>
      </p:sp>
      <p:pic>
        <p:nvPicPr>
          <p:cNvPr id="4" name="Picture 3">
            <a:extLst>
              <a:ext uri="{FF2B5EF4-FFF2-40B4-BE49-F238E27FC236}">
                <a16:creationId xmlns:a16="http://schemas.microsoft.com/office/drawing/2014/main" id="{BDADBAA0-7C3B-4E23-8010-D565245B7013}"/>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259106" y="1417638"/>
            <a:ext cx="6973839" cy="4947067"/>
          </a:xfrm>
          <a:prstGeom prst="rect">
            <a:avLst/>
          </a:prstGeom>
        </p:spPr>
      </p:pic>
      <p:sp>
        <p:nvSpPr>
          <p:cNvPr id="5" name="Text Placeholder 8">
            <a:extLst>
              <a:ext uri="{FF2B5EF4-FFF2-40B4-BE49-F238E27FC236}">
                <a16:creationId xmlns:a16="http://schemas.microsoft.com/office/drawing/2014/main" id="{A16A21F6-C98C-4B7F-9332-C3A4D63E9C6B}"/>
              </a:ext>
            </a:extLst>
          </p:cNvPr>
          <p:cNvSpPr txBox="1">
            <a:spLocks/>
          </p:cNvSpPr>
          <p:nvPr/>
        </p:nvSpPr>
        <p:spPr>
          <a:xfrm>
            <a:off x="2259106" y="6380913"/>
            <a:ext cx="10063350" cy="503238"/>
          </a:xfrm>
          <a:prstGeom prst="rect">
            <a:avLst/>
          </a:prstGeom>
        </p:spPr>
        <p:txBody>
          <a:bodyPr/>
          <a:lstStyle>
            <a:lvl1pPr marL="342900" indent="-342900" algn="l" defTabSz="457200" rtl="0" eaLnBrk="1" latinLnBrk="0" hangingPunct="1">
              <a:spcBef>
                <a:spcPct val="20000"/>
              </a:spcBef>
              <a:buClr>
                <a:schemeClr val="accent1"/>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buNone/>
            </a:pPr>
            <a:r>
              <a:rPr lang="en-US" sz="900" dirty="0"/>
              <a:t>Hilary Pinnock. Supported self-management for asthma. Breathe (Sheff). 2015 Jun; 11(2): 98–109. </a:t>
            </a:r>
            <a:r>
              <a:rPr lang="en-US" sz="900" dirty="0" err="1"/>
              <a:t>doi</a:t>
            </a:r>
            <a:r>
              <a:rPr lang="en-US" sz="900" dirty="0"/>
              <a:t>: 10.1183/20734735.015614 </a:t>
            </a:r>
            <a:r>
              <a:rPr lang="en-US" sz="900" u="sng" dirty="0">
                <a:hlinkClick r:id="rId3"/>
              </a:rPr>
              <a:t>https://www.ncbi.nlm.nih.gov/pmc/articles/PMC4487370/pdf/EDU-0156-2014.pdf</a:t>
            </a:r>
            <a:r>
              <a:rPr lang="pt-PT" sz="900" dirty="0"/>
              <a:t> </a:t>
            </a:r>
            <a:endParaRPr lang="en-GB" sz="900" dirty="0"/>
          </a:p>
          <a:p>
            <a:pPr marL="0" indent="0">
              <a:buNone/>
            </a:pPr>
            <a:endParaRPr lang="en-US" sz="900" dirty="0">
              <a:solidFill>
                <a:schemeClr val="tx1">
                  <a:lumMod val="95000"/>
                  <a:lumOff val="5000"/>
                </a:schemeClr>
              </a:solidFill>
            </a:endParaRPr>
          </a:p>
        </p:txBody>
      </p:sp>
    </p:spTree>
    <p:extLst>
      <p:ext uri="{BB962C8B-B14F-4D97-AF65-F5344CB8AC3E}">
        <p14:creationId xmlns:p14="http://schemas.microsoft.com/office/powerpoint/2010/main" val="903437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CA4C5F-9546-4B3E-AB85-AA66D934EDEA}"/>
              </a:ext>
            </a:extLst>
          </p:cNvPr>
          <p:cNvSpPr>
            <a:spLocks noGrp="1"/>
          </p:cNvSpPr>
          <p:nvPr>
            <p:ph type="title"/>
          </p:nvPr>
        </p:nvSpPr>
        <p:spPr/>
        <p:txBody>
          <a:bodyPr/>
          <a:lstStyle/>
          <a:p>
            <a:r>
              <a:rPr lang="en-GB" dirty="0"/>
              <a:t>The patient</a:t>
            </a:r>
          </a:p>
        </p:txBody>
      </p:sp>
      <p:sp>
        <p:nvSpPr>
          <p:cNvPr id="6" name="Content Placeholder 5">
            <a:extLst>
              <a:ext uri="{FF2B5EF4-FFF2-40B4-BE49-F238E27FC236}">
                <a16:creationId xmlns:a16="http://schemas.microsoft.com/office/drawing/2014/main" id="{93A96F01-97CB-438F-B72E-12B0603C75CD}"/>
              </a:ext>
            </a:extLst>
          </p:cNvPr>
          <p:cNvSpPr>
            <a:spLocks noGrp="1"/>
          </p:cNvSpPr>
          <p:nvPr>
            <p:ph idx="1"/>
          </p:nvPr>
        </p:nvSpPr>
        <p:spPr>
          <a:xfrm>
            <a:off x="609600" y="1600201"/>
            <a:ext cx="7783286" cy="4525963"/>
          </a:xfrm>
        </p:spPr>
        <p:txBody>
          <a:bodyPr/>
          <a:lstStyle/>
          <a:p>
            <a:r>
              <a:rPr lang="en-GB" dirty="0"/>
              <a:t>Marc is 20 years old</a:t>
            </a:r>
          </a:p>
          <a:p>
            <a:r>
              <a:rPr lang="en-GB" dirty="0"/>
              <a:t>He is a student at an industrial engineering college</a:t>
            </a:r>
          </a:p>
          <a:p>
            <a:r>
              <a:rPr lang="en-GB" dirty="0"/>
              <a:t>He lives in an old students apartment, without carpets or pets</a:t>
            </a:r>
          </a:p>
          <a:p>
            <a:r>
              <a:rPr lang="en-GB" dirty="0"/>
              <a:t>He smokes on weekends</a:t>
            </a:r>
          </a:p>
          <a:p>
            <a:r>
              <a:rPr lang="en-GB" dirty="0"/>
              <a:t>Marc does not have any comorbid conditions</a:t>
            </a:r>
          </a:p>
          <a:p>
            <a:pPr marL="0" indent="0">
              <a:buNone/>
            </a:pPr>
            <a:endParaRPr lang="en-GB" dirty="0"/>
          </a:p>
        </p:txBody>
      </p:sp>
      <p:pic>
        <p:nvPicPr>
          <p:cNvPr id="4" name="4 Marcador de contenido">
            <a:extLst>
              <a:ext uri="{FF2B5EF4-FFF2-40B4-BE49-F238E27FC236}">
                <a16:creationId xmlns:a16="http://schemas.microsoft.com/office/drawing/2014/main" id="{EA80D304-57C5-4FEF-AD13-C9F9D2C0917D}"/>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504126" y="1600201"/>
            <a:ext cx="3078274" cy="4351338"/>
          </a:xfrm>
          <a:prstGeom prst="rect">
            <a:avLst/>
          </a:prstGeom>
        </p:spPr>
      </p:pic>
    </p:spTree>
    <p:extLst>
      <p:ext uri="{BB962C8B-B14F-4D97-AF65-F5344CB8AC3E}">
        <p14:creationId xmlns:p14="http://schemas.microsoft.com/office/powerpoint/2010/main" val="21816111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27091-9166-4B0B-A8EB-4C3D0A24A202}"/>
              </a:ext>
            </a:extLst>
          </p:cNvPr>
          <p:cNvSpPr>
            <a:spLocks noGrp="1"/>
          </p:cNvSpPr>
          <p:nvPr>
            <p:ph type="title"/>
          </p:nvPr>
        </p:nvSpPr>
        <p:spPr/>
        <p:txBody>
          <a:bodyPr/>
          <a:lstStyle/>
          <a:p>
            <a:r>
              <a:rPr lang="en-GB" dirty="0"/>
              <a:t>Steps to help Marc live better with his asthma</a:t>
            </a:r>
          </a:p>
        </p:txBody>
      </p:sp>
      <p:sp>
        <p:nvSpPr>
          <p:cNvPr id="3" name="Content Placeholder 2">
            <a:extLst>
              <a:ext uri="{FF2B5EF4-FFF2-40B4-BE49-F238E27FC236}">
                <a16:creationId xmlns:a16="http://schemas.microsoft.com/office/drawing/2014/main" id="{ED5A3701-6924-4B8B-94EB-5B359EF21A64}"/>
              </a:ext>
            </a:extLst>
          </p:cNvPr>
          <p:cNvSpPr>
            <a:spLocks noGrp="1"/>
          </p:cNvSpPr>
          <p:nvPr>
            <p:ph idx="1"/>
          </p:nvPr>
        </p:nvSpPr>
        <p:spPr/>
        <p:txBody>
          <a:bodyPr>
            <a:normAutofit lnSpcReduction="10000"/>
          </a:bodyPr>
          <a:lstStyle/>
          <a:p>
            <a:r>
              <a:rPr lang="en-GB" dirty="0"/>
              <a:t>Identify symptom triggers</a:t>
            </a:r>
          </a:p>
          <a:p>
            <a:endParaRPr lang="en-GB" dirty="0"/>
          </a:p>
          <a:p>
            <a:r>
              <a:rPr lang="en-GB" dirty="0"/>
              <a:t>Advise Marc not to smoke and to avoid smoky environments</a:t>
            </a:r>
          </a:p>
          <a:p>
            <a:endParaRPr lang="en-GB" dirty="0"/>
          </a:p>
          <a:p>
            <a:r>
              <a:rPr lang="en-GB" dirty="0"/>
              <a:t>Discuss the importance of maintenance ICS therapy with Marc</a:t>
            </a:r>
          </a:p>
          <a:p>
            <a:endParaRPr lang="en-GB" dirty="0"/>
          </a:p>
          <a:p>
            <a:r>
              <a:rPr lang="en-GB" dirty="0"/>
              <a:t>Recommend regular physical exercise</a:t>
            </a:r>
          </a:p>
          <a:p>
            <a:endParaRPr lang="en-GB" dirty="0"/>
          </a:p>
          <a:p>
            <a:r>
              <a:rPr lang="en-GB" dirty="0"/>
              <a:t>Suggest a review of inhaler technique at all future consultations</a:t>
            </a:r>
          </a:p>
        </p:txBody>
      </p:sp>
    </p:spTree>
    <p:extLst>
      <p:ext uri="{BB962C8B-B14F-4D97-AF65-F5344CB8AC3E}">
        <p14:creationId xmlns:p14="http://schemas.microsoft.com/office/powerpoint/2010/main" val="12783328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b="0" noProof="0" dirty="0"/>
              <a:t>Asthma Right Care:</a:t>
            </a:r>
            <a:br>
              <a:rPr lang="en-GB" b="0" noProof="0" dirty="0"/>
            </a:br>
            <a:r>
              <a:rPr lang="en-GB" b="0" noProof="0" dirty="0"/>
              <a:t>a movement for Global Change</a:t>
            </a:r>
            <a:endParaRPr lang="en-GB" noProof="0" dirty="0"/>
          </a:p>
        </p:txBody>
      </p:sp>
      <p:sp>
        <p:nvSpPr>
          <p:cNvPr id="6" name="Subtitle 2"/>
          <p:cNvSpPr txBox="1">
            <a:spLocks/>
          </p:cNvSpPr>
          <p:nvPr/>
        </p:nvSpPr>
        <p:spPr>
          <a:xfrm>
            <a:off x="-1829720" y="4297426"/>
            <a:ext cx="6413083" cy="1529577"/>
          </a:xfrm>
          <a:prstGeom prst="rect">
            <a:avLst/>
          </a:prstGeom>
        </p:spPr>
        <p:txBody>
          <a:bodyPr vert="horz" lIns="91440" tIns="45720" rIns="91440" bIns="45720" rtlCol="0" anchor="t">
            <a:normAutofit/>
          </a:bodyPr>
          <a:lstStyle>
            <a:lvl1pPr marL="0" indent="0" algn="r" defTabSz="457200" rtl="0" eaLnBrk="1" latinLnBrk="0" hangingPunct="1">
              <a:lnSpc>
                <a:spcPts val="2400"/>
              </a:lnSpc>
              <a:spcBef>
                <a:spcPct val="20000"/>
              </a:spcBef>
              <a:buClr>
                <a:schemeClr val="accent1"/>
              </a:buClr>
              <a:buFont typeface="Arial"/>
              <a:buNone/>
              <a:defRPr sz="2400" b="0" kern="1200">
                <a:solidFill>
                  <a:schemeClr val="accent1"/>
                </a:solidFill>
                <a:latin typeface="+mn-lt"/>
                <a:ea typeface="+mn-ea"/>
                <a:cs typeface="Helvetica"/>
              </a:defRPr>
            </a:lvl1pPr>
            <a:lvl2pPr marL="457200" indent="0" algn="ctr" defTabSz="457200" rtl="0" eaLnBrk="1" latinLnBrk="0" hangingPunct="1">
              <a:spcBef>
                <a:spcPct val="20000"/>
              </a:spcBef>
              <a:buClr>
                <a:schemeClr val="accent1"/>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1"/>
              </a:buClr>
              <a:buFont typeface="Arial"/>
              <a:buNone/>
              <a:defRPr sz="22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accent1"/>
              </a:buClr>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1"/>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buClr>
                <a:srgbClr val="299D37"/>
              </a:buClr>
            </a:pPr>
            <a:r>
              <a:rPr lang="en-GB" dirty="0">
                <a:solidFill>
                  <a:prstClr val="white"/>
                </a:solidFill>
              </a:rPr>
              <a:t>Movement for Global Change</a:t>
            </a:r>
          </a:p>
        </p:txBody>
      </p:sp>
      <p:sp>
        <p:nvSpPr>
          <p:cNvPr id="7" name="TextBox 6"/>
          <p:cNvSpPr txBox="1"/>
          <p:nvPr/>
        </p:nvSpPr>
        <p:spPr>
          <a:xfrm>
            <a:off x="6451042" y="5565393"/>
            <a:ext cx="5216701" cy="523220"/>
          </a:xfrm>
          <a:prstGeom prst="rect">
            <a:avLst/>
          </a:prstGeom>
          <a:noFill/>
        </p:spPr>
        <p:txBody>
          <a:bodyPr wrap="square" rtlCol="0">
            <a:spAutoFit/>
          </a:bodyPr>
          <a:lstStyle/>
          <a:p>
            <a:r>
              <a:rPr lang="en-GB" sz="1400" i="1" dirty="0">
                <a:solidFill>
                  <a:prstClr val="black"/>
                </a:solidFill>
              </a:rPr>
              <a:t>IPCRG received funding from AstraZeneca to develop the Asthma Right Care Initiative</a:t>
            </a:r>
            <a:endParaRPr lang="en-US" sz="1400" dirty="0">
              <a:solidFill>
                <a:prstClr val="black"/>
              </a:solidFill>
            </a:endParaRPr>
          </a:p>
        </p:txBody>
      </p:sp>
    </p:spTree>
    <p:extLst>
      <p:ext uri="{BB962C8B-B14F-4D97-AF65-F5344CB8AC3E}">
        <p14:creationId xmlns:p14="http://schemas.microsoft.com/office/powerpoint/2010/main" val="39321782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38200" y="1253331"/>
            <a:ext cx="10515600" cy="4671480"/>
          </a:xfrm>
          <a:prstGeom prst="wedgeEllipseCallout">
            <a:avLst/>
          </a:prstGeom>
          <a:solidFill>
            <a:srgbClr val="006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buNone/>
            </a:pPr>
            <a:r>
              <a:rPr lang="en-GB" sz="3600" b="1" noProof="0" dirty="0">
                <a:solidFill>
                  <a:schemeClr val="bg1"/>
                </a:solidFill>
              </a:rPr>
              <a:t>Every system is perfectly designed to get the results it gets </a:t>
            </a:r>
          </a:p>
          <a:p>
            <a:pPr marL="0" indent="0">
              <a:buNone/>
            </a:pPr>
            <a:r>
              <a:rPr lang="en-GB" sz="3600" b="1" noProof="0" dirty="0">
                <a:solidFill>
                  <a:schemeClr val="bg1"/>
                </a:solidFill>
              </a:rPr>
              <a:t>(</a:t>
            </a:r>
            <a:r>
              <a:rPr lang="en-GB" sz="3600" i="1" noProof="0" dirty="0"/>
              <a:t>Earl Conway and Paul </a:t>
            </a:r>
            <a:r>
              <a:rPr lang="en-GB" sz="3600" i="1" noProof="0" dirty="0" err="1"/>
              <a:t>Batalden</a:t>
            </a:r>
            <a:r>
              <a:rPr lang="en-GB" sz="3600" i="1" noProof="0" dirty="0"/>
              <a:t>)</a:t>
            </a:r>
            <a:endParaRPr lang="en-GB" sz="3600" b="1" noProof="0" dirty="0">
              <a:solidFill>
                <a:schemeClr val="bg1"/>
              </a:solidFill>
            </a:endParaRPr>
          </a:p>
        </p:txBody>
      </p:sp>
    </p:spTree>
    <p:extLst>
      <p:ext uri="{BB962C8B-B14F-4D97-AF65-F5344CB8AC3E}">
        <p14:creationId xmlns:p14="http://schemas.microsoft.com/office/powerpoint/2010/main" val="9631678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F25B7-6A0D-466C-8FC1-7DF89862BF39}"/>
              </a:ext>
            </a:extLst>
          </p:cNvPr>
          <p:cNvSpPr>
            <a:spLocks noGrp="1"/>
          </p:cNvSpPr>
          <p:nvPr>
            <p:ph type="title"/>
          </p:nvPr>
        </p:nvSpPr>
        <p:spPr/>
        <p:txBody>
          <a:bodyPr/>
          <a:lstStyle/>
          <a:p>
            <a:r>
              <a:rPr lang="en-GB" noProof="0" dirty="0"/>
              <a:t>Making a case for change</a:t>
            </a:r>
          </a:p>
        </p:txBody>
      </p:sp>
      <p:sp>
        <p:nvSpPr>
          <p:cNvPr id="4" name="Content Placeholder 2">
            <a:extLst>
              <a:ext uri="{FF2B5EF4-FFF2-40B4-BE49-F238E27FC236}">
                <a16:creationId xmlns:a16="http://schemas.microsoft.com/office/drawing/2014/main" id="{DE83A12B-5D77-48A7-A78E-6D168EFA4B24}"/>
              </a:ext>
            </a:extLst>
          </p:cNvPr>
          <p:cNvSpPr txBox="1">
            <a:spLocks/>
          </p:cNvSpPr>
          <p:nvPr/>
        </p:nvSpPr>
        <p:spPr>
          <a:xfrm>
            <a:off x="609600" y="1233588"/>
            <a:ext cx="8423563" cy="2710340"/>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GB" sz="2000" b="1" dirty="0">
                <a:solidFill>
                  <a:sysClr val="windowText" lastClr="000000"/>
                </a:solidFill>
              </a:rPr>
              <a:t>Asthma illustrates all 5 global healthcare problems (Muir </a:t>
            </a:r>
            <a:r>
              <a:rPr lang="en-GB" sz="2000" b="1" dirty="0" err="1">
                <a:solidFill>
                  <a:sysClr val="windowText" lastClr="000000"/>
                </a:solidFill>
              </a:rPr>
              <a:t>Gray</a:t>
            </a:r>
            <a:r>
              <a:rPr lang="en-GB" sz="2000" b="1" dirty="0">
                <a:solidFill>
                  <a:sysClr val="windowText" lastClr="000000"/>
                </a:solidFill>
              </a:rPr>
              <a:t>):</a:t>
            </a:r>
          </a:p>
          <a:p>
            <a:pPr marL="514350" indent="-514350">
              <a:lnSpc>
                <a:spcPct val="120000"/>
              </a:lnSpc>
              <a:buClr>
                <a:srgbClr val="299D37"/>
              </a:buClr>
              <a:buFont typeface="+mj-lt"/>
              <a:buAutoNum type="arabicPeriod"/>
            </a:pPr>
            <a:r>
              <a:rPr lang="en-GB" sz="2000" dirty="0">
                <a:solidFill>
                  <a:sysClr val="windowText" lastClr="000000"/>
                </a:solidFill>
              </a:rPr>
              <a:t>Unwarranted variation </a:t>
            </a:r>
          </a:p>
          <a:p>
            <a:pPr marL="514350" indent="-514350">
              <a:lnSpc>
                <a:spcPct val="120000"/>
              </a:lnSpc>
              <a:buClr>
                <a:srgbClr val="299D37"/>
              </a:buClr>
              <a:buFont typeface="+mj-lt"/>
              <a:buAutoNum type="arabicPeriod"/>
            </a:pPr>
            <a:r>
              <a:rPr lang="en-GB" sz="2000" dirty="0">
                <a:solidFill>
                  <a:sysClr val="windowText" lastClr="000000"/>
                </a:solidFill>
              </a:rPr>
              <a:t>Harm, even when quality is high  (over-diagnosis, over-treatment) </a:t>
            </a:r>
          </a:p>
          <a:p>
            <a:pPr marL="514350" indent="-514350">
              <a:lnSpc>
                <a:spcPct val="120000"/>
              </a:lnSpc>
              <a:buClr>
                <a:srgbClr val="299D37"/>
              </a:buClr>
              <a:buFont typeface="+mj-lt"/>
              <a:buAutoNum type="arabicPeriod"/>
            </a:pPr>
            <a:r>
              <a:rPr lang="en-GB" sz="2000" dirty="0">
                <a:solidFill>
                  <a:sysClr val="windowText" lastClr="000000"/>
                </a:solidFill>
              </a:rPr>
              <a:t>Failure to prevent disease and disability </a:t>
            </a:r>
          </a:p>
          <a:p>
            <a:pPr marL="514350" indent="-514350">
              <a:lnSpc>
                <a:spcPct val="120000"/>
              </a:lnSpc>
              <a:buClr>
                <a:srgbClr val="299D37"/>
              </a:buClr>
              <a:buFont typeface="+mj-lt"/>
              <a:buAutoNum type="arabicPeriod"/>
            </a:pPr>
            <a:r>
              <a:rPr lang="en-GB" sz="2000" dirty="0">
                <a:solidFill>
                  <a:sysClr val="windowText" lastClr="000000"/>
                </a:solidFill>
              </a:rPr>
              <a:t>Waste of human and physical resources through low value activity </a:t>
            </a:r>
          </a:p>
          <a:p>
            <a:pPr marL="514350" indent="-514350">
              <a:lnSpc>
                <a:spcPct val="120000"/>
              </a:lnSpc>
              <a:buClr>
                <a:srgbClr val="299D37"/>
              </a:buClr>
              <a:buFont typeface="+mj-lt"/>
              <a:buAutoNum type="arabicPeriod"/>
            </a:pPr>
            <a:r>
              <a:rPr lang="en-GB" sz="2000" dirty="0">
                <a:solidFill>
                  <a:sysClr val="windowText" lastClr="000000"/>
                </a:solidFill>
              </a:rPr>
              <a:t>Inequity</a:t>
            </a:r>
            <a:br>
              <a:rPr lang="en-GB" sz="2000" dirty="0">
                <a:solidFill>
                  <a:sysClr val="windowText" lastClr="000000"/>
                </a:solidFill>
              </a:rPr>
            </a:br>
            <a:br>
              <a:rPr lang="en-GB" sz="2000" dirty="0">
                <a:solidFill>
                  <a:sysClr val="windowText" lastClr="000000"/>
                </a:solidFill>
              </a:rPr>
            </a:br>
            <a:endParaRPr lang="en-US" sz="2000" dirty="0">
              <a:solidFill>
                <a:sysClr val="windowText" lastClr="000000"/>
              </a:solidFill>
            </a:endParaRPr>
          </a:p>
        </p:txBody>
      </p:sp>
      <p:pic>
        <p:nvPicPr>
          <p:cNvPr id="6" name="Picture 5">
            <a:extLst>
              <a:ext uri="{FF2B5EF4-FFF2-40B4-BE49-F238E27FC236}">
                <a16:creationId xmlns:a16="http://schemas.microsoft.com/office/drawing/2014/main" id="{311E6F19-83F5-4F71-B0A9-429FE90399C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417629" y="5427156"/>
            <a:ext cx="1473362" cy="950198"/>
          </a:xfrm>
          <a:prstGeom prst="rect">
            <a:avLst/>
          </a:prstGeom>
        </p:spPr>
      </p:pic>
      <p:pic>
        <p:nvPicPr>
          <p:cNvPr id="7" name="Content Placeholder 2"/>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8894495" y="2813290"/>
            <a:ext cx="3046267" cy="3564064"/>
          </a:xfrm>
          <a:prstGeom prst="rect">
            <a:avLst/>
          </a:prstGeom>
        </p:spPr>
      </p:pic>
      <p:sp>
        <p:nvSpPr>
          <p:cNvPr id="3" name="TextBox 2"/>
          <p:cNvSpPr txBox="1"/>
          <p:nvPr/>
        </p:nvSpPr>
        <p:spPr>
          <a:xfrm>
            <a:off x="5225420" y="6281697"/>
            <a:ext cx="7391830" cy="338554"/>
          </a:xfrm>
          <a:prstGeom prst="rect">
            <a:avLst/>
          </a:prstGeom>
          <a:noFill/>
        </p:spPr>
        <p:txBody>
          <a:bodyPr wrap="square" rtlCol="0">
            <a:spAutoFit/>
          </a:bodyPr>
          <a:lstStyle/>
          <a:p>
            <a:pPr defTabSz="457200"/>
            <a:r>
              <a:rPr lang="en-US" sz="1600" dirty="0">
                <a:solidFill>
                  <a:prstClr val="black"/>
                </a:solidFill>
              </a:rPr>
              <a:t>PHE Fingertips data Asthma admissions per 1000 population 2012/13 data</a:t>
            </a:r>
          </a:p>
        </p:txBody>
      </p:sp>
      <p:sp>
        <p:nvSpPr>
          <p:cNvPr id="8" name="Marcador de Posição de Conteúdo 3"/>
          <p:cNvSpPr txBox="1">
            <a:spLocks/>
          </p:cNvSpPr>
          <p:nvPr/>
        </p:nvSpPr>
        <p:spPr>
          <a:xfrm>
            <a:off x="609601" y="4294196"/>
            <a:ext cx="7114309" cy="2055450"/>
          </a:xfrm>
          <a:prstGeom prst="rect">
            <a:avLst/>
          </a:prstGeom>
        </p:spPr>
        <p:txBody>
          <a:bodyPr/>
          <a:lstStyle>
            <a:lvl1pPr marL="342900" indent="-342900" algn="l" defTabSz="457200" rtl="0" eaLnBrk="1" latinLnBrk="0" hangingPunct="1">
              <a:spcBef>
                <a:spcPct val="20000"/>
              </a:spcBef>
              <a:buClr>
                <a:schemeClr val="accent1"/>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1000"/>
              </a:spcBef>
              <a:buClr>
                <a:srgbClr val="299D37"/>
              </a:buClr>
              <a:buFont typeface="Arial"/>
              <a:buNone/>
            </a:pPr>
            <a:r>
              <a:rPr lang="en-GB" sz="1800" b="1" dirty="0">
                <a:solidFill>
                  <a:sysClr val="windowText" lastClr="000000"/>
                </a:solidFill>
                <a:ea typeface="Arial" charset="0"/>
                <a:cs typeface="Arial" charset="0"/>
              </a:rPr>
              <a:t>And new challenges are forming:</a:t>
            </a:r>
          </a:p>
          <a:p>
            <a:pPr marL="514350" indent="-514350" defTabSz="914400">
              <a:spcBef>
                <a:spcPts val="1000"/>
              </a:spcBef>
              <a:buClr>
                <a:srgbClr val="299D37"/>
              </a:buClr>
              <a:buFont typeface="+mj-lt"/>
              <a:buAutoNum type="arabicPeriod" startAt="6"/>
            </a:pPr>
            <a:r>
              <a:rPr lang="en-GB" sz="1800" dirty="0">
                <a:solidFill>
                  <a:sysClr val="windowText" lastClr="000000"/>
                </a:solidFill>
                <a:ea typeface="Arial" charset="0"/>
                <a:cs typeface="Arial" charset="0"/>
              </a:rPr>
              <a:t>Financial constraints</a:t>
            </a:r>
          </a:p>
          <a:p>
            <a:pPr marL="514350" indent="-514350" defTabSz="914400">
              <a:spcBef>
                <a:spcPts val="1000"/>
              </a:spcBef>
              <a:buClr>
                <a:srgbClr val="299D37"/>
              </a:buClr>
              <a:buFont typeface="+mj-lt"/>
              <a:buAutoNum type="arabicPeriod" startAt="6"/>
            </a:pPr>
            <a:r>
              <a:rPr lang="en-GB" sz="1800" dirty="0">
                <a:solidFill>
                  <a:sysClr val="windowText" lastClr="000000"/>
                </a:solidFill>
                <a:ea typeface="Arial" charset="0"/>
                <a:cs typeface="Arial" charset="0"/>
              </a:rPr>
              <a:t>Rising expectations of personalised care</a:t>
            </a:r>
          </a:p>
          <a:p>
            <a:pPr marL="514350" indent="-514350" defTabSz="914400">
              <a:spcBef>
                <a:spcPts val="1000"/>
              </a:spcBef>
              <a:buClr>
                <a:srgbClr val="299D37"/>
              </a:buClr>
              <a:buFont typeface="+mj-lt"/>
              <a:buAutoNum type="arabicPeriod" startAt="6"/>
            </a:pPr>
            <a:r>
              <a:rPr lang="en-GB" sz="1800" dirty="0">
                <a:solidFill>
                  <a:sysClr val="windowText" lastClr="000000"/>
                </a:solidFill>
                <a:ea typeface="Arial" charset="0"/>
                <a:cs typeface="Arial" charset="0"/>
              </a:rPr>
              <a:t>Climate change/pollution </a:t>
            </a:r>
          </a:p>
          <a:p>
            <a:pPr marL="514350" indent="-514350" defTabSz="914400">
              <a:spcBef>
                <a:spcPts val="1000"/>
              </a:spcBef>
              <a:buClr>
                <a:srgbClr val="299D37"/>
              </a:buClr>
              <a:buFont typeface="+mj-lt"/>
              <a:buAutoNum type="arabicPeriod" startAt="6"/>
            </a:pPr>
            <a:r>
              <a:rPr lang="en-GB" sz="1800" dirty="0">
                <a:solidFill>
                  <a:sysClr val="windowText" lastClr="000000"/>
                </a:solidFill>
                <a:ea typeface="Arial" charset="0"/>
                <a:cs typeface="Arial" charset="0"/>
              </a:rPr>
              <a:t>Increasing need</a:t>
            </a:r>
            <a:endParaRPr lang="en-US" sz="1800" dirty="0">
              <a:solidFill>
                <a:sysClr val="windowText" lastClr="000000"/>
              </a:solidFill>
              <a:ea typeface="Arial" charset="0"/>
              <a:cs typeface="Arial" charset="0"/>
            </a:endParaRPr>
          </a:p>
        </p:txBody>
      </p:sp>
    </p:spTree>
    <p:extLst>
      <p:ext uri="{BB962C8B-B14F-4D97-AF65-F5344CB8AC3E}">
        <p14:creationId xmlns:p14="http://schemas.microsoft.com/office/powerpoint/2010/main" val="1618859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0408" y="1030726"/>
            <a:ext cx="2836715" cy="20495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750" y="2055489"/>
            <a:ext cx="5445289" cy="334885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5760" y="3970824"/>
            <a:ext cx="5917643" cy="2456044"/>
          </a:xfrm>
          <a:prstGeom prst="rect">
            <a:avLst/>
          </a:prstGeom>
        </p:spPr>
      </p:pic>
      <p:sp>
        <p:nvSpPr>
          <p:cNvPr id="2" name="Title 1"/>
          <p:cNvSpPr>
            <a:spLocks noGrp="1"/>
          </p:cNvSpPr>
          <p:nvPr>
            <p:ph type="title"/>
          </p:nvPr>
        </p:nvSpPr>
        <p:spPr>
          <a:xfrm>
            <a:off x="437750" y="215630"/>
            <a:ext cx="4595071" cy="1645501"/>
          </a:xfrm>
        </p:spPr>
        <p:txBody>
          <a:bodyPr>
            <a:normAutofit/>
          </a:bodyPr>
          <a:lstStyle/>
          <a:p>
            <a:r>
              <a:rPr lang="en-GB" noProof="0" dirty="0"/>
              <a:t>Leading large scale change: the evidence</a:t>
            </a:r>
            <a:br>
              <a:rPr lang="en-GB" noProof="0" dirty="0"/>
            </a:br>
            <a:endParaRPr lang="en-GB" noProof="0" dirty="0"/>
          </a:p>
        </p:txBody>
      </p:sp>
      <p:pic>
        <p:nvPicPr>
          <p:cNvPr id="7" name="Picture 6"/>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4239160" y="5300681"/>
            <a:ext cx="1587322" cy="1341689"/>
          </a:xfrm>
          <a:prstGeom prst="rect">
            <a:avLst/>
          </a:prstGeom>
        </p:spPr>
      </p:pic>
    </p:spTree>
    <p:extLst>
      <p:ext uri="{BB962C8B-B14F-4D97-AF65-F5344CB8AC3E}">
        <p14:creationId xmlns:p14="http://schemas.microsoft.com/office/powerpoint/2010/main" val="20532493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9276AA-2D83-4608-8DF3-A730FA3AC865}"/>
              </a:ext>
            </a:extLst>
          </p:cNvPr>
          <p:cNvSpPr>
            <a:spLocks noGrp="1"/>
          </p:cNvSpPr>
          <p:nvPr>
            <p:ph sz="half" idx="1"/>
          </p:nvPr>
        </p:nvSpPr>
        <p:spPr>
          <a:xfrm>
            <a:off x="723900" y="1825625"/>
            <a:ext cx="5181600" cy="2894293"/>
          </a:xfrm>
          <a:solidFill>
            <a:schemeClr val="accent1"/>
          </a:solidFill>
          <a:ln>
            <a:solidFill>
              <a:schemeClr val="accent1"/>
            </a:solidFill>
          </a:ln>
        </p:spPr>
        <p:txBody>
          <a:bodyPr>
            <a:normAutofit lnSpcReduction="10000"/>
          </a:bodyPr>
          <a:lstStyle/>
          <a:p>
            <a:pPr marL="0" indent="0">
              <a:buNone/>
            </a:pPr>
            <a:r>
              <a:rPr lang="en-GB" noProof="0" dirty="0">
                <a:solidFill>
                  <a:schemeClr val="bg1"/>
                </a:solidFill>
                <a:latin typeface="Arial" panose="020B0604020202020204" pitchFamily="34" charset="0"/>
                <a:cs typeface="Arial" panose="020B0604020202020204" pitchFamily="34" charset="0"/>
              </a:rPr>
              <a:t>Doing the right things and only the right things in the right way for the right people at the right time in the right place, whatever that means in the local context </a:t>
            </a:r>
            <a:br>
              <a:rPr lang="en-GB" noProof="0" dirty="0">
                <a:solidFill>
                  <a:schemeClr val="bg1"/>
                </a:solidFill>
              </a:rPr>
            </a:br>
            <a:endParaRPr lang="en-GB" noProof="0" dirty="0">
              <a:solidFill>
                <a:schemeClr val="bg1"/>
              </a:solidFill>
            </a:endParaRPr>
          </a:p>
          <a:p>
            <a:endParaRPr lang="en-GB" noProof="0" dirty="0">
              <a:solidFill>
                <a:schemeClr val="bg1"/>
              </a:solidFill>
            </a:endParaRPr>
          </a:p>
        </p:txBody>
      </p:sp>
      <p:sp>
        <p:nvSpPr>
          <p:cNvPr id="4" name="Content Placeholder 3"/>
          <p:cNvSpPr>
            <a:spLocks noGrp="1"/>
          </p:cNvSpPr>
          <p:nvPr>
            <p:ph sz="half" idx="2"/>
          </p:nvPr>
        </p:nvSpPr>
        <p:spPr/>
        <p:txBody>
          <a:bodyPr>
            <a:normAutofit lnSpcReduction="10000"/>
          </a:bodyPr>
          <a:lstStyle/>
          <a:p>
            <a:pPr marL="0" indent="0">
              <a:buNone/>
            </a:pPr>
            <a:r>
              <a:rPr lang="en-GB" sz="2400" noProof="0" dirty="0">
                <a:latin typeface="Arial" panose="020B0604020202020204" pitchFamily="34" charset="0"/>
                <a:cs typeface="Arial" panose="020B0604020202020204" pitchFamily="34" charset="0"/>
              </a:rPr>
              <a:t>Improving the </a:t>
            </a:r>
            <a:r>
              <a:rPr lang="en-GB" sz="2400" b="1" noProof="0" dirty="0">
                <a:latin typeface="Arial" panose="020B0604020202020204" pitchFamily="34" charset="0"/>
                <a:cs typeface="Arial" panose="020B0604020202020204" pitchFamily="34" charset="0"/>
              </a:rPr>
              <a:t>value</a:t>
            </a:r>
            <a:r>
              <a:rPr lang="en-GB" sz="2400" noProof="0" dirty="0">
                <a:latin typeface="Arial" panose="020B0604020202020204" pitchFamily="34" charset="0"/>
                <a:cs typeface="Arial" panose="020B0604020202020204" pitchFamily="34" charset="0"/>
              </a:rPr>
              <a:t> that each </a:t>
            </a:r>
            <a:r>
              <a:rPr lang="en-GB" sz="2400" b="1" noProof="0" dirty="0">
                <a:latin typeface="Arial" panose="020B0604020202020204" pitchFamily="34" charset="0"/>
                <a:cs typeface="Arial" panose="020B0604020202020204" pitchFamily="34" charset="0"/>
              </a:rPr>
              <a:t>person</a:t>
            </a:r>
            <a:r>
              <a:rPr lang="en-GB" sz="2400" noProof="0" dirty="0">
                <a:latin typeface="Arial" panose="020B0604020202020204" pitchFamily="34" charset="0"/>
                <a:cs typeface="Arial" panose="020B0604020202020204" pitchFamily="34" charset="0"/>
              </a:rPr>
              <a:t> with asthma derives from their own care and treatment and the value the whole </a:t>
            </a:r>
            <a:r>
              <a:rPr lang="en-GB" sz="2400" b="1" noProof="0" dirty="0">
                <a:latin typeface="Arial" panose="020B0604020202020204" pitchFamily="34" charset="0"/>
                <a:cs typeface="Arial" panose="020B0604020202020204" pitchFamily="34" charset="0"/>
              </a:rPr>
              <a:t>population</a:t>
            </a:r>
            <a:r>
              <a:rPr lang="en-GB" sz="2400" noProof="0" dirty="0">
                <a:latin typeface="Arial" panose="020B0604020202020204" pitchFamily="34" charset="0"/>
                <a:cs typeface="Arial" panose="020B0604020202020204" pitchFamily="34" charset="0"/>
              </a:rPr>
              <a:t> derives from the investment in asthma care by addressing unwarranted variation; reducing waste, avoidable harm and avoidable symptoms </a:t>
            </a:r>
          </a:p>
          <a:p>
            <a:endParaRPr lang="en-GB" sz="2400" noProof="0" dirty="0"/>
          </a:p>
        </p:txBody>
      </p:sp>
      <p:sp>
        <p:nvSpPr>
          <p:cNvPr id="7" name="Title 1">
            <a:extLst>
              <a:ext uri="{FF2B5EF4-FFF2-40B4-BE49-F238E27FC236}">
                <a16:creationId xmlns:a16="http://schemas.microsoft.com/office/drawing/2014/main" id="{EAF8EDEC-AE24-4BBD-BBCB-51E95DCCECF0}"/>
              </a:ext>
            </a:extLst>
          </p:cNvPr>
          <p:cNvSpPr txBox="1">
            <a:spLocks/>
          </p:cNvSpPr>
          <p:nvPr/>
        </p:nvSpPr>
        <p:spPr>
          <a:xfrm>
            <a:off x="609601" y="274638"/>
            <a:ext cx="8846456" cy="1143000"/>
          </a:xfrm>
          <a:prstGeom prst="rect">
            <a:avLst/>
          </a:prstGeom>
        </p:spPr>
        <p:txBody>
          <a:bodyPr vert="horz" lIns="91440" tIns="45720" rIns="91440" bIns="45720" rtlCol="0" anchor="ctr">
            <a:noAutofit/>
          </a:bodyPr>
          <a:lstStyle>
            <a:lvl1pPr algn="l" defTabSz="457200" rtl="0" eaLnBrk="1" latinLnBrk="0" hangingPunct="1">
              <a:lnSpc>
                <a:spcPts val="3800"/>
              </a:lnSpc>
              <a:spcBef>
                <a:spcPct val="0"/>
              </a:spcBef>
              <a:buNone/>
              <a:defRPr sz="3600" b="1" i="0" kern="1200" spc="-100">
                <a:solidFill>
                  <a:schemeClr val="accent1"/>
                </a:solidFill>
                <a:latin typeface="+mj-lt"/>
                <a:ea typeface="+mj-ea"/>
                <a:cs typeface="Helvetica"/>
              </a:defRPr>
            </a:lvl1pPr>
          </a:lstStyle>
          <a:p>
            <a:pPr>
              <a:defRPr/>
            </a:pPr>
            <a:r>
              <a:rPr lang="en-GB" sz="3200" dirty="0">
                <a:solidFill>
                  <a:srgbClr val="299D37"/>
                </a:solidFill>
              </a:rPr>
              <a:t>What is Right Care?  </a:t>
            </a:r>
          </a:p>
          <a:p>
            <a:pPr>
              <a:defRPr/>
            </a:pPr>
            <a:r>
              <a:rPr lang="en-GB" sz="3200" dirty="0">
                <a:solidFill>
                  <a:srgbClr val="299D37"/>
                </a:solidFill>
              </a:rPr>
              <a:t>Our working definitions</a:t>
            </a:r>
          </a:p>
        </p:txBody>
      </p:sp>
    </p:spTree>
    <p:extLst>
      <p:ext uri="{BB962C8B-B14F-4D97-AF65-F5344CB8AC3E}">
        <p14:creationId xmlns:p14="http://schemas.microsoft.com/office/powerpoint/2010/main" val="7809097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571D8-F615-40A3-9B64-F5F644554FBB}"/>
              </a:ext>
            </a:extLst>
          </p:cNvPr>
          <p:cNvSpPr>
            <a:spLocks noGrp="1"/>
          </p:cNvSpPr>
          <p:nvPr>
            <p:ph type="title"/>
          </p:nvPr>
        </p:nvSpPr>
        <p:spPr/>
        <p:txBody>
          <a:bodyPr/>
          <a:lstStyle/>
          <a:p>
            <a:r>
              <a:rPr lang="en-GB" sz="3200" noProof="0" dirty="0"/>
              <a:t>Aim</a:t>
            </a:r>
          </a:p>
        </p:txBody>
      </p:sp>
      <p:sp>
        <p:nvSpPr>
          <p:cNvPr id="3" name="Content Placeholder 2">
            <a:extLst>
              <a:ext uri="{FF2B5EF4-FFF2-40B4-BE49-F238E27FC236}">
                <a16:creationId xmlns:a16="http://schemas.microsoft.com/office/drawing/2014/main" id="{9601D46B-54C2-4039-B860-E52E7A5BD04D}"/>
              </a:ext>
            </a:extLst>
          </p:cNvPr>
          <p:cNvSpPr>
            <a:spLocks noGrp="1"/>
          </p:cNvSpPr>
          <p:nvPr>
            <p:ph idx="1"/>
          </p:nvPr>
        </p:nvSpPr>
        <p:spPr>
          <a:xfrm>
            <a:off x="609602" y="1626391"/>
            <a:ext cx="5011270" cy="3738986"/>
          </a:xfrm>
          <a:solidFill>
            <a:schemeClr val="accent1"/>
          </a:solidFill>
          <a:ln>
            <a:solidFill>
              <a:schemeClr val="accent1"/>
            </a:solidFill>
          </a:ln>
        </p:spPr>
        <p:txBody>
          <a:bodyPr>
            <a:normAutofit/>
          </a:bodyPr>
          <a:lstStyle/>
          <a:p>
            <a:pPr marL="0" indent="0">
              <a:buNone/>
            </a:pPr>
            <a:r>
              <a:rPr lang="en-GB" sz="2400" noProof="0" dirty="0">
                <a:solidFill>
                  <a:schemeClr val="bg1"/>
                </a:solidFill>
              </a:rPr>
              <a:t>To sort asthma care once and for all for the person with asthma and for the healthcare system so that there is no unwarranted variation, and no avoidable waste or harm*.</a:t>
            </a:r>
            <a:br>
              <a:rPr lang="en-GB" sz="2400" noProof="0" dirty="0">
                <a:solidFill>
                  <a:schemeClr val="bg1"/>
                </a:solidFill>
              </a:rPr>
            </a:br>
            <a:br>
              <a:rPr lang="en-GB" sz="2400" noProof="0" dirty="0">
                <a:solidFill>
                  <a:schemeClr val="bg1"/>
                </a:solidFill>
              </a:rPr>
            </a:br>
            <a:r>
              <a:rPr lang="en-GB" sz="2400" i="1" noProof="0" dirty="0">
                <a:solidFill>
                  <a:schemeClr val="bg1"/>
                </a:solidFill>
              </a:rPr>
              <a:t>That is</a:t>
            </a:r>
            <a:endParaRPr lang="en-GB" sz="2400" noProof="0" dirty="0">
              <a:solidFill>
                <a:schemeClr val="bg1"/>
              </a:solidFill>
            </a:endParaRPr>
          </a:p>
          <a:p>
            <a:pPr marL="0" indent="0">
              <a:buNone/>
            </a:pPr>
            <a:r>
              <a:rPr lang="en-GB" sz="2400" noProof="0" dirty="0">
                <a:solidFill>
                  <a:schemeClr val="bg1"/>
                </a:solidFill>
              </a:rPr>
              <a:t>We can and should do better by getting it right first time!</a:t>
            </a:r>
          </a:p>
        </p:txBody>
      </p:sp>
      <p:sp>
        <p:nvSpPr>
          <p:cNvPr id="4" name="Title 1">
            <a:extLst>
              <a:ext uri="{FF2B5EF4-FFF2-40B4-BE49-F238E27FC236}">
                <a16:creationId xmlns:a16="http://schemas.microsoft.com/office/drawing/2014/main" id="{603D68C2-C34A-467E-9B11-914F4768B348}"/>
              </a:ext>
            </a:extLst>
          </p:cNvPr>
          <p:cNvSpPr txBox="1">
            <a:spLocks/>
          </p:cNvSpPr>
          <p:nvPr/>
        </p:nvSpPr>
        <p:spPr>
          <a:xfrm>
            <a:off x="5983941" y="274638"/>
            <a:ext cx="6937393" cy="1143000"/>
          </a:xfrm>
          <a:prstGeom prst="rect">
            <a:avLst/>
          </a:prstGeom>
        </p:spPr>
        <p:txBody>
          <a:bodyPr vert="horz" lIns="91440" tIns="45720" rIns="91440" bIns="45720" rtlCol="0" anchor="ctr">
            <a:noAutofit/>
          </a:bodyPr>
          <a:lstStyle>
            <a:lvl1pPr algn="l" defTabSz="457200" rtl="0" eaLnBrk="1" latinLnBrk="0" hangingPunct="1">
              <a:lnSpc>
                <a:spcPts val="3800"/>
              </a:lnSpc>
              <a:spcBef>
                <a:spcPct val="0"/>
              </a:spcBef>
              <a:buNone/>
              <a:defRPr sz="3600" b="1" i="0" kern="1200" spc="-100">
                <a:solidFill>
                  <a:schemeClr val="accent1"/>
                </a:solidFill>
                <a:latin typeface="+mj-lt"/>
                <a:ea typeface="+mj-ea"/>
                <a:cs typeface="Helvetica"/>
              </a:defRPr>
            </a:lvl1pPr>
          </a:lstStyle>
          <a:p>
            <a:r>
              <a:rPr lang="en-GB" sz="3200" dirty="0">
                <a:solidFill>
                  <a:srgbClr val="299D37"/>
                </a:solidFill>
              </a:rPr>
              <a:t>Scope</a:t>
            </a:r>
          </a:p>
        </p:txBody>
      </p:sp>
      <p:sp>
        <p:nvSpPr>
          <p:cNvPr id="5" name="Content Placeholder 2">
            <a:extLst>
              <a:ext uri="{FF2B5EF4-FFF2-40B4-BE49-F238E27FC236}">
                <a16:creationId xmlns:a16="http://schemas.microsoft.com/office/drawing/2014/main" id="{96776A4F-69F4-402D-B804-3565361C52FC}"/>
              </a:ext>
            </a:extLst>
          </p:cNvPr>
          <p:cNvSpPr txBox="1">
            <a:spLocks/>
          </p:cNvSpPr>
          <p:nvPr/>
        </p:nvSpPr>
        <p:spPr>
          <a:xfrm>
            <a:off x="5983941" y="1626389"/>
            <a:ext cx="5406109" cy="4525963"/>
          </a:xfrm>
          <a:prstGeom prst="rect">
            <a:avLst/>
          </a:prstGeom>
          <a:ln>
            <a:noFill/>
          </a:ln>
        </p:spPr>
        <p:txBody>
          <a:bodyPr vert="horz" lIns="91440" tIns="45720" rIns="91440" bIns="45720" rtlCol="0">
            <a:normAutofit/>
          </a:bodyPr>
          <a:lstStyle>
            <a:lvl1pPr marL="342900" indent="-342900" algn="l" defTabSz="457200" rtl="0" eaLnBrk="1" latinLnBrk="0" hangingPunct="1">
              <a:spcBef>
                <a:spcPct val="20000"/>
              </a:spcBef>
              <a:buClr>
                <a:schemeClr val="accent1"/>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299D37"/>
              </a:buClr>
              <a:buFont typeface="Arial"/>
              <a:buNone/>
            </a:pPr>
            <a:r>
              <a:rPr lang="en-GB" dirty="0">
                <a:solidFill>
                  <a:prstClr val="black"/>
                </a:solidFill>
              </a:rPr>
              <a:t>The pathway from the first time someone (adult or parent) is offered a SABA, wherever that is, through to all possibilities (existing and new) for review</a:t>
            </a:r>
            <a:br>
              <a:rPr lang="en-GB" dirty="0">
                <a:solidFill>
                  <a:prstClr val="black"/>
                </a:solidFill>
              </a:rPr>
            </a:br>
            <a:endParaRPr lang="en-US" dirty="0">
              <a:solidFill>
                <a:prstClr val="black"/>
              </a:solidFill>
            </a:endParaRPr>
          </a:p>
          <a:p>
            <a:pPr marL="0" indent="0">
              <a:buClr>
                <a:srgbClr val="299D37"/>
              </a:buClr>
              <a:buFont typeface="Arial"/>
              <a:buNone/>
            </a:pPr>
            <a:r>
              <a:rPr lang="en-US" b="1" dirty="0">
                <a:solidFill>
                  <a:prstClr val="black"/>
                </a:solidFill>
              </a:rPr>
              <a:t>Phase 1: SABA use</a:t>
            </a:r>
          </a:p>
        </p:txBody>
      </p:sp>
      <p:sp>
        <p:nvSpPr>
          <p:cNvPr id="6" name="TextBox 5"/>
          <p:cNvSpPr txBox="1"/>
          <p:nvPr/>
        </p:nvSpPr>
        <p:spPr>
          <a:xfrm>
            <a:off x="2163537" y="5890742"/>
            <a:ext cx="10410091" cy="261610"/>
          </a:xfrm>
          <a:prstGeom prst="rect">
            <a:avLst/>
          </a:prstGeom>
          <a:noFill/>
        </p:spPr>
        <p:txBody>
          <a:bodyPr wrap="square" rtlCol="0">
            <a:spAutoFit/>
          </a:bodyPr>
          <a:lstStyle/>
          <a:p>
            <a:pPr defTabSz="457200"/>
            <a:r>
              <a:rPr lang="en-US" sz="1100" dirty="0">
                <a:solidFill>
                  <a:prstClr val="black"/>
                </a:solidFill>
              </a:rPr>
              <a:t>*</a:t>
            </a:r>
            <a:r>
              <a:rPr lang="en-GB" sz="1100" dirty="0">
                <a:solidFill>
                  <a:prstClr val="black"/>
                </a:solidFill>
              </a:rPr>
              <a:t>waste is waste of human, financial, health facility, energy and pharmacological assets.</a:t>
            </a:r>
            <a:endParaRPr lang="en-US" sz="1100" dirty="0">
              <a:solidFill>
                <a:prstClr val="black"/>
              </a:solidFill>
            </a:endParaRPr>
          </a:p>
        </p:txBody>
      </p:sp>
    </p:spTree>
    <p:extLst>
      <p:ext uri="{BB962C8B-B14F-4D97-AF65-F5344CB8AC3E}">
        <p14:creationId xmlns:p14="http://schemas.microsoft.com/office/powerpoint/2010/main" val="4078281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AAD5B-C303-4F24-AD32-989AF49D341C}"/>
              </a:ext>
            </a:extLst>
          </p:cNvPr>
          <p:cNvSpPr>
            <a:spLocks noGrp="1"/>
          </p:cNvSpPr>
          <p:nvPr>
            <p:ph type="title"/>
          </p:nvPr>
        </p:nvSpPr>
        <p:spPr/>
        <p:txBody>
          <a:bodyPr/>
          <a:lstStyle/>
          <a:p>
            <a:r>
              <a:rPr lang="en-GB" dirty="0"/>
              <a:t>Asthma Right Care as a social movement</a:t>
            </a:r>
          </a:p>
        </p:txBody>
      </p:sp>
      <p:sp>
        <p:nvSpPr>
          <p:cNvPr id="3" name="Content Placeholder 2">
            <a:extLst>
              <a:ext uri="{FF2B5EF4-FFF2-40B4-BE49-F238E27FC236}">
                <a16:creationId xmlns:a16="http://schemas.microsoft.com/office/drawing/2014/main" id="{58AC19AE-C39C-4BE0-91DC-31A181739DF5}"/>
              </a:ext>
            </a:extLst>
          </p:cNvPr>
          <p:cNvSpPr>
            <a:spLocks noGrp="1"/>
          </p:cNvSpPr>
          <p:nvPr>
            <p:ph idx="1"/>
          </p:nvPr>
        </p:nvSpPr>
        <p:spPr>
          <a:xfrm>
            <a:off x="1981200" y="1981940"/>
            <a:ext cx="8229600" cy="4525963"/>
          </a:xfrm>
        </p:spPr>
        <p:txBody>
          <a:bodyPr>
            <a:normAutofit/>
          </a:bodyPr>
          <a:lstStyle/>
          <a:p>
            <a:pPr marL="0" indent="0">
              <a:lnSpc>
                <a:spcPct val="130000"/>
              </a:lnSpc>
              <a:spcAft>
                <a:spcPts val="100"/>
              </a:spcAft>
              <a:buNone/>
            </a:pPr>
            <a:r>
              <a:rPr lang="en-US" dirty="0">
                <a:latin typeface="Arial" panose="020B0604020202020204" pitchFamily="34" charset="0"/>
                <a:cs typeface="Arial" panose="020B0604020202020204" pitchFamily="34" charset="0"/>
              </a:rPr>
              <a:t>It’s all about the FOLLOWERS: We need to get the right people engaged, who will connect through the right channels to engage the maximum numbers of followers who are inspired to do something different: to reduce reliance on short-acting beta-agonists, and to increase faith in and use of guideline-indicated effective medicines</a:t>
            </a:r>
          </a:p>
          <a:p>
            <a:pPr>
              <a:lnSpc>
                <a:spcPct val="130000"/>
              </a:lnSpc>
            </a:pPr>
            <a:endParaRPr lang="en-GB" dirty="0"/>
          </a:p>
        </p:txBody>
      </p:sp>
    </p:spTree>
    <p:extLst>
      <p:ext uri="{BB962C8B-B14F-4D97-AF65-F5344CB8AC3E}">
        <p14:creationId xmlns:p14="http://schemas.microsoft.com/office/powerpoint/2010/main" val="7164854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CDC9E-54DB-4AB8-B30C-F7F7FB22BC75}"/>
              </a:ext>
            </a:extLst>
          </p:cNvPr>
          <p:cNvSpPr>
            <a:spLocks noGrp="1"/>
          </p:cNvSpPr>
          <p:nvPr>
            <p:ph type="title"/>
          </p:nvPr>
        </p:nvSpPr>
        <p:spPr>
          <a:xfrm>
            <a:off x="690936" y="-69410"/>
            <a:ext cx="6937393" cy="1143000"/>
          </a:xfrm>
        </p:spPr>
        <p:txBody>
          <a:bodyPr/>
          <a:lstStyle/>
          <a:p>
            <a:r>
              <a:rPr lang="en-GB" sz="3200" noProof="0" dirty="0"/>
              <a:t>Getting our social movement going</a:t>
            </a:r>
          </a:p>
        </p:txBody>
      </p:sp>
      <p:cxnSp>
        <p:nvCxnSpPr>
          <p:cNvPr id="8" name="Straight Arrow Connector 7">
            <a:extLst>
              <a:ext uri="{FF2B5EF4-FFF2-40B4-BE49-F238E27FC236}">
                <a16:creationId xmlns:a16="http://schemas.microsoft.com/office/drawing/2014/main" id="{36D15F9D-F25A-43B7-B33A-00A3F5D0A080}"/>
              </a:ext>
            </a:extLst>
          </p:cNvPr>
          <p:cNvCxnSpPr>
            <a:cxnSpLocks/>
          </p:cNvCxnSpPr>
          <p:nvPr/>
        </p:nvCxnSpPr>
        <p:spPr>
          <a:xfrm>
            <a:off x="690936" y="1313629"/>
            <a:ext cx="11287864" cy="52083"/>
          </a:xfrm>
          <a:prstGeom prst="straightConnector1">
            <a:avLst/>
          </a:prstGeom>
          <a:noFill/>
          <a:ln w="31750" cap="flat" cmpd="sng" algn="ctr">
            <a:solidFill>
              <a:sysClr val="windowText" lastClr="000000"/>
            </a:solidFill>
            <a:prstDash val="solid"/>
            <a:miter lim="800000"/>
            <a:tailEnd type="triangle"/>
          </a:ln>
          <a:effectLst/>
        </p:spPr>
      </p:cxnSp>
      <p:sp>
        <p:nvSpPr>
          <p:cNvPr id="10" name="Rectangle: Rounded Corners 9">
            <a:extLst>
              <a:ext uri="{FF2B5EF4-FFF2-40B4-BE49-F238E27FC236}">
                <a16:creationId xmlns:a16="http://schemas.microsoft.com/office/drawing/2014/main" id="{76647C87-DE2E-459A-A482-081D0B547C27}"/>
              </a:ext>
            </a:extLst>
          </p:cNvPr>
          <p:cNvSpPr/>
          <p:nvPr/>
        </p:nvSpPr>
        <p:spPr>
          <a:xfrm>
            <a:off x="349369" y="2096006"/>
            <a:ext cx="1248611" cy="786319"/>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1400" kern="0" dirty="0">
                <a:solidFill>
                  <a:prstClr val="white"/>
                </a:solidFill>
                <a:latin typeface="Calibri" panose="020F0502020204030204"/>
              </a:rPr>
              <a:t>Steering Group formed and meets</a:t>
            </a:r>
          </a:p>
        </p:txBody>
      </p:sp>
      <p:sp>
        <p:nvSpPr>
          <p:cNvPr id="11" name="Rectangle: Rounded Corners 10">
            <a:extLst>
              <a:ext uri="{FF2B5EF4-FFF2-40B4-BE49-F238E27FC236}">
                <a16:creationId xmlns:a16="http://schemas.microsoft.com/office/drawing/2014/main" id="{56E12E7B-A775-43BE-9464-8B6A76F481A2}"/>
              </a:ext>
            </a:extLst>
          </p:cNvPr>
          <p:cNvSpPr/>
          <p:nvPr/>
        </p:nvSpPr>
        <p:spPr>
          <a:xfrm>
            <a:off x="2265858" y="2150473"/>
            <a:ext cx="1209576" cy="627492"/>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1400" kern="0" dirty="0">
                <a:solidFill>
                  <a:prstClr val="white"/>
                </a:solidFill>
                <a:latin typeface="Calibri" panose="020F0502020204030204"/>
              </a:rPr>
              <a:t>National Champions Identified</a:t>
            </a:r>
          </a:p>
        </p:txBody>
      </p:sp>
      <p:sp>
        <p:nvSpPr>
          <p:cNvPr id="12" name="Rectangle: Rounded Corners 11">
            <a:extLst>
              <a:ext uri="{FF2B5EF4-FFF2-40B4-BE49-F238E27FC236}">
                <a16:creationId xmlns:a16="http://schemas.microsoft.com/office/drawing/2014/main" id="{0A5D5C1B-6CDF-4D86-AEA7-189DD37F30C1}"/>
              </a:ext>
            </a:extLst>
          </p:cNvPr>
          <p:cNvSpPr/>
          <p:nvPr/>
        </p:nvSpPr>
        <p:spPr>
          <a:xfrm>
            <a:off x="1677880" y="2882325"/>
            <a:ext cx="873131" cy="642109"/>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1400" kern="0" dirty="0">
                <a:solidFill>
                  <a:prstClr val="white"/>
                </a:solidFill>
                <a:latin typeface="Calibri" panose="020F0502020204030204"/>
              </a:rPr>
              <a:t>Delivery Team meeting</a:t>
            </a:r>
            <a:endParaRPr lang="en-GB" sz="1100" kern="0" dirty="0">
              <a:solidFill>
                <a:prstClr val="white"/>
              </a:solidFill>
              <a:latin typeface="Calibri" panose="020F0502020204030204"/>
            </a:endParaRPr>
          </a:p>
        </p:txBody>
      </p:sp>
      <p:cxnSp>
        <p:nvCxnSpPr>
          <p:cNvPr id="16" name="Straight Arrow Connector 15">
            <a:extLst>
              <a:ext uri="{FF2B5EF4-FFF2-40B4-BE49-F238E27FC236}">
                <a16:creationId xmlns:a16="http://schemas.microsoft.com/office/drawing/2014/main" id="{3C79F316-8DE6-4339-BE29-404E45F2E662}"/>
              </a:ext>
            </a:extLst>
          </p:cNvPr>
          <p:cNvCxnSpPr>
            <a:cxnSpLocks/>
          </p:cNvCxnSpPr>
          <p:nvPr/>
        </p:nvCxnSpPr>
        <p:spPr>
          <a:xfrm flipV="1">
            <a:off x="2625342" y="3186878"/>
            <a:ext cx="1019409" cy="12792"/>
          </a:xfrm>
          <a:prstGeom prst="straightConnector1">
            <a:avLst/>
          </a:prstGeom>
          <a:noFill/>
          <a:ln w="31750" cap="flat" cmpd="sng" algn="ctr">
            <a:solidFill>
              <a:sysClr val="windowText" lastClr="000000"/>
            </a:solidFill>
            <a:prstDash val="solid"/>
            <a:miter lim="800000"/>
            <a:tailEnd type="triangle"/>
          </a:ln>
          <a:effectLst/>
        </p:spPr>
      </p:cxnSp>
      <p:cxnSp>
        <p:nvCxnSpPr>
          <p:cNvPr id="18" name="Straight Arrow Connector 17">
            <a:extLst>
              <a:ext uri="{FF2B5EF4-FFF2-40B4-BE49-F238E27FC236}">
                <a16:creationId xmlns:a16="http://schemas.microsoft.com/office/drawing/2014/main" id="{90223C6E-0DAA-4B38-BFB0-D8CF94260962}"/>
              </a:ext>
            </a:extLst>
          </p:cNvPr>
          <p:cNvCxnSpPr>
            <a:cxnSpLocks/>
          </p:cNvCxnSpPr>
          <p:nvPr/>
        </p:nvCxnSpPr>
        <p:spPr>
          <a:xfrm>
            <a:off x="5955849" y="3197161"/>
            <a:ext cx="411688" cy="0"/>
          </a:xfrm>
          <a:prstGeom prst="straightConnector1">
            <a:avLst/>
          </a:prstGeom>
          <a:noFill/>
          <a:ln w="31750" cap="flat" cmpd="sng" algn="ctr">
            <a:solidFill>
              <a:sysClr val="windowText" lastClr="000000"/>
            </a:solidFill>
            <a:prstDash val="solid"/>
            <a:miter lim="800000"/>
            <a:tailEnd type="triangle"/>
          </a:ln>
          <a:effectLst/>
        </p:spPr>
      </p:cxnSp>
      <p:sp>
        <p:nvSpPr>
          <p:cNvPr id="19" name="Rectangle: Rounded Corners 18">
            <a:extLst>
              <a:ext uri="{FF2B5EF4-FFF2-40B4-BE49-F238E27FC236}">
                <a16:creationId xmlns:a16="http://schemas.microsoft.com/office/drawing/2014/main" id="{C9608673-41DF-4D8D-8338-AD9E4574D1BC}"/>
              </a:ext>
            </a:extLst>
          </p:cNvPr>
          <p:cNvSpPr/>
          <p:nvPr/>
        </p:nvSpPr>
        <p:spPr>
          <a:xfrm>
            <a:off x="8163885" y="3174616"/>
            <a:ext cx="1039830" cy="421677"/>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1400" kern="0" dirty="0">
                <a:solidFill>
                  <a:prstClr val="white"/>
                </a:solidFill>
                <a:latin typeface="Calibri" panose="020F0502020204030204"/>
              </a:rPr>
              <a:t>Symposium</a:t>
            </a:r>
          </a:p>
        </p:txBody>
      </p:sp>
      <p:sp>
        <p:nvSpPr>
          <p:cNvPr id="20" name="Rectangle: Rounded Corners 19">
            <a:extLst>
              <a:ext uri="{FF2B5EF4-FFF2-40B4-BE49-F238E27FC236}">
                <a16:creationId xmlns:a16="http://schemas.microsoft.com/office/drawing/2014/main" id="{91D6E56A-A5D4-4DF5-BC25-92F0F8814A8E}"/>
              </a:ext>
            </a:extLst>
          </p:cNvPr>
          <p:cNvSpPr/>
          <p:nvPr/>
        </p:nvSpPr>
        <p:spPr>
          <a:xfrm>
            <a:off x="4304682" y="3928835"/>
            <a:ext cx="1232517" cy="511085"/>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800" kern="0" dirty="0">
                <a:solidFill>
                  <a:prstClr val="white"/>
                </a:solidFill>
                <a:latin typeface="Calibri" panose="020F0502020204030204"/>
              </a:rPr>
              <a:t>National Steering Group Stakeholder</a:t>
            </a:r>
          </a:p>
          <a:p>
            <a:pPr algn="ctr" defTabSz="348386"/>
            <a:r>
              <a:rPr lang="en-GB" sz="800" kern="0" dirty="0">
                <a:solidFill>
                  <a:prstClr val="white"/>
                </a:solidFill>
                <a:latin typeface="Calibri" panose="020F0502020204030204"/>
              </a:rPr>
              <a:t>Mapping </a:t>
            </a:r>
          </a:p>
          <a:p>
            <a:pPr algn="ctr" defTabSz="348386"/>
            <a:r>
              <a:rPr lang="en-GB" sz="800" kern="0" dirty="0">
                <a:solidFill>
                  <a:prstClr val="white"/>
                </a:solidFill>
                <a:latin typeface="Calibri" panose="020F0502020204030204"/>
              </a:rPr>
              <a:t> Invitation UK</a:t>
            </a:r>
          </a:p>
        </p:txBody>
      </p:sp>
      <p:sp>
        <p:nvSpPr>
          <p:cNvPr id="21" name="Rectangle: Rounded Corners 20">
            <a:extLst>
              <a:ext uri="{FF2B5EF4-FFF2-40B4-BE49-F238E27FC236}">
                <a16:creationId xmlns:a16="http://schemas.microsoft.com/office/drawing/2014/main" id="{5B29BBCC-9D09-4AF9-ABB2-BBF64F63DA60}"/>
              </a:ext>
            </a:extLst>
          </p:cNvPr>
          <p:cNvSpPr/>
          <p:nvPr/>
        </p:nvSpPr>
        <p:spPr>
          <a:xfrm>
            <a:off x="4298917" y="5764329"/>
            <a:ext cx="1235553" cy="511085"/>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800" kern="0" dirty="0">
                <a:solidFill>
                  <a:prstClr val="white"/>
                </a:solidFill>
                <a:latin typeface="Calibri" panose="020F0502020204030204"/>
              </a:rPr>
              <a:t>National Steering Group Stakeholder</a:t>
            </a:r>
          </a:p>
          <a:p>
            <a:pPr algn="ctr" defTabSz="348386"/>
            <a:r>
              <a:rPr lang="en-GB" sz="800" kern="0" dirty="0">
                <a:solidFill>
                  <a:prstClr val="white"/>
                </a:solidFill>
                <a:latin typeface="Calibri" panose="020F0502020204030204"/>
              </a:rPr>
              <a:t>Mapping  </a:t>
            </a:r>
          </a:p>
          <a:p>
            <a:pPr algn="ctr" defTabSz="348386"/>
            <a:r>
              <a:rPr lang="en-GB" sz="800" kern="0" dirty="0">
                <a:solidFill>
                  <a:prstClr val="white"/>
                </a:solidFill>
                <a:latin typeface="Calibri" panose="020F0502020204030204"/>
              </a:rPr>
              <a:t> Invitation Spain </a:t>
            </a:r>
          </a:p>
        </p:txBody>
      </p:sp>
      <p:sp>
        <p:nvSpPr>
          <p:cNvPr id="22" name="Rectangle: Rounded Corners 21">
            <a:extLst>
              <a:ext uri="{FF2B5EF4-FFF2-40B4-BE49-F238E27FC236}">
                <a16:creationId xmlns:a16="http://schemas.microsoft.com/office/drawing/2014/main" id="{9EBF89CC-FAED-44AF-86D4-429C17EDDE96}"/>
              </a:ext>
            </a:extLst>
          </p:cNvPr>
          <p:cNvSpPr/>
          <p:nvPr/>
        </p:nvSpPr>
        <p:spPr>
          <a:xfrm>
            <a:off x="4317751" y="5145395"/>
            <a:ext cx="1235554" cy="511085"/>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800" kern="0" dirty="0">
                <a:solidFill>
                  <a:prstClr val="white"/>
                </a:solidFill>
                <a:latin typeface="Calibri" panose="020F0502020204030204"/>
              </a:rPr>
              <a:t>National Steering Group Stakeholder </a:t>
            </a:r>
          </a:p>
          <a:p>
            <a:pPr algn="ctr" defTabSz="348386"/>
            <a:r>
              <a:rPr lang="en-GB" sz="800" kern="0" dirty="0">
                <a:solidFill>
                  <a:prstClr val="white"/>
                </a:solidFill>
                <a:latin typeface="Calibri" panose="020F0502020204030204"/>
              </a:rPr>
              <a:t>Mapping </a:t>
            </a:r>
          </a:p>
          <a:p>
            <a:pPr algn="ctr" defTabSz="348386"/>
            <a:r>
              <a:rPr lang="en-GB" sz="800" kern="0" dirty="0">
                <a:solidFill>
                  <a:prstClr val="white"/>
                </a:solidFill>
                <a:latin typeface="Calibri" panose="020F0502020204030204"/>
              </a:rPr>
              <a:t> Invitation Canada </a:t>
            </a:r>
          </a:p>
        </p:txBody>
      </p:sp>
      <p:sp>
        <p:nvSpPr>
          <p:cNvPr id="23" name="Rectangle: Rounded Corners 22">
            <a:extLst>
              <a:ext uri="{FF2B5EF4-FFF2-40B4-BE49-F238E27FC236}">
                <a16:creationId xmlns:a16="http://schemas.microsoft.com/office/drawing/2014/main" id="{C73BF189-B978-4B03-A85F-7D42650ADBED}"/>
              </a:ext>
            </a:extLst>
          </p:cNvPr>
          <p:cNvSpPr/>
          <p:nvPr/>
        </p:nvSpPr>
        <p:spPr>
          <a:xfrm>
            <a:off x="4298107" y="4553668"/>
            <a:ext cx="1235554" cy="511085"/>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800" kern="0" dirty="0">
                <a:solidFill>
                  <a:prstClr val="white"/>
                </a:solidFill>
                <a:latin typeface="Calibri" panose="020F0502020204030204"/>
              </a:rPr>
              <a:t>National</a:t>
            </a:r>
            <a:r>
              <a:rPr lang="en-GB" sz="1100" kern="0" dirty="0">
                <a:solidFill>
                  <a:prstClr val="white"/>
                </a:solidFill>
                <a:latin typeface="Calibri" panose="020F0502020204030204"/>
              </a:rPr>
              <a:t> </a:t>
            </a:r>
            <a:r>
              <a:rPr lang="en-GB" sz="800" kern="0" dirty="0">
                <a:solidFill>
                  <a:prstClr val="white"/>
                </a:solidFill>
                <a:latin typeface="Calibri" panose="020F0502020204030204"/>
              </a:rPr>
              <a:t>Steering Group Stakeholder</a:t>
            </a:r>
          </a:p>
          <a:p>
            <a:pPr algn="ctr" defTabSz="348386"/>
            <a:r>
              <a:rPr lang="en-GB" sz="800" kern="0" dirty="0">
                <a:solidFill>
                  <a:prstClr val="white"/>
                </a:solidFill>
                <a:latin typeface="Calibri" panose="020F0502020204030204"/>
              </a:rPr>
              <a:t>Mapping  </a:t>
            </a:r>
          </a:p>
          <a:p>
            <a:pPr algn="ctr" defTabSz="348386"/>
            <a:r>
              <a:rPr lang="en-GB" sz="800" kern="0" dirty="0">
                <a:solidFill>
                  <a:prstClr val="white"/>
                </a:solidFill>
                <a:latin typeface="Calibri" panose="020F0502020204030204"/>
              </a:rPr>
              <a:t>Invitation Portugal</a:t>
            </a:r>
            <a:endParaRPr lang="en-GB" sz="900" kern="0" dirty="0">
              <a:solidFill>
                <a:prstClr val="white"/>
              </a:solidFill>
              <a:latin typeface="Calibri" panose="020F0502020204030204"/>
            </a:endParaRPr>
          </a:p>
        </p:txBody>
      </p:sp>
      <p:cxnSp>
        <p:nvCxnSpPr>
          <p:cNvPr id="24" name="Straight Arrow Connector 23">
            <a:extLst>
              <a:ext uri="{FF2B5EF4-FFF2-40B4-BE49-F238E27FC236}">
                <a16:creationId xmlns:a16="http://schemas.microsoft.com/office/drawing/2014/main" id="{0017F491-3530-48FA-B587-1883AD910845}"/>
              </a:ext>
            </a:extLst>
          </p:cNvPr>
          <p:cNvCxnSpPr>
            <a:cxnSpLocks/>
            <a:endCxn id="28" idx="1"/>
          </p:cNvCxnSpPr>
          <p:nvPr/>
        </p:nvCxnSpPr>
        <p:spPr>
          <a:xfrm>
            <a:off x="5537568" y="4177869"/>
            <a:ext cx="409308" cy="5065"/>
          </a:xfrm>
          <a:prstGeom prst="straightConnector1">
            <a:avLst/>
          </a:prstGeom>
          <a:noFill/>
          <a:ln w="31750" cap="flat" cmpd="sng" algn="ctr">
            <a:solidFill>
              <a:sysClr val="windowText" lastClr="000000"/>
            </a:solidFill>
            <a:prstDash val="solid"/>
            <a:miter lim="800000"/>
            <a:tailEnd type="triangle"/>
          </a:ln>
          <a:effectLst/>
        </p:spPr>
      </p:cxnSp>
      <p:sp>
        <p:nvSpPr>
          <p:cNvPr id="25" name="Rectangle: Rounded Corners 24">
            <a:extLst>
              <a:ext uri="{FF2B5EF4-FFF2-40B4-BE49-F238E27FC236}">
                <a16:creationId xmlns:a16="http://schemas.microsoft.com/office/drawing/2014/main" id="{7A03CB3D-DC77-4872-8510-70452A24E875}"/>
              </a:ext>
            </a:extLst>
          </p:cNvPr>
          <p:cNvSpPr/>
          <p:nvPr/>
        </p:nvSpPr>
        <p:spPr>
          <a:xfrm>
            <a:off x="5943017" y="5766076"/>
            <a:ext cx="705677" cy="508199"/>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900" kern="0" dirty="0">
                <a:solidFill>
                  <a:prstClr val="white"/>
                </a:solidFill>
                <a:latin typeface="Calibri" panose="020F0502020204030204"/>
              </a:rPr>
              <a:t>National Design Charrette</a:t>
            </a:r>
          </a:p>
        </p:txBody>
      </p:sp>
      <p:sp>
        <p:nvSpPr>
          <p:cNvPr id="26" name="Rectangle: Rounded Corners 25">
            <a:extLst>
              <a:ext uri="{FF2B5EF4-FFF2-40B4-BE49-F238E27FC236}">
                <a16:creationId xmlns:a16="http://schemas.microsoft.com/office/drawing/2014/main" id="{A5F99FAF-3881-4996-8FD2-30FC3F826232}"/>
              </a:ext>
            </a:extLst>
          </p:cNvPr>
          <p:cNvSpPr/>
          <p:nvPr/>
        </p:nvSpPr>
        <p:spPr>
          <a:xfrm>
            <a:off x="5943017" y="5142887"/>
            <a:ext cx="735238" cy="508200"/>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900" kern="0" dirty="0">
                <a:solidFill>
                  <a:prstClr val="white"/>
                </a:solidFill>
                <a:latin typeface="Calibri" panose="020F0502020204030204"/>
              </a:rPr>
              <a:t>National Design Charrette</a:t>
            </a:r>
          </a:p>
        </p:txBody>
      </p:sp>
      <p:sp>
        <p:nvSpPr>
          <p:cNvPr id="27" name="Rectangle: Rounded Corners 26">
            <a:extLst>
              <a:ext uri="{FF2B5EF4-FFF2-40B4-BE49-F238E27FC236}">
                <a16:creationId xmlns:a16="http://schemas.microsoft.com/office/drawing/2014/main" id="{88D65529-3052-4CB6-A2F7-7482AB5EB5CD}"/>
              </a:ext>
            </a:extLst>
          </p:cNvPr>
          <p:cNvSpPr/>
          <p:nvPr/>
        </p:nvSpPr>
        <p:spPr>
          <a:xfrm>
            <a:off x="5946876" y="4553668"/>
            <a:ext cx="705677" cy="508200"/>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900" kern="0" dirty="0">
                <a:solidFill>
                  <a:prstClr val="white"/>
                </a:solidFill>
                <a:latin typeface="Calibri" panose="020F0502020204030204"/>
              </a:rPr>
              <a:t>National Design Charrette</a:t>
            </a:r>
          </a:p>
        </p:txBody>
      </p:sp>
      <p:sp>
        <p:nvSpPr>
          <p:cNvPr id="28" name="Rectangle: Rounded Corners 27">
            <a:extLst>
              <a:ext uri="{FF2B5EF4-FFF2-40B4-BE49-F238E27FC236}">
                <a16:creationId xmlns:a16="http://schemas.microsoft.com/office/drawing/2014/main" id="{AFC66212-6AE5-49D0-BB04-F256BC5611B2}"/>
              </a:ext>
            </a:extLst>
          </p:cNvPr>
          <p:cNvSpPr/>
          <p:nvPr/>
        </p:nvSpPr>
        <p:spPr>
          <a:xfrm>
            <a:off x="5946876" y="3927392"/>
            <a:ext cx="705677" cy="511085"/>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900" kern="0" dirty="0">
                <a:solidFill>
                  <a:prstClr val="white"/>
                </a:solidFill>
                <a:latin typeface="Calibri" panose="020F0502020204030204"/>
              </a:rPr>
              <a:t>National Design Charrette</a:t>
            </a:r>
          </a:p>
        </p:txBody>
      </p:sp>
      <p:sp>
        <p:nvSpPr>
          <p:cNvPr id="29" name="Rectangle: Rounded Corners 28">
            <a:extLst>
              <a:ext uri="{FF2B5EF4-FFF2-40B4-BE49-F238E27FC236}">
                <a16:creationId xmlns:a16="http://schemas.microsoft.com/office/drawing/2014/main" id="{B66935B1-8AF8-45F7-9DB5-081BB09BD0CE}"/>
              </a:ext>
            </a:extLst>
          </p:cNvPr>
          <p:cNvSpPr/>
          <p:nvPr/>
        </p:nvSpPr>
        <p:spPr>
          <a:xfrm>
            <a:off x="7648846" y="3956944"/>
            <a:ext cx="705677" cy="481533"/>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900" kern="0" dirty="0">
                <a:solidFill>
                  <a:prstClr val="white"/>
                </a:solidFill>
                <a:latin typeface="Calibri" panose="020F0502020204030204"/>
              </a:rPr>
              <a:t>Pilot Phase</a:t>
            </a:r>
          </a:p>
        </p:txBody>
      </p:sp>
      <p:sp>
        <p:nvSpPr>
          <p:cNvPr id="30" name="Rectangle: Rounded Corners 29">
            <a:extLst>
              <a:ext uri="{FF2B5EF4-FFF2-40B4-BE49-F238E27FC236}">
                <a16:creationId xmlns:a16="http://schemas.microsoft.com/office/drawing/2014/main" id="{F91EE973-A25D-4BF1-BBB9-17382689C3D7}"/>
              </a:ext>
            </a:extLst>
          </p:cNvPr>
          <p:cNvSpPr/>
          <p:nvPr/>
        </p:nvSpPr>
        <p:spPr>
          <a:xfrm>
            <a:off x="7648846" y="4557046"/>
            <a:ext cx="705677" cy="504822"/>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900" kern="0" dirty="0">
                <a:solidFill>
                  <a:prstClr val="white"/>
                </a:solidFill>
                <a:latin typeface="Calibri" panose="020F0502020204030204"/>
              </a:rPr>
              <a:t>Pilot Phase</a:t>
            </a:r>
          </a:p>
        </p:txBody>
      </p:sp>
      <p:sp>
        <p:nvSpPr>
          <p:cNvPr id="31" name="Rectangle: Rounded Corners 30">
            <a:extLst>
              <a:ext uri="{FF2B5EF4-FFF2-40B4-BE49-F238E27FC236}">
                <a16:creationId xmlns:a16="http://schemas.microsoft.com/office/drawing/2014/main" id="{8FD9B02E-D1C2-4CC4-B629-9A210CB0C5C1}"/>
              </a:ext>
            </a:extLst>
          </p:cNvPr>
          <p:cNvSpPr/>
          <p:nvPr/>
        </p:nvSpPr>
        <p:spPr>
          <a:xfrm>
            <a:off x="7648846" y="5764329"/>
            <a:ext cx="705677" cy="498516"/>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900" kern="0" dirty="0">
                <a:solidFill>
                  <a:prstClr val="white"/>
                </a:solidFill>
                <a:latin typeface="Calibri" panose="020F0502020204030204"/>
              </a:rPr>
              <a:t>Pilot Phase</a:t>
            </a:r>
          </a:p>
        </p:txBody>
      </p:sp>
      <p:sp>
        <p:nvSpPr>
          <p:cNvPr id="32" name="Rectangle: Rounded Corners 31">
            <a:extLst>
              <a:ext uri="{FF2B5EF4-FFF2-40B4-BE49-F238E27FC236}">
                <a16:creationId xmlns:a16="http://schemas.microsoft.com/office/drawing/2014/main" id="{D4C27212-165F-4D26-8F4A-D004990EA292}"/>
              </a:ext>
            </a:extLst>
          </p:cNvPr>
          <p:cNvSpPr/>
          <p:nvPr/>
        </p:nvSpPr>
        <p:spPr>
          <a:xfrm>
            <a:off x="7648846" y="5141092"/>
            <a:ext cx="705677" cy="509995"/>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900" kern="0" dirty="0">
                <a:solidFill>
                  <a:prstClr val="white"/>
                </a:solidFill>
                <a:latin typeface="Calibri" panose="020F0502020204030204"/>
              </a:rPr>
              <a:t>Pilot Phase</a:t>
            </a:r>
          </a:p>
        </p:txBody>
      </p:sp>
      <p:sp>
        <p:nvSpPr>
          <p:cNvPr id="33" name="Left Brace 32">
            <a:extLst>
              <a:ext uri="{FF2B5EF4-FFF2-40B4-BE49-F238E27FC236}">
                <a16:creationId xmlns:a16="http://schemas.microsoft.com/office/drawing/2014/main" id="{ADCDA5D0-276D-40FC-B81B-AE9732135A7B}"/>
              </a:ext>
            </a:extLst>
          </p:cNvPr>
          <p:cNvSpPr/>
          <p:nvPr/>
        </p:nvSpPr>
        <p:spPr>
          <a:xfrm>
            <a:off x="4111317" y="3961768"/>
            <a:ext cx="240328" cy="2301077"/>
          </a:xfrm>
          <a:prstGeom prst="leftBrace">
            <a:avLst/>
          </a:prstGeom>
          <a:noFill/>
          <a:ln w="6350" cap="flat" cmpd="sng" algn="ctr">
            <a:solidFill>
              <a:sysClr val="windowText" lastClr="000000"/>
            </a:solidFill>
            <a:prstDash val="solid"/>
            <a:miter lim="800000"/>
          </a:ln>
          <a:effectLst/>
        </p:spPr>
        <p:txBody>
          <a:bodyPr rtlCol="0" anchor="ctr"/>
          <a:lstStyle/>
          <a:p>
            <a:pPr algn="ctr" defTabSz="348386"/>
            <a:endParaRPr lang="en-GB" sz="1013" kern="0">
              <a:solidFill>
                <a:prstClr val="black"/>
              </a:solidFill>
              <a:latin typeface="Calibri" panose="020F0502020204030204"/>
            </a:endParaRPr>
          </a:p>
        </p:txBody>
      </p:sp>
      <p:sp>
        <p:nvSpPr>
          <p:cNvPr id="34" name="Left Brace 33">
            <a:extLst>
              <a:ext uri="{FF2B5EF4-FFF2-40B4-BE49-F238E27FC236}">
                <a16:creationId xmlns:a16="http://schemas.microsoft.com/office/drawing/2014/main" id="{47C8FD9B-57E2-47A3-840A-B5EB1D68ADF1}"/>
              </a:ext>
            </a:extLst>
          </p:cNvPr>
          <p:cNvSpPr/>
          <p:nvPr/>
        </p:nvSpPr>
        <p:spPr>
          <a:xfrm rot="10800000">
            <a:off x="6677539" y="3954703"/>
            <a:ext cx="259205" cy="2301077"/>
          </a:xfrm>
          <a:prstGeom prst="leftBrace">
            <a:avLst>
              <a:gd name="adj1" fmla="val 8333"/>
              <a:gd name="adj2" fmla="val 50355"/>
            </a:avLst>
          </a:prstGeom>
          <a:noFill/>
          <a:ln w="6350" cap="flat" cmpd="sng" algn="ctr">
            <a:solidFill>
              <a:sysClr val="windowText" lastClr="000000"/>
            </a:solidFill>
            <a:prstDash val="solid"/>
            <a:miter lim="800000"/>
          </a:ln>
          <a:effectLst/>
        </p:spPr>
        <p:txBody>
          <a:bodyPr rtlCol="0" anchor="ctr"/>
          <a:lstStyle/>
          <a:p>
            <a:pPr algn="ctr" defTabSz="348386"/>
            <a:endParaRPr lang="en-GB" sz="1013" kern="0">
              <a:solidFill>
                <a:prstClr val="black"/>
              </a:solidFill>
              <a:latin typeface="Calibri" panose="020F0502020204030204"/>
            </a:endParaRPr>
          </a:p>
        </p:txBody>
      </p:sp>
      <p:cxnSp>
        <p:nvCxnSpPr>
          <p:cNvPr id="35" name="Straight Arrow Connector 34">
            <a:extLst>
              <a:ext uri="{FF2B5EF4-FFF2-40B4-BE49-F238E27FC236}">
                <a16:creationId xmlns:a16="http://schemas.microsoft.com/office/drawing/2014/main" id="{804764EE-7F91-41BE-9CD7-EF7946CDFD01}"/>
              </a:ext>
            </a:extLst>
          </p:cNvPr>
          <p:cNvCxnSpPr>
            <a:cxnSpLocks/>
          </p:cNvCxnSpPr>
          <p:nvPr/>
        </p:nvCxnSpPr>
        <p:spPr>
          <a:xfrm>
            <a:off x="7303908" y="4177869"/>
            <a:ext cx="366210" cy="0"/>
          </a:xfrm>
          <a:prstGeom prst="straightConnector1">
            <a:avLst/>
          </a:prstGeom>
          <a:noFill/>
          <a:ln w="31750" cap="flat" cmpd="sng" algn="ctr">
            <a:solidFill>
              <a:sysClr val="windowText" lastClr="000000"/>
            </a:solidFill>
            <a:prstDash val="solid"/>
            <a:miter lim="800000"/>
            <a:tailEnd type="triangle"/>
          </a:ln>
          <a:effectLst/>
        </p:spPr>
      </p:cxnSp>
      <p:cxnSp>
        <p:nvCxnSpPr>
          <p:cNvPr id="36" name="Straight Arrow Connector 35">
            <a:extLst>
              <a:ext uri="{FF2B5EF4-FFF2-40B4-BE49-F238E27FC236}">
                <a16:creationId xmlns:a16="http://schemas.microsoft.com/office/drawing/2014/main" id="{C2DF0BEB-2D15-4B23-8945-FDC5981E10C0}"/>
              </a:ext>
            </a:extLst>
          </p:cNvPr>
          <p:cNvCxnSpPr>
            <a:cxnSpLocks/>
          </p:cNvCxnSpPr>
          <p:nvPr/>
        </p:nvCxnSpPr>
        <p:spPr>
          <a:xfrm>
            <a:off x="7275815" y="5386568"/>
            <a:ext cx="368248" cy="0"/>
          </a:xfrm>
          <a:prstGeom prst="straightConnector1">
            <a:avLst/>
          </a:prstGeom>
          <a:noFill/>
          <a:ln w="31750" cap="flat" cmpd="sng" algn="ctr">
            <a:solidFill>
              <a:sysClr val="windowText" lastClr="000000"/>
            </a:solidFill>
            <a:prstDash val="solid"/>
            <a:miter lim="800000"/>
            <a:tailEnd type="triangle"/>
          </a:ln>
          <a:effectLst/>
        </p:spPr>
      </p:cxnSp>
      <p:cxnSp>
        <p:nvCxnSpPr>
          <p:cNvPr id="37" name="Straight Arrow Connector 36">
            <a:extLst>
              <a:ext uri="{FF2B5EF4-FFF2-40B4-BE49-F238E27FC236}">
                <a16:creationId xmlns:a16="http://schemas.microsoft.com/office/drawing/2014/main" id="{30BC74B4-797B-4E4C-B83E-7B146C69475C}"/>
              </a:ext>
            </a:extLst>
          </p:cNvPr>
          <p:cNvCxnSpPr>
            <a:cxnSpLocks/>
          </p:cNvCxnSpPr>
          <p:nvPr/>
        </p:nvCxnSpPr>
        <p:spPr>
          <a:xfrm flipV="1">
            <a:off x="7275815" y="4805509"/>
            <a:ext cx="368248" cy="4516"/>
          </a:xfrm>
          <a:prstGeom prst="straightConnector1">
            <a:avLst/>
          </a:prstGeom>
          <a:noFill/>
          <a:ln w="31750" cap="flat" cmpd="sng" algn="ctr">
            <a:solidFill>
              <a:sysClr val="windowText" lastClr="000000"/>
            </a:solidFill>
            <a:prstDash val="solid"/>
            <a:miter lim="800000"/>
            <a:tailEnd type="triangle"/>
          </a:ln>
          <a:effectLst/>
        </p:spPr>
      </p:cxnSp>
      <p:cxnSp>
        <p:nvCxnSpPr>
          <p:cNvPr id="38" name="Straight Arrow Connector 37">
            <a:extLst>
              <a:ext uri="{FF2B5EF4-FFF2-40B4-BE49-F238E27FC236}">
                <a16:creationId xmlns:a16="http://schemas.microsoft.com/office/drawing/2014/main" id="{6DEED1A9-53B2-48AB-A497-9A041D2759AB}"/>
              </a:ext>
            </a:extLst>
          </p:cNvPr>
          <p:cNvCxnSpPr>
            <a:cxnSpLocks/>
          </p:cNvCxnSpPr>
          <p:nvPr/>
        </p:nvCxnSpPr>
        <p:spPr>
          <a:xfrm>
            <a:off x="7285828" y="6013587"/>
            <a:ext cx="348218" cy="0"/>
          </a:xfrm>
          <a:prstGeom prst="straightConnector1">
            <a:avLst/>
          </a:prstGeom>
          <a:noFill/>
          <a:ln w="31750" cap="flat" cmpd="sng" algn="ctr">
            <a:solidFill>
              <a:sysClr val="windowText" lastClr="000000"/>
            </a:solidFill>
            <a:prstDash val="solid"/>
            <a:miter lim="800000"/>
            <a:tailEnd type="triangle"/>
          </a:ln>
          <a:effectLst/>
        </p:spPr>
      </p:cxnSp>
      <p:sp>
        <p:nvSpPr>
          <p:cNvPr id="39" name="Left Brace 38">
            <a:extLst>
              <a:ext uri="{FF2B5EF4-FFF2-40B4-BE49-F238E27FC236}">
                <a16:creationId xmlns:a16="http://schemas.microsoft.com/office/drawing/2014/main" id="{B161BB17-1CCD-443B-8900-2D4A490EF917}"/>
              </a:ext>
            </a:extLst>
          </p:cNvPr>
          <p:cNvSpPr/>
          <p:nvPr/>
        </p:nvSpPr>
        <p:spPr>
          <a:xfrm rot="10800000">
            <a:off x="8338712" y="3928835"/>
            <a:ext cx="345088" cy="2301077"/>
          </a:xfrm>
          <a:prstGeom prst="leftBrace">
            <a:avLst/>
          </a:prstGeom>
          <a:noFill/>
          <a:ln w="6350" cap="flat" cmpd="sng" algn="ctr">
            <a:solidFill>
              <a:sysClr val="windowText" lastClr="000000"/>
            </a:solidFill>
            <a:prstDash val="solid"/>
            <a:miter lim="800000"/>
          </a:ln>
          <a:effectLst/>
        </p:spPr>
        <p:txBody>
          <a:bodyPr rtlCol="0" anchor="ctr"/>
          <a:lstStyle/>
          <a:p>
            <a:pPr algn="ctr" defTabSz="348386"/>
            <a:endParaRPr lang="en-GB" sz="1013" kern="0">
              <a:solidFill>
                <a:prstClr val="black"/>
              </a:solidFill>
              <a:latin typeface="Calibri" panose="020F0502020204030204"/>
            </a:endParaRPr>
          </a:p>
        </p:txBody>
      </p:sp>
      <p:cxnSp>
        <p:nvCxnSpPr>
          <p:cNvPr id="46" name="Straight Arrow Connector 45">
            <a:extLst>
              <a:ext uri="{FF2B5EF4-FFF2-40B4-BE49-F238E27FC236}">
                <a16:creationId xmlns:a16="http://schemas.microsoft.com/office/drawing/2014/main" id="{CF44D1BB-54B5-473D-B1D0-3A21903C58D0}"/>
              </a:ext>
            </a:extLst>
          </p:cNvPr>
          <p:cNvCxnSpPr>
            <a:cxnSpLocks/>
            <a:endCxn id="19" idx="2"/>
          </p:cNvCxnSpPr>
          <p:nvPr/>
        </p:nvCxnSpPr>
        <p:spPr>
          <a:xfrm flipH="1" flipV="1">
            <a:off x="8683800" y="3596293"/>
            <a:ext cx="2" cy="1483082"/>
          </a:xfrm>
          <a:prstGeom prst="straightConnector1">
            <a:avLst/>
          </a:prstGeom>
          <a:noFill/>
          <a:ln w="31750" cap="flat" cmpd="sng" algn="ctr">
            <a:solidFill>
              <a:sysClr val="windowText" lastClr="000000"/>
            </a:solidFill>
            <a:prstDash val="solid"/>
            <a:miter lim="800000"/>
            <a:headEnd type="triangle"/>
            <a:tailEnd type="triangle"/>
          </a:ln>
          <a:effectLst/>
        </p:spPr>
      </p:cxnSp>
      <p:cxnSp>
        <p:nvCxnSpPr>
          <p:cNvPr id="50" name="Straight Arrow Connector 49">
            <a:extLst>
              <a:ext uri="{FF2B5EF4-FFF2-40B4-BE49-F238E27FC236}">
                <a16:creationId xmlns:a16="http://schemas.microsoft.com/office/drawing/2014/main" id="{A595E538-A16C-484C-A32E-54C7B0287ABD}"/>
              </a:ext>
            </a:extLst>
          </p:cNvPr>
          <p:cNvCxnSpPr>
            <a:cxnSpLocks/>
          </p:cNvCxnSpPr>
          <p:nvPr/>
        </p:nvCxnSpPr>
        <p:spPr>
          <a:xfrm flipH="1" flipV="1">
            <a:off x="6936744" y="3616418"/>
            <a:ext cx="7815" cy="1484002"/>
          </a:xfrm>
          <a:prstGeom prst="straightConnector1">
            <a:avLst/>
          </a:prstGeom>
          <a:noFill/>
          <a:ln w="31750" cap="flat" cmpd="sng" algn="ctr">
            <a:solidFill>
              <a:sysClr val="windowText" lastClr="000000"/>
            </a:solidFill>
            <a:prstDash val="solid"/>
            <a:miter lim="800000"/>
            <a:headEnd type="triangle"/>
            <a:tailEnd type="triangle"/>
          </a:ln>
          <a:effectLst/>
        </p:spPr>
      </p:cxnSp>
      <p:cxnSp>
        <p:nvCxnSpPr>
          <p:cNvPr id="51" name="Straight Arrow Connector 50">
            <a:extLst>
              <a:ext uri="{FF2B5EF4-FFF2-40B4-BE49-F238E27FC236}">
                <a16:creationId xmlns:a16="http://schemas.microsoft.com/office/drawing/2014/main" id="{14EADD5D-AD2C-4212-8AD6-727A9B872408}"/>
              </a:ext>
            </a:extLst>
          </p:cNvPr>
          <p:cNvCxnSpPr>
            <a:cxnSpLocks/>
          </p:cNvCxnSpPr>
          <p:nvPr/>
        </p:nvCxnSpPr>
        <p:spPr>
          <a:xfrm flipV="1">
            <a:off x="4103137" y="3524434"/>
            <a:ext cx="28556" cy="1587873"/>
          </a:xfrm>
          <a:prstGeom prst="straightConnector1">
            <a:avLst/>
          </a:prstGeom>
          <a:noFill/>
          <a:ln w="31750" cap="flat" cmpd="sng" algn="ctr">
            <a:solidFill>
              <a:sysClr val="windowText" lastClr="000000"/>
            </a:solidFill>
            <a:prstDash val="solid"/>
            <a:miter lim="800000"/>
            <a:headEnd type="triangle"/>
            <a:tailEnd type="triangle"/>
          </a:ln>
          <a:effectLst/>
        </p:spPr>
      </p:cxnSp>
      <p:cxnSp>
        <p:nvCxnSpPr>
          <p:cNvPr id="52" name="Straight Arrow Connector 51">
            <a:extLst>
              <a:ext uri="{FF2B5EF4-FFF2-40B4-BE49-F238E27FC236}">
                <a16:creationId xmlns:a16="http://schemas.microsoft.com/office/drawing/2014/main" id="{2EA74AD2-F185-4385-B1D9-23CEDB82AD23}"/>
              </a:ext>
            </a:extLst>
          </p:cNvPr>
          <p:cNvCxnSpPr>
            <a:cxnSpLocks/>
          </p:cNvCxnSpPr>
          <p:nvPr/>
        </p:nvCxnSpPr>
        <p:spPr>
          <a:xfrm flipV="1">
            <a:off x="5740269" y="3544414"/>
            <a:ext cx="0" cy="624833"/>
          </a:xfrm>
          <a:prstGeom prst="straightConnector1">
            <a:avLst/>
          </a:prstGeom>
          <a:noFill/>
          <a:ln w="31750" cap="flat" cmpd="sng" algn="ctr">
            <a:solidFill>
              <a:sysClr val="windowText" lastClr="000000"/>
            </a:solidFill>
            <a:prstDash val="solid"/>
            <a:miter lim="800000"/>
            <a:headEnd type="triangle"/>
            <a:tailEnd type="triangle"/>
          </a:ln>
          <a:effectLst/>
        </p:spPr>
      </p:cxnSp>
      <p:cxnSp>
        <p:nvCxnSpPr>
          <p:cNvPr id="53" name="Straight Arrow Connector 52">
            <a:extLst>
              <a:ext uri="{FF2B5EF4-FFF2-40B4-BE49-F238E27FC236}">
                <a16:creationId xmlns:a16="http://schemas.microsoft.com/office/drawing/2014/main" id="{5ECA3A50-8A7D-4BC9-95E5-43D3A1FDB3DA}"/>
              </a:ext>
            </a:extLst>
          </p:cNvPr>
          <p:cNvCxnSpPr>
            <a:stCxn id="23" idx="3"/>
            <a:endCxn id="27" idx="1"/>
          </p:cNvCxnSpPr>
          <p:nvPr/>
        </p:nvCxnSpPr>
        <p:spPr>
          <a:xfrm flipV="1">
            <a:off x="5533661" y="4807768"/>
            <a:ext cx="413216" cy="1443"/>
          </a:xfrm>
          <a:prstGeom prst="straightConnector1">
            <a:avLst/>
          </a:prstGeom>
          <a:noFill/>
          <a:ln w="31750" cap="flat" cmpd="sng" algn="ctr">
            <a:solidFill>
              <a:sysClr val="windowText" lastClr="000000"/>
            </a:solidFill>
            <a:prstDash val="solid"/>
            <a:miter lim="800000"/>
            <a:tailEnd type="triangle"/>
          </a:ln>
          <a:effectLst/>
        </p:spPr>
      </p:cxnSp>
      <p:cxnSp>
        <p:nvCxnSpPr>
          <p:cNvPr id="54" name="Straight Arrow Connector 53">
            <a:extLst>
              <a:ext uri="{FF2B5EF4-FFF2-40B4-BE49-F238E27FC236}">
                <a16:creationId xmlns:a16="http://schemas.microsoft.com/office/drawing/2014/main" id="{BFE77C36-DF1F-406A-975C-A5B25F776952}"/>
              </a:ext>
            </a:extLst>
          </p:cNvPr>
          <p:cNvCxnSpPr/>
          <p:nvPr/>
        </p:nvCxnSpPr>
        <p:spPr>
          <a:xfrm flipV="1">
            <a:off x="5535614" y="6019872"/>
            <a:ext cx="413216" cy="1443"/>
          </a:xfrm>
          <a:prstGeom prst="straightConnector1">
            <a:avLst/>
          </a:prstGeom>
          <a:noFill/>
          <a:ln w="31750" cap="flat" cmpd="sng" algn="ctr">
            <a:solidFill>
              <a:sysClr val="windowText" lastClr="000000"/>
            </a:solidFill>
            <a:prstDash val="solid"/>
            <a:miter lim="800000"/>
            <a:tailEnd type="triangle"/>
          </a:ln>
          <a:effectLst/>
        </p:spPr>
      </p:cxnSp>
      <p:cxnSp>
        <p:nvCxnSpPr>
          <p:cNvPr id="55" name="Straight Arrow Connector 54">
            <a:extLst>
              <a:ext uri="{FF2B5EF4-FFF2-40B4-BE49-F238E27FC236}">
                <a16:creationId xmlns:a16="http://schemas.microsoft.com/office/drawing/2014/main" id="{1128C3D0-C2BC-4B54-B00D-CC1F3D399E51}"/>
              </a:ext>
            </a:extLst>
          </p:cNvPr>
          <p:cNvCxnSpPr/>
          <p:nvPr/>
        </p:nvCxnSpPr>
        <p:spPr>
          <a:xfrm flipV="1">
            <a:off x="5535113" y="5391372"/>
            <a:ext cx="413216" cy="1443"/>
          </a:xfrm>
          <a:prstGeom prst="straightConnector1">
            <a:avLst/>
          </a:prstGeom>
          <a:noFill/>
          <a:ln w="31750" cap="flat" cmpd="sng" algn="ctr">
            <a:solidFill>
              <a:sysClr val="windowText" lastClr="000000"/>
            </a:solidFill>
            <a:prstDash val="solid"/>
            <a:miter lim="800000"/>
            <a:tailEnd type="triangle"/>
          </a:ln>
          <a:effectLst/>
        </p:spPr>
      </p:cxnSp>
      <p:cxnSp>
        <p:nvCxnSpPr>
          <p:cNvPr id="56" name="Straight Arrow Connector 55">
            <a:extLst>
              <a:ext uri="{FF2B5EF4-FFF2-40B4-BE49-F238E27FC236}">
                <a16:creationId xmlns:a16="http://schemas.microsoft.com/office/drawing/2014/main" id="{B292C73F-55CC-425B-A5BA-CEA8B97FE91C}"/>
              </a:ext>
            </a:extLst>
          </p:cNvPr>
          <p:cNvCxnSpPr/>
          <p:nvPr/>
        </p:nvCxnSpPr>
        <p:spPr>
          <a:xfrm>
            <a:off x="5191659" y="4239809"/>
            <a:ext cx="161229" cy="0"/>
          </a:xfrm>
          <a:prstGeom prst="straightConnector1">
            <a:avLst/>
          </a:prstGeom>
          <a:noFill/>
          <a:ln w="12700" cap="flat" cmpd="sng" algn="ctr">
            <a:solidFill>
              <a:sysClr val="window" lastClr="FFFFFF"/>
            </a:solidFill>
            <a:prstDash val="solid"/>
            <a:miter lim="800000"/>
            <a:tailEnd type="triangle"/>
          </a:ln>
          <a:effectLst/>
        </p:spPr>
      </p:cxnSp>
      <p:cxnSp>
        <p:nvCxnSpPr>
          <p:cNvPr id="57" name="Straight Arrow Connector 56">
            <a:extLst>
              <a:ext uri="{FF2B5EF4-FFF2-40B4-BE49-F238E27FC236}">
                <a16:creationId xmlns:a16="http://schemas.microsoft.com/office/drawing/2014/main" id="{A6845843-184E-4D1A-875D-56E4A6882FF3}"/>
              </a:ext>
            </a:extLst>
          </p:cNvPr>
          <p:cNvCxnSpPr/>
          <p:nvPr/>
        </p:nvCxnSpPr>
        <p:spPr>
          <a:xfrm>
            <a:off x="5175800" y="4894841"/>
            <a:ext cx="161229" cy="0"/>
          </a:xfrm>
          <a:prstGeom prst="straightConnector1">
            <a:avLst/>
          </a:prstGeom>
          <a:noFill/>
          <a:ln w="12700" cap="flat" cmpd="sng" algn="ctr">
            <a:solidFill>
              <a:sysClr val="window" lastClr="FFFFFF"/>
            </a:solidFill>
            <a:prstDash val="solid"/>
            <a:miter lim="800000"/>
            <a:tailEnd type="triangle"/>
          </a:ln>
          <a:effectLst/>
        </p:spPr>
      </p:cxnSp>
      <p:cxnSp>
        <p:nvCxnSpPr>
          <p:cNvPr id="58" name="Straight Arrow Connector 57">
            <a:extLst>
              <a:ext uri="{FF2B5EF4-FFF2-40B4-BE49-F238E27FC236}">
                <a16:creationId xmlns:a16="http://schemas.microsoft.com/office/drawing/2014/main" id="{822B1FC8-1A5B-45F8-B77C-5E0AB246AF9E}"/>
              </a:ext>
            </a:extLst>
          </p:cNvPr>
          <p:cNvCxnSpPr/>
          <p:nvPr/>
        </p:nvCxnSpPr>
        <p:spPr>
          <a:xfrm>
            <a:off x="5219266" y="5459757"/>
            <a:ext cx="161229" cy="0"/>
          </a:xfrm>
          <a:prstGeom prst="straightConnector1">
            <a:avLst/>
          </a:prstGeom>
          <a:noFill/>
          <a:ln w="12700" cap="flat" cmpd="sng" algn="ctr">
            <a:solidFill>
              <a:sysClr val="window" lastClr="FFFFFF"/>
            </a:solidFill>
            <a:prstDash val="solid"/>
            <a:miter lim="800000"/>
            <a:tailEnd type="triangle"/>
          </a:ln>
          <a:effectLst/>
        </p:spPr>
      </p:cxnSp>
      <p:cxnSp>
        <p:nvCxnSpPr>
          <p:cNvPr id="59" name="Straight Arrow Connector 58">
            <a:extLst>
              <a:ext uri="{FF2B5EF4-FFF2-40B4-BE49-F238E27FC236}">
                <a16:creationId xmlns:a16="http://schemas.microsoft.com/office/drawing/2014/main" id="{7C56A6AE-522E-48DD-ACC9-E19F46FE2825}"/>
              </a:ext>
            </a:extLst>
          </p:cNvPr>
          <p:cNvCxnSpPr>
            <a:cxnSpLocks/>
          </p:cNvCxnSpPr>
          <p:nvPr/>
        </p:nvCxnSpPr>
        <p:spPr>
          <a:xfrm>
            <a:off x="5174101" y="6081164"/>
            <a:ext cx="161229" cy="0"/>
          </a:xfrm>
          <a:prstGeom prst="straightConnector1">
            <a:avLst/>
          </a:prstGeom>
          <a:noFill/>
          <a:ln w="12700" cap="flat" cmpd="sng" algn="ctr">
            <a:solidFill>
              <a:sysClr val="window" lastClr="FFFFFF"/>
            </a:solidFill>
            <a:prstDash val="solid"/>
            <a:miter lim="800000"/>
            <a:tailEnd type="triangle"/>
          </a:ln>
          <a:effectLst/>
        </p:spPr>
      </p:cxnSp>
      <p:sp>
        <p:nvSpPr>
          <p:cNvPr id="60" name="TextBox 59"/>
          <p:cNvSpPr txBox="1"/>
          <p:nvPr/>
        </p:nvSpPr>
        <p:spPr>
          <a:xfrm>
            <a:off x="627589" y="1404243"/>
            <a:ext cx="3343682" cy="584775"/>
          </a:xfrm>
          <a:prstGeom prst="rect">
            <a:avLst/>
          </a:prstGeom>
          <a:noFill/>
        </p:spPr>
        <p:txBody>
          <a:bodyPr wrap="square" rtlCol="0">
            <a:spAutoFit/>
          </a:bodyPr>
          <a:lstStyle/>
          <a:p>
            <a:pPr defTabSz="457200"/>
            <a:r>
              <a:rPr lang="en-US" b="1" dirty="0">
                <a:solidFill>
                  <a:srgbClr val="299D37">
                    <a:lumMod val="75000"/>
                  </a:srgbClr>
                </a:solidFill>
              </a:rPr>
              <a:t>Kick starting action</a:t>
            </a:r>
            <a:br>
              <a:rPr lang="en-US" b="1" dirty="0">
                <a:solidFill>
                  <a:srgbClr val="299D37">
                    <a:lumMod val="75000"/>
                  </a:srgbClr>
                </a:solidFill>
              </a:rPr>
            </a:br>
            <a:r>
              <a:rPr lang="en-US" sz="1400" b="1" dirty="0">
                <a:solidFill>
                  <a:srgbClr val="299D37">
                    <a:lumMod val="75000"/>
                  </a:srgbClr>
                </a:solidFill>
              </a:rPr>
              <a:t>Emerging and building momentum</a:t>
            </a:r>
          </a:p>
        </p:txBody>
      </p:sp>
      <p:sp>
        <p:nvSpPr>
          <p:cNvPr id="65" name="TextBox 64"/>
          <p:cNvSpPr txBox="1"/>
          <p:nvPr/>
        </p:nvSpPr>
        <p:spPr>
          <a:xfrm>
            <a:off x="3756766" y="1484494"/>
            <a:ext cx="4435879" cy="584775"/>
          </a:xfrm>
          <a:prstGeom prst="rect">
            <a:avLst/>
          </a:prstGeom>
          <a:noFill/>
        </p:spPr>
        <p:txBody>
          <a:bodyPr wrap="square" rtlCol="0">
            <a:spAutoFit/>
          </a:bodyPr>
          <a:lstStyle/>
          <a:p>
            <a:pPr lvl="1" defTabSz="457200"/>
            <a:r>
              <a:rPr lang="en-US" b="1" dirty="0">
                <a:solidFill>
                  <a:srgbClr val="299D37">
                    <a:lumMod val="75000"/>
                  </a:srgbClr>
                </a:solidFill>
              </a:rPr>
              <a:t>Nurturing voices</a:t>
            </a:r>
            <a:br>
              <a:rPr lang="en-US" b="1" dirty="0">
                <a:solidFill>
                  <a:srgbClr val="299D37">
                    <a:lumMod val="75000"/>
                  </a:srgbClr>
                </a:solidFill>
              </a:rPr>
            </a:br>
            <a:r>
              <a:rPr lang="en-US" sz="1400" b="1" dirty="0">
                <a:solidFill>
                  <a:srgbClr val="299D37">
                    <a:lumMod val="75000"/>
                  </a:srgbClr>
                </a:solidFill>
              </a:rPr>
              <a:t>Cultivating diverse interests and motivations</a:t>
            </a:r>
          </a:p>
        </p:txBody>
      </p:sp>
      <p:sp>
        <p:nvSpPr>
          <p:cNvPr id="71" name="TextBox 70"/>
          <p:cNvSpPr txBox="1"/>
          <p:nvPr/>
        </p:nvSpPr>
        <p:spPr>
          <a:xfrm>
            <a:off x="6438217" y="1988483"/>
            <a:ext cx="4081758" cy="584775"/>
          </a:xfrm>
          <a:prstGeom prst="rect">
            <a:avLst/>
          </a:prstGeom>
          <a:noFill/>
        </p:spPr>
        <p:txBody>
          <a:bodyPr wrap="square" rtlCol="0">
            <a:spAutoFit/>
          </a:bodyPr>
          <a:lstStyle/>
          <a:p>
            <a:pPr defTabSz="457200"/>
            <a:r>
              <a:rPr lang="en-US" b="1" dirty="0">
                <a:solidFill>
                  <a:srgbClr val="299D37">
                    <a:lumMod val="75000"/>
                  </a:srgbClr>
                </a:solidFill>
              </a:rPr>
              <a:t>Influencing and interacting</a:t>
            </a:r>
            <a:br>
              <a:rPr lang="en-US" b="1" dirty="0">
                <a:solidFill>
                  <a:srgbClr val="299D37">
                    <a:lumMod val="75000"/>
                  </a:srgbClr>
                </a:solidFill>
              </a:rPr>
            </a:br>
            <a:r>
              <a:rPr lang="en-US" sz="1400" b="1" dirty="0">
                <a:solidFill>
                  <a:srgbClr val="299D37">
                    <a:lumMod val="75000"/>
                  </a:srgbClr>
                </a:solidFill>
              </a:rPr>
              <a:t>Navigating a complex array of relationships</a:t>
            </a:r>
          </a:p>
        </p:txBody>
      </p:sp>
      <p:sp>
        <p:nvSpPr>
          <p:cNvPr id="73" name="Right Arrow 72"/>
          <p:cNvSpPr/>
          <p:nvPr/>
        </p:nvSpPr>
        <p:spPr>
          <a:xfrm>
            <a:off x="10514438" y="4438477"/>
            <a:ext cx="1482570" cy="408258"/>
          </a:xfrm>
          <a:prstGeom prst="rightArrow">
            <a:avLst>
              <a:gd name="adj1" fmla="val 36953"/>
              <a:gd name="adj2" fmla="val 50000"/>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grpSp>
        <p:nvGrpSpPr>
          <p:cNvPr id="3" name="Group 2"/>
          <p:cNvGrpSpPr/>
          <p:nvPr/>
        </p:nvGrpSpPr>
        <p:grpSpPr>
          <a:xfrm>
            <a:off x="8797935" y="2452062"/>
            <a:ext cx="3199073" cy="3676716"/>
            <a:chOff x="8797935" y="2452062"/>
            <a:chExt cx="3199073" cy="3676716"/>
          </a:xfrm>
        </p:grpSpPr>
        <p:sp>
          <p:nvSpPr>
            <p:cNvPr id="40" name="TextBox 39">
              <a:extLst>
                <a:ext uri="{FF2B5EF4-FFF2-40B4-BE49-F238E27FC236}">
                  <a16:creationId xmlns:a16="http://schemas.microsoft.com/office/drawing/2014/main" id="{9E868EF6-628E-4AEE-AFF6-6C5D77E9B512}"/>
                </a:ext>
              </a:extLst>
            </p:cNvPr>
            <p:cNvSpPr txBox="1"/>
            <p:nvPr/>
          </p:nvSpPr>
          <p:spPr>
            <a:xfrm>
              <a:off x="10386550" y="2452062"/>
              <a:ext cx="1378102" cy="1148071"/>
            </a:xfrm>
            <a:prstGeom prst="rect">
              <a:avLst/>
            </a:prstGeom>
            <a:solidFill>
              <a:schemeClr val="accent1"/>
            </a:solidFill>
          </p:spPr>
          <p:txBody>
            <a:bodyPr wrap="square" rtlCol="0" anchor="ctr" anchorCtr="1">
              <a:spAutoFit/>
            </a:bodyPr>
            <a:lstStyle/>
            <a:p>
              <a:pPr algn="ctr" defTabSz="348386"/>
              <a:br>
                <a:rPr lang="en-GB" sz="1372" b="1" kern="0" dirty="0">
                  <a:solidFill>
                    <a:prstClr val="white"/>
                  </a:solidFill>
                  <a:latin typeface="Calibri" panose="020F0502020204030204"/>
                </a:rPr>
              </a:br>
              <a:br>
                <a:rPr lang="en-GB" sz="1372" b="1" kern="0" dirty="0">
                  <a:solidFill>
                    <a:prstClr val="white"/>
                  </a:solidFill>
                  <a:latin typeface="Calibri" panose="020F0502020204030204"/>
                </a:rPr>
              </a:br>
              <a:r>
                <a:rPr lang="en-GB" sz="1372" b="1" kern="0" dirty="0">
                  <a:solidFill>
                    <a:prstClr val="white"/>
                  </a:solidFill>
                  <a:latin typeface="Calibri" panose="020F0502020204030204"/>
                </a:rPr>
                <a:t>SCALING UP</a:t>
              </a:r>
              <a:br>
                <a:rPr lang="en-GB" sz="1372" b="1" kern="0" dirty="0">
                  <a:solidFill>
                    <a:prstClr val="white"/>
                  </a:solidFill>
                  <a:latin typeface="Calibri" panose="020F0502020204030204"/>
                </a:rPr>
              </a:br>
              <a:br>
                <a:rPr lang="en-GB" sz="1372" b="1" kern="0" dirty="0">
                  <a:solidFill>
                    <a:prstClr val="white"/>
                  </a:solidFill>
                  <a:latin typeface="Calibri" panose="020F0502020204030204"/>
                </a:rPr>
              </a:br>
              <a:r>
                <a:rPr lang="en-GB" sz="1372" b="1" kern="0" dirty="0">
                  <a:solidFill>
                    <a:prstClr val="white"/>
                  </a:solidFill>
                  <a:latin typeface="Calibri" panose="020F0502020204030204"/>
                </a:rPr>
                <a:t> </a:t>
              </a:r>
            </a:p>
          </p:txBody>
        </p:sp>
        <p:sp>
          <p:nvSpPr>
            <p:cNvPr id="72" name="Down Arrow 71"/>
            <p:cNvSpPr/>
            <p:nvPr/>
          </p:nvSpPr>
          <p:spPr>
            <a:xfrm>
              <a:off x="10423040" y="4553668"/>
              <a:ext cx="287265" cy="1575110"/>
            </a:xfrm>
            <a:prstGeom prst="downArrow">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4" name="Up Arrow 73"/>
            <p:cNvSpPr/>
            <p:nvPr/>
          </p:nvSpPr>
          <p:spPr>
            <a:xfrm rot="2789140">
              <a:off x="10965242" y="3500661"/>
              <a:ext cx="289128" cy="1367430"/>
            </a:xfrm>
            <a:prstGeom prst="upArrow">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5" name="TextBox 74"/>
            <p:cNvSpPr txBox="1"/>
            <p:nvPr/>
          </p:nvSpPr>
          <p:spPr>
            <a:xfrm>
              <a:off x="9209379" y="3688499"/>
              <a:ext cx="1500925" cy="738664"/>
            </a:xfrm>
            <a:prstGeom prst="rect">
              <a:avLst/>
            </a:prstGeom>
            <a:noFill/>
            <a:ln>
              <a:solidFill>
                <a:srgbClr val="FF0000"/>
              </a:solidFill>
            </a:ln>
          </p:spPr>
          <p:txBody>
            <a:bodyPr wrap="square" rtlCol="0">
              <a:spAutoFit/>
            </a:bodyPr>
            <a:lstStyle/>
            <a:p>
              <a:pPr defTabSz="457200"/>
              <a:r>
                <a:rPr lang="en-US" sz="1400" b="1" dirty="0">
                  <a:solidFill>
                    <a:srgbClr val="FF0000"/>
                  </a:solidFill>
                </a:rPr>
                <a:t>Pervasiveness</a:t>
              </a:r>
              <a:r>
                <a:rPr lang="en-US" sz="1400" dirty="0">
                  <a:solidFill>
                    <a:srgbClr val="FF0000"/>
                  </a:solidFill>
                </a:rPr>
                <a:t>: affect all or just part of system?</a:t>
              </a:r>
            </a:p>
          </p:txBody>
        </p:sp>
        <p:sp>
          <p:nvSpPr>
            <p:cNvPr id="76" name="TextBox 75"/>
            <p:cNvSpPr txBox="1"/>
            <p:nvPr/>
          </p:nvSpPr>
          <p:spPr>
            <a:xfrm>
              <a:off x="10710305" y="4886735"/>
              <a:ext cx="1286703" cy="738664"/>
            </a:xfrm>
            <a:prstGeom prst="rect">
              <a:avLst/>
            </a:prstGeom>
            <a:noFill/>
            <a:ln>
              <a:solidFill>
                <a:srgbClr val="FF0000"/>
              </a:solidFill>
            </a:ln>
          </p:spPr>
          <p:txBody>
            <a:bodyPr wrap="square" rtlCol="0">
              <a:spAutoFit/>
            </a:bodyPr>
            <a:lstStyle/>
            <a:p>
              <a:pPr defTabSz="457200"/>
              <a:r>
                <a:rPr lang="en-US" sz="1400" b="1" dirty="0">
                  <a:solidFill>
                    <a:srgbClr val="FF0000"/>
                  </a:solidFill>
                </a:rPr>
                <a:t>Size</a:t>
              </a:r>
              <a:r>
                <a:rPr lang="en-US" sz="1400" dirty="0">
                  <a:solidFill>
                    <a:srgbClr val="FF0000"/>
                  </a:solidFill>
                </a:rPr>
                <a:t>: number </a:t>
              </a:r>
              <a:br>
                <a:rPr lang="en-US" sz="1400" dirty="0">
                  <a:solidFill>
                    <a:srgbClr val="FF0000"/>
                  </a:solidFill>
                </a:rPr>
              </a:br>
              <a:r>
                <a:rPr lang="en-US" sz="1400" dirty="0">
                  <a:solidFill>
                    <a:srgbClr val="FF0000"/>
                  </a:solidFill>
                </a:rPr>
                <a:t>of people, geography</a:t>
              </a:r>
            </a:p>
          </p:txBody>
        </p:sp>
        <p:sp>
          <p:nvSpPr>
            <p:cNvPr id="77" name="TextBox 76"/>
            <p:cNvSpPr txBox="1"/>
            <p:nvPr/>
          </p:nvSpPr>
          <p:spPr>
            <a:xfrm>
              <a:off x="8797935" y="4850624"/>
              <a:ext cx="1588615" cy="1169551"/>
            </a:xfrm>
            <a:prstGeom prst="rect">
              <a:avLst/>
            </a:prstGeom>
            <a:noFill/>
            <a:ln>
              <a:solidFill>
                <a:srgbClr val="FF0000"/>
              </a:solidFill>
            </a:ln>
          </p:spPr>
          <p:txBody>
            <a:bodyPr wrap="square" rtlCol="0">
              <a:spAutoFit/>
            </a:bodyPr>
            <a:lstStyle/>
            <a:p>
              <a:pPr defTabSz="457200"/>
              <a:r>
                <a:rPr lang="en-US" sz="1400" b="1" dirty="0">
                  <a:solidFill>
                    <a:srgbClr val="FF0000"/>
                  </a:solidFill>
                </a:rPr>
                <a:t>Depth</a:t>
              </a:r>
              <a:r>
                <a:rPr lang="en-US" sz="1400" dirty="0">
                  <a:solidFill>
                    <a:srgbClr val="FF0000"/>
                  </a:solidFill>
                </a:rPr>
                <a:t>: ways of thinking and doing </a:t>
              </a:r>
              <a:r>
                <a:rPr lang="mr-IN" sz="1400" dirty="0">
                  <a:solidFill>
                    <a:srgbClr val="FF0000"/>
                  </a:solidFill>
                </a:rPr>
                <a:t>–</a:t>
              </a:r>
              <a:r>
                <a:rPr lang="en-US" sz="1400" dirty="0">
                  <a:solidFill>
                    <a:srgbClr val="FF0000"/>
                  </a:solidFill>
                </a:rPr>
                <a:t> cognitive, </a:t>
              </a:r>
              <a:r>
                <a:rPr lang="en-US" sz="1400" dirty="0" err="1">
                  <a:solidFill>
                    <a:srgbClr val="FF0000"/>
                  </a:solidFill>
                </a:rPr>
                <a:t>behavioural</a:t>
              </a:r>
              <a:r>
                <a:rPr lang="en-US" sz="1400" dirty="0">
                  <a:solidFill>
                    <a:srgbClr val="FF0000"/>
                  </a:solidFill>
                </a:rPr>
                <a:t> or paradigm shift?</a:t>
              </a:r>
            </a:p>
          </p:txBody>
        </p:sp>
      </p:grpSp>
      <p:sp>
        <p:nvSpPr>
          <p:cNvPr id="78" name="TextBox 77"/>
          <p:cNvSpPr txBox="1"/>
          <p:nvPr/>
        </p:nvSpPr>
        <p:spPr>
          <a:xfrm>
            <a:off x="708597" y="968806"/>
            <a:ext cx="1233996" cy="369332"/>
          </a:xfrm>
          <a:prstGeom prst="rect">
            <a:avLst/>
          </a:prstGeom>
          <a:noFill/>
        </p:spPr>
        <p:txBody>
          <a:bodyPr wrap="square" rtlCol="0">
            <a:spAutoFit/>
          </a:bodyPr>
          <a:lstStyle/>
          <a:p>
            <a:pPr defTabSz="457200"/>
            <a:r>
              <a:rPr lang="en-US" dirty="0">
                <a:solidFill>
                  <a:prstClr val="black"/>
                </a:solidFill>
              </a:rPr>
              <a:t>Sept 2017</a:t>
            </a:r>
          </a:p>
        </p:txBody>
      </p:sp>
      <p:sp>
        <p:nvSpPr>
          <p:cNvPr id="81" name="Rectangle: Rounded Corners 11">
            <a:extLst>
              <a:ext uri="{FF2B5EF4-FFF2-40B4-BE49-F238E27FC236}">
                <a16:creationId xmlns:a16="http://schemas.microsoft.com/office/drawing/2014/main" id="{0A5D5C1B-6CDF-4D86-AEA7-189DD37F30C1}"/>
              </a:ext>
            </a:extLst>
          </p:cNvPr>
          <p:cNvSpPr/>
          <p:nvPr/>
        </p:nvSpPr>
        <p:spPr>
          <a:xfrm>
            <a:off x="3719083" y="2839611"/>
            <a:ext cx="873131" cy="684823"/>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1400" kern="0" dirty="0">
                <a:solidFill>
                  <a:prstClr val="white"/>
                </a:solidFill>
                <a:latin typeface="Calibri" panose="020F0502020204030204"/>
              </a:rPr>
              <a:t>Delivery Team meeting</a:t>
            </a:r>
            <a:endParaRPr lang="en-GB" sz="1100" kern="0" dirty="0">
              <a:solidFill>
                <a:prstClr val="white"/>
              </a:solidFill>
              <a:latin typeface="Calibri" panose="020F0502020204030204"/>
            </a:endParaRPr>
          </a:p>
        </p:txBody>
      </p:sp>
      <p:sp>
        <p:nvSpPr>
          <p:cNvPr id="83" name="Rectangle: Rounded Corners 11">
            <a:extLst>
              <a:ext uri="{FF2B5EF4-FFF2-40B4-BE49-F238E27FC236}">
                <a16:creationId xmlns:a16="http://schemas.microsoft.com/office/drawing/2014/main" id="{0A5D5C1B-6CDF-4D86-AEA7-189DD37F30C1}"/>
              </a:ext>
            </a:extLst>
          </p:cNvPr>
          <p:cNvSpPr/>
          <p:nvPr/>
        </p:nvSpPr>
        <p:spPr>
          <a:xfrm>
            <a:off x="5052736" y="2839611"/>
            <a:ext cx="873131" cy="704804"/>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1400" kern="0" dirty="0">
                <a:solidFill>
                  <a:prstClr val="white"/>
                </a:solidFill>
                <a:latin typeface="Calibri" panose="020F0502020204030204"/>
              </a:rPr>
              <a:t>Delivery Team meeting</a:t>
            </a:r>
            <a:endParaRPr lang="en-GB" sz="1100" kern="0" dirty="0">
              <a:solidFill>
                <a:prstClr val="white"/>
              </a:solidFill>
              <a:latin typeface="Calibri" panose="020F0502020204030204"/>
            </a:endParaRPr>
          </a:p>
        </p:txBody>
      </p:sp>
      <p:cxnSp>
        <p:nvCxnSpPr>
          <p:cNvPr id="87" name="Straight Arrow Connector 86">
            <a:extLst>
              <a:ext uri="{FF2B5EF4-FFF2-40B4-BE49-F238E27FC236}">
                <a16:creationId xmlns:a16="http://schemas.microsoft.com/office/drawing/2014/main" id="{3C79F316-8DE6-4339-BE29-404E45F2E662}"/>
              </a:ext>
            </a:extLst>
          </p:cNvPr>
          <p:cNvCxnSpPr>
            <a:cxnSpLocks/>
          </p:cNvCxnSpPr>
          <p:nvPr/>
        </p:nvCxnSpPr>
        <p:spPr>
          <a:xfrm flipV="1">
            <a:off x="4646061" y="3199670"/>
            <a:ext cx="396650" cy="7418"/>
          </a:xfrm>
          <a:prstGeom prst="straightConnector1">
            <a:avLst/>
          </a:prstGeom>
          <a:noFill/>
          <a:ln w="31750" cap="flat" cmpd="sng" algn="ctr">
            <a:solidFill>
              <a:sysClr val="windowText" lastClr="000000"/>
            </a:solidFill>
            <a:prstDash val="solid"/>
            <a:miter lim="800000"/>
            <a:tailEnd type="triangle"/>
          </a:ln>
          <a:effectLst/>
        </p:spPr>
      </p:cxnSp>
      <p:sp>
        <p:nvSpPr>
          <p:cNvPr id="91" name="Rectangle: Rounded Corners 11">
            <a:extLst>
              <a:ext uri="{FF2B5EF4-FFF2-40B4-BE49-F238E27FC236}">
                <a16:creationId xmlns:a16="http://schemas.microsoft.com/office/drawing/2014/main" id="{0A5D5C1B-6CDF-4D86-AEA7-189DD37F30C1}"/>
              </a:ext>
            </a:extLst>
          </p:cNvPr>
          <p:cNvSpPr/>
          <p:nvPr/>
        </p:nvSpPr>
        <p:spPr>
          <a:xfrm>
            <a:off x="6403438" y="2842702"/>
            <a:ext cx="865788" cy="766073"/>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1400" kern="0" dirty="0">
                <a:solidFill>
                  <a:prstClr val="white"/>
                </a:solidFill>
                <a:latin typeface="Calibri" panose="020F0502020204030204"/>
              </a:rPr>
              <a:t>Delivery Team meeting</a:t>
            </a:r>
            <a:endParaRPr lang="en-GB" sz="1100" kern="0" dirty="0">
              <a:solidFill>
                <a:prstClr val="white"/>
              </a:solidFill>
              <a:latin typeface="Calibri" panose="020F0502020204030204"/>
            </a:endParaRPr>
          </a:p>
        </p:txBody>
      </p:sp>
      <p:sp>
        <p:nvSpPr>
          <p:cNvPr id="93" name="TextBox 92"/>
          <p:cNvSpPr txBox="1"/>
          <p:nvPr/>
        </p:nvSpPr>
        <p:spPr>
          <a:xfrm>
            <a:off x="7384686" y="1002166"/>
            <a:ext cx="1233996" cy="369332"/>
          </a:xfrm>
          <a:prstGeom prst="rect">
            <a:avLst/>
          </a:prstGeom>
          <a:noFill/>
        </p:spPr>
        <p:txBody>
          <a:bodyPr wrap="square" rtlCol="0">
            <a:spAutoFit/>
          </a:bodyPr>
          <a:lstStyle/>
          <a:p>
            <a:pPr defTabSz="457200"/>
            <a:r>
              <a:rPr lang="en-US" dirty="0">
                <a:solidFill>
                  <a:prstClr val="black"/>
                </a:solidFill>
              </a:rPr>
              <a:t>May 2018</a:t>
            </a:r>
          </a:p>
        </p:txBody>
      </p:sp>
      <p:pic>
        <p:nvPicPr>
          <p:cNvPr id="96" name="Picture 95">
            <a:extLst>
              <a:ext uri="{FF2B5EF4-FFF2-40B4-BE49-F238E27FC236}">
                <a16:creationId xmlns:a16="http://schemas.microsoft.com/office/drawing/2014/main" id="{392DA8D1-2F78-441F-A707-BF2D4E2C325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636697" y="2534868"/>
            <a:ext cx="2698005" cy="653811"/>
          </a:xfrm>
          <a:prstGeom prst="rect">
            <a:avLst/>
          </a:prstGeom>
        </p:spPr>
      </p:pic>
      <p:cxnSp>
        <p:nvCxnSpPr>
          <p:cNvPr id="98" name="Straight Arrow Connector 97">
            <a:extLst>
              <a:ext uri="{FF2B5EF4-FFF2-40B4-BE49-F238E27FC236}">
                <a16:creationId xmlns:a16="http://schemas.microsoft.com/office/drawing/2014/main" id="{90223C6E-0DAA-4B38-BFB0-D8CF94260962}"/>
              </a:ext>
            </a:extLst>
          </p:cNvPr>
          <p:cNvCxnSpPr>
            <a:cxnSpLocks/>
          </p:cNvCxnSpPr>
          <p:nvPr/>
        </p:nvCxnSpPr>
        <p:spPr>
          <a:xfrm flipV="1">
            <a:off x="9256230" y="3225738"/>
            <a:ext cx="1041867" cy="430"/>
          </a:xfrm>
          <a:prstGeom prst="straightConnector1">
            <a:avLst/>
          </a:prstGeom>
          <a:noFill/>
          <a:ln w="31750" cap="flat" cmpd="sng" algn="ctr">
            <a:solidFill>
              <a:sysClr val="windowText" lastClr="000000"/>
            </a:solidFill>
            <a:prstDash val="solid"/>
            <a:miter lim="800000"/>
            <a:tailEnd type="triangle"/>
          </a:ln>
          <a:effectLst/>
        </p:spPr>
      </p:cxnSp>
      <p:cxnSp>
        <p:nvCxnSpPr>
          <p:cNvPr id="102" name="Straight Arrow Connector 101">
            <a:extLst>
              <a:ext uri="{FF2B5EF4-FFF2-40B4-BE49-F238E27FC236}">
                <a16:creationId xmlns:a16="http://schemas.microsoft.com/office/drawing/2014/main" id="{90223C6E-0DAA-4B38-BFB0-D8CF94260962}"/>
              </a:ext>
            </a:extLst>
          </p:cNvPr>
          <p:cNvCxnSpPr>
            <a:cxnSpLocks/>
          </p:cNvCxnSpPr>
          <p:nvPr/>
        </p:nvCxnSpPr>
        <p:spPr>
          <a:xfrm flipV="1">
            <a:off x="7303908" y="3207088"/>
            <a:ext cx="851054" cy="18185"/>
          </a:xfrm>
          <a:prstGeom prst="straightConnector1">
            <a:avLst/>
          </a:prstGeom>
          <a:noFill/>
          <a:ln w="31750" cap="flat" cmpd="sng" algn="ctr">
            <a:solidFill>
              <a:sysClr val="windowText" lastClr="000000"/>
            </a:solidFill>
            <a:prstDash val="solid"/>
            <a:miter lim="800000"/>
            <a:tailEnd type="triangle"/>
          </a:ln>
          <a:effectLst/>
        </p:spPr>
      </p:cxnSp>
      <p:sp>
        <p:nvSpPr>
          <p:cNvPr id="108" name="Slide Number Placeholder 4"/>
          <p:cNvSpPr txBox="1">
            <a:spLocks/>
          </p:cNvSpPr>
          <p:nvPr/>
        </p:nvSpPr>
        <p:spPr>
          <a:xfrm>
            <a:off x="3654718" y="1493872"/>
            <a:ext cx="548640" cy="548640"/>
          </a:xfrm>
          <a:prstGeom prst="ellipse">
            <a:avLst/>
          </a:prstGeom>
          <a:solidFill>
            <a:srgbClr val="1C913D"/>
          </a:solidFill>
        </p:spPr>
        <p:txBody>
          <a:bodyPr vert="horz" lIns="91440" tIns="45720" rIns="91440" bIns="45720" rtlCol="0" anchor="ctr">
            <a:normAutofit/>
          </a:bodyPr>
          <a:lstStyle>
            <a:defPPr>
              <a:defRPr lang="en-GB"/>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685800">
              <a:spcAft>
                <a:spcPts val="600"/>
              </a:spcAft>
            </a:pPr>
            <a:r>
              <a:rPr lang="en-GB" sz="1500" dirty="0">
                <a:solidFill>
                  <a:srgbClr val="FFFFFF"/>
                </a:solidFill>
                <a:latin typeface="Calibri" panose="020F0502020204030204"/>
              </a:rPr>
              <a:t>2</a:t>
            </a:r>
          </a:p>
        </p:txBody>
      </p:sp>
      <p:sp>
        <p:nvSpPr>
          <p:cNvPr id="109" name="Slide Number Placeholder 4"/>
          <p:cNvSpPr txBox="1">
            <a:spLocks/>
          </p:cNvSpPr>
          <p:nvPr/>
        </p:nvSpPr>
        <p:spPr>
          <a:xfrm>
            <a:off x="5859009" y="2057474"/>
            <a:ext cx="548640" cy="548640"/>
          </a:xfrm>
          <a:prstGeom prst="ellipse">
            <a:avLst/>
          </a:prstGeom>
          <a:solidFill>
            <a:srgbClr val="1C913D"/>
          </a:solidFill>
        </p:spPr>
        <p:txBody>
          <a:bodyPr vert="horz" lIns="91440" tIns="45720" rIns="91440" bIns="45720" rtlCol="0" anchor="ctr">
            <a:normAutofit/>
          </a:bodyPr>
          <a:lstStyle>
            <a:defPPr>
              <a:defRPr lang="en-GB"/>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685800">
              <a:spcAft>
                <a:spcPts val="600"/>
              </a:spcAft>
            </a:pPr>
            <a:r>
              <a:rPr lang="en-GB" sz="1500" dirty="0">
                <a:solidFill>
                  <a:srgbClr val="FFFFFF"/>
                </a:solidFill>
                <a:latin typeface="Calibri" panose="020F0502020204030204"/>
              </a:rPr>
              <a:t>3</a:t>
            </a:r>
          </a:p>
        </p:txBody>
      </p:sp>
    </p:spTree>
    <p:extLst>
      <p:ext uri="{BB962C8B-B14F-4D97-AF65-F5344CB8AC3E}">
        <p14:creationId xmlns:p14="http://schemas.microsoft.com/office/powerpoint/2010/main" val="32368418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86">
            <a:extLst>
              <a:ext uri="{FF2B5EF4-FFF2-40B4-BE49-F238E27FC236}">
                <a16:creationId xmlns:a16="http://schemas.microsoft.com/office/drawing/2014/main" id="{D351FFCF-B80C-45BB-BB0A-F0D98150C22D}"/>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r="-807"/>
          <a:stretch/>
        </p:blipFill>
        <p:spPr>
          <a:xfrm rot="1245987">
            <a:off x="7746236" y="4094185"/>
            <a:ext cx="2752415" cy="1143286"/>
          </a:xfrm>
          <a:prstGeom prst="rect">
            <a:avLst/>
          </a:prstGeom>
        </p:spPr>
      </p:pic>
      <p:pic>
        <p:nvPicPr>
          <p:cNvPr id="86" name="Picture 85">
            <a:extLst>
              <a:ext uri="{FF2B5EF4-FFF2-40B4-BE49-F238E27FC236}">
                <a16:creationId xmlns:a16="http://schemas.microsoft.com/office/drawing/2014/main" id="{CEDC326D-1135-4D15-B01D-992D08D1E16E}"/>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rot="17431946">
            <a:off x="10307708" y="4011148"/>
            <a:ext cx="1453491" cy="1067484"/>
          </a:xfrm>
          <a:prstGeom prst="rect">
            <a:avLst/>
          </a:prstGeom>
        </p:spPr>
      </p:pic>
      <p:sp>
        <p:nvSpPr>
          <p:cNvPr id="126" name="Freeform 22">
            <a:extLst>
              <a:ext uri="{FF2B5EF4-FFF2-40B4-BE49-F238E27FC236}">
                <a16:creationId xmlns:a16="http://schemas.microsoft.com/office/drawing/2014/main" id="{C3D4D1E5-5F89-B143-A016-AA6C4BA925F8}"/>
              </a:ext>
            </a:extLst>
          </p:cNvPr>
          <p:cNvSpPr>
            <a:spLocks noEditPoints="1"/>
          </p:cNvSpPr>
          <p:nvPr/>
        </p:nvSpPr>
        <p:spPr bwMode="auto">
          <a:xfrm flipH="1">
            <a:off x="4187345" y="1725317"/>
            <a:ext cx="765867" cy="1080606"/>
          </a:xfrm>
          <a:custGeom>
            <a:avLst/>
            <a:gdLst>
              <a:gd name="T0" fmla="*/ 0 w 401"/>
              <a:gd name="T1" fmla="*/ 334 h 568"/>
              <a:gd name="T2" fmla="*/ 0 w 401"/>
              <a:gd name="T3" fmla="*/ 306 h 568"/>
              <a:gd name="T4" fmla="*/ 34 w 401"/>
              <a:gd name="T5" fmla="*/ 244 h 568"/>
              <a:gd name="T6" fmla="*/ 288 w 401"/>
              <a:gd name="T7" fmla="*/ 24 h 568"/>
              <a:gd name="T8" fmla="*/ 363 w 401"/>
              <a:gd name="T9" fmla="*/ 55 h 568"/>
              <a:gd name="T10" fmla="*/ 388 w 401"/>
              <a:gd name="T11" fmla="*/ 384 h 568"/>
              <a:gd name="T12" fmla="*/ 357 w 401"/>
              <a:gd name="T13" fmla="*/ 534 h 568"/>
              <a:gd name="T14" fmla="*/ 315 w 401"/>
              <a:gd name="T15" fmla="*/ 554 h 568"/>
              <a:gd name="T16" fmla="*/ 93 w 401"/>
              <a:gd name="T17" fmla="*/ 433 h 568"/>
              <a:gd name="T18" fmla="*/ 58 w 401"/>
              <a:gd name="T19" fmla="*/ 405 h 568"/>
              <a:gd name="T20" fmla="*/ 207 w 401"/>
              <a:gd name="T21" fmla="*/ 382 h 568"/>
              <a:gd name="T22" fmla="*/ 207 w 401"/>
              <a:gd name="T23" fmla="*/ 367 h 568"/>
              <a:gd name="T24" fmla="*/ 167 w 401"/>
              <a:gd name="T25" fmla="*/ 355 h 568"/>
              <a:gd name="T26" fmla="*/ 40 w 401"/>
              <a:gd name="T27" fmla="*/ 347 h 568"/>
              <a:gd name="T28" fmla="*/ 0 w 401"/>
              <a:gd name="T29" fmla="*/ 334 h 568"/>
              <a:gd name="T30" fmla="*/ 289 w 401"/>
              <a:gd name="T31" fmla="*/ 231 h 568"/>
              <a:gd name="T32" fmla="*/ 238 w 401"/>
              <a:gd name="T33" fmla="*/ 175 h 568"/>
              <a:gd name="T34" fmla="*/ 179 w 401"/>
              <a:gd name="T35" fmla="*/ 228 h 568"/>
              <a:gd name="T36" fmla="*/ 235 w 401"/>
              <a:gd name="T37" fmla="*/ 285 h 568"/>
              <a:gd name="T38" fmla="*/ 289 w 401"/>
              <a:gd name="T39" fmla="*/ 231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568">
                <a:moveTo>
                  <a:pt x="0" y="334"/>
                </a:moveTo>
                <a:cubicBezTo>
                  <a:pt x="0" y="325"/>
                  <a:pt x="0" y="315"/>
                  <a:pt x="0" y="306"/>
                </a:cubicBezTo>
                <a:cubicBezTo>
                  <a:pt x="11" y="285"/>
                  <a:pt x="20" y="263"/>
                  <a:pt x="34" y="244"/>
                </a:cubicBezTo>
                <a:cubicBezTo>
                  <a:pt x="102" y="152"/>
                  <a:pt x="187" y="78"/>
                  <a:pt x="288" y="24"/>
                </a:cubicBezTo>
                <a:cubicBezTo>
                  <a:pt x="333" y="0"/>
                  <a:pt x="346" y="6"/>
                  <a:pt x="363" y="55"/>
                </a:cubicBezTo>
                <a:cubicBezTo>
                  <a:pt x="401" y="162"/>
                  <a:pt x="396" y="273"/>
                  <a:pt x="388" y="384"/>
                </a:cubicBezTo>
                <a:cubicBezTo>
                  <a:pt x="384" y="434"/>
                  <a:pt x="368" y="484"/>
                  <a:pt x="357" y="534"/>
                </a:cubicBezTo>
                <a:cubicBezTo>
                  <a:pt x="352" y="555"/>
                  <a:pt x="340" y="568"/>
                  <a:pt x="315" y="554"/>
                </a:cubicBezTo>
                <a:cubicBezTo>
                  <a:pt x="241" y="513"/>
                  <a:pt x="166" y="474"/>
                  <a:pt x="93" y="433"/>
                </a:cubicBezTo>
                <a:cubicBezTo>
                  <a:pt x="83" y="428"/>
                  <a:pt x="75" y="418"/>
                  <a:pt x="58" y="405"/>
                </a:cubicBezTo>
                <a:cubicBezTo>
                  <a:pt x="114" y="396"/>
                  <a:pt x="161" y="389"/>
                  <a:pt x="207" y="382"/>
                </a:cubicBezTo>
                <a:cubicBezTo>
                  <a:pt x="207" y="377"/>
                  <a:pt x="207" y="372"/>
                  <a:pt x="207" y="367"/>
                </a:cubicBezTo>
                <a:cubicBezTo>
                  <a:pt x="193" y="363"/>
                  <a:pt x="180" y="356"/>
                  <a:pt x="167" y="355"/>
                </a:cubicBezTo>
                <a:cubicBezTo>
                  <a:pt x="125" y="351"/>
                  <a:pt x="82" y="351"/>
                  <a:pt x="40" y="347"/>
                </a:cubicBezTo>
                <a:cubicBezTo>
                  <a:pt x="26" y="346"/>
                  <a:pt x="13" y="338"/>
                  <a:pt x="0" y="334"/>
                </a:cubicBezTo>
                <a:close/>
                <a:moveTo>
                  <a:pt x="289" y="231"/>
                </a:moveTo>
                <a:cubicBezTo>
                  <a:pt x="290" y="199"/>
                  <a:pt x="269" y="176"/>
                  <a:pt x="238" y="175"/>
                </a:cubicBezTo>
                <a:cubicBezTo>
                  <a:pt x="206" y="174"/>
                  <a:pt x="180" y="197"/>
                  <a:pt x="179" y="228"/>
                </a:cubicBezTo>
                <a:cubicBezTo>
                  <a:pt x="178" y="256"/>
                  <a:pt x="207" y="285"/>
                  <a:pt x="235" y="285"/>
                </a:cubicBezTo>
                <a:cubicBezTo>
                  <a:pt x="265" y="286"/>
                  <a:pt x="288" y="262"/>
                  <a:pt x="289" y="231"/>
                </a:cubicBezTo>
                <a:close/>
              </a:path>
            </a:pathLst>
          </a:custGeom>
          <a:solidFill>
            <a:schemeClr val="bg1">
              <a:lumMod val="85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Rectangle: Rounded Corners 10">
            <a:extLst>
              <a:ext uri="{FF2B5EF4-FFF2-40B4-BE49-F238E27FC236}">
                <a16:creationId xmlns:a16="http://schemas.microsoft.com/office/drawing/2014/main" id="{C975257E-0D70-1245-B906-02C009FA1E1E}"/>
              </a:ext>
            </a:extLst>
          </p:cNvPr>
          <p:cNvSpPr/>
          <p:nvPr/>
        </p:nvSpPr>
        <p:spPr>
          <a:xfrm>
            <a:off x="2761043" y="4060711"/>
            <a:ext cx="1858810" cy="678698"/>
          </a:xfrm>
          <a:prstGeom prst="roundRect">
            <a:avLst/>
          </a:prstGeom>
          <a:solidFill>
            <a:srgbClr val="FFFF00"/>
          </a:solidFill>
          <a:ln w="12700" cap="flat" cmpd="sng" algn="ctr">
            <a:no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marL="0" marR="0" lvl="0" indent="0" defTabSz="348386" rtl="0" eaLnBrk="1" fontAlgn="auto" latinLnBrk="0" hangingPunct="1">
              <a:lnSpc>
                <a:spcPct val="100000"/>
              </a:lnSpc>
              <a:spcBef>
                <a:spcPts val="0"/>
              </a:spcBef>
              <a:spcAft>
                <a:spcPts val="0"/>
              </a:spcAft>
              <a:buClrTx/>
              <a:buSzTx/>
              <a:buFontTx/>
              <a:buNone/>
              <a:tabLst/>
              <a:defRPr/>
            </a:pPr>
            <a:r>
              <a:rPr kumimoji="0" lang="en-GB" sz="1400" u="none" strike="noStrike" kern="0" cap="none" spc="0" normalizeH="0" baseline="0" noProof="0" dirty="0">
                <a:ln>
                  <a:noFill/>
                </a:ln>
                <a:solidFill>
                  <a:srgbClr val="299D37"/>
                </a:solidFill>
                <a:effectLst/>
                <a:uLnTx/>
                <a:uFillTx/>
                <a:latin typeface="Arial Rounded MT Bold" panose="020F0704030504030204" pitchFamily="34" charset="77"/>
                <a:cs typeface="Arial Narrow" panose="020B0604020202020204" pitchFamily="34" charset="0"/>
              </a:rPr>
              <a:t>Going </a:t>
            </a:r>
            <a:r>
              <a:rPr lang="en-GB" sz="1400" kern="0" dirty="0">
                <a:solidFill>
                  <a:srgbClr val="299D37"/>
                </a:solidFill>
                <a:latin typeface="Arial Rounded MT Bold" panose="020F0704030504030204" pitchFamily="34" charset="77"/>
                <a:cs typeface="Arial Narrow" panose="020B0604020202020204" pitchFamily="34" charset="0"/>
              </a:rPr>
              <a:t>deeper</a:t>
            </a:r>
            <a:r>
              <a:rPr kumimoji="0" lang="en-GB" sz="1400" u="none" strike="noStrike" kern="0" cap="none" spc="0" normalizeH="0" baseline="0" noProof="0" dirty="0">
                <a:ln>
                  <a:noFill/>
                </a:ln>
                <a:solidFill>
                  <a:srgbClr val="299D37"/>
                </a:solidFill>
                <a:effectLst/>
                <a:uLnTx/>
                <a:uFillTx/>
                <a:latin typeface="Arial Rounded MT Bold" panose="020F0704030504030204" pitchFamily="34" charset="77"/>
                <a:cs typeface="Arial Narrow" panose="020B0604020202020204" pitchFamily="34" charset="0"/>
              </a:rPr>
              <a:t>:</a:t>
            </a:r>
            <a:endParaRPr lang="en-GB" sz="1400" u="none" strike="noStrike" kern="0" cap="none" spc="0" baseline="0" noProof="0" dirty="0">
              <a:solidFill>
                <a:srgbClr val="299D37"/>
              </a:solidFill>
              <a:latin typeface="Arial Rounded MT Bold" panose="020F0704030504030204" pitchFamily="34" charset="77"/>
              <a:cs typeface="Arial Narrow" panose="020B0604020202020204" pitchFamily="34" charset="0"/>
            </a:endParaRPr>
          </a:p>
          <a:p>
            <a:pPr defTabSz="348386">
              <a:defRPr/>
            </a:pPr>
            <a:r>
              <a:rPr lang="en-GB" sz="1400" kern="0" dirty="0">
                <a:solidFill>
                  <a:srgbClr val="299D37"/>
                </a:solidFill>
                <a:latin typeface="Arial Rounded MT Bold" panose="020F0704030504030204" pitchFamily="34" charset="77"/>
                <a:cs typeface="Arial Narrow" panose="020B0604020202020204" pitchFamily="34" charset="0"/>
              </a:rPr>
              <a:t>Paradigm / behaviour shift</a:t>
            </a:r>
            <a:endParaRPr lang="en-GB" sz="1400" u="none" strike="noStrike" kern="0" cap="none" spc="0" baseline="0" noProof="0" dirty="0">
              <a:solidFill>
                <a:srgbClr val="299D37"/>
              </a:solidFill>
              <a:latin typeface="Arial Rounded MT Bold" panose="020F0704030504030204" pitchFamily="34" charset="77"/>
              <a:cs typeface="Arial Narrow" panose="020B0604020202020204" pitchFamily="34" charset="0"/>
            </a:endParaRPr>
          </a:p>
        </p:txBody>
      </p:sp>
      <p:sp>
        <p:nvSpPr>
          <p:cNvPr id="127" name="Shape 126">
            <a:extLst>
              <a:ext uri="{FF2B5EF4-FFF2-40B4-BE49-F238E27FC236}">
                <a16:creationId xmlns:a16="http://schemas.microsoft.com/office/drawing/2014/main" id="{6A451B2E-CBC6-7648-8F9B-653889B771C0}"/>
              </a:ext>
            </a:extLst>
          </p:cNvPr>
          <p:cNvSpPr/>
          <p:nvPr/>
        </p:nvSpPr>
        <p:spPr>
          <a:xfrm rot="17093574" flipH="1">
            <a:off x="3387990" y="3533637"/>
            <a:ext cx="2812315" cy="2339258"/>
          </a:xfrm>
          <a:prstGeom prst="swooshArrow">
            <a:avLst>
              <a:gd name="adj1" fmla="val 12703"/>
              <a:gd name="adj2" fmla="val 14997"/>
            </a:avLst>
          </a:prstGeom>
          <a:solidFill>
            <a:srgbClr val="1EB53A"/>
          </a:solidFill>
          <a:ln>
            <a:no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0" name="Rectangle: Rounded Corners 11">
            <a:extLst>
              <a:ext uri="{FF2B5EF4-FFF2-40B4-BE49-F238E27FC236}">
                <a16:creationId xmlns:a16="http://schemas.microsoft.com/office/drawing/2014/main" id="{D5E1F701-458D-9746-904B-DE37FDCAC17F}"/>
              </a:ext>
            </a:extLst>
          </p:cNvPr>
          <p:cNvSpPr/>
          <p:nvPr/>
        </p:nvSpPr>
        <p:spPr>
          <a:xfrm>
            <a:off x="6397993" y="2387600"/>
            <a:ext cx="1448846" cy="666439"/>
          </a:xfrm>
          <a:prstGeom prst="roundRect">
            <a:avLst/>
          </a:prstGeom>
          <a:solidFill>
            <a:srgbClr val="FFFF00"/>
          </a:solidFill>
          <a:ln w="12700" cap="flat" cmpd="sng" algn="ctr">
            <a:no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defTabSz="348386">
              <a:defRPr/>
            </a:pPr>
            <a:r>
              <a:rPr lang="en-GB" sz="1400" kern="0" dirty="0">
                <a:solidFill>
                  <a:srgbClr val="299D37"/>
                </a:solidFill>
                <a:latin typeface="Arial Rounded MT Bold" panose="020F0704030504030204" pitchFamily="34" charset="77"/>
                <a:cs typeface="Arial Narrow" panose="020B0604020202020204" pitchFamily="34" charset="0"/>
              </a:rPr>
              <a:t>More </a:t>
            </a:r>
          </a:p>
          <a:p>
            <a:pPr marL="0" marR="0" lvl="0" indent="0" defTabSz="348386" rtl="0" eaLnBrk="1" fontAlgn="auto" latinLnBrk="0" hangingPunct="1">
              <a:lnSpc>
                <a:spcPct val="100000"/>
              </a:lnSpc>
              <a:spcBef>
                <a:spcPts val="0"/>
              </a:spcBef>
              <a:spcAft>
                <a:spcPts val="0"/>
              </a:spcAft>
              <a:buClrTx/>
              <a:buSzTx/>
              <a:buFontTx/>
              <a:buNone/>
              <a:tabLst/>
              <a:defRPr/>
            </a:pPr>
            <a:r>
              <a:rPr lang="en-GB" sz="1400" kern="0" dirty="0">
                <a:solidFill>
                  <a:srgbClr val="299D37"/>
                </a:solidFill>
                <a:latin typeface="Arial Rounded MT Bold" panose="020F0704030504030204" pitchFamily="34" charset="77"/>
                <a:cs typeface="Arial Narrow" panose="020B0604020202020204" pitchFamily="34" charset="0"/>
              </a:rPr>
              <a:t>geographies</a:t>
            </a:r>
            <a:endParaRPr lang="en-GB" sz="1400" u="none" strike="noStrike" kern="0" cap="none" spc="0" baseline="0" noProof="0" dirty="0">
              <a:solidFill>
                <a:srgbClr val="299D37"/>
              </a:solidFill>
              <a:latin typeface="Arial Rounded MT Bold" panose="020F0704030504030204" pitchFamily="34" charset="77"/>
              <a:cs typeface="Arial Narrow" panose="020B0604020202020204" pitchFamily="34" charset="0"/>
            </a:endParaRPr>
          </a:p>
        </p:txBody>
      </p:sp>
      <p:sp>
        <p:nvSpPr>
          <p:cNvPr id="33" name="Shape 32">
            <a:extLst>
              <a:ext uri="{FF2B5EF4-FFF2-40B4-BE49-F238E27FC236}">
                <a16:creationId xmlns:a16="http://schemas.microsoft.com/office/drawing/2014/main" id="{041E1374-C2C4-8C4C-864F-CEE74031D3BC}"/>
              </a:ext>
            </a:extLst>
          </p:cNvPr>
          <p:cNvSpPr/>
          <p:nvPr/>
        </p:nvSpPr>
        <p:spPr>
          <a:xfrm rot="21293106">
            <a:off x="6714739" y="1341985"/>
            <a:ext cx="5154752" cy="2418321"/>
          </a:xfrm>
          <a:prstGeom prst="swooshArrow">
            <a:avLst>
              <a:gd name="adj1" fmla="val 12703"/>
              <a:gd name="adj2" fmla="val 14997"/>
            </a:avLst>
          </a:prstGeom>
          <a:solidFill>
            <a:srgbClr val="1EB53A"/>
          </a:solidFill>
          <a:ln>
            <a:no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8" name="Rectangle: Rounded Corners 11">
            <a:extLst>
              <a:ext uri="{FF2B5EF4-FFF2-40B4-BE49-F238E27FC236}">
                <a16:creationId xmlns:a16="http://schemas.microsoft.com/office/drawing/2014/main" id="{D2569F25-032D-8A41-B375-9072217B6803}"/>
              </a:ext>
            </a:extLst>
          </p:cNvPr>
          <p:cNvSpPr/>
          <p:nvPr/>
        </p:nvSpPr>
        <p:spPr>
          <a:xfrm>
            <a:off x="4786937" y="2447658"/>
            <a:ext cx="1519246" cy="599596"/>
          </a:xfrm>
          <a:prstGeom prst="roundRect">
            <a:avLst/>
          </a:prstGeom>
          <a:solidFill>
            <a:srgbClr val="FFFF00"/>
          </a:solidFill>
          <a:ln w="12700" cap="flat" cmpd="sng" algn="ctr">
            <a:no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r" defTabSz="348386">
              <a:defRPr/>
            </a:pPr>
            <a:r>
              <a:rPr lang="en-GB" sz="1400" kern="0" dirty="0">
                <a:solidFill>
                  <a:srgbClr val="299D37"/>
                </a:solidFill>
                <a:latin typeface="Arial Rounded MT Bold" panose="020F0704030504030204" pitchFamily="34" charset="77"/>
                <a:cs typeface="Arial Narrow" panose="020B0604020202020204" pitchFamily="34" charset="0"/>
              </a:rPr>
              <a:t>More parts of health system</a:t>
            </a:r>
            <a:endParaRPr lang="en-GB" sz="1400" u="none" strike="noStrike" kern="0" cap="none" spc="0" baseline="0" noProof="0" dirty="0">
              <a:solidFill>
                <a:srgbClr val="299D37"/>
              </a:solidFill>
              <a:latin typeface="Arial Rounded MT Bold" panose="020F0704030504030204" pitchFamily="34" charset="77"/>
              <a:cs typeface="Arial Narrow" panose="020B0604020202020204" pitchFamily="34" charset="0"/>
            </a:endParaRPr>
          </a:p>
        </p:txBody>
      </p:sp>
      <p:grpSp>
        <p:nvGrpSpPr>
          <p:cNvPr id="93" name="Group 92">
            <a:extLst>
              <a:ext uri="{FF2B5EF4-FFF2-40B4-BE49-F238E27FC236}">
                <a16:creationId xmlns:a16="http://schemas.microsoft.com/office/drawing/2014/main" id="{0D1D9FF4-DDE4-C546-88E5-D653FD51B5AC}"/>
              </a:ext>
            </a:extLst>
          </p:cNvPr>
          <p:cNvGrpSpPr/>
          <p:nvPr/>
        </p:nvGrpSpPr>
        <p:grpSpPr>
          <a:xfrm>
            <a:off x="632705" y="1619374"/>
            <a:ext cx="3592127" cy="1359050"/>
            <a:chOff x="1573992" y="2506992"/>
            <a:chExt cx="7834731" cy="2903458"/>
          </a:xfrm>
        </p:grpSpPr>
        <p:grpSp>
          <p:nvGrpSpPr>
            <p:cNvPr id="94" name="Group 93">
              <a:extLst>
                <a:ext uri="{FF2B5EF4-FFF2-40B4-BE49-F238E27FC236}">
                  <a16:creationId xmlns:a16="http://schemas.microsoft.com/office/drawing/2014/main" id="{A298BEC0-A830-5F47-89F0-270D90D45BA6}"/>
                </a:ext>
              </a:extLst>
            </p:cNvPr>
            <p:cNvGrpSpPr/>
            <p:nvPr/>
          </p:nvGrpSpPr>
          <p:grpSpPr>
            <a:xfrm>
              <a:off x="6594068" y="2805106"/>
              <a:ext cx="1271792" cy="2307230"/>
              <a:chOff x="6613092" y="2839618"/>
              <a:chExt cx="1233744" cy="2238206"/>
            </a:xfrm>
          </p:grpSpPr>
          <p:cxnSp>
            <p:nvCxnSpPr>
              <p:cNvPr id="110" name="Straight Arrow Connector 109">
                <a:extLst>
                  <a:ext uri="{FF2B5EF4-FFF2-40B4-BE49-F238E27FC236}">
                    <a16:creationId xmlns:a16="http://schemas.microsoft.com/office/drawing/2014/main" id="{39704D9D-787E-3241-843D-324B282140A2}"/>
                  </a:ext>
                </a:extLst>
              </p:cNvPr>
              <p:cNvCxnSpPr>
                <a:cxnSpLocks/>
              </p:cNvCxnSpPr>
              <p:nvPr/>
            </p:nvCxnSpPr>
            <p:spPr>
              <a:xfrm flipV="1">
                <a:off x="6621055" y="3963852"/>
                <a:ext cx="1225781" cy="1113972"/>
              </a:xfrm>
              <a:prstGeom prst="straightConnector1">
                <a:avLst/>
              </a:prstGeom>
              <a:ln w="158750" cap="rnd">
                <a:solidFill>
                  <a:schemeClr val="bg1">
                    <a:lumMod val="85000"/>
                    <a:alpha val="11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3385CEE2-0052-B04B-A36E-755CA96E2E86}"/>
                  </a:ext>
                </a:extLst>
              </p:cNvPr>
              <p:cNvCxnSpPr>
                <a:cxnSpLocks/>
              </p:cNvCxnSpPr>
              <p:nvPr/>
            </p:nvCxnSpPr>
            <p:spPr>
              <a:xfrm>
                <a:off x="6613092" y="2839618"/>
                <a:ext cx="1225781" cy="1113972"/>
              </a:xfrm>
              <a:prstGeom prst="straightConnector1">
                <a:avLst/>
              </a:prstGeom>
              <a:ln w="158750" cap="rnd">
                <a:solidFill>
                  <a:schemeClr val="bg1">
                    <a:lumMod val="85000"/>
                    <a:alpha val="11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D92C05DF-241D-E94D-8EF0-642E2E0ADB91}"/>
                </a:ext>
              </a:extLst>
            </p:cNvPr>
            <p:cNvGrpSpPr/>
            <p:nvPr/>
          </p:nvGrpSpPr>
          <p:grpSpPr>
            <a:xfrm>
              <a:off x="7808275" y="2506992"/>
              <a:ext cx="1600448" cy="2903458"/>
              <a:chOff x="7929632" y="2727151"/>
              <a:chExt cx="1357733" cy="2463139"/>
            </a:xfrm>
          </p:grpSpPr>
          <p:cxnSp>
            <p:nvCxnSpPr>
              <p:cNvPr id="108" name="Straight Arrow Connector 107">
                <a:extLst>
                  <a:ext uri="{FF2B5EF4-FFF2-40B4-BE49-F238E27FC236}">
                    <a16:creationId xmlns:a16="http://schemas.microsoft.com/office/drawing/2014/main" id="{9E06DEB9-763C-0D49-82FD-CCB175ED89F2}"/>
                  </a:ext>
                </a:extLst>
              </p:cNvPr>
              <p:cNvCxnSpPr>
                <a:cxnSpLocks/>
              </p:cNvCxnSpPr>
              <p:nvPr/>
            </p:nvCxnSpPr>
            <p:spPr>
              <a:xfrm flipV="1">
                <a:off x="7938397" y="3964367"/>
                <a:ext cx="1348968" cy="1225923"/>
              </a:xfrm>
              <a:prstGeom prst="straightConnector1">
                <a:avLst/>
              </a:prstGeom>
              <a:ln w="158750" cap="rnd">
                <a:solidFill>
                  <a:schemeClr val="bg1">
                    <a:lumMod val="85000"/>
                    <a:alpha val="11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726AB22E-4945-4A45-98EA-39C13F0C9374}"/>
                  </a:ext>
                </a:extLst>
              </p:cNvPr>
              <p:cNvCxnSpPr>
                <a:cxnSpLocks/>
              </p:cNvCxnSpPr>
              <p:nvPr/>
            </p:nvCxnSpPr>
            <p:spPr>
              <a:xfrm>
                <a:off x="7929632" y="2727151"/>
                <a:ext cx="1348968" cy="1225923"/>
              </a:xfrm>
              <a:prstGeom prst="straightConnector1">
                <a:avLst/>
              </a:prstGeom>
              <a:ln w="158750" cap="rnd">
                <a:solidFill>
                  <a:schemeClr val="bg1">
                    <a:lumMod val="85000"/>
                    <a:alpha val="11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grpSp>
        <p:grpSp>
          <p:nvGrpSpPr>
            <p:cNvPr id="96" name="Group 95">
              <a:extLst>
                <a:ext uri="{FF2B5EF4-FFF2-40B4-BE49-F238E27FC236}">
                  <a16:creationId xmlns:a16="http://schemas.microsoft.com/office/drawing/2014/main" id="{6B71823A-FE9C-754E-A99C-2EC892795EE8}"/>
                </a:ext>
              </a:extLst>
            </p:cNvPr>
            <p:cNvGrpSpPr/>
            <p:nvPr/>
          </p:nvGrpSpPr>
          <p:grpSpPr>
            <a:xfrm>
              <a:off x="3863894" y="3030366"/>
              <a:ext cx="1023456" cy="1856710"/>
              <a:chOff x="4657433" y="2986554"/>
              <a:chExt cx="1071755" cy="1944334"/>
            </a:xfrm>
          </p:grpSpPr>
          <p:cxnSp>
            <p:nvCxnSpPr>
              <p:cNvPr id="106" name="Straight Arrow Connector 105">
                <a:extLst>
                  <a:ext uri="{FF2B5EF4-FFF2-40B4-BE49-F238E27FC236}">
                    <a16:creationId xmlns:a16="http://schemas.microsoft.com/office/drawing/2014/main" id="{688F6425-6B8A-4F49-BBB1-5F088DA43DCD}"/>
                  </a:ext>
                </a:extLst>
              </p:cNvPr>
              <p:cNvCxnSpPr>
                <a:cxnSpLocks/>
              </p:cNvCxnSpPr>
              <p:nvPr/>
            </p:nvCxnSpPr>
            <p:spPr>
              <a:xfrm flipV="1">
                <a:off x="4664349" y="3963178"/>
                <a:ext cx="1064839" cy="967710"/>
              </a:xfrm>
              <a:prstGeom prst="straightConnector1">
                <a:avLst/>
              </a:prstGeom>
              <a:ln w="158750" cap="rnd">
                <a:solidFill>
                  <a:schemeClr val="bg1">
                    <a:lumMod val="85000"/>
                    <a:alpha val="11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359B6560-AA14-644B-A38D-2C2F8B01BC38}"/>
                  </a:ext>
                </a:extLst>
              </p:cNvPr>
              <p:cNvCxnSpPr>
                <a:cxnSpLocks/>
              </p:cNvCxnSpPr>
              <p:nvPr/>
            </p:nvCxnSpPr>
            <p:spPr>
              <a:xfrm>
                <a:off x="4657433" y="2986554"/>
                <a:ext cx="1064839" cy="967710"/>
              </a:xfrm>
              <a:prstGeom prst="straightConnector1">
                <a:avLst/>
              </a:prstGeom>
              <a:ln w="158750" cap="rnd">
                <a:solidFill>
                  <a:schemeClr val="bg1">
                    <a:lumMod val="85000"/>
                    <a:alpha val="11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grpSp>
        <p:grpSp>
          <p:nvGrpSpPr>
            <p:cNvPr id="97" name="Group 96">
              <a:extLst>
                <a:ext uri="{FF2B5EF4-FFF2-40B4-BE49-F238E27FC236}">
                  <a16:creationId xmlns:a16="http://schemas.microsoft.com/office/drawing/2014/main" id="{C07EA75E-72CB-D94A-893E-943054B48761}"/>
                </a:ext>
              </a:extLst>
            </p:cNvPr>
            <p:cNvGrpSpPr/>
            <p:nvPr/>
          </p:nvGrpSpPr>
          <p:grpSpPr>
            <a:xfrm>
              <a:off x="5018443" y="2861521"/>
              <a:ext cx="1209598" cy="2194400"/>
              <a:chOff x="6613092" y="2839618"/>
              <a:chExt cx="1233744" cy="2238206"/>
            </a:xfrm>
          </p:grpSpPr>
          <p:cxnSp>
            <p:nvCxnSpPr>
              <p:cNvPr id="104" name="Straight Arrow Connector 103">
                <a:extLst>
                  <a:ext uri="{FF2B5EF4-FFF2-40B4-BE49-F238E27FC236}">
                    <a16:creationId xmlns:a16="http://schemas.microsoft.com/office/drawing/2014/main" id="{E0AEAA27-6FCA-1743-9D47-411E6303F552}"/>
                  </a:ext>
                </a:extLst>
              </p:cNvPr>
              <p:cNvCxnSpPr>
                <a:cxnSpLocks/>
              </p:cNvCxnSpPr>
              <p:nvPr/>
            </p:nvCxnSpPr>
            <p:spPr>
              <a:xfrm flipV="1">
                <a:off x="6621055" y="3963852"/>
                <a:ext cx="1225781" cy="1113972"/>
              </a:xfrm>
              <a:prstGeom prst="straightConnector1">
                <a:avLst/>
              </a:prstGeom>
              <a:ln w="158750" cap="rnd">
                <a:solidFill>
                  <a:schemeClr val="bg1">
                    <a:lumMod val="85000"/>
                    <a:alpha val="11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523D4ED8-7A36-C044-87DC-B820CDE32D15}"/>
                  </a:ext>
                </a:extLst>
              </p:cNvPr>
              <p:cNvCxnSpPr>
                <a:cxnSpLocks/>
              </p:cNvCxnSpPr>
              <p:nvPr/>
            </p:nvCxnSpPr>
            <p:spPr>
              <a:xfrm>
                <a:off x="6613092" y="2839618"/>
                <a:ext cx="1225781" cy="1113972"/>
              </a:xfrm>
              <a:prstGeom prst="straightConnector1">
                <a:avLst/>
              </a:prstGeom>
              <a:ln w="158750" cap="rnd">
                <a:solidFill>
                  <a:schemeClr val="bg1">
                    <a:lumMod val="85000"/>
                    <a:alpha val="11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grpSp>
        <p:grpSp>
          <p:nvGrpSpPr>
            <p:cNvPr id="98" name="Group 97">
              <a:extLst>
                <a:ext uri="{FF2B5EF4-FFF2-40B4-BE49-F238E27FC236}">
                  <a16:creationId xmlns:a16="http://schemas.microsoft.com/office/drawing/2014/main" id="{9FBD9B83-D243-BA44-9196-46EFABD3E4E6}"/>
                </a:ext>
              </a:extLst>
            </p:cNvPr>
            <p:cNvGrpSpPr/>
            <p:nvPr/>
          </p:nvGrpSpPr>
          <p:grpSpPr>
            <a:xfrm>
              <a:off x="2629001" y="3229389"/>
              <a:ext cx="804044" cy="1458664"/>
              <a:chOff x="3114350" y="3229389"/>
              <a:chExt cx="804044" cy="1458664"/>
            </a:xfrm>
          </p:grpSpPr>
          <p:cxnSp>
            <p:nvCxnSpPr>
              <p:cNvPr id="102" name="Straight Arrow Connector 101">
                <a:extLst>
                  <a:ext uri="{FF2B5EF4-FFF2-40B4-BE49-F238E27FC236}">
                    <a16:creationId xmlns:a16="http://schemas.microsoft.com/office/drawing/2014/main" id="{0572B527-6D97-C349-88F9-F077CEA79BB1}"/>
                  </a:ext>
                </a:extLst>
              </p:cNvPr>
              <p:cNvCxnSpPr>
                <a:cxnSpLocks/>
              </p:cNvCxnSpPr>
              <p:nvPr/>
            </p:nvCxnSpPr>
            <p:spPr>
              <a:xfrm flipV="1">
                <a:off x="3119540" y="3962065"/>
                <a:ext cx="798854" cy="725988"/>
              </a:xfrm>
              <a:prstGeom prst="straightConnector1">
                <a:avLst/>
              </a:prstGeom>
              <a:ln w="158750" cap="rnd">
                <a:solidFill>
                  <a:schemeClr val="bg1">
                    <a:lumMod val="85000"/>
                    <a:alpha val="11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0B8C6AB8-4D22-ED4E-88AC-90A650B2A75B}"/>
                  </a:ext>
                </a:extLst>
              </p:cNvPr>
              <p:cNvCxnSpPr>
                <a:cxnSpLocks/>
              </p:cNvCxnSpPr>
              <p:nvPr/>
            </p:nvCxnSpPr>
            <p:spPr>
              <a:xfrm>
                <a:off x="3114350" y="3229389"/>
                <a:ext cx="798854" cy="725988"/>
              </a:xfrm>
              <a:prstGeom prst="straightConnector1">
                <a:avLst/>
              </a:prstGeom>
              <a:ln w="158750" cap="rnd">
                <a:solidFill>
                  <a:schemeClr val="bg1">
                    <a:lumMod val="85000"/>
                    <a:alpha val="11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grpSp>
        <p:grpSp>
          <p:nvGrpSpPr>
            <p:cNvPr id="99" name="Group 98">
              <a:extLst>
                <a:ext uri="{FF2B5EF4-FFF2-40B4-BE49-F238E27FC236}">
                  <a16:creationId xmlns:a16="http://schemas.microsoft.com/office/drawing/2014/main" id="{52D70B82-531A-D348-A240-81763B0F775B}"/>
                </a:ext>
              </a:extLst>
            </p:cNvPr>
            <p:cNvGrpSpPr/>
            <p:nvPr/>
          </p:nvGrpSpPr>
          <p:grpSpPr>
            <a:xfrm>
              <a:off x="1573992" y="3429000"/>
              <a:ext cx="583986" cy="1059442"/>
              <a:chOff x="2143207" y="3429000"/>
              <a:chExt cx="583986" cy="1059442"/>
            </a:xfrm>
          </p:grpSpPr>
          <p:cxnSp>
            <p:nvCxnSpPr>
              <p:cNvPr id="100" name="Straight Arrow Connector 99">
                <a:extLst>
                  <a:ext uri="{FF2B5EF4-FFF2-40B4-BE49-F238E27FC236}">
                    <a16:creationId xmlns:a16="http://schemas.microsoft.com/office/drawing/2014/main" id="{672CB0E8-66B0-374F-AF0D-A5DA28179E15}"/>
                  </a:ext>
                </a:extLst>
              </p:cNvPr>
              <p:cNvCxnSpPr>
                <a:cxnSpLocks/>
              </p:cNvCxnSpPr>
              <p:nvPr/>
            </p:nvCxnSpPr>
            <p:spPr>
              <a:xfrm flipV="1">
                <a:off x="2146976" y="3961149"/>
                <a:ext cx="580217" cy="527293"/>
              </a:xfrm>
              <a:prstGeom prst="straightConnector1">
                <a:avLst/>
              </a:prstGeom>
              <a:ln w="158750" cap="rnd">
                <a:solidFill>
                  <a:schemeClr val="bg1">
                    <a:lumMod val="85000"/>
                    <a:alpha val="6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2436FCF5-F26F-2048-A8A4-17128EE2AB9B}"/>
                  </a:ext>
                </a:extLst>
              </p:cNvPr>
              <p:cNvCxnSpPr>
                <a:cxnSpLocks/>
              </p:cNvCxnSpPr>
              <p:nvPr/>
            </p:nvCxnSpPr>
            <p:spPr>
              <a:xfrm>
                <a:off x="2143207" y="3429000"/>
                <a:ext cx="580217" cy="527293"/>
              </a:xfrm>
              <a:prstGeom prst="straightConnector1">
                <a:avLst/>
              </a:prstGeom>
              <a:ln w="158750" cap="rnd">
                <a:solidFill>
                  <a:schemeClr val="bg1">
                    <a:lumMod val="85000"/>
                    <a:alpha val="6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grpSp>
      </p:grpSp>
      <p:sp>
        <p:nvSpPr>
          <p:cNvPr id="113" name="Freeform 18">
            <a:extLst>
              <a:ext uri="{FF2B5EF4-FFF2-40B4-BE49-F238E27FC236}">
                <a16:creationId xmlns:a16="http://schemas.microsoft.com/office/drawing/2014/main" id="{5600CFCD-A833-3248-BB2A-B975A3E7CCB7}"/>
              </a:ext>
            </a:extLst>
          </p:cNvPr>
          <p:cNvSpPr>
            <a:spLocks/>
          </p:cNvSpPr>
          <p:nvPr/>
        </p:nvSpPr>
        <p:spPr bwMode="auto">
          <a:xfrm flipH="1">
            <a:off x="176816" y="1906691"/>
            <a:ext cx="543370" cy="750952"/>
          </a:xfrm>
          <a:custGeom>
            <a:avLst/>
            <a:gdLst>
              <a:gd name="T0" fmla="*/ 414 w 490"/>
              <a:gd name="T1" fmla="*/ 0 h 615"/>
              <a:gd name="T2" fmla="*/ 465 w 490"/>
              <a:gd name="T3" fmla="*/ 13 h 615"/>
              <a:gd name="T4" fmla="*/ 480 w 490"/>
              <a:gd name="T5" fmla="*/ 62 h 615"/>
              <a:gd name="T6" fmla="*/ 419 w 490"/>
              <a:gd name="T7" fmla="*/ 223 h 615"/>
              <a:gd name="T8" fmla="*/ 428 w 490"/>
              <a:gd name="T9" fmla="*/ 421 h 615"/>
              <a:gd name="T10" fmla="*/ 482 w 490"/>
              <a:gd name="T11" fmla="*/ 561 h 615"/>
              <a:gd name="T12" fmla="*/ 451 w 490"/>
              <a:gd name="T13" fmla="*/ 611 h 615"/>
              <a:gd name="T14" fmla="*/ 371 w 490"/>
              <a:gd name="T15" fmla="*/ 610 h 615"/>
              <a:gd name="T16" fmla="*/ 211 w 490"/>
              <a:gd name="T17" fmla="*/ 526 h 615"/>
              <a:gd name="T18" fmla="*/ 11 w 490"/>
              <a:gd name="T19" fmla="*/ 336 h 615"/>
              <a:gd name="T20" fmla="*/ 14 w 490"/>
              <a:gd name="T21" fmla="*/ 280 h 615"/>
              <a:gd name="T22" fmla="*/ 153 w 490"/>
              <a:gd name="T23" fmla="*/ 142 h 615"/>
              <a:gd name="T24" fmla="*/ 323 w 490"/>
              <a:gd name="T25" fmla="*/ 24 h 615"/>
              <a:gd name="T26" fmla="*/ 414 w 490"/>
              <a:gd name="T27" fmla="*/ 0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0" h="615">
                <a:moveTo>
                  <a:pt x="414" y="0"/>
                </a:moveTo>
                <a:cubicBezTo>
                  <a:pt x="434" y="5"/>
                  <a:pt x="451" y="6"/>
                  <a:pt x="465" y="13"/>
                </a:cubicBezTo>
                <a:cubicBezTo>
                  <a:pt x="487" y="25"/>
                  <a:pt x="489" y="39"/>
                  <a:pt x="480" y="62"/>
                </a:cubicBezTo>
                <a:cubicBezTo>
                  <a:pt x="459" y="116"/>
                  <a:pt x="438" y="169"/>
                  <a:pt x="419" y="223"/>
                </a:cubicBezTo>
                <a:cubicBezTo>
                  <a:pt x="396" y="290"/>
                  <a:pt x="402" y="356"/>
                  <a:pt x="428" y="421"/>
                </a:cubicBezTo>
                <a:cubicBezTo>
                  <a:pt x="446" y="467"/>
                  <a:pt x="464" y="514"/>
                  <a:pt x="482" y="561"/>
                </a:cubicBezTo>
                <a:cubicBezTo>
                  <a:pt x="490" y="581"/>
                  <a:pt x="477" y="607"/>
                  <a:pt x="451" y="611"/>
                </a:cubicBezTo>
                <a:cubicBezTo>
                  <a:pt x="425" y="615"/>
                  <a:pt x="397" y="615"/>
                  <a:pt x="371" y="610"/>
                </a:cubicBezTo>
                <a:cubicBezTo>
                  <a:pt x="310" y="599"/>
                  <a:pt x="260" y="562"/>
                  <a:pt x="211" y="526"/>
                </a:cubicBezTo>
                <a:cubicBezTo>
                  <a:pt x="136" y="471"/>
                  <a:pt x="74" y="403"/>
                  <a:pt x="11" y="336"/>
                </a:cubicBezTo>
                <a:cubicBezTo>
                  <a:pt x="0" y="324"/>
                  <a:pt x="2" y="292"/>
                  <a:pt x="14" y="280"/>
                </a:cubicBezTo>
                <a:cubicBezTo>
                  <a:pt x="61" y="235"/>
                  <a:pt x="106" y="188"/>
                  <a:pt x="153" y="142"/>
                </a:cubicBezTo>
                <a:cubicBezTo>
                  <a:pt x="204" y="94"/>
                  <a:pt x="257" y="48"/>
                  <a:pt x="323" y="24"/>
                </a:cubicBezTo>
                <a:cubicBezTo>
                  <a:pt x="353" y="13"/>
                  <a:pt x="385" y="8"/>
                  <a:pt x="414" y="0"/>
                </a:cubicBezTo>
                <a:close/>
              </a:path>
            </a:pathLst>
          </a:custGeom>
          <a:solidFill>
            <a:schemeClr val="bg1">
              <a:lumMod val="85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114" name="Straight Arrow Connector 113">
            <a:extLst>
              <a:ext uri="{FF2B5EF4-FFF2-40B4-BE49-F238E27FC236}">
                <a16:creationId xmlns:a16="http://schemas.microsoft.com/office/drawing/2014/main" id="{4FD5E168-43D3-954F-A254-959C1CE2E09C}"/>
              </a:ext>
            </a:extLst>
          </p:cNvPr>
          <p:cNvCxnSpPr>
            <a:cxnSpLocks/>
          </p:cNvCxnSpPr>
          <p:nvPr/>
        </p:nvCxnSpPr>
        <p:spPr>
          <a:xfrm flipV="1">
            <a:off x="1057154" y="2303147"/>
            <a:ext cx="713650" cy="821876"/>
          </a:xfrm>
          <a:prstGeom prst="straightConnector1">
            <a:avLst/>
          </a:prstGeom>
          <a:ln w="31750">
            <a:solidFill>
              <a:schemeClr val="accent1"/>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F1701A7D-48EB-3045-A878-2D2B5E585A7C}"/>
              </a:ext>
            </a:extLst>
          </p:cNvPr>
          <p:cNvCxnSpPr>
            <a:cxnSpLocks/>
          </p:cNvCxnSpPr>
          <p:nvPr/>
        </p:nvCxnSpPr>
        <p:spPr>
          <a:xfrm flipV="1">
            <a:off x="3497170" y="2366789"/>
            <a:ext cx="662147" cy="758233"/>
          </a:xfrm>
          <a:prstGeom prst="straightConnector1">
            <a:avLst/>
          </a:prstGeom>
          <a:ln w="31750">
            <a:solidFill>
              <a:schemeClr val="accent1"/>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C54916B2-8EC4-6846-A1D5-22E998E47C52}"/>
              </a:ext>
            </a:extLst>
          </p:cNvPr>
          <p:cNvCxnSpPr>
            <a:cxnSpLocks/>
          </p:cNvCxnSpPr>
          <p:nvPr/>
        </p:nvCxnSpPr>
        <p:spPr>
          <a:xfrm flipV="1">
            <a:off x="2291014" y="2356820"/>
            <a:ext cx="659323" cy="768202"/>
          </a:xfrm>
          <a:prstGeom prst="straightConnector1">
            <a:avLst/>
          </a:prstGeom>
          <a:ln w="31750">
            <a:solidFill>
              <a:schemeClr val="accent1"/>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55463ED9-D135-2E4E-B727-D0254ADF1054}"/>
              </a:ext>
            </a:extLst>
          </p:cNvPr>
          <p:cNvCxnSpPr>
            <a:cxnSpLocks/>
          </p:cNvCxnSpPr>
          <p:nvPr/>
        </p:nvCxnSpPr>
        <p:spPr>
          <a:xfrm>
            <a:off x="1053440" y="1427215"/>
            <a:ext cx="708994" cy="817178"/>
          </a:xfrm>
          <a:prstGeom prst="straightConnector1">
            <a:avLst/>
          </a:prstGeom>
          <a:ln w="31750">
            <a:solidFill>
              <a:schemeClr val="accent1"/>
            </a:solidFill>
            <a:prstDash val="solid"/>
            <a:headEnd w="med" len="med"/>
            <a:tailEnd type="none" w="lg" len="lg"/>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6A972E00-E5C1-9444-8E3F-90BEE415D052}"/>
              </a:ext>
            </a:extLst>
          </p:cNvPr>
          <p:cNvCxnSpPr>
            <a:cxnSpLocks/>
          </p:cNvCxnSpPr>
          <p:nvPr/>
        </p:nvCxnSpPr>
        <p:spPr>
          <a:xfrm>
            <a:off x="3493456" y="1427215"/>
            <a:ext cx="642147" cy="780464"/>
          </a:xfrm>
          <a:prstGeom prst="straightConnector1">
            <a:avLst/>
          </a:prstGeom>
          <a:ln w="31750">
            <a:solidFill>
              <a:schemeClr val="accent1"/>
            </a:solidFill>
            <a:prstDash val="solid"/>
            <a:headEnd w="med" len="med"/>
            <a:tailEnd type="none" w="lg" len="lg"/>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4FA0E3BD-9A69-9C4F-8777-93E44F0C77DB}"/>
              </a:ext>
            </a:extLst>
          </p:cNvPr>
          <p:cNvCxnSpPr>
            <a:cxnSpLocks/>
          </p:cNvCxnSpPr>
          <p:nvPr/>
        </p:nvCxnSpPr>
        <p:spPr>
          <a:xfrm>
            <a:off x="2287300" y="1427215"/>
            <a:ext cx="678880" cy="790989"/>
          </a:xfrm>
          <a:prstGeom prst="straightConnector1">
            <a:avLst/>
          </a:prstGeom>
          <a:ln w="31750">
            <a:solidFill>
              <a:schemeClr val="accent1"/>
            </a:solidFill>
            <a:prstDash val="solid"/>
            <a:headEnd w="med" len="med"/>
            <a:tailEnd type="none" w="lg" len="lg"/>
          </a:ln>
        </p:spPr>
        <p:style>
          <a:lnRef idx="1">
            <a:schemeClr val="accent1"/>
          </a:lnRef>
          <a:fillRef idx="0">
            <a:schemeClr val="accent1"/>
          </a:fillRef>
          <a:effectRef idx="0">
            <a:schemeClr val="accent1"/>
          </a:effectRef>
          <a:fontRef idx="minor">
            <a:schemeClr val="tx1"/>
          </a:fontRef>
        </p:style>
      </p:cxnSp>
      <p:sp>
        <p:nvSpPr>
          <p:cNvPr id="120" name="Rectangle: Rounded Corners 155">
            <a:extLst>
              <a:ext uri="{FF2B5EF4-FFF2-40B4-BE49-F238E27FC236}">
                <a16:creationId xmlns:a16="http://schemas.microsoft.com/office/drawing/2014/main" id="{2B7F1C93-AEF9-8D48-B622-0F15779905F4}"/>
              </a:ext>
            </a:extLst>
          </p:cNvPr>
          <p:cNvSpPr/>
          <p:nvPr/>
        </p:nvSpPr>
        <p:spPr>
          <a:xfrm>
            <a:off x="448141" y="2732924"/>
            <a:ext cx="1080000" cy="432000"/>
          </a:xfrm>
          <a:prstGeom prst="roundRect">
            <a:avLst/>
          </a:prstGeom>
          <a:solidFill>
            <a:srgbClr val="006F4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Arial"/>
                <a:ea typeface="+mn-ea"/>
                <a:cs typeface="+mn-cs"/>
              </a:rPr>
              <a:t>WORKFORCE</a:t>
            </a:r>
            <a:endParaRPr kumimoji="0" lang="en-GB" sz="800" b="1"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GB" sz="800" b="1" dirty="0">
                <a:solidFill>
                  <a:prstClr val="white"/>
                </a:solidFill>
                <a:latin typeface="Arial"/>
              </a:rPr>
              <a:t>GPs / Pharmacist / Nurses</a:t>
            </a:r>
            <a:endParaRPr kumimoji="0" lang="en-GB" sz="800" b="1" i="0" u="none" strike="noStrike" kern="1200" cap="none" spc="0" normalizeH="0" baseline="0" noProof="0" dirty="0">
              <a:ln>
                <a:noFill/>
              </a:ln>
              <a:solidFill>
                <a:prstClr val="white"/>
              </a:solidFill>
              <a:effectLst/>
              <a:uLnTx/>
              <a:uFillTx/>
              <a:latin typeface="Arial"/>
              <a:ea typeface="+mn-ea"/>
              <a:cs typeface="+mn-cs"/>
            </a:endParaRPr>
          </a:p>
        </p:txBody>
      </p:sp>
      <p:sp>
        <p:nvSpPr>
          <p:cNvPr id="121" name="Rectangle: Rounded Corners 156">
            <a:extLst>
              <a:ext uri="{FF2B5EF4-FFF2-40B4-BE49-F238E27FC236}">
                <a16:creationId xmlns:a16="http://schemas.microsoft.com/office/drawing/2014/main" id="{C9F18100-4D62-1442-B858-013DC0122F17}"/>
              </a:ext>
            </a:extLst>
          </p:cNvPr>
          <p:cNvSpPr/>
          <p:nvPr/>
        </p:nvSpPr>
        <p:spPr>
          <a:xfrm>
            <a:off x="1682001" y="2732924"/>
            <a:ext cx="1080000" cy="432000"/>
          </a:xfrm>
          <a:prstGeom prst="roundRect">
            <a:avLst/>
          </a:prstGeom>
          <a:solidFill>
            <a:srgbClr val="006F4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Arial"/>
                <a:ea typeface="+mn-ea"/>
                <a:cs typeface="+mn-cs"/>
              </a:rPr>
              <a:t>FINANCE &amp; LEADERSHIP</a:t>
            </a:r>
          </a:p>
        </p:txBody>
      </p:sp>
      <p:sp>
        <p:nvSpPr>
          <p:cNvPr id="122" name="Rectangle: Rounded Corners 157">
            <a:extLst>
              <a:ext uri="{FF2B5EF4-FFF2-40B4-BE49-F238E27FC236}">
                <a16:creationId xmlns:a16="http://schemas.microsoft.com/office/drawing/2014/main" id="{0C56A89F-D87C-0346-8A54-0CBC1CE0DB74}"/>
              </a:ext>
            </a:extLst>
          </p:cNvPr>
          <p:cNvSpPr/>
          <p:nvPr/>
        </p:nvSpPr>
        <p:spPr>
          <a:xfrm>
            <a:off x="2888157" y="2732924"/>
            <a:ext cx="1080000" cy="432000"/>
          </a:xfrm>
          <a:prstGeom prst="roundRect">
            <a:avLst/>
          </a:prstGeom>
          <a:solidFill>
            <a:srgbClr val="006F4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Arial"/>
                <a:ea typeface="+mn-ea"/>
                <a:cs typeface="+mn-cs"/>
              </a:rPr>
              <a:t>PERSONAL</a:t>
            </a:r>
            <a:endParaRPr kumimoji="0" lang="en-GB" sz="800" b="1" i="0" u="none" strike="noStrike" kern="1200" cap="none" spc="0" normalizeH="0" baseline="0" noProof="0" dirty="0">
              <a:ln>
                <a:noFill/>
              </a:ln>
              <a:solidFill>
                <a:prstClr val="white"/>
              </a:solidFill>
              <a:effectLst/>
              <a:uLnTx/>
              <a:uFillTx/>
              <a:latin typeface="Arial"/>
              <a:ea typeface="+mn-ea"/>
              <a:cs typeface="+mn-cs"/>
            </a:endParaRPr>
          </a:p>
        </p:txBody>
      </p:sp>
      <p:sp>
        <p:nvSpPr>
          <p:cNvPr id="123" name="Rectangle: Rounded Corners 158">
            <a:extLst>
              <a:ext uri="{FF2B5EF4-FFF2-40B4-BE49-F238E27FC236}">
                <a16:creationId xmlns:a16="http://schemas.microsoft.com/office/drawing/2014/main" id="{73618091-7BCF-D84B-B44C-0A3FBEF4E8E2}"/>
              </a:ext>
            </a:extLst>
          </p:cNvPr>
          <p:cNvSpPr/>
          <p:nvPr/>
        </p:nvSpPr>
        <p:spPr>
          <a:xfrm>
            <a:off x="506595" y="1345460"/>
            <a:ext cx="1080000" cy="432000"/>
          </a:xfrm>
          <a:prstGeom prst="roundRect">
            <a:avLst/>
          </a:prstGeom>
          <a:solidFill>
            <a:srgbClr val="006F4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Arial"/>
                <a:ea typeface="+mn-ea"/>
                <a:cs typeface="+mn-cs"/>
              </a:rPr>
              <a:t>ENVIRONMENT</a:t>
            </a:r>
            <a:endParaRPr lang="en-GB" sz="800" b="1" dirty="0">
              <a:solidFill>
                <a:prstClr val="white"/>
              </a:solidFill>
              <a:latin typeface="Arial"/>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uLnTx/>
                <a:uFillTx/>
                <a:latin typeface="Arial"/>
                <a:ea typeface="+mn-ea"/>
                <a:cs typeface="+mn-cs"/>
              </a:rPr>
              <a:t>Propellant &amp; Plastic</a:t>
            </a:r>
          </a:p>
        </p:txBody>
      </p:sp>
      <p:sp>
        <p:nvSpPr>
          <p:cNvPr id="124" name="Rectangle: Rounded Corners 159">
            <a:extLst>
              <a:ext uri="{FF2B5EF4-FFF2-40B4-BE49-F238E27FC236}">
                <a16:creationId xmlns:a16="http://schemas.microsoft.com/office/drawing/2014/main" id="{56722B32-58A3-8842-AE0D-779B7B44540A}"/>
              </a:ext>
            </a:extLst>
          </p:cNvPr>
          <p:cNvSpPr/>
          <p:nvPr/>
        </p:nvSpPr>
        <p:spPr>
          <a:xfrm>
            <a:off x="1740455" y="1345460"/>
            <a:ext cx="1080000" cy="432000"/>
          </a:xfrm>
          <a:prstGeom prst="roundRect">
            <a:avLst/>
          </a:prstGeom>
          <a:solidFill>
            <a:srgbClr val="006F4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Arial"/>
                <a:ea typeface="+mn-ea"/>
                <a:cs typeface="+mn-cs"/>
              </a:rPr>
              <a:t>INFORMATION</a:t>
            </a:r>
            <a:endParaRPr kumimoji="0" lang="en-GB" sz="800" b="1"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GB" sz="800" b="1" dirty="0">
                <a:solidFill>
                  <a:prstClr val="white"/>
                </a:solidFill>
                <a:latin typeface="Arial"/>
              </a:rPr>
              <a:t>Coding</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uLnTx/>
                <a:uFillTx/>
                <a:latin typeface="Arial"/>
                <a:ea typeface="+mn-ea"/>
                <a:cs typeface="+mn-cs"/>
              </a:rPr>
              <a:t>Public Information</a:t>
            </a:r>
          </a:p>
        </p:txBody>
      </p:sp>
      <p:sp>
        <p:nvSpPr>
          <p:cNvPr id="125" name="Rectangle: Rounded Corners 160">
            <a:extLst>
              <a:ext uri="{FF2B5EF4-FFF2-40B4-BE49-F238E27FC236}">
                <a16:creationId xmlns:a16="http://schemas.microsoft.com/office/drawing/2014/main" id="{90CA28E8-139C-3143-A637-085D3DC68D29}"/>
              </a:ext>
            </a:extLst>
          </p:cNvPr>
          <p:cNvSpPr/>
          <p:nvPr/>
        </p:nvSpPr>
        <p:spPr>
          <a:xfrm>
            <a:off x="2946611" y="1345460"/>
            <a:ext cx="1080000" cy="432000"/>
          </a:xfrm>
          <a:prstGeom prst="roundRect">
            <a:avLst/>
          </a:prstGeom>
          <a:solidFill>
            <a:srgbClr val="006F4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Arial"/>
                <a:ea typeface="+mn-ea"/>
                <a:cs typeface="+mn-cs"/>
              </a:rPr>
              <a:t>MEDICINES</a:t>
            </a:r>
            <a:endParaRPr kumimoji="0" lang="en-GB" sz="800" b="1"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GB" sz="800" b="1" dirty="0">
                <a:solidFill>
                  <a:prstClr val="white"/>
                </a:solidFill>
                <a:latin typeface="Arial"/>
              </a:rPr>
              <a:t>ICS: SABA Ratio</a:t>
            </a:r>
          </a:p>
          <a:p>
            <a:pPr marL="0" marR="0" lvl="0" indent="0" algn="ctr" defTabSz="685800" rtl="0" eaLnBrk="1" fontAlgn="auto" latinLnBrk="0" hangingPunct="1">
              <a:lnSpc>
                <a:spcPct val="100000"/>
              </a:lnSpc>
              <a:spcBef>
                <a:spcPts val="0"/>
              </a:spcBef>
              <a:spcAft>
                <a:spcPts val="0"/>
              </a:spcAft>
              <a:buClrTx/>
              <a:buSzTx/>
              <a:buFontTx/>
              <a:buNone/>
              <a:tabLst/>
              <a:defRPr/>
            </a:pPr>
            <a:r>
              <a:rPr lang="en-GB" sz="800" b="1" dirty="0">
                <a:solidFill>
                  <a:prstClr val="white"/>
                </a:solidFill>
                <a:latin typeface="Arial"/>
              </a:rPr>
              <a:t>Inhaler Use</a:t>
            </a:r>
          </a:p>
        </p:txBody>
      </p:sp>
      <p:sp>
        <p:nvSpPr>
          <p:cNvPr id="52" name="Shape 51">
            <a:extLst>
              <a:ext uri="{FF2B5EF4-FFF2-40B4-BE49-F238E27FC236}">
                <a16:creationId xmlns:a16="http://schemas.microsoft.com/office/drawing/2014/main" id="{6A8798A1-DF24-1C4B-AA82-ADC9ACAC7502}"/>
              </a:ext>
            </a:extLst>
          </p:cNvPr>
          <p:cNvSpPr/>
          <p:nvPr/>
        </p:nvSpPr>
        <p:spPr>
          <a:xfrm rot="700052" flipH="1">
            <a:off x="3807391" y="2403643"/>
            <a:ext cx="2463320" cy="2753635"/>
          </a:xfrm>
          <a:prstGeom prst="swooshArrow">
            <a:avLst>
              <a:gd name="adj1" fmla="val 12703"/>
              <a:gd name="adj2" fmla="val 14997"/>
            </a:avLst>
          </a:prstGeom>
          <a:solidFill>
            <a:srgbClr val="1EB53A"/>
          </a:solidFill>
          <a:ln>
            <a:no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Freeform 46">
            <a:extLst>
              <a:ext uri="{FF2B5EF4-FFF2-40B4-BE49-F238E27FC236}">
                <a16:creationId xmlns:a16="http://schemas.microsoft.com/office/drawing/2014/main" id="{E9AAB28C-34ED-7A47-8983-6936442A016B}"/>
              </a:ext>
            </a:extLst>
          </p:cNvPr>
          <p:cNvSpPr/>
          <p:nvPr/>
        </p:nvSpPr>
        <p:spPr>
          <a:xfrm rot="4120979">
            <a:off x="7980667" y="790271"/>
            <a:ext cx="2919942" cy="2919942"/>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solidFill>
            <a:srgbClr val="006F44"/>
          </a:solidFill>
          <a:effectLst>
            <a:outerShdw blurRad="63500" sx="102000" sy="102000" algn="ctr" rotWithShape="0">
              <a:prstClr val="black">
                <a:alpha val="40000"/>
              </a:prstClr>
            </a:outerShdw>
          </a:effectLst>
          <a:scene3d>
            <a:camera prst="orthographicFront"/>
            <a:lightRig rig="flat" dir="t"/>
          </a:scene3d>
          <a:sp3d prstMaterial="plastic"/>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052983" tIns="428752" rIns="1052982" bIns="2460752" numCol="1" spcCol="1270" anchor="ctr" anchorCtr="0">
            <a:noAutofit/>
            <a:sp3d/>
          </a:bodyPr>
          <a:lstStyle/>
          <a:p>
            <a:pPr marL="0" lvl="0" indent="0" algn="ctr" defTabSz="1155700">
              <a:lnSpc>
                <a:spcPct val="90000"/>
              </a:lnSpc>
              <a:spcBef>
                <a:spcPct val="0"/>
              </a:spcBef>
              <a:spcAft>
                <a:spcPct val="35000"/>
              </a:spcAft>
              <a:buNone/>
            </a:pPr>
            <a:endParaRPr lang="en-US" sz="2600" kern="1200"/>
          </a:p>
        </p:txBody>
      </p:sp>
      <p:sp>
        <p:nvSpPr>
          <p:cNvPr id="48" name="Rectangle 47">
            <a:extLst>
              <a:ext uri="{FF2B5EF4-FFF2-40B4-BE49-F238E27FC236}">
                <a16:creationId xmlns:a16="http://schemas.microsoft.com/office/drawing/2014/main" id="{5779DF9C-7F80-D241-8B29-953AABE4B040}"/>
              </a:ext>
            </a:extLst>
          </p:cNvPr>
          <p:cNvSpPr/>
          <p:nvPr/>
        </p:nvSpPr>
        <p:spPr>
          <a:xfrm rot="2867776">
            <a:off x="7611791" y="938196"/>
            <a:ext cx="2734240" cy="3328374"/>
          </a:xfrm>
          <a:prstGeom prst="rect">
            <a:avLst/>
          </a:prstGeom>
          <a:noFill/>
        </p:spPr>
        <p:txBody>
          <a:bodyPr spcFirstLastPara="1" wrap="square" lIns="91440" tIns="45720" rIns="91440" bIns="45720" numCol="1" anchor="t">
            <a:prstTxWarp prst="textArchUp">
              <a:avLst/>
            </a:prstTxWarp>
            <a:spAutoFit/>
          </a:bodyPr>
          <a:lstStyle/>
          <a:p>
            <a:pPr algn="ctr"/>
            <a:r>
              <a:rPr lang="en-US" sz="1400" dirty="0">
                <a:solidFill>
                  <a:schemeClr val="bg1"/>
                </a:solidFill>
              </a:rPr>
              <a:t>Netherlands, Greece</a:t>
            </a:r>
          </a:p>
          <a:p>
            <a:pPr algn="ctr"/>
            <a:r>
              <a:rPr lang="en-US" sz="1400" dirty="0">
                <a:solidFill>
                  <a:schemeClr val="bg1"/>
                </a:solidFill>
              </a:rPr>
              <a:t>  France  Vietnam</a:t>
            </a:r>
            <a:endParaRPr lang="en-US" sz="1400" b="0" cap="none" spc="0" dirty="0">
              <a:solidFill>
                <a:schemeClr val="bg1"/>
              </a:solidFill>
              <a:cs typeface="Arial"/>
            </a:endParaRPr>
          </a:p>
        </p:txBody>
      </p:sp>
      <p:sp>
        <p:nvSpPr>
          <p:cNvPr id="45" name="Freeform 44">
            <a:extLst>
              <a:ext uri="{FF2B5EF4-FFF2-40B4-BE49-F238E27FC236}">
                <a16:creationId xmlns:a16="http://schemas.microsoft.com/office/drawing/2014/main" id="{3AB943A1-4554-6249-B7AF-A5BCF3C5D551}"/>
              </a:ext>
            </a:extLst>
          </p:cNvPr>
          <p:cNvSpPr/>
          <p:nvPr/>
        </p:nvSpPr>
        <p:spPr>
          <a:xfrm rot="4120979">
            <a:off x="7940121" y="1232193"/>
            <a:ext cx="2402040" cy="2402040"/>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solidFill>
            <a:srgbClr val="006F44"/>
          </a:solidFill>
          <a:effectLst>
            <a:outerShdw blurRad="63500" sx="102000" sy="102000" algn="ctr" rotWithShape="0">
              <a:prstClr val="black">
                <a:alpha val="40000"/>
              </a:prstClr>
            </a:outerShdw>
          </a:effectLst>
          <a:scene3d>
            <a:camera prst="orthographicFront"/>
            <a:lightRig rig="flat" dir="t"/>
          </a:scene3d>
          <a:sp3d prstMaterial="plastic"/>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052983" tIns="428752" rIns="1052982" bIns="2460752" numCol="1" spcCol="1270" anchor="ctr" anchorCtr="0">
            <a:noAutofit/>
            <a:sp3d/>
          </a:bodyPr>
          <a:lstStyle/>
          <a:p>
            <a:pPr marL="0" lvl="0" indent="0" algn="ctr" defTabSz="1155700">
              <a:lnSpc>
                <a:spcPct val="90000"/>
              </a:lnSpc>
              <a:spcBef>
                <a:spcPct val="0"/>
              </a:spcBef>
              <a:spcAft>
                <a:spcPct val="35000"/>
              </a:spcAft>
              <a:buNone/>
            </a:pPr>
            <a:endParaRPr lang="en-US" sz="2600" kern="1200"/>
          </a:p>
        </p:txBody>
      </p:sp>
      <p:sp>
        <p:nvSpPr>
          <p:cNvPr id="46" name="Rectangle 45">
            <a:extLst>
              <a:ext uri="{FF2B5EF4-FFF2-40B4-BE49-F238E27FC236}">
                <a16:creationId xmlns:a16="http://schemas.microsoft.com/office/drawing/2014/main" id="{0A05BCBB-17A4-644D-A788-F14E62CEE569}"/>
              </a:ext>
            </a:extLst>
          </p:cNvPr>
          <p:cNvSpPr/>
          <p:nvPr/>
        </p:nvSpPr>
        <p:spPr>
          <a:xfrm rot="2867776">
            <a:off x="7472729" y="1452944"/>
            <a:ext cx="2249276" cy="2738030"/>
          </a:xfrm>
          <a:prstGeom prst="rect">
            <a:avLst/>
          </a:prstGeom>
          <a:noFill/>
        </p:spPr>
        <p:txBody>
          <a:bodyPr wrap="square" lIns="91440" tIns="45720" rIns="91440" bIns="45720">
            <a:prstTxWarp prst="textArchUp">
              <a:avLst/>
            </a:prstTxWarp>
            <a:spAutoFit/>
          </a:bodyPr>
          <a:lstStyle/>
          <a:p>
            <a:pPr algn="ctr"/>
            <a:r>
              <a:rPr lang="en-US" sz="1400" dirty="0">
                <a:solidFill>
                  <a:schemeClr val="bg1"/>
                </a:solidFill>
              </a:rPr>
              <a:t>New Cultures</a:t>
            </a:r>
          </a:p>
          <a:p>
            <a:pPr algn="ctr"/>
            <a:r>
              <a:rPr lang="en-US" sz="1400" b="0" cap="none" spc="0" dirty="0">
                <a:ln w="0"/>
                <a:solidFill>
                  <a:schemeClr val="bg1"/>
                </a:solidFill>
              </a:rPr>
              <a:t>&amp; </a:t>
            </a:r>
            <a:r>
              <a:rPr lang="en-US" sz="1400" dirty="0">
                <a:ln w="0"/>
                <a:solidFill>
                  <a:schemeClr val="bg1"/>
                </a:solidFill>
              </a:rPr>
              <a:t>Languages</a:t>
            </a:r>
            <a:endParaRPr lang="en-US" sz="1400" b="0" cap="none" spc="0" dirty="0">
              <a:ln w="0"/>
              <a:solidFill>
                <a:schemeClr val="bg1"/>
              </a:solidFill>
            </a:endParaRPr>
          </a:p>
        </p:txBody>
      </p:sp>
      <p:sp>
        <p:nvSpPr>
          <p:cNvPr id="4" name="TextBox 3">
            <a:extLst>
              <a:ext uri="{FF2B5EF4-FFF2-40B4-BE49-F238E27FC236}">
                <a16:creationId xmlns:a16="http://schemas.microsoft.com/office/drawing/2014/main" id="{C9A65A3B-CC14-7643-B1E0-79B2B8027EBD}"/>
              </a:ext>
            </a:extLst>
          </p:cNvPr>
          <p:cNvSpPr txBox="1"/>
          <p:nvPr/>
        </p:nvSpPr>
        <p:spPr>
          <a:xfrm>
            <a:off x="702206" y="374033"/>
            <a:ext cx="226800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EB53A"/>
                </a:solidFill>
                <a:effectLst/>
                <a:uLnTx/>
                <a:uFillTx/>
                <a:latin typeface="Arial"/>
                <a:ea typeface="+mn-ea"/>
                <a:cs typeface="+mn-cs"/>
              </a:rPr>
              <a:t>Kickstarting action</a:t>
            </a:r>
            <a:br>
              <a:rPr kumimoji="0" lang="en-US" sz="1600" b="1" i="0" u="none" strike="noStrike" kern="1200" cap="none" spc="0" normalizeH="0" baseline="0" noProof="0" dirty="0">
                <a:ln>
                  <a:noFill/>
                </a:ln>
                <a:solidFill>
                  <a:srgbClr val="1EB53A"/>
                </a:solidFill>
                <a:effectLst/>
                <a:uLnTx/>
                <a:uFillTx/>
                <a:latin typeface="Arial"/>
                <a:ea typeface="+mn-ea"/>
                <a:cs typeface="+mn-cs"/>
              </a:rPr>
            </a:br>
            <a:r>
              <a:rPr kumimoji="0" lang="en-US" sz="1200" b="1" i="0" u="none" strike="noStrike" kern="1200" cap="none" spc="0" normalizeH="0" baseline="0" noProof="0" dirty="0">
                <a:ln>
                  <a:noFill/>
                </a:ln>
                <a:solidFill>
                  <a:srgbClr val="1EB53A"/>
                </a:solidFill>
                <a:effectLst/>
                <a:uLnTx/>
                <a:uFillTx/>
                <a:latin typeface="Arial"/>
                <a:ea typeface="+mn-ea"/>
                <a:cs typeface="+mn-cs"/>
              </a:rPr>
              <a:t>Emerging and building momentum</a:t>
            </a:r>
          </a:p>
        </p:txBody>
      </p:sp>
      <p:sp>
        <p:nvSpPr>
          <p:cNvPr id="5" name="TextBox 4">
            <a:extLst>
              <a:ext uri="{FF2B5EF4-FFF2-40B4-BE49-F238E27FC236}">
                <a16:creationId xmlns:a16="http://schemas.microsoft.com/office/drawing/2014/main" id="{28DE594F-6655-0447-B453-1D633B6ECB18}"/>
              </a:ext>
            </a:extLst>
          </p:cNvPr>
          <p:cNvSpPr txBox="1"/>
          <p:nvPr/>
        </p:nvSpPr>
        <p:spPr>
          <a:xfrm>
            <a:off x="3438818" y="374033"/>
            <a:ext cx="2268000" cy="707886"/>
          </a:xfrm>
          <a:prstGeom prst="rect">
            <a:avLst/>
          </a:prstGeom>
          <a:noFill/>
        </p:spPr>
        <p:txBody>
          <a:bodyPr wrap="square" rtlCol="0">
            <a:spAutoFit/>
          </a:bodyPr>
          <a:lstStyle/>
          <a:p>
            <a:pPr marL="12700" marR="0" lvl="1" defTabSz="457200" rtl="0" eaLnBrk="1" fontAlgn="auto" latinLnBrk="0" hangingPunct="1">
              <a:lnSpc>
                <a:spcPct val="100000"/>
              </a:lnSpc>
              <a:spcBef>
                <a:spcPts val="0"/>
              </a:spcBef>
              <a:spcAft>
                <a:spcPts val="0"/>
              </a:spcAft>
              <a:buClrTx/>
              <a:buSzTx/>
              <a:buFontTx/>
              <a:buNone/>
              <a:defRPr/>
            </a:pPr>
            <a:r>
              <a:rPr kumimoji="0" lang="en-US" sz="1600" b="1" i="0" u="none" strike="noStrike" kern="1200" cap="none" spc="0" normalizeH="0" baseline="0" noProof="0" dirty="0">
                <a:ln>
                  <a:noFill/>
                </a:ln>
                <a:solidFill>
                  <a:srgbClr val="1EB53A"/>
                </a:solidFill>
                <a:effectLst/>
                <a:uLnTx/>
                <a:uFillTx/>
                <a:latin typeface="Arial"/>
                <a:ea typeface="+mn-ea"/>
                <a:cs typeface="+mn-cs"/>
              </a:rPr>
              <a:t>Nurturing voices</a:t>
            </a:r>
            <a:br>
              <a:rPr kumimoji="0" lang="en-US" sz="1600" b="1" i="0" u="none" strike="noStrike" kern="1200" cap="none" spc="0" normalizeH="0" baseline="0" noProof="0" dirty="0">
                <a:ln>
                  <a:noFill/>
                </a:ln>
                <a:solidFill>
                  <a:srgbClr val="1EB53A"/>
                </a:solidFill>
                <a:effectLst/>
                <a:uLnTx/>
                <a:uFillTx/>
                <a:latin typeface="Arial"/>
                <a:ea typeface="+mn-ea"/>
                <a:cs typeface="+mn-cs"/>
              </a:rPr>
            </a:br>
            <a:r>
              <a:rPr kumimoji="0" lang="en-US" sz="1200" b="1" i="0" u="none" strike="noStrike" kern="1200" cap="none" spc="0" normalizeH="0" baseline="0" noProof="0" dirty="0">
                <a:ln>
                  <a:noFill/>
                </a:ln>
                <a:solidFill>
                  <a:srgbClr val="1EB53A"/>
                </a:solidFill>
                <a:effectLst/>
                <a:uLnTx/>
                <a:uFillTx/>
                <a:latin typeface="Arial"/>
                <a:ea typeface="+mn-ea"/>
                <a:cs typeface="+mn-cs"/>
              </a:rPr>
              <a:t>Cultivating diverse interests and motivations</a:t>
            </a:r>
          </a:p>
        </p:txBody>
      </p:sp>
      <p:sp>
        <p:nvSpPr>
          <p:cNvPr id="6" name="TextBox 5">
            <a:extLst>
              <a:ext uri="{FF2B5EF4-FFF2-40B4-BE49-F238E27FC236}">
                <a16:creationId xmlns:a16="http://schemas.microsoft.com/office/drawing/2014/main" id="{15CB17D6-72FF-D24C-AE6E-E63E7B008977}"/>
              </a:ext>
            </a:extLst>
          </p:cNvPr>
          <p:cNvSpPr txBox="1"/>
          <p:nvPr/>
        </p:nvSpPr>
        <p:spPr>
          <a:xfrm>
            <a:off x="6448700" y="422879"/>
            <a:ext cx="284400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EB53A"/>
                </a:solidFill>
                <a:effectLst/>
                <a:uLnTx/>
                <a:uFillTx/>
                <a:latin typeface="Arial"/>
                <a:ea typeface="+mn-ea"/>
                <a:cs typeface="+mn-cs"/>
              </a:rPr>
              <a:t>Influencing and interacting</a:t>
            </a:r>
            <a:br>
              <a:rPr kumimoji="0" lang="en-US" sz="1600" b="1" i="0" u="none" strike="noStrike" kern="1200" cap="none" spc="0" normalizeH="0" baseline="0" noProof="0" dirty="0">
                <a:ln>
                  <a:noFill/>
                </a:ln>
                <a:solidFill>
                  <a:srgbClr val="1EB53A"/>
                </a:solidFill>
                <a:effectLst/>
                <a:uLnTx/>
                <a:uFillTx/>
                <a:latin typeface="Arial"/>
                <a:ea typeface="+mn-ea"/>
                <a:cs typeface="+mn-cs"/>
              </a:rPr>
            </a:br>
            <a:r>
              <a:rPr kumimoji="0" lang="en-US" sz="1200" b="1" i="0" u="none" strike="noStrike" kern="1200" cap="none" spc="0" normalizeH="0" baseline="0" noProof="0" dirty="0">
                <a:ln>
                  <a:noFill/>
                </a:ln>
                <a:solidFill>
                  <a:srgbClr val="1EB53A"/>
                </a:solidFill>
                <a:effectLst/>
                <a:uLnTx/>
                <a:uFillTx/>
                <a:latin typeface="Arial"/>
                <a:ea typeface="+mn-ea"/>
                <a:cs typeface="+mn-cs"/>
              </a:rPr>
              <a:t>Navigating a complex array of relationships</a:t>
            </a:r>
          </a:p>
        </p:txBody>
      </p:sp>
      <p:sp>
        <p:nvSpPr>
          <p:cNvPr id="8" name="Slide Number Placeholder 4">
            <a:extLst>
              <a:ext uri="{FF2B5EF4-FFF2-40B4-BE49-F238E27FC236}">
                <a16:creationId xmlns:a16="http://schemas.microsoft.com/office/drawing/2014/main" id="{9C10C5B3-91EE-E347-87DF-24A203F87770}"/>
              </a:ext>
            </a:extLst>
          </p:cNvPr>
          <p:cNvSpPr txBox="1">
            <a:spLocks/>
          </p:cNvSpPr>
          <p:nvPr/>
        </p:nvSpPr>
        <p:spPr>
          <a:xfrm>
            <a:off x="2882713" y="422879"/>
            <a:ext cx="548640" cy="548640"/>
          </a:xfrm>
          <a:prstGeom prst="ellipse">
            <a:avLst/>
          </a:prstGeom>
          <a:solidFill>
            <a:srgbClr val="006F44"/>
          </a:solidFill>
        </p:spPr>
        <p:txBody>
          <a:bodyPr vert="horz" lIns="91440" tIns="45720" rIns="91440" bIns="45720" rtlCol="0" anchor="ctr">
            <a:normAutofit/>
          </a:bodyPr>
          <a:lstStyle>
            <a:defPPr>
              <a:defRPr lang="en-GB"/>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60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Calibri" panose="020F0502020204030204"/>
                <a:ea typeface="+mn-ea"/>
                <a:cs typeface="+mn-cs"/>
              </a:rPr>
              <a:t>2</a:t>
            </a:r>
          </a:p>
        </p:txBody>
      </p:sp>
      <p:sp>
        <p:nvSpPr>
          <p:cNvPr id="9" name="Slide Number Placeholder 4">
            <a:extLst>
              <a:ext uri="{FF2B5EF4-FFF2-40B4-BE49-F238E27FC236}">
                <a16:creationId xmlns:a16="http://schemas.microsoft.com/office/drawing/2014/main" id="{D99CB685-A474-C14A-9D89-046C53E9A99A}"/>
              </a:ext>
            </a:extLst>
          </p:cNvPr>
          <p:cNvSpPr txBox="1">
            <a:spLocks/>
          </p:cNvSpPr>
          <p:nvPr/>
        </p:nvSpPr>
        <p:spPr>
          <a:xfrm>
            <a:off x="5892595" y="471725"/>
            <a:ext cx="548640" cy="548640"/>
          </a:xfrm>
          <a:prstGeom prst="ellipse">
            <a:avLst/>
          </a:prstGeom>
          <a:solidFill>
            <a:srgbClr val="006F44"/>
          </a:solidFill>
        </p:spPr>
        <p:txBody>
          <a:bodyPr vert="horz" lIns="91440" tIns="45720" rIns="91440" bIns="45720" rtlCol="0" anchor="ctr">
            <a:normAutofit/>
          </a:bodyPr>
          <a:lstStyle>
            <a:defPPr>
              <a:defRPr lang="en-GB"/>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60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Calibri" panose="020F0502020204030204"/>
                <a:ea typeface="+mn-ea"/>
                <a:cs typeface="+mn-cs"/>
              </a:rPr>
              <a:t>3</a:t>
            </a:r>
          </a:p>
        </p:txBody>
      </p:sp>
      <p:sp>
        <p:nvSpPr>
          <p:cNvPr id="27" name="Freeform 26">
            <a:extLst>
              <a:ext uri="{FF2B5EF4-FFF2-40B4-BE49-F238E27FC236}">
                <a16:creationId xmlns:a16="http://schemas.microsoft.com/office/drawing/2014/main" id="{DF0C6616-8AD6-4F44-B128-30DC409E43CE}"/>
              </a:ext>
            </a:extLst>
          </p:cNvPr>
          <p:cNvSpPr/>
          <p:nvPr/>
        </p:nvSpPr>
        <p:spPr>
          <a:xfrm rot="4120979">
            <a:off x="7918522" y="1705713"/>
            <a:ext cx="1793339" cy="1793339"/>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solidFill>
            <a:srgbClr val="006F44"/>
          </a:solidFill>
          <a:effectLst>
            <a:outerShdw blurRad="63500" sx="102000" sy="102000" algn="ctr" rotWithShape="0">
              <a:prstClr val="black">
                <a:alpha val="40000"/>
              </a:prstClr>
            </a:outerShdw>
          </a:effectLst>
          <a:scene3d>
            <a:camera prst="orthographicFront"/>
            <a:lightRig rig="flat" dir="t"/>
          </a:scene3d>
          <a:sp3d prstMaterial="plastic"/>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052983" tIns="428752" rIns="1052982" bIns="2460752" numCol="1" spcCol="1270" anchor="ctr" anchorCtr="0">
            <a:noAutofit/>
            <a:sp3d/>
          </a:bodyPr>
          <a:lstStyle/>
          <a:p>
            <a:pPr marL="0" lvl="0" indent="0" algn="ctr" defTabSz="1155700">
              <a:lnSpc>
                <a:spcPct val="90000"/>
              </a:lnSpc>
              <a:spcBef>
                <a:spcPct val="0"/>
              </a:spcBef>
              <a:spcAft>
                <a:spcPct val="35000"/>
              </a:spcAft>
              <a:buNone/>
            </a:pPr>
            <a:endParaRPr lang="en-US" sz="2600" kern="1200"/>
          </a:p>
        </p:txBody>
      </p:sp>
      <p:sp>
        <p:nvSpPr>
          <p:cNvPr id="28" name="Freeform 27">
            <a:extLst>
              <a:ext uri="{FF2B5EF4-FFF2-40B4-BE49-F238E27FC236}">
                <a16:creationId xmlns:a16="http://schemas.microsoft.com/office/drawing/2014/main" id="{4A627542-1E5A-BA4B-9C5F-CB50F47FF834}"/>
              </a:ext>
            </a:extLst>
          </p:cNvPr>
          <p:cNvSpPr/>
          <p:nvPr/>
        </p:nvSpPr>
        <p:spPr>
          <a:xfrm rot="4120979">
            <a:off x="8002613" y="2275273"/>
            <a:ext cx="1052045" cy="1052045"/>
          </a:xfrm>
          <a:custGeom>
            <a:avLst/>
            <a:gdLst>
              <a:gd name="connsiteX0" fmla="*/ 0 w 2167466"/>
              <a:gd name="connsiteY0" fmla="*/ 1083733 h 2167466"/>
              <a:gd name="connsiteX1" fmla="*/ 1083733 w 2167466"/>
              <a:gd name="connsiteY1" fmla="*/ 0 h 2167466"/>
              <a:gd name="connsiteX2" fmla="*/ 2167466 w 2167466"/>
              <a:gd name="connsiteY2" fmla="*/ 1083733 h 2167466"/>
              <a:gd name="connsiteX3" fmla="*/ 1083733 w 2167466"/>
              <a:gd name="connsiteY3" fmla="*/ 2167466 h 2167466"/>
              <a:gd name="connsiteX4" fmla="*/ 0 w 2167466"/>
              <a:gd name="connsiteY4" fmla="*/ 1083733 h 2167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466" h="2167466">
                <a:moveTo>
                  <a:pt x="0" y="1083733"/>
                </a:moveTo>
                <a:cubicBezTo>
                  <a:pt x="0" y="485204"/>
                  <a:pt x="485204" y="0"/>
                  <a:pt x="1083733" y="0"/>
                </a:cubicBezTo>
                <a:cubicBezTo>
                  <a:pt x="1682262" y="0"/>
                  <a:pt x="2167466" y="485204"/>
                  <a:pt x="2167466" y="1083733"/>
                </a:cubicBezTo>
                <a:cubicBezTo>
                  <a:pt x="2167466" y="1682262"/>
                  <a:pt x="1682262" y="2167466"/>
                  <a:pt x="1083733" y="2167466"/>
                </a:cubicBezTo>
                <a:cubicBezTo>
                  <a:pt x="485204" y="2167466"/>
                  <a:pt x="0" y="1682262"/>
                  <a:pt x="0" y="1083733"/>
                </a:cubicBezTo>
                <a:close/>
              </a:path>
            </a:pathLst>
          </a:custGeom>
          <a:solidFill>
            <a:srgbClr val="006F44"/>
          </a:solidFill>
          <a:effectLst>
            <a:outerShdw blurRad="63500" sx="102000" sy="102000" algn="ctr" rotWithShape="0">
              <a:prstClr val="black">
                <a:alpha val="40000"/>
              </a:prstClr>
            </a:outerShdw>
          </a:effectLst>
          <a:scene3d>
            <a:camera prst="orthographicFront"/>
            <a:lightRig rig="flat" dir="t"/>
          </a:scene3d>
          <a:sp3d prstMaterial="plastic"/>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59226" tIns="783674" rIns="559226" bIns="783675" numCol="1" spcCol="1270" anchor="ctr" anchorCtr="0">
            <a:noAutofit/>
            <a:sp3d/>
          </a:bodyPr>
          <a:lstStyle/>
          <a:p>
            <a:pPr marL="0" lvl="0" indent="0" algn="ctr" defTabSz="1511300">
              <a:lnSpc>
                <a:spcPct val="90000"/>
              </a:lnSpc>
              <a:spcBef>
                <a:spcPct val="0"/>
              </a:spcBef>
              <a:spcAft>
                <a:spcPct val="35000"/>
              </a:spcAft>
              <a:buNone/>
            </a:pPr>
            <a:endParaRPr lang="en-US" sz="3400" kern="1200"/>
          </a:p>
        </p:txBody>
      </p:sp>
      <p:sp>
        <p:nvSpPr>
          <p:cNvPr id="30" name="TextBox 29">
            <a:extLst>
              <a:ext uri="{FF2B5EF4-FFF2-40B4-BE49-F238E27FC236}">
                <a16:creationId xmlns:a16="http://schemas.microsoft.com/office/drawing/2014/main" id="{47AC18AC-360E-A346-BD49-83288796A3F1}"/>
              </a:ext>
            </a:extLst>
          </p:cNvPr>
          <p:cNvSpPr txBox="1"/>
          <p:nvPr/>
        </p:nvSpPr>
        <p:spPr>
          <a:xfrm>
            <a:off x="7963675" y="2430204"/>
            <a:ext cx="1100850" cy="784830"/>
          </a:xfrm>
          <a:prstGeom prst="rect">
            <a:avLst/>
          </a:prstGeom>
          <a:noFill/>
        </p:spPr>
        <p:txBody>
          <a:bodyPr wrap="square" rtlCol="0">
            <a:spAutoFit/>
          </a:bodyPr>
          <a:lstStyle/>
          <a:p>
            <a:pPr algn="ctr"/>
            <a:r>
              <a:rPr lang="en-US" sz="1200" b="1" dirty="0">
                <a:solidFill>
                  <a:schemeClr val="bg1"/>
                </a:solidFill>
              </a:rPr>
              <a:t>Original 4</a:t>
            </a:r>
          </a:p>
          <a:p>
            <a:pPr algn="ctr"/>
            <a:r>
              <a:rPr lang="en-US" sz="1100" dirty="0">
                <a:solidFill>
                  <a:schemeClr val="bg1"/>
                </a:solidFill>
              </a:rPr>
              <a:t>UK &amp; Canada</a:t>
            </a:r>
          </a:p>
          <a:p>
            <a:pPr algn="ctr"/>
            <a:r>
              <a:rPr lang="en-US" sz="1100" dirty="0">
                <a:solidFill>
                  <a:schemeClr val="bg1"/>
                </a:solidFill>
              </a:rPr>
              <a:t>Spain</a:t>
            </a:r>
          </a:p>
          <a:p>
            <a:pPr algn="ctr"/>
            <a:r>
              <a:rPr lang="en-US" sz="1100" dirty="0">
                <a:solidFill>
                  <a:schemeClr val="bg1"/>
                </a:solidFill>
              </a:rPr>
              <a:t>Portugal</a:t>
            </a:r>
          </a:p>
        </p:txBody>
      </p:sp>
      <p:sp>
        <p:nvSpPr>
          <p:cNvPr id="44" name="Rectangle 43">
            <a:extLst>
              <a:ext uri="{FF2B5EF4-FFF2-40B4-BE49-F238E27FC236}">
                <a16:creationId xmlns:a16="http://schemas.microsoft.com/office/drawing/2014/main" id="{48AF4F42-DAD6-C446-8105-843D5FCA755B}"/>
              </a:ext>
            </a:extLst>
          </p:cNvPr>
          <p:cNvSpPr/>
          <p:nvPr/>
        </p:nvSpPr>
        <p:spPr>
          <a:xfrm rot="2867776">
            <a:off x="7687734" y="1993247"/>
            <a:ext cx="1518649" cy="1848642"/>
          </a:xfrm>
          <a:prstGeom prst="rect">
            <a:avLst/>
          </a:prstGeom>
          <a:noFill/>
        </p:spPr>
        <p:txBody>
          <a:bodyPr wrap="square" lIns="91440" tIns="45720" rIns="91440" bIns="45720">
            <a:prstTxWarp prst="textArchUp">
              <a:avLst/>
            </a:prstTxWarp>
            <a:spAutoFit/>
          </a:bodyPr>
          <a:lstStyle/>
          <a:p>
            <a:pPr algn="ctr"/>
            <a:r>
              <a:rPr lang="en-US" sz="1400" dirty="0">
                <a:solidFill>
                  <a:schemeClr val="bg1"/>
                </a:solidFill>
              </a:rPr>
              <a:t>Mexico  Brazil </a:t>
            </a:r>
          </a:p>
          <a:p>
            <a:pPr algn="ctr"/>
            <a:r>
              <a:rPr lang="en-US" sz="1400" dirty="0">
                <a:solidFill>
                  <a:schemeClr val="bg1"/>
                </a:solidFill>
              </a:rPr>
              <a:t>Ireland  Saudi Arabia</a:t>
            </a:r>
            <a:endParaRPr lang="en-US" sz="1400" b="0" cap="none" spc="0" dirty="0">
              <a:ln w="0"/>
              <a:solidFill>
                <a:schemeClr val="bg1"/>
              </a:solidFill>
              <a:effectLst>
                <a:outerShdw blurRad="38100" dist="19050" dir="2700000" algn="tl" rotWithShape="0">
                  <a:schemeClr val="dk1">
                    <a:alpha val="40000"/>
                  </a:schemeClr>
                </a:outerShdw>
              </a:effectLst>
            </a:endParaRPr>
          </a:p>
        </p:txBody>
      </p:sp>
      <p:sp>
        <p:nvSpPr>
          <p:cNvPr id="132" name="Chevron 131">
            <a:extLst>
              <a:ext uri="{FF2B5EF4-FFF2-40B4-BE49-F238E27FC236}">
                <a16:creationId xmlns:a16="http://schemas.microsoft.com/office/drawing/2014/main" id="{97CD5603-AD6C-0D4A-B097-52DF8733CC7D}"/>
              </a:ext>
            </a:extLst>
          </p:cNvPr>
          <p:cNvSpPr/>
          <p:nvPr/>
        </p:nvSpPr>
        <p:spPr>
          <a:xfrm rot="16200000">
            <a:off x="664810" y="3073673"/>
            <a:ext cx="648000" cy="972000"/>
          </a:xfrm>
          <a:prstGeom prst="chevron">
            <a:avLst>
              <a:gd name="adj" fmla="val 27990"/>
            </a:avLst>
          </a:prstGeom>
          <a:solidFill>
            <a:schemeClr val="bg1"/>
          </a:solidFill>
          <a:ln>
            <a:solidFill>
              <a:srgbClr val="D9293D"/>
            </a:solidFill>
          </a:ln>
        </p:spPr>
        <p:style>
          <a:lnRef idx="1">
            <a:schemeClr val="accent1"/>
          </a:lnRef>
          <a:fillRef idx="3">
            <a:schemeClr val="accent1"/>
          </a:fillRef>
          <a:effectRef idx="2">
            <a:schemeClr val="accent1"/>
          </a:effectRef>
          <a:fontRef idx="minor">
            <a:schemeClr val="lt1"/>
          </a:fontRef>
        </p:style>
        <p:txBody>
          <a:bodyPr vert="vert" rIns="0" rtlCol="0" anchor="ctr"/>
          <a:lstStyle/>
          <a:p>
            <a:pPr algn="ctr"/>
            <a:r>
              <a:rPr lang="en-US" sz="1100" dirty="0">
                <a:solidFill>
                  <a:srgbClr val="4AAEFA"/>
                </a:solidFill>
              </a:rPr>
              <a:t>Networking</a:t>
            </a:r>
            <a:endParaRPr lang="en-US" sz="1600" dirty="0">
              <a:solidFill>
                <a:srgbClr val="4AAEFA"/>
              </a:solidFill>
            </a:endParaRPr>
          </a:p>
        </p:txBody>
      </p:sp>
      <p:sp>
        <p:nvSpPr>
          <p:cNvPr id="133" name="Chevron 132">
            <a:extLst>
              <a:ext uri="{FF2B5EF4-FFF2-40B4-BE49-F238E27FC236}">
                <a16:creationId xmlns:a16="http://schemas.microsoft.com/office/drawing/2014/main" id="{BD2264BC-B886-D14E-94C9-15734942C6BE}"/>
              </a:ext>
            </a:extLst>
          </p:cNvPr>
          <p:cNvSpPr/>
          <p:nvPr/>
        </p:nvSpPr>
        <p:spPr>
          <a:xfrm rot="16200000">
            <a:off x="1955034" y="3073674"/>
            <a:ext cx="648000" cy="972000"/>
          </a:xfrm>
          <a:prstGeom prst="chevron">
            <a:avLst>
              <a:gd name="adj" fmla="val 27990"/>
            </a:avLst>
          </a:prstGeom>
          <a:solidFill>
            <a:schemeClr val="bg1"/>
          </a:solidFill>
          <a:ln>
            <a:solidFill>
              <a:srgbClr val="D9293D"/>
            </a:solidFill>
          </a:ln>
        </p:spPr>
        <p:style>
          <a:lnRef idx="1">
            <a:schemeClr val="accent1"/>
          </a:lnRef>
          <a:fillRef idx="3">
            <a:schemeClr val="accent1"/>
          </a:fillRef>
          <a:effectRef idx="2">
            <a:schemeClr val="accent1"/>
          </a:effectRef>
          <a:fontRef idx="minor">
            <a:schemeClr val="lt1"/>
          </a:fontRef>
        </p:style>
        <p:txBody>
          <a:bodyPr vert="vert" tIns="0" rIns="0" bIns="0" rtlCol="0" anchor="ctr"/>
          <a:lstStyle/>
          <a:p>
            <a:pPr algn="ctr"/>
            <a:r>
              <a:rPr lang="en-US" sz="1100" dirty="0">
                <a:solidFill>
                  <a:srgbClr val="4AAEFA"/>
                </a:solidFill>
              </a:rPr>
              <a:t>Policy Briefing</a:t>
            </a:r>
            <a:endParaRPr lang="en-US" sz="1600" dirty="0">
              <a:solidFill>
                <a:srgbClr val="4AAEFA"/>
              </a:solidFill>
            </a:endParaRPr>
          </a:p>
        </p:txBody>
      </p:sp>
      <p:sp>
        <p:nvSpPr>
          <p:cNvPr id="134" name="Chevron 133">
            <a:extLst>
              <a:ext uri="{FF2B5EF4-FFF2-40B4-BE49-F238E27FC236}">
                <a16:creationId xmlns:a16="http://schemas.microsoft.com/office/drawing/2014/main" id="{D2182D8D-0892-9B43-A80B-49B959B431F2}"/>
              </a:ext>
            </a:extLst>
          </p:cNvPr>
          <p:cNvSpPr/>
          <p:nvPr/>
        </p:nvSpPr>
        <p:spPr>
          <a:xfrm>
            <a:off x="1338401" y="5822121"/>
            <a:ext cx="3514632" cy="906574"/>
          </a:xfrm>
          <a:prstGeom prst="chevron">
            <a:avLst>
              <a:gd name="adj" fmla="val 119187"/>
            </a:avLst>
          </a:prstGeom>
          <a:solidFill>
            <a:schemeClr val="bg1"/>
          </a:solidFill>
          <a:ln>
            <a:solidFill>
              <a:srgbClr val="D9293D"/>
            </a:solidFill>
          </a:ln>
        </p:spPr>
        <p:style>
          <a:lnRef idx="1">
            <a:schemeClr val="accent1"/>
          </a:lnRef>
          <a:fillRef idx="3">
            <a:schemeClr val="accent1"/>
          </a:fillRef>
          <a:effectRef idx="2">
            <a:schemeClr val="accent1"/>
          </a:effectRef>
          <a:fontRef idx="minor">
            <a:schemeClr val="lt1"/>
          </a:fontRef>
        </p:style>
        <p:txBody>
          <a:bodyPr vert="horz" lIns="72000" tIns="0" rIns="0" bIns="0" rtlCol="0" anchor="ctr"/>
          <a:lstStyle/>
          <a:p>
            <a:r>
              <a:rPr lang="en-US" sz="1100" dirty="0">
                <a:solidFill>
                  <a:srgbClr val="4AAEFA"/>
                </a:solidFill>
              </a:rPr>
              <a:t>Regional Teach The Teacher Master Classes</a:t>
            </a:r>
            <a:r>
              <a:rPr lang="en-US" sz="1100" dirty="0">
                <a:solidFill>
                  <a:srgbClr val="4AAEFA"/>
                </a:solidFill>
                <a:cs typeface="Arial"/>
              </a:rPr>
              <a:t> to create trusted regional master teachers</a:t>
            </a:r>
            <a:endParaRPr lang="en-US" sz="1600" dirty="0">
              <a:solidFill>
                <a:srgbClr val="4AAEFA"/>
              </a:solidFill>
            </a:endParaRPr>
          </a:p>
        </p:txBody>
      </p:sp>
      <p:sp>
        <p:nvSpPr>
          <p:cNvPr id="139" name="Rounded Rectangle 138">
            <a:extLst>
              <a:ext uri="{FF2B5EF4-FFF2-40B4-BE49-F238E27FC236}">
                <a16:creationId xmlns:a16="http://schemas.microsoft.com/office/drawing/2014/main" id="{957984F7-0535-DD4B-8DFF-AA4258B9C6BB}"/>
              </a:ext>
            </a:extLst>
          </p:cNvPr>
          <p:cNvSpPr/>
          <p:nvPr/>
        </p:nvSpPr>
        <p:spPr>
          <a:xfrm>
            <a:off x="4779673" y="5060316"/>
            <a:ext cx="2340000" cy="324000"/>
          </a:xfrm>
          <a:prstGeom prst="roundRect">
            <a:avLst/>
          </a:prstGeom>
          <a:solidFill>
            <a:srgbClr val="006F44"/>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050" dirty="0">
                <a:effectLst/>
                <a:cs typeface="Arial Narrow" panose="020B0604020202020204" pitchFamily="34" charset="0"/>
              </a:rPr>
              <a:t>Conscious Incompetence</a:t>
            </a:r>
            <a:r>
              <a:rPr lang="en-GB" sz="1050" dirty="0">
                <a:cs typeface="Arial"/>
              </a:rPr>
              <a:t>: </a:t>
            </a:r>
            <a:r>
              <a:rPr lang="en-GB" sz="1050" dirty="0">
                <a:solidFill>
                  <a:srgbClr val="FFFF00"/>
                </a:solidFill>
                <a:cs typeface="Arial"/>
              </a:rPr>
              <a:t>what could I do better?</a:t>
            </a:r>
          </a:p>
        </p:txBody>
      </p:sp>
      <p:sp>
        <p:nvSpPr>
          <p:cNvPr id="140" name="Rounded Rectangle 139">
            <a:extLst>
              <a:ext uri="{FF2B5EF4-FFF2-40B4-BE49-F238E27FC236}">
                <a16:creationId xmlns:a16="http://schemas.microsoft.com/office/drawing/2014/main" id="{2A7F9770-178D-424C-9A92-80588A420891}"/>
              </a:ext>
            </a:extLst>
          </p:cNvPr>
          <p:cNvSpPr/>
          <p:nvPr/>
        </p:nvSpPr>
        <p:spPr>
          <a:xfrm>
            <a:off x="4779673" y="5505792"/>
            <a:ext cx="2340000" cy="324000"/>
          </a:xfrm>
          <a:prstGeom prst="roundRect">
            <a:avLst/>
          </a:prstGeom>
          <a:solidFill>
            <a:srgbClr val="006F44"/>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050" dirty="0">
                <a:effectLst/>
                <a:cs typeface="Arial Narrow" panose="020B0604020202020204" pitchFamily="34" charset="0"/>
              </a:rPr>
              <a:t>Conscious Competence</a:t>
            </a:r>
          </a:p>
        </p:txBody>
      </p:sp>
      <p:sp>
        <p:nvSpPr>
          <p:cNvPr id="141" name="Rounded Rectangle 140">
            <a:extLst>
              <a:ext uri="{FF2B5EF4-FFF2-40B4-BE49-F238E27FC236}">
                <a16:creationId xmlns:a16="http://schemas.microsoft.com/office/drawing/2014/main" id="{D29AD4A8-EF2C-0D48-A076-938AF96B65DB}"/>
              </a:ext>
            </a:extLst>
          </p:cNvPr>
          <p:cNvSpPr/>
          <p:nvPr/>
        </p:nvSpPr>
        <p:spPr>
          <a:xfrm>
            <a:off x="4779673" y="5951268"/>
            <a:ext cx="2340000" cy="324000"/>
          </a:xfrm>
          <a:prstGeom prst="roundRect">
            <a:avLst/>
          </a:prstGeom>
          <a:solidFill>
            <a:srgbClr val="006F44"/>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050" dirty="0">
                <a:effectLst/>
                <a:cs typeface="Arial Narrow" panose="020B0604020202020204" pitchFamily="34" charset="0"/>
              </a:rPr>
              <a:t>Unconscious Competence</a:t>
            </a:r>
          </a:p>
        </p:txBody>
      </p:sp>
      <p:sp>
        <p:nvSpPr>
          <p:cNvPr id="142" name="Rounded Rectangle 141">
            <a:extLst>
              <a:ext uri="{FF2B5EF4-FFF2-40B4-BE49-F238E27FC236}">
                <a16:creationId xmlns:a16="http://schemas.microsoft.com/office/drawing/2014/main" id="{6B1A5922-FC31-BC4F-BA04-9A4D731B2F69}"/>
              </a:ext>
            </a:extLst>
          </p:cNvPr>
          <p:cNvSpPr/>
          <p:nvPr/>
        </p:nvSpPr>
        <p:spPr>
          <a:xfrm>
            <a:off x="4779673" y="6396744"/>
            <a:ext cx="2340000" cy="324000"/>
          </a:xfrm>
          <a:prstGeom prst="roundRect">
            <a:avLst/>
          </a:prstGeom>
          <a:solidFill>
            <a:srgbClr val="006F44"/>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050" dirty="0">
                <a:solidFill>
                  <a:srgbClr val="FFFF00"/>
                </a:solidFill>
                <a:effectLst/>
                <a:cs typeface="Arial Narrow" panose="020B0604020202020204" pitchFamily="34" charset="0"/>
              </a:rPr>
              <a:t>Mastery</a:t>
            </a:r>
            <a:r>
              <a:rPr lang="en-GB" sz="1050" dirty="0">
                <a:effectLst/>
                <a:cs typeface="Arial Narrow" panose="020B0604020202020204" pitchFamily="34" charset="0"/>
              </a:rPr>
              <a:t>: Conscious Competence of Unconscious Incompetence</a:t>
            </a:r>
          </a:p>
        </p:txBody>
      </p:sp>
      <p:cxnSp>
        <p:nvCxnSpPr>
          <p:cNvPr id="145" name="Curved Connector 144">
            <a:extLst>
              <a:ext uri="{FF2B5EF4-FFF2-40B4-BE49-F238E27FC236}">
                <a16:creationId xmlns:a16="http://schemas.microsoft.com/office/drawing/2014/main" id="{DDA66B46-02F4-BE4C-8E54-189632D18A8B}"/>
              </a:ext>
            </a:extLst>
          </p:cNvPr>
          <p:cNvCxnSpPr>
            <a:stCxn id="138" idx="1"/>
            <a:endCxn id="139" idx="1"/>
          </p:cNvCxnSpPr>
          <p:nvPr/>
        </p:nvCxnSpPr>
        <p:spPr>
          <a:xfrm rot="10800000" flipV="1">
            <a:off x="4779673" y="4776840"/>
            <a:ext cx="12700" cy="445476"/>
          </a:xfrm>
          <a:prstGeom prst="curvedConnector3">
            <a:avLst>
              <a:gd name="adj1" fmla="val 1800000"/>
            </a:avLst>
          </a:prstGeom>
          <a:ln>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46" name="Curved Connector 145">
            <a:extLst>
              <a:ext uri="{FF2B5EF4-FFF2-40B4-BE49-F238E27FC236}">
                <a16:creationId xmlns:a16="http://schemas.microsoft.com/office/drawing/2014/main" id="{73345608-E05D-AE44-8B45-1DF3AB8A085D}"/>
              </a:ext>
            </a:extLst>
          </p:cNvPr>
          <p:cNvCxnSpPr>
            <a:cxnSpLocks/>
            <a:stCxn id="139" idx="3"/>
            <a:endCxn id="140" idx="3"/>
          </p:cNvCxnSpPr>
          <p:nvPr/>
        </p:nvCxnSpPr>
        <p:spPr>
          <a:xfrm>
            <a:off x="7119673" y="5222316"/>
            <a:ext cx="12700" cy="445476"/>
          </a:xfrm>
          <a:prstGeom prst="curvedConnector3">
            <a:avLst>
              <a:gd name="adj1" fmla="val 1800000"/>
            </a:avLst>
          </a:prstGeom>
          <a:ln>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49" name="Curved Connector 148">
            <a:extLst>
              <a:ext uri="{FF2B5EF4-FFF2-40B4-BE49-F238E27FC236}">
                <a16:creationId xmlns:a16="http://schemas.microsoft.com/office/drawing/2014/main" id="{2BE3EDEE-3996-494B-8176-5D4115DEEA6C}"/>
              </a:ext>
            </a:extLst>
          </p:cNvPr>
          <p:cNvCxnSpPr>
            <a:cxnSpLocks/>
            <a:stCxn id="140" idx="1"/>
            <a:endCxn id="141" idx="1"/>
          </p:cNvCxnSpPr>
          <p:nvPr/>
        </p:nvCxnSpPr>
        <p:spPr>
          <a:xfrm rot="10800000" flipV="1">
            <a:off x="4779673" y="5667792"/>
            <a:ext cx="12700" cy="445476"/>
          </a:xfrm>
          <a:prstGeom prst="curvedConnector3">
            <a:avLst>
              <a:gd name="adj1" fmla="val 1800000"/>
            </a:avLst>
          </a:prstGeom>
          <a:ln>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53" name="Curved Connector 152">
            <a:extLst>
              <a:ext uri="{FF2B5EF4-FFF2-40B4-BE49-F238E27FC236}">
                <a16:creationId xmlns:a16="http://schemas.microsoft.com/office/drawing/2014/main" id="{BB4CA052-9D03-E34E-9672-93C71E200575}"/>
              </a:ext>
            </a:extLst>
          </p:cNvPr>
          <p:cNvCxnSpPr>
            <a:cxnSpLocks/>
            <a:stCxn id="141" idx="3"/>
            <a:endCxn id="142" idx="3"/>
          </p:cNvCxnSpPr>
          <p:nvPr/>
        </p:nvCxnSpPr>
        <p:spPr>
          <a:xfrm>
            <a:off x="7119673" y="6113268"/>
            <a:ext cx="12700" cy="445476"/>
          </a:xfrm>
          <a:prstGeom prst="curvedConnector3">
            <a:avLst>
              <a:gd name="adj1" fmla="val 1800000"/>
            </a:avLst>
          </a:prstGeom>
          <a:ln>
            <a:headEnd type="none"/>
            <a:tailEnd type="triangle"/>
          </a:ln>
        </p:spPr>
        <p:style>
          <a:lnRef idx="2">
            <a:schemeClr val="accent1"/>
          </a:lnRef>
          <a:fillRef idx="0">
            <a:schemeClr val="accent1"/>
          </a:fillRef>
          <a:effectRef idx="1">
            <a:schemeClr val="accent1"/>
          </a:effectRef>
          <a:fontRef idx="minor">
            <a:schemeClr val="tx1"/>
          </a:fontRef>
        </p:style>
      </p:cxnSp>
      <p:sp>
        <p:nvSpPr>
          <p:cNvPr id="157" name="Rectangle 156">
            <a:extLst>
              <a:ext uri="{FF2B5EF4-FFF2-40B4-BE49-F238E27FC236}">
                <a16:creationId xmlns:a16="http://schemas.microsoft.com/office/drawing/2014/main" id="{2DC399AB-00B8-8343-AEED-41244D897FE2}"/>
              </a:ext>
            </a:extLst>
          </p:cNvPr>
          <p:cNvSpPr/>
          <p:nvPr/>
        </p:nvSpPr>
        <p:spPr>
          <a:xfrm>
            <a:off x="5516212" y="4101183"/>
            <a:ext cx="1765452" cy="9555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8DB30AA-720F-2648-B848-B35CEDF9F9B5}"/>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894161" y="3192194"/>
            <a:ext cx="2403678" cy="978438"/>
          </a:xfrm>
          <a:prstGeom prst="rect">
            <a:avLst/>
          </a:prstGeom>
          <a:solidFill>
            <a:schemeClr val="bg1"/>
          </a:solidFill>
          <a:ln>
            <a:solidFill>
              <a:schemeClr val="accent1"/>
            </a:solidFill>
          </a:ln>
          <a:effectLst>
            <a:outerShdw blurRad="63500" sx="102000" sy="102000" algn="ctr" rotWithShape="0">
              <a:prstClr val="black">
                <a:alpha val="40000"/>
              </a:prstClr>
            </a:outerShdw>
          </a:effectLst>
        </p:spPr>
      </p:pic>
      <p:sp>
        <p:nvSpPr>
          <p:cNvPr id="138" name="Rounded Rectangle 137">
            <a:extLst>
              <a:ext uri="{FF2B5EF4-FFF2-40B4-BE49-F238E27FC236}">
                <a16:creationId xmlns:a16="http://schemas.microsoft.com/office/drawing/2014/main" id="{CD40BB7B-33B9-9547-97EA-DD92CC251951}"/>
              </a:ext>
            </a:extLst>
          </p:cNvPr>
          <p:cNvSpPr/>
          <p:nvPr/>
        </p:nvSpPr>
        <p:spPr>
          <a:xfrm>
            <a:off x="4779673" y="4614840"/>
            <a:ext cx="2340000" cy="324000"/>
          </a:xfrm>
          <a:prstGeom prst="roundRect">
            <a:avLst/>
          </a:prstGeom>
          <a:solidFill>
            <a:srgbClr val="006F44"/>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050" dirty="0">
                <a:effectLst/>
                <a:cs typeface="Arial Narrow" panose="020B0604020202020204" pitchFamily="34" charset="0"/>
              </a:rPr>
              <a:t>Unconscious Incompetence</a:t>
            </a:r>
          </a:p>
        </p:txBody>
      </p:sp>
      <p:grpSp>
        <p:nvGrpSpPr>
          <p:cNvPr id="168" name="Group 167">
            <a:extLst>
              <a:ext uri="{FF2B5EF4-FFF2-40B4-BE49-F238E27FC236}">
                <a16:creationId xmlns:a16="http://schemas.microsoft.com/office/drawing/2014/main" id="{D70969F0-310B-6544-9D7D-55D1557528D1}"/>
              </a:ext>
            </a:extLst>
          </p:cNvPr>
          <p:cNvGrpSpPr/>
          <p:nvPr/>
        </p:nvGrpSpPr>
        <p:grpSpPr>
          <a:xfrm>
            <a:off x="7033080" y="5729345"/>
            <a:ext cx="2736000" cy="382331"/>
            <a:chOff x="7447501" y="6242280"/>
            <a:chExt cx="2736000" cy="312091"/>
          </a:xfrm>
        </p:grpSpPr>
        <p:sp>
          <p:nvSpPr>
            <p:cNvPr id="166" name="Pentagon 165">
              <a:extLst>
                <a:ext uri="{FF2B5EF4-FFF2-40B4-BE49-F238E27FC236}">
                  <a16:creationId xmlns:a16="http://schemas.microsoft.com/office/drawing/2014/main" id="{50139A57-84AD-9E42-A293-C9E1460D84AD}"/>
                </a:ext>
              </a:extLst>
            </p:cNvPr>
            <p:cNvSpPr/>
            <p:nvPr/>
          </p:nvSpPr>
          <p:spPr>
            <a:xfrm rot="10800000">
              <a:off x="7447501" y="6242280"/>
              <a:ext cx="2736000" cy="266537"/>
            </a:xfrm>
            <a:prstGeom prst="homePlate">
              <a:avLst/>
            </a:prstGeom>
            <a:solidFill>
              <a:schemeClr val="bg1"/>
            </a:solidFill>
            <a:ln>
              <a:solidFill>
                <a:srgbClr val="D9293D"/>
              </a:solidFill>
            </a:ln>
          </p:spPr>
          <p:style>
            <a:lnRef idx="1">
              <a:schemeClr val="accent1"/>
            </a:lnRef>
            <a:fillRef idx="3">
              <a:schemeClr val="accent1"/>
            </a:fillRef>
            <a:effectRef idx="2">
              <a:schemeClr val="accent1"/>
            </a:effectRef>
            <a:fontRef idx="minor">
              <a:schemeClr val="lt1"/>
            </a:fontRef>
          </p:style>
          <p:txBody>
            <a:bodyPr vert="horz" rtlCol="0" anchor="ctr"/>
            <a:lstStyle/>
            <a:p>
              <a:pPr algn="ctr"/>
              <a:endParaRPr lang="en-US" dirty="0">
                <a:solidFill>
                  <a:srgbClr val="4AAEFA"/>
                </a:solidFill>
              </a:endParaRPr>
            </a:p>
          </p:txBody>
        </p:sp>
        <p:sp>
          <p:nvSpPr>
            <p:cNvPr id="167" name="TextBox 166">
              <a:extLst>
                <a:ext uri="{FF2B5EF4-FFF2-40B4-BE49-F238E27FC236}">
                  <a16:creationId xmlns:a16="http://schemas.microsoft.com/office/drawing/2014/main" id="{A5324300-1B4C-D342-8E91-B6A47EC71B9A}"/>
                </a:ext>
              </a:extLst>
            </p:cNvPr>
            <p:cNvSpPr txBox="1"/>
            <p:nvPr/>
          </p:nvSpPr>
          <p:spPr>
            <a:xfrm>
              <a:off x="7549813" y="6246594"/>
              <a:ext cx="2092036" cy="307777"/>
            </a:xfrm>
            <a:prstGeom prst="rect">
              <a:avLst/>
            </a:prstGeom>
            <a:noFill/>
          </p:spPr>
          <p:txBody>
            <a:bodyPr wrap="square" rtlCol="0">
              <a:spAutoFit/>
            </a:bodyPr>
            <a:lstStyle/>
            <a:p>
              <a:r>
                <a:rPr lang="en-US" sz="1400" dirty="0">
                  <a:solidFill>
                    <a:srgbClr val="4AAEFA"/>
                  </a:solidFill>
                </a:rPr>
                <a:t>What is right care?</a:t>
              </a:r>
            </a:p>
          </p:txBody>
        </p:sp>
      </p:grpSp>
      <p:sp>
        <p:nvSpPr>
          <p:cNvPr id="112" name="Freeform: Shape 204">
            <a:extLst>
              <a:ext uri="{FF2B5EF4-FFF2-40B4-BE49-F238E27FC236}">
                <a16:creationId xmlns:a16="http://schemas.microsoft.com/office/drawing/2014/main" id="{0AC5C02F-D713-E044-B92B-D1B9DC196768}"/>
              </a:ext>
            </a:extLst>
          </p:cNvPr>
          <p:cNvSpPr/>
          <p:nvPr/>
        </p:nvSpPr>
        <p:spPr>
          <a:xfrm>
            <a:off x="687697" y="2190025"/>
            <a:ext cx="3523621" cy="192330"/>
          </a:xfrm>
          <a:custGeom>
            <a:avLst/>
            <a:gdLst>
              <a:gd name="connsiteX0" fmla="*/ 8877300 w 8877300"/>
              <a:gd name="connsiteY0" fmla="*/ 0 h 342900"/>
              <a:gd name="connsiteX1" fmla="*/ 0 w 8877300"/>
              <a:gd name="connsiteY1" fmla="*/ 114300 h 342900"/>
              <a:gd name="connsiteX2" fmla="*/ 0 w 8877300"/>
              <a:gd name="connsiteY2" fmla="*/ 114300 h 342900"/>
              <a:gd name="connsiteX3" fmla="*/ 0 w 8877300"/>
              <a:gd name="connsiteY3" fmla="*/ 215900 h 342900"/>
              <a:gd name="connsiteX4" fmla="*/ 8877300 w 8877300"/>
              <a:gd name="connsiteY4" fmla="*/ 342900 h 342900"/>
              <a:gd name="connsiteX5" fmla="*/ 8877300 w 8877300"/>
              <a:gd name="connsiteY5" fmla="*/ 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77300" h="342900">
                <a:moveTo>
                  <a:pt x="8877300" y="0"/>
                </a:moveTo>
                <a:lnTo>
                  <a:pt x="0" y="114300"/>
                </a:lnTo>
                <a:lnTo>
                  <a:pt x="0" y="114300"/>
                </a:lnTo>
                <a:lnTo>
                  <a:pt x="0" y="215900"/>
                </a:lnTo>
                <a:lnTo>
                  <a:pt x="8877300" y="342900"/>
                </a:lnTo>
                <a:lnTo>
                  <a:pt x="887730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defRPr/>
            </a:pPr>
            <a:r>
              <a:rPr lang="en-US" sz="1000" dirty="0">
                <a:solidFill>
                  <a:srgbClr val="006F44"/>
                </a:solidFill>
              </a:rPr>
              <a:t>                                  6 drivers in asthma health system</a:t>
            </a:r>
          </a:p>
        </p:txBody>
      </p:sp>
      <p:sp>
        <p:nvSpPr>
          <p:cNvPr id="82" name="Shape 81">
            <a:extLst>
              <a:ext uri="{FF2B5EF4-FFF2-40B4-BE49-F238E27FC236}">
                <a16:creationId xmlns:a16="http://schemas.microsoft.com/office/drawing/2014/main" id="{F90CEE1D-BAC1-4428-982C-730553FBCE94}"/>
              </a:ext>
            </a:extLst>
          </p:cNvPr>
          <p:cNvSpPr/>
          <p:nvPr/>
        </p:nvSpPr>
        <p:spPr>
          <a:xfrm rot="19500000">
            <a:off x="8066052" y="2236804"/>
            <a:ext cx="696384" cy="393007"/>
          </a:xfrm>
          <a:prstGeom prst="swooshArrow">
            <a:avLst>
              <a:gd name="adj1" fmla="val 12703"/>
              <a:gd name="adj2" fmla="val 14997"/>
            </a:avLst>
          </a:prstGeom>
          <a:solidFill>
            <a:srgbClr val="1EB53A"/>
          </a:solidFill>
          <a:ln>
            <a:no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4" name="Shape 83">
            <a:extLst>
              <a:ext uri="{FF2B5EF4-FFF2-40B4-BE49-F238E27FC236}">
                <a16:creationId xmlns:a16="http://schemas.microsoft.com/office/drawing/2014/main" id="{E45CD39C-599A-40D1-83C3-F476B397ED47}"/>
              </a:ext>
            </a:extLst>
          </p:cNvPr>
          <p:cNvSpPr/>
          <p:nvPr/>
        </p:nvSpPr>
        <p:spPr>
          <a:xfrm rot="18540000">
            <a:off x="8395534" y="2211682"/>
            <a:ext cx="970436" cy="406375"/>
          </a:xfrm>
          <a:prstGeom prst="swooshArrow">
            <a:avLst>
              <a:gd name="adj1" fmla="val 12703"/>
              <a:gd name="adj2" fmla="val 14997"/>
            </a:avLst>
          </a:prstGeom>
          <a:solidFill>
            <a:srgbClr val="1EB53A"/>
          </a:solidFill>
          <a:ln>
            <a:no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5" name="Shape 84">
            <a:extLst>
              <a:ext uri="{FF2B5EF4-FFF2-40B4-BE49-F238E27FC236}">
                <a16:creationId xmlns:a16="http://schemas.microsoft.com/office/drawing/2014/main" id="{DF4D9BF9-4EF2-4C7C-8034-0EC26A657470}"/>
              </a:ext>
            </a:extLst>
          </p:cNvPr>
          <p:cNvSpPr/>
          <p:nvPr/>
        </p:nvSpPr>
        <p:spPr>
          <a:xfrm rot="20580000">
            <a:off x="8656218" y="2619418"/>
            <a:ext cx="970436" cy="406375"/>
          </a:xfrm>
          <a:prstGeom prst="swooshArrow">
            <a:avLst>
              <a:gd name="adj1" fmla="val 12703"/>
              <a:gd name="adj2" fmla="val 14997"/>
            </a:avLst>
          </a:prstGeom>
          <a:solidFill>
            <a:srgbClr val="1EB53A"/>
          </a:solidFill>
          <a:ln>
            <a:no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88" name="Picture 87">
            <a:extLst>
              <a:ext uri="{FF2B5EF4-FFF2-40B4-BE49-F238E27FC236}">
                <a16:creationId xmlns:a16="http://schemas.microsoft.com/office/drawing/2014/main" id="{D206703C-FB1F-4D12-A93D-F622BCCD9D62}"/>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rot="17432872">
            <a:off x="10004353" y="5040040"/>
            <a:ext cx="1384486" cy="1002920"/>
          </a:xfrm>
          <a:prstGeom prst="rect">
            <a:avLst/>
          </a:prstGeom>
        </p:spPr>
      </p:pic>
      <p:sp>
        <p:nvSpPr>
          <p:cNvPr id="83" name="Rectangle: Rounded Corners 157">
            <a:extLst>
              <a:ext uri="{FF2B5EF4-FFF2-40B4-BE49-F238E27FC236}">
                <a16:creationId xmlns:a16="http://schemas.microsoft.com/office/drawing/2014/main" id="{F606EB78-5F1B-4F24-B6A1-4320A26C81E8}"/>
              </a:ext>
            </a:extLst>
          </p:cNvPr>
          <p:cNvSpPr/>
          <p:nvPr/>
        </p:nvSpPr>
        <p:spPr>
          <a:xfrm>
            <a:off x="1147901" y="2189249"/>
            <a:ext cx="3345107" cy="198351"/>
          </a:xfrm>
          <a:prstGeom prst="round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800" i="0" u="none" strike="noStrike" kern="1200" normalizeH="0" baseline="0" noProof="0" dirty="0">
              <a:ln w="0"/>
              <a:solidFill>
                <a:srgbClr val="006F44"/>
              </a:solidFill>
              <a:effectLst>
                <a:outerShdw blurRad="38100" dist="19050" dir="2700000" algn="tl" rotWithShape="0">
                  <a:schemeClr val="dk1">
                    <a:alpha val="40000"/>
                  </a:schemeClr>
                </a:outerShdw>
              </a:effectLst>
              <a:uLnTx/>
              <a:uFillTx/>
              <a:latin typeface="Arial"/>
            </a:endParaRPr>
          </a:p>
        </p:txBody>
      </p:sp>
      <p:grpSp>
        <p:nvGrpSpPr>
          <p:cNvPr id="171" name="Group 170">
            <a:extLst>
              <a:ext uri="{FF2B5EF4-FFF2-40B4-BE49-F238E27FC236}">
                <a16:creationId xmlns:a16="http://schemas.microsoft.com/office/drawing/2014/main" id="{2E8501D6-39BC-4D41-8A52-4A6F7F3625D8}"/>
              </a:ext>
            </a:extLst>
          </p:cNvPr>
          <p:cNvGrpSpPr/>
          <p:nvPr/>
        </p:nvGrpSpPr>
        <p:grpSpPr>
          <a:xfrm>
            <a:off x="7046447" y="4831304"/>
            <a:ext cx="3444698" cy="405401"/>
            <a:chOff x="7447501" y="4733041"/>
            <a:chExt cx="2838311" cy="311866"/>
          </a:xfrm>
        </p:grpSpPr>
        <p:sp>
          <p:nvSpPr>
            <p:cNvPr id="160" name="Pentagon 159">
              <a:extLst>
                <a:ext uri="{FF2B5EF4-FFF2-40B4-BE49-F238E27FC236}">
                  <a16:creationId xmlns:a16="http://schemas.microsoft.com/office/drawing/2014/main" id="{AD6C7A48-8CCA-B14E-8397-CBDE25080004}"/>
                </a:ext>
              </a:extLst>
            </p:cNvPr>
            <p:cNvSpPr/>
            <p:nvPr/>
          </p:nvSpPr>
          <p:spPr>
            <a:xfrm rot="10800000">
              <a:off x="7447501" y="4733041"/>
              <a:ext cx="2736000" cy="266537"/>
            </a:xfrm>
            <a:prstGeom prst="homePlate">
              <a:avLst/>
            </a:prstGeom>
            <a:solidFill>
              <a:schemeClr val="bg1"/>
            </a:solidFill>
            <a:ln>
              <a:solidFill>
                <a:srgbClr val="D9293D"/>
              </a:solidFill>
            </a:ln>
          </p:spPr>
          <p:style>
            <a:lnRef idx="1">
              <a:schemeClr val="accent1"/>
            </a:lnRef>
            <a:fillRef idx="3">
              <a:schemeClr val="accent1"/>
            </a:fillRef>
            <a:effectRef idx="2">
              <a:schemeClr val="accent1"/>
            </a:effectRef>
            <a:fontRef idx="minor">
              <a:schemeClr val="lt1"/>
            </a:fontRef>
          </p:style>
          <p:txBody>
            <a:bodyPr vert="horz" rtlCol="0" anchor="ctr"/>
            <a:lstStyle/>
            <a:p>
              <a:pPr algn="ctr"/>
              <a:endParaRPr lang="en-US" dirty="0">
                <a:solidFill>
                  <a:srgbClr val="4AAEFA"/>
                </a:solidFill>
              </a:endParaRPr>
            </a:p>
          </p:txBody>
        </p:sp>
        <p:sp>
          <p:nvSpPr>
            <p:cNvPr id="161" name="TextBox 160">
              <a:extLst>
                <a:ext uri="{FF2B5EF4-FFF2-40B4-BE49-F238E27FC236}">
                  <a16:creationId xmlns:a16="http://schemas.microsoft.com/office/drawing/2014/main" id="{19967D38-F4E2-C045-87D4-2287940DEB45}"/>
                </a:ext>
              </a:extLst>
            </p:cNvPr>
            <p:cNvSpPr txBox="1"/>
            <p:nvPr/>
          </p:nvSpPr>
          <p:spPr>
            <a:xfrm>
              <a:off x="7549812" y="4737130"/>
              <a:ext cx="2736000" cy="307777"/>
            </a:xfrm>
            <a:prstGeom prst="rect">
              <a:avLst/>
            </a:prstGeom>
            <a:noFill/>
          </p:spPr>
          <p:txBody>
            <a:bodyPr wrap="square" rtlCol="0">
              <a:spAutoFit/>
            </a:bodyPr>
            <a:lstStyle/>
            <a:p>
              <a:r>
                <a:rPr lang="en-US" sz="1400" dirty="0">
                  <a:solidFill>
                    <a:srgbClr val="4AAEFA"/>
                  </a:solidFill>
                </a:rPr>
                <a:t>Asthma Slide Rule &amp; Question Cards</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BD0EB-0068-4A54-94C2-5730C3294F3F}"/>
              </a:ext>
            </a:extLst>
          </p:cNvPr>
          <p:cNvSpPr>
            <a:spLocks noGrp="1"/>
          </p:cNvSpPr>
          <p:nvPr>
            <p:ph type="title"/>
          </p:nvPr>
        </p:nvSpPr>
        <p:spPr/>
        <p:txBody>
          <a:bodyPr/>
          <a:lstStyle/>
          <a:p>
            <a:r>
              <a:rPr lang="en-GB" dirty="0"/>
              <a:t>Respiratory history</a:t>
            </a:r>
          </a:p>
        </p:txBody>
      </p:sp>
      <p:sp>
        <p:nvSpPr>
          <p:cNvPr id="3" name="Content Placeholder 2">
            <a:extLst>
              <a:ext uri="{FF2B5EF4-FFF2-40B4-BE49-F238E27FC236}">
                <a16:creationId xmlns:a16="http://schemas.microsoft.com/office/drawing/2014/main" id="{7DD5C22B-EBE9-4903-9978-3BE08C420A4B}"/>
              </a:ext>
            </a:extLst>
          </p:cNvPr>
          <p:cNvSpPr>
            <a:spLocks noGrp="1"/>
          </p:cNvSpPr>
          <p:nvPr>
            <p:ph idx="1"/>
          </p:nvPr>
        </p:nvSpPr>
        <p:spPr/>
        <p:txBody>
          <a:bodyPr/>
          <a:lstStyle/>
          <a:p>
            <a:pPr lvl="0"/>
            <a:r>
              <a:rPr lang="en-GB" dirty="0"/>
              <a:t>Marc was diagnosed with asthma at age 6 years</a:t>
            </a:r>
          </a:p>
          <a:p>
            <a:pPr lvl="1"/>
            <a:r>
              <a:rPr lang="en-GB" dirty="0"/>
              <a:t>His diagnosis was intermittent asthma and he was prescribed a SABA (</a:t>
            </a:r>
            <a:r>
              <a:rPr lang="en-GB" dirty="0" err="1"/>
              <a:t>pMDI</a:t>
            </a:r>
            <a:r>
              <a:rPr lang="en-GB" dirty="0"/>
              <a:t>) for use as-needed</a:t>
            </a:r>
          </a:p>
          <a:p>
            <a:r>
              <a:rPr lang="en-GB" dirty="0"/>
              <a:t>A few years ago Marc underwent spirometry which demonstrated reversible airway obstruction</a:t>
            </a:r>
          </a:p>
          <a:p>
            <a:r>
              <a:rPr lang="en-GB" dirty="0"/>
              <a:t>His youngest sister also has a diagnosis of asthma</a:t>
            </a:r>
          </a:p>
        </p:txBody>
      </p:sp>
    </p:spTree>
    <p:extLst>
      <p:ext uri="{BB962C8B-B14F-4D97-AF65-F5344CB8AC3E}">
        <p14:creationId xmlns:p14="http://schemas.microsoft.com/office/powerpoint/2010/main" val="34470404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val="0"/>
              </a:ext>
            </a:extLst>
          </a:blip>
          <a:srcRect r="-807"/>
          <a:stretch/>
        </p:blipFill>
        <p:spPr>
          <a:xfrm>
            <a:off x="7850903" y="1807236"/>
            <a:ext cx="3934381" cy="1634246"/>
          </a:xfrm>
          <a:prstGeom prst="rect">
            <a:avLst/>
          </a:prstGeom>
        </p:spPr>
      </p:pic>
      <p:pic>
        <p:nvPicPr>
          <p:cNvPr id="9" name="Picture 8"/>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7850903" y="3997306"/>
            <a:ext cx="3846786" cy="1613622"/>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719320" y="1673305"/>
            <a:ext cx="1429356" cy="2015273"/>
          </a:xfrm>
          <a:prstGeom prst="rect">
            <a:avLst/>
          </a:prstGeom>
        </p:spPr>
      </p:pic>
      <p:pic>
        <p:nvPicPr>
          <p:cNvPr id="11" name="Picture 10"/>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719319" y="3766547"/>
            <a:ext cx="1429357" cy="2015273"/>
          </a:xfrm>
          <a:prstGeom prst="rect">
            <a:avLst/>
          </a:prstGeom>
        </p:spPr>
      </p:pic>
      <p:sp>
        <p:nvSpPr>
          <p:cNvPr id="12" name="Title 1">
            <a:extLst>
              <a:ext uri="{FF2B5EF4-FFF2-40B4-BE49-F238E27FC236}">
                <a16:creationId xmlns:a16="http://schemas.microsoft.com/office/drawing/2014/main" id="{CE3A98C9-2152-4583-AD32-FED9F7702833}"/>
              </a:ext>
            </a:extLst>
          </p:cNvPr>
          <p:cNvSpPr txBox="1">
            <a:spLocks/>
          </p:cNvSpPr>
          <p:nvPr/>
        </p:nvSpPr>
        <p:spPr>
          <a:xfrm>
            <a:off x="211283" y="213600"/>
            <a:ext cx="6937393" cy="1143000"/>
          </a:xfrm>
          <a:prstGeom prst="rect">
            <a:avLst/>
          </a:prstGeom>
        </p:spPr>
        <p:txBody>
          <a:bodyPr vert="horz" lIns="91440" tIns="45720" rIns="91440" bIns="45720" rtlCol="0" anchor="ctr">
            <a:noAutofit/>
          </a:bodyPr>
          <a:lstStyle>
            <a:lvl1pPr algn="l" defTabSz="457200" rtl="0" eaLnBrk="1" latinLnBrk="0" hangingPunct="1">
              <a:lnSpc>
                <a:spcPts val="3800"/>
              </a:lnSpc>
              <a:spcBef>
                <a:spcPct val="0"/>
              </a:spcBef>
              <a:buNone/>
              <a:defRPr sz="3600" b="1" i="0" kern="1200" spc="-100">
                <a:solidFill>
                  <a:schemeClr val="accent1"/>
                </a:solidFill>
                <a:latin typeface="+mj-lt"/>
                <a:ea typeface="+mj-ea"/>
                <a:cs typeface="Helvetica"/>
              </a:defRPr>
            </a:lvl1pPr>
          </a:lstStyle>
          <a:p>
            <a:r>
              <a:rPr lang="en-US" sz="3200" dirty="0"/>
              <a:t>Prototype conversation pieces for discussion and co-creation in the design charrettes</a:t>
            </a:r>
            <a:endParaRPr lang="en-GB" sz="3200" dirty="0"/>
          </a:p>
        </p:txBody>
      </p:sp>
      <p:sp>
        <p:nvSpPr>
          <p:cNvPr id="13" name="Rectangle 12"/>
          <p:cNvSpPr/>
          <p:nvPr/>
        </p:nvSpPr>
        <p:spPr>
          <a:xfrm>
            <a:off x="211284" y="1727758"/>
            <a:ext cx="5051244" cy="923330"/>
          </a:xfrm>
          <a:prstGeom prst="rect">
            <a:avLst/>
          </a:prstGeom>
          <a:ln>
            <a:solidFill>
              <a:schemeClr val="accent1"/>
            </a:solidFill>
          </a:ln>
        </p:spPr>
        <p:txBody>
          <a:bodyPr wrap="square">
            <a:spAutoFit/>
          </a:bodyPr>
          <a:lstStyle/>
          <a:p>
            <a:pPr eaLnBrk="0" fontAlgn="base" hangingPunct="0">
              <a:lnSpc>
                <a:spcPct val="100000"/>
              </a:lnSpc>
              <a:spcBef>
                <a:spcPct val="0"/>
              </a:spcBef>
              <a:spcAft>
                <a:spcPct val="0"/>
              </a:spcAft>
            </a:pPr>
            <a:r>
              <a:rPr lang="en-GB" altLang="x-none" b="1" dirty="0"/>
              <a:t>Hunch 1</a:t>
            </a:r>
            <a:r>
              <a:rPr lang="en-GB" altLang="x-none" dirty="0"/>
              <a:t>: </a:t>
            </a:r>
            <a:r>
              <a:rPr lang="x-none" altLang="x-none" dirty="0"/>
              <a:t>Lack of knowledge about how many puffs or doses in an inhaler and how many is too many in a year</a:t>
            </a:r>
          </a:p>
        </p:txBody>
      </p:sp>
      <p:sp>
        <p:nvSpPr>
          <p:cNvPr id="14" name="Rectangle 13"/>
          <p:cNvSpPr/>
          <p:nvPr/>
        </p:nvSpPr>
        <p:spPr>
          <a:xfrm>
            <a:off x="211283" y="2702818"/>
            <a:ext cx="5051244" cy="1200329"/>
          </a:xfrm>
          <a:prstGeom prst="rect">
            <a:avLst/>
          </a:prstGeom>
          <a:ln>
            <a:solidFill>
              <a:schemeClr val="accent1"/>
            </a:solidFill>
          </a:ln>
        </p:spPr>
        <p:txBody>
          <a:bodyPr wrap="square">
            <a:spAutoFit/>
          </a:bodyPr>
          <a:lstStyle/>
          <a:p>
            <a:r>
              <a:rPr lang="en-GB" altLang="x-none" b="1" dirty="0"/>
              <a:t>Hunch 2</a:t>
            </a:r>
            <a:r>
              <a:rPr lang="en-GB" altLang="x-none" dirty="0"/>
              <a:t>: </a:t>
            </a:r>
            <a:r>
              <a:rPr lang="x-none" altLang="x-none" b="1" dirty="0"/>
              <a:t>Pharmacists</a:t>
            </a:r>
            <a:r>
              <a:rPr lang="x-none" altLang="x-none" dirty="0"/>
              <a:t> keen to do more but out of date “take your blue inhaler to open up your airways” – </a:t>
            </a:r>
            <a:r>
              <a:rPr lang="en-GB" altLang="x-none" dirty="0"/>
              <a:t>reveals no investment in education since this was the norm</a:t>
            </a:r>
            <a:endParaRPr lang="en-US" dirty="0"/>
          </a:p>
        </p:txBody>
      </p:sp>
      <p:sp>
        <p:nvSpPr>
          <p:cNvPr id="15" name="Rectangle 14"/>
          <p:cNvSpPr/>
          <p:nvPr/>
        </p:nvSpPr>
        <p:spPr>
          <a:xfrm>
            <a:off x="211283" y="3997306"/>
            <a:ext cx="5051244" cy="1754326"/>
          </a:xfrm>
          <a:prstGeom prst="rect">
            <a:avLst/>
          </a:prstGeom>
          <a:ln>
            <a:solidFill>
              <a:schemeClr val="accent1"/>
            </a:solidFill>
          </a:ln>
        </p:spPr>
        <p:txBody>
          <a:bodyPr wrap="square">
            <a:spAutoFit/>
          </a:bodyPr>
          <a:lstStyle/>
          <a:p>
            <a:pPr eaLnBrk="0" fontAlgn="base" hangingPunct="0">
              <a:lnSpc>
                <a:spcPct val="100000"/>
              </a:lnSpc>
              <a:spcBef>
                <a:spcPct val="0"/>
              </a:spcBef>
              <a:spcAft>
                <a:spcPct val="0"/>
              </a:spcAft>
            </a:pPr>
            <a:r>
              <a:rPr lang="en-GB" altLang="x-none" b="1" dirty="0"/>
              <a:t>Hunch 3</a:t>
            </a:r>
            <a:r>
              <a:rPr lang="en-GB" altLang="x-none" dirty="0"/>
              <a:t>: </a:t>
            </a:r>
            <a:r>
              <a:rPr lang="x-none" altLang="x-none" b="1" dirty="0"/>
              <a:t>General practitioners/family physicians </a:t>
            </a:r>
            <a:r>
              <a:rPr lang="x-none" altLang="x-none" dirty="0"/>
              <a:t>keen to emphasise art rather than science of the consultation, and </a:t>
            </a:r>
            <a:r>
              <a:rPr lang="en-GB" altLang="x-none" dirty="0"/>
              <a:t>so </a:t>
            </a:r>
            <a:r>
              <a:rPr lang="x-none" altLang="x-none" dirty="0"/>
              <a:t>not up-to-date with guidelines eg “</a:t>
            </a:r>
            <a:r>
              <a:rPr lang="en-GB" altLang="x-none" i="1" dirty="0"/>
              <a:t>W</a:t>
            </a:r>
            <a:r>
              <a:rPr lang="x-none" altLang="x-none" i="1" dirty="0"/>
              <a:t>hat’s the probability of them having asthma</a:t>
            </a:r>
            <a:r>
              <a:rPr lang="x-none" altLang="x-none" dirty="0"/>
              <a:t>?” not routine question yet</a:t>
            </a:r>
            <a:endParaRPr lang="en-GB" altLang="x-none" dirty="0"/>
          </a:p>
        </p:txBody>
      </p:sp>
      <p:sp>
        <p:nvSpPr>
          <p:cNvPr id="3" name="TextBox 2"/>
          <p:cNvSpPr txBox="1"/>
          <p:nvPr/>
        </p:nvSpPr>
        <p:spPr>
          <a:xfrm>
            <a:off x="2362029" y="6146221"/>
            <a:ext cx="8613935" cy="307777"/>
          </a:xfrm>
          <a:prstGeom prst="rect">
            <a:avLst/>
          </a:prstGeom>
          <a:noFill/>
        </p:spPr>
        <p:txBody>
          <a:bodyPr wrap="square" rtlCol="0">
            <a:spAutoFit/>
          </a:bodyPr>
          <a:lstStyle/>
          <a:p>
            <a:r>
              <a:rPr lang="en-US" sz="1400" b="1" dirty="0"/>
              <a:t>Ambition</a:t>
            </a:r>
            <a:r>
              <a:rPr lang="en-US" sz="1400" dirty="0"/>
              <a:t>: Embrace more people, more methods, bring joy to lives: let’s have fun, while being challenging</a:t>
            </a:r>
          </a:p>
        </p:txBody>
      </p:sp>
    </p:spTree>
    <p:extLst>
      <p:ext uri="{BB962C8B-B14F-4D97-AF65-F5344CB8AC3E}">
        <p14:creationId xmlns:p14="http://schemas.microsoft.com/office/powerpoint/2010/main" val="2552537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7C44D-D847-4435-A890-8AB1CE19A3DA}"/>
              </a:ext>
            </a:extLst>
          </p:cNvPr>
          <p:cNvSpPr>
            <a:spLocks noGrp="1"/>
          </p:cNvSpPr>
          <p:nvPr>
            <p:ph type="title"/>
          </p:nvPr>
        </p:nvSpPr>
        <p:spPr/>
        <p:txBody>
          <a:bodyPr/>
          <a:lstStyle/>
          <a:p>
            <a:r>
              <a:rPr lang="en-GB" dirty="0"/>
              <a:t>What has Asthma Right Care changed for you?</a:t>
            </a:r>
          </a:p>
        </p:txBody>
      </p:sp>
      <p:sp>
        <p:nvSpPr>
          <p:cNvPr id="4" name="Speech Bubble: Oval 3">
            <a:extLst>
              <a:ext uri="{FF2B5EF4-FFF2-40B4-BE49-F238E27FC236}">
                <a16:creationId xmlns:a16="http://schemas.microsoft.com/office/drawing/2014/main" id="{A6FB2BE1-2F26-4FCB-9C88-9171F49CAEB7}"/>
              </a:ext>
            </a:extLst>
          </p:cNvPr>
          <p:cNvSpPr/>
          <p:nvPr/>
        </p:nvSpPr>
        <p:spPr>
          <a:xfrm>
            <a:off x="805542" y="1417638"/>
            <a:ext cx="5746177" cy="4093027"/>
          </a:xfrm>
          <a:prstGeom prst="wedgeEllipseCallout">
            <a:avLst/>
          </a:prstGeom>
          <a:solidFill>
            <a:schemeClr val="accent6"/>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t>It has changed my approach to leading a large scale change for asthma management. It means  to move towards a new vision that is better and fundamentally different from the Status Quo. This Project has pointed me in the right direction for creating and sustaining large scale change and </a:t>
            </a:r>
            <a:r>
              <a:rPr lang="en-US" sz="1600" dirty="0" err="1"/>
              <a:t>transformation.This</a:t>
            </a:r>
            <a:r>
              <a:rPr lang="en-US" sz="1600" dirty="0"/>
              <a:t> framework helps us to increase personal value, value for the population and rates of higher value intervention.</a:t>
            </a:r>
          </a:p>
          <a:p>
            <a:pPr algn="ctr"/>
            <a:r>
              <a:rPr lang="en-US" sz="1600" b="1" dirty="0"/>
              <a:t>Mar Martinez, GP</a:t>
            </a:r>
            <a:endParaRPr lang="en-GB" sz="1600" b="1" dirty="0"/>
          </a:p>
        </p:txBody>
      </p:sp>
      <p:sp>
        <p:nvSpPr>
          <p:cNvPr id="5" name="Speech Bubble: Oval 4">
            <a:extLst>
              <a:ext uri="{FF2B5EF4-FFF2-40B4-BE49-F238E27FC236}">
                <a16:creationId xmlns:a16="http://schemas.microsoft.com/office/drawing/2014/main" id="{98FB7E2D-436B-4B5E-AAFA-41D870548B6A}"/>
              </a:ext>
            </a:extLst>
          </p:cNvPr>
          <p:cNvSpPr/>
          <p:nvPr/>
        </p:nvSpPr>
        <p:spPr>
          <a:xfrm>
            <a:off x="6747660" y="1991349"/>
            <a:ext cx="4905123" cy="4116931"/>
          </a:xfrm>
          <a:prstGeom prst="wedgeEllipseCallout">
            <a:avLst>
              <a:gd name="adj1" fmla="val 31449"/>
              <a:gd name="adj2" fmla="val 61596"/>
            </a:avLst>
          </a:prstGeom>
          <a:solidFill>
            <a:schemeClr val="accent1"/>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t>ARC is changing our lives because we are reflecting about our work quality in a biopsychosocial dimension while we try to make every single step to provide all the asthma right care to patients and caregivers reconciling it with daily work. At the same time it is incredible how we can apply this knowledge to other diseases and procedures.</a:t>
            </a:r>
          </a:p>
          <a:p>
            <a:r>
              <a:rPr lang="en-US" sz="1400" dirty="0"/>
              <a:t>Teamwork is very rewarding, making us grow as a person and as a healthcare professional.</a:t>
            </a:r>
          </a:p>
          <a:p>
            <a:pPr algn="ctr"/>
            <a:r>
              <a:rPr lang="en-US" sz="1400" b="1" dirty="0" err="1"/>
              <a:t>Cláudia</a:t>
            </a:r>
            <a:r>
              <a:rPr lang="en-US" sz="1400" b="1" dirty="0"/>
              <a:t> Vicente, GP</a:t>
            </a:r>
          </a:p>
          <a:p>
            <a:pPr algn="ctr"/>
            <a:endParaRPr lang="en-US" sz="1050" dirty="0"/>
          </a:p>
        </p:txBody>
      </p:sp>
    </p:spTree>
    <p:extLst>
      <p:ext uri="{BB962C8B-B14F-4D97-AF65-F5344CB8AC3E}">
        <p14:creationId xmlns:p14="http://schemas.microsoft.com/office/powerpoint/2010/main" val="16730882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ptura de ecrã 2018-10-26, às 16.50.0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0910" y="0"/>
            <a:ext cx="4617035" cy="6561574"/>
          </a:xfrm>
          <a:prstGeom prst="rect">
            <a:avLst/>
          </a:prstGeom>
        </p:spPr>
      </p:pic>
    </p:spTree>
    <p:extLst>
      <p:ext uri="{BB962C8B-B14F-4D97-AF65-F5344CB8AC3E}">
        <p14:creationId xmlns:p14="http://schemas.microsoft.com/office/powerpoint/2010/main" val="11285662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25498" y="2233439"/>
            <a:ext cx="6842246" cy="2298319"/>
          </a:xfrm>
        </p:spPr>
        <p:txBody>
          <a:bodyPr/>
          <a:lstStyle/>
          <a:p>
            <a:r>
              <a:rPr lang="en-GB" noProof="0" dirty="0"/>
              <a:t>What can you commit to? </a:t>
            </a:r>
            <a:br>
              <a:rPr lang="en-GB" noProof="0" dirty="0"/>
            </a:br>
            <a:br>
              <a:rPr lang="en-GB" noProof="0" dirty="0"/>
            </a:br>
            <a:r>
              <a:rPr lang="en-GB" noProof="0" dirty="0"/>
              <a:t>Act now!</a:t>
            </a:r>
          </a:p>
        </p:txBody>
      </p:sp>
      <p:sp>
        <p:nvSpPr>
          <p:cNvPr id="3" name="Subtitle 2"/>
          <p:cNvSpPr>
            <a:spLocks noGrp="1"/>
          </p:cNvSpPr>
          <p:nvPr>
            <p:ph type="subTitle" idx="1"/>
          </p:nvPr>
        </p:nvSpPr>
        <p:spPr>
          <a:xfrm>
            <a:off x="4400550" y="5024626"/>
            <a:ext cx="7267193" cy="1529577"/>
          </a:xfrm>
        </p:spPr>
        <p:txBody>
          <a:bodyPr/>
          <a:lstStyle/>
          <a:p>
            <a:r>
              <a:rPr lang="en-GB" dirty="0"/>
              <a:t>Find out more at www.ipcrg.org/asthmarightcare</a:t>
            </a:r>
            <a:endParaRPr lang="en-GB" noProof="0" dirty="0"/>
          </a:p>
        </p:txBody>
      </p:sp>
      <p:sp>
        <p:nvSpPr>
          <p:cNvPr id="4" name="TextBox 3"/>
          <p:cNvSpPr txBox="1"/>
          <p:nvPr/>
        </p:nvSpPr>
        <p:spPr>
          <a:xfrm>
            <a:off x="6290268" y="5789414"/>
            <a:ext cx="4883499" cy="523220"/>
          </a:xfrm>
          <a:prstGeom prst="rect">
            <a:avLst/>
          </a:prstGeom>
          <a:noFill/>
        </p:spPr>
        <p:txBody>
          <a:bodyPr wrap="square" rtlCol="0">
            <a:spAutoFit/>
          </a:bodyPr>
          <a:lstStyle/>
          <a:p>
            <a:pPr defTabSz="457200"/>
            <a:r>
              <a:rPr lang="en-GB" sz="1400" i="1" dirty="0">
                <a:solidFill>
                  <a:prstClr val="black"/>
                </a:solidFill>
              </a:rPr>
              <a:t>IPCRG received funding from AstraZeneca to develop the Asthma Right Care Initiative</a:t>
            </a:r>
            <a:endParaRPr lang="en-US" sz="1400" dirty="0">
              <a:solidFill>
                <a:prstClr val="black"/>
              </a:solidFill>
            </a:endParaRPr>
          </a:p>
        </p:txBody>
      </p:sp>
    </p:spTree>
    <p:extLst>
      <p:ext uri="{BB962C8B-B14F-4D97-AF65-F5344CB8AC3E}">
        <p14:creationId xmlns:p14="http://schemas.microsoft.com/office/powerpoint/2010/main" val="3346124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7462AD-175E-4AD2-9AAF-1CCE71F64FFA}"/>
              </a:ext>
            </a:extLst>
          </p:cNvPr>
          <p:cNvSpPr>
            <a:spLocks noGrp="1"/>
          </p:cNvSpPr>
          <p:nvPr>
            <p:ph type="ctrTitle"/>
          </p:nvPr>
        </p:nvSpPr>
        <p:spPr/>
        <p:txBody>
          <a:bodyPr/>
          <a:lstStyle/>
          <a:p>
            <a:r>
              <a:rPr lang="en-GB" dirty="0"/>
              <a:t>Additional resources</a:t>
            </a:r>
          </a:p>
        </p:txBody>
      </p:sp>
    </p:spTree>
    <p:extLst>
      <p:ext uri="{BB962C8B-B14F-4D97-AF65-F5344CB8AC3E}">
        <p14:creationId xmlns:p14="http://schemas.microsoft.com/office/powerpoint/2010/main" val="19125814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Agrupar 2">
            <a:extLst>
              <a:ext uri="{FF2B5EF4-FFF2-40B4-BE49-F238E27FC236}">
                <a16:creationId xmlns:a16="http://schemas.microsoft.com/office/drawing/2014/main" id="{4432B3FF-1EEB-45BA-8C06-E6CE7DAC8CE1}"/>
              </a:ext>
            </a:extLst>
          </p:cNvPr>
          <p:cNvGrpSpPr/>
          <p:nvPr/>
        </p:nvGrpSpPr>
        <p:grpSpPr>
          <a:xfrm>
            <a:off x="150167" y="189679"/>
            <a:ext cx="3680872" cy="4618246"/>
            <a:chOff x="150167" y="189679"/>
            <a:chExt cx="3680872" cy="4618246"/>
          </a:xfrm>
        </p:grpSpPr>
        <p:pic>
          <p:nvPicPr>
            <p:cNvPr id="4" name="Imagem 3">
              <a:extLst>
                <a:ext uri="{FF2B5EF4-FFF2-40B4-BE49-F238E27FC236}">
                  <a16:creationId xmlns:a16="http://schemas.microsoft.com/office/drawing/2014/main" id="{AFA6C6AA-C3AC-453D-AD5B-75C842A54C12}"/>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50167" y="189679"/>
              <a:ext cx="3680872" cy="4618246"/>
            </a:xfrm>
            <a:prstGeom prst="rect">
              <a:avLst/>
            </a:prstGeom>
            <a:ln>
              <a:solidFill>
                <a:schemeClr val="tx1"/>
              </a:solidFill>
            </a:ln>
          </p:spPr>
        </p:pic>
        <p:sp>
          <p:nvSpPr>
            <p:cNvPr id="2" name="CaixaDeTexto 1">
              <a:extLst>
                <a:ext uri="{FF2B5EF4-FFF2-40B4-BE49-F238E27FC236}">
                  <a16:creationId xmlns:a16="http://schemas.microsoft.com/office/drawing/2014/main" id="{D78D0E12-C6FF-4578-B19D-F606FBE8B8D4}"/>
                </a:ext>
              </a:extLst>
            </p:cNvPr>
            <p:cNvSpPr txBox="1"/>
            <p:nvPr/>
          </p:nvSpPr>
          <p:spPr>
            <a:xfrm>
              <a:off x="1685366" y="1393121"/>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7" name="CaixaDeTexto 6">
              <a:extLst>
                <a:ext uri="{FF2B5EF4-FFF2-40B4-BE49-F238E27FC236}">
                  <a16:creationId xmlns:a16="http://schemas.microsoft.com/office/drawing/2014/main" id="{11F68367-D5DF-4411-97EA-2BE08A7D3F7B}"/>
                </a:ext>
              </a:extLst>
            </p:cNvPr>
            <p:cNvSpPr txBox="1"/>
            <p:nvPr/>
          </p:nvSpPr>
          <p:spPr>
            <a:xfrm>
              <a:off x="2124630" y="1581379"/>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8" name="CaixaDeTexto 7">
              <a:extLst>
                <a:ext uri="{FF2B5EF4-FFF2-40B4-BE49-F238E27FC236}">
                  <a16:creationId xmlns:a16="http://schemas.microsoft.com/office/drawing/2014/main" id="{C7488F65-453F-489D-9E4A-FC18776A6A2E}"/>
                </a:ext>
              </a:extLst>
            </p:cNvPr>
            <p:cNvSpPr txBox="1"/>
            <p:nvPr/>
          </p:nvSpPr>
          <p:spPr>
            <a:xfrm>
              <a:off x="2124630" y="1796532"/>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9" name="CaixaDeTexto 8">
              <a:extLst>
                <a:ext uri="{FF2B5EF4-FFF2-40B4-BE49-F238E27FC236}">
                  <a16:creationId xmlns:a16="http://schemas.microsoft.com/office/drawing/2014/main" id="{6081137B-F70A-4A47-8766-2B9E4F5AA70B}"/>
                </a:ext>
              </a:extLst>
            </p:cNvPr>
            <p:cNvSpPr txBox="1"/>
            <p:nvPr/>
          </p:nvSpPr>
          <p:spPr>
            <a:xfrm>
              <a:off x="1658476" y="1993746"/>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10" name="CaixaDeTexto 9">
              <a:extLst>
                <a:ext uri="{FF2B5EF4-FFF2-40B4-BE49-F238E27FC236}">
                  <a16:creationId xmlns:a16="http://schemas.microsoft.com/office/drawing/2014/main" id="{1C3879B8-CE25-43D6-AA37-CBA5B8F87E3D}"/>
                </a:ext>
              </a:extLst>
            </p:cNvPr>
            <p:cNvSpPr txBox="1"/>
            <p:nvPr/>
          </p:nvSpPr>
          <p:spPr>
            <a:xfrm>
              <a:off x="2106701" y="2190977"/>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11" name="CaixaDeTexto 10">
              <a:extLst>
                <a:ext uri="{FF2B5EF4-FFF2-40B4-BE49-F238E27FC236}">
                  <a16:creationId xmlns:a16="http://schemas.microsoft.com/office/drawing/2014/main" id="{4DF07ECB-2D42-4794-8C21-F96C09051EC0}"/>
                </a:ext>
              </a:extLst>
            </p:cNvPr>
            <p:cNvSpPr txBox="1"/>
            <p:nvPr/>
          </p:nvSpPr>
          <p:spPr>
            <a:xfrm>
              <a:off x="2124630" y="2424069"/>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12" name="CaixaDeTexto 11">
              <a:extLst>
                <a:ext uri="{FF2B5EF4-FFF2-40B4-BE49-F238E27FC236}">
                  <a16:creationId xmlns:a16="http://schemas.microsoft.com/office/drawing/2014/main" id="{0651C5EB-34E4-4AB5-9635-C2DFEBBB239F}"/>
                </a:ext>
              </a:extLst>
            </p:cNvPr>
            <p:cNvSpPr txBox="1"/>
            <p:nvPr/>
          </p:nvSpPr>
          <p:spPr>
            <a:xfrm>
              <a:off x="1658471" y="2639208"/>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13" name="CaixaDeTexto 12">
              <a:extLst>
                <a:ext uri="{FF2B5EF4-FFF2-40B4-BE49-F238E27FC236}">
                  <a16:creationId xmlns:a16="http://schemas.microsoft.com/office/drawing/2014/main" id="{BAA50C5B-DC4F-4666-9111-4F379A20E537}"/>
                </a:ext>
              </a:extLst>
            </p:cNvPr>
            <p:cNvSpPr txBox="1"/>
            <p:nvPr/>
          </p:nvSpPr>
          <p:spPr>
            <a:xfrm>
              <a:off x="2124634" y="2997790"/>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14" name="CaixaDeTexto 13">
              <a:extLst>
                <a:ext uri="{FF2B5EF4-FFF2-40B4-BE49-F238E27FC236}">
                  <a16:creationId xmlns:a16="http://schemas.microsoft.com/office/drawing/2014/main" id="{268B8222-C495-4EDD-A06F-BB9E25EEA443}"/>
                </a:ext>
              </a:extLst>
            </p:cNvPr>
            <p:cNvSpPr txBox="1"/>
            <p:nvPr/>
          </p:nvSpPr>
          <p:spPr>
            <a:xfrm>
              <a:off x="2644585" y="3284672"/>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15" name="CaixaDeTexto 14">
              <a:extLst>
                <a:ext uri="{FF2B5EF4-FFF2-40B4-BE49-F238E27FC236}">
                  <a16:creationId xmlns:a16="http://schemas.microsoft.com/office/drawing/2014/main" id="{D3A0F42E-9436-4F9D-A177-116113BF6096}"/>
                </a:ext>
              </a:extLst>
            </p:cNvPr>
            <p:cNvSpPr txBox="1"/>
            <p:nvPr/>
          </p:nvSpPr>
          <p:spPr>
            <a:xfrm>
              <a:off x="3074897" y="4001844"/>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16" name="CaixaDeTexto 15">
              <a:extLst>
                <a:ext uri="{FF2B5EF4-FFF2-40B4-BE49-F238E27FC236}">
                  <a16:creationId xmlns:a16="http://schemas.microsoft.com/office/drawing/2014/main" id="{A643A484-2542-4E67-A045-3FD50C93B6F1}"/>
                </a:ext>
              </a:extLst>
            </p:cNvPr>
            <p:cNvSpPr txBox="1"/>
            <p:nvPr/>
          </p:nvSpPr>
          <p:spPr>
            <a:xfrm>
              <a:off x="3128685" y="4414227"/>
              <a:ext cx="448232" cy="369332"/>
            </a:xfrm>
            <a:prstGeom prst="rect">
              <a:avLst/>
            </a:prstGeom>
            <a:noFill/>
          </p:spPr>
          <p:txBody>
            <a:bodyPr wrap="square" rtlCol="0">
              <a:spAutoFit/>
            </a:bodyPr>
            <a:lstStyle/>
            <a:p>
              <a:r>
                <a:rPr lang="pt-PT" b="1" dirty="0">
                  <a:solidFill>
                    <a:schemeClr val="tx2">
                      <a:lumMod val="90000"/>
                      <a:lumOff val="10000"/>
                    </a:schemeClr>
                  </a:solidFill>
                </a:rPr>
                <a:t>22</a:t>
              </a:r>
              <a:endParaRPr lang="en-GB" b="1" dirty="0">
                <a:solidFill>
                  <a:schemeClr val="tx2">
                    <a:lumMod val="90000"/>
                    <a:lumOff val="10000"/>
                  </a:schemeClr>
                </a:solidFill>
              </a:endParaRPr>
            </a:p>
          </p:txBody>
        </p:sp>
      </p:grpSp>
      <p:grpSp>
        <p:nvGrpSpPr>
          <p:cNvPr id="17" name="Agrupar 16">
            <a:extLst>
              <a:ext uri="{FF2B5EF4-FFF2-40B4-BE49-F238E27FC236}">
                <a16:creationId xmlns:a16="http://schemas.microsoft.com/office/drawing/2014/main" id="{75970B9A-5C51-49A4-86A4-5C5EADE5947B}"/>
              </a:ext>
            </a:extLst>
          </p:cNvPr>
          <p:cNvGrpSpPr/>
          <p:nvPr/>
        </p:nvGrpSpPr>
        <p:grpSpPr>
          <a:xfrm>
            <a:off x="4082043" y="2793401"/>
            <a:ext cx="7906287" cy="2858803"/>
            <a:chOff x="4308088" y="3235920"/>
            <a:chExt cx="7608526" cy="2416284"/>
          </a:xfrm>
        </p:grpSpPr>
        <p:pic>
          <p:nvPicPr>
            <p:cNvPr id="18" name="Imagem 17">
              <a:extLst>
                <a:ext uri="{FF2B5EF4-FFF2-40B4-BE49-F238E27FC236}">
                  <a16:creationId xmlns:a16="http://schemas.microsoft.com/office/drawing/2014/main" id="{AFA6C6AA-C3AC-453D-AD5B-75C842A54C12}"/>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4308088" y="3235920"/>
              <a:ext cx="7608526" cy="2387751"/>
            </a:xfrm>
            <a:prstGeom prst="rect">
              <a:avLst/>
            </a:prstGeom>
          </p:spPr>
        </p:pic>
        <p:sp>
          <p:nvSpPr>
            <p:cNvPr id="19" name="CaixaDeTexto 18">
              <a:extLst>
                <a:ext uri="{FF2B5EF4-FFF2-40B4-BE49-F238E27FC236}">
                  <a16:creationId xmlns:a16="http://schemas.microsoft.com/office/drawing/2014/main" id="{9096D897-FBD2-4542-8F6F-4A381C465F38}"/>
                </a:ext>
              </a:extLst>
            </p:cNvPr>
            <p:cNvSpPr txBox="1"/>
            <p:nvPr/>
          </p:nvSpPr>
          <p:spPr>
            <a:xfrm>
              <a:off x="7530340" y="3688066"/>
              <a:ext cx="286871" cy="646331"/>
            </a:xfrm>
            <a:prstGeom prst="rect">
              <a:avLst/>
            </a:prstGeom>
            <a:noFill/>
          </p:spPr>
          <p:txBody>
            <a:bodyPr wrap="square" rtlCol="0">
              <a:spAutoFit/>
            </a:bodyPr>
            <a:lstStyle/>
            <a:p>
              <a:r>
                <a:rPr lang="pt-PT" sz="3600" b="1" dirty="0">
                  <a:solidFill>
                    <a:schemeClr val="tx2">
                      <a:lumMod val="90000"/>
                      <a:lumOff val="10000"/>
                    </a:schemeClr>
                  </a:solidFill>
                </a:rPr>
                <a:t>x</a:t>
              </a:r>
              <a:endParaRPr lang="en-GB" sz="3600" b="1" dirty="0">
                <a:solidFill>
                  <a:schemeClr val="tx2">
                    <a:lumMod val="90000"/>
                    <a:lumOff val="10000"/>
                  </a:schemeClr>
                </a:solidFill>
              </a:endParaRPr>
            </a:p>
          </p:txBody>
        </p:sp>
        <p:sp>
          <p:nvSpPr>
            <p:cNvPr id="20" name="CaixaDeTexto 19">
              <a:extLst>
                <a:ext uri="{FF2B5EF4-FFF2-40B4-BE49-F238E27FC236}">
                  <a16:creationId xmlns:a16="http://schemas.microsoft.com/office/drawing/2014/main" id="{35A2167B-2BEF-470B-BEA6-A8F22ED1EAC8}"/>
                </a:ext>
              </a:extLst>
            </p:cNvPr>
            <p:cNvSpPr txBox="1"/>
            <p:nvPr/>
          </p:nvSpPr>
          <p:spPr>
            <a:xfrm>
              <a:off x="8507492" y="4109401"/>
              <a:ext cx="286871" cy="646331"/>
            </a:xfrm>
            <a:prstGeom prst="rect">
              <a:avLst/>
            </a:prstGeom>
            <a:noFill/>
          </p:spPr>
          <p:txBody>
            <a:bodyPr wrap="square" rtlCol="0">
              <a:spAutoFit/>
            </a:bodyPr>
            <a:lstStyle/>
            <a:p>
              <a:r>
                <a:rPr lang="pt-PT" sz="3600" b="1" dirty="0">
                  <a:solidFill>
                    <a:schemeClr val="tx2">
                      <a:lumMod val="90000"/>
                      <a:lumOff val="10000"/>
                    </a:schemeClr>
                  </a:solidFill>
                </a:rPr>
                <a:t>x</a:t>
              </a:r>
              <a:endParaRPr lang="en-GB" sz="3600" b="1" dirty="0">
                <a:solidFill>
                  <a:schemeClr val="tx2">
                    <a:lumMod val="90000"/>
                    <a:lumOff val="10000"/>
                  </a:schemeClr>
                </a:solidFill>
              </a:endParaRPr>
            </a:p>
          </p:txBody>
        </p:sp>
        <p:sp>
          <p:nvSpPr>
            <p:cNvPr id="21" name="CaixaDeTexto 20">
              <a:extLst>
                <a:ext uri="{FF2B5EF4-FFF2-40B4-BE49-F238E27FC236}">
                  <a16:creationId xmlns:a16="http://schemas.microsoft.com/office/drawing/2014/main" id="{6FEFB44C-9DBD-4E63-809C-0646C81F5D10}"/>
                </a:ext>
              </a:extLst>
            </p:cNvPr>
            <p:cNvSpPr txBox="1"/>
            <p:nvPr/>
          </p:nvSpPr>
          <p:spPr>
            <a:xfrm>
              <a:off x="8507490" y="4557638"/>
              <a:ext cx="286871" cy="646331"/>
            </a:xfrm>
            <a:prstGeom prst="rect">
              <a:avLst/>
            </a:prstGeom>
            <a:noFill/>
          </p:spPr>
          <p:txBody>
            <a:bodyPr wrap="square" rtlCol="0">
              <a:spAutoFit/>
            </a:bodyPr>
            <a:lstStyle/>
            <a:p>
              <a:r>
                <a:rPr lang="pt-PT" sz="3600" b="1" dirty="0">
                  <a:solidFill>
                    <a:schemeClr val="tx2">
                      <a:lumMod val="90000"/>
                      <a:lumOff val="10000"/>
                    </a:schemeClr>
                  </a:solidFill>
                </a:rPr>
                <a:t>x</a:t>
              </a:r>
              <a:endParaRPr lang="en-GB" sz="3600" b="1" dirty="0">
                <a:solidFill>
                  <a:schemeClr val="tx2">
                    <a:lumMod val="90000"/>
                    <a:lumOff val="10000"/>
                  </a:schemeClr>
                </a:solidFill>
              </a:endParaRPr>
            </a:p>
          </p:txBody>
        </p:sp>
        <p:sp>
          <p:nvSpPr>
            <p:cNvPr id="22" name="CaixaDeTexto 21">
              <a:extLst>
                <a:ext uri="{FF2B5EF4-FFF2-40B4-BE49-F238E27FC236}">
                  <a16:creationId xmlns:a16="http://schemas.microsoft.com/office/drawing/2014/main" id="{BDD77996-08E2-4181-A37D-F7A4E5C89930}"/>
                </a:ext>
              </a:extLst>
            </p:cNvPr>
            <p:cNvSpPr txBox="1"/>
            <p:nvPr/>
          </p:nvSpPr>
          <p:spPr>
            <a:xfrm>
              <a:off x="7539308" y="5005873"/>
              <a:ext cx="286871" cy="646331"/>
            </a:xfrm>
            <a:prstGeom prst="rect">
              <a:avLst/>
            </a:prstGeom>
            <a:noFill/>
          </p:spPr>
          <p:txBody>
            <a:bodyPr wrap="square" rtlCol="0">
              <a:spAutoFit/>
            </a:bodyPr>
            <a:lstStyle/>
            <a:p>
              <a:r>
                <a:rPr lang="pt-PT" sz="3600" b="1" dirty="0">
                  <a:solidFill>
                    <a:schemeClr val="tx2">
                      <a:lumMod val="90000"/>
                      <a:lumOff val="10000"/>
                    </a:schemeClr>
                  </a:solidFill>
                </a:rPr>
                <a:t>x</a:t>
              </a:r>
              <a:endParaRPr lang="en-GB" sz="3600" b="1" dirty="0">
                <a:solidFill>
                  <a:schemeClr val="tx2">
                    <a:lumMod val="90000"/>
                    <a:lumOff val="10000"/>
                  </a:schemeClr>
                </a:solidFill>
              </a:endParaRPr>
            </a:p>
          </p:txBody>
        </p:sp>
      </p:grpSp>
      <p:sp>
        <p:nvSpPr>
          <p:cNvPr id="23" name="TextBox 22">
            <a:extLst>
              <a:ext uri="{FF2B5EF4-FFF2-40B4-BE49-F238E27FC236}">
                <a16:creationId xmlns:a16="http://schemas.microsoft.com/office/drawing/2014/main" id="{7C273D7F-8326-4E6F-999C-C19F66254E2B}"/>
              </a:ext>
            </a:extLst>
          </p:cNvPr>
          <p:cNvSpPr txBox="1"/>
          <p:nvPr/>
        </p:nvSpPr>
        <p:spPr>
          <a:xfrm>
            <a:off x="150167" y="6043121"/>
            <a:ext cx="10509812" cy="646331"/>
          </a:xfrm>
          <a:prstGeom prst="rect">
            <a:avLst/>
          </a:prstGeom>
          <a:noFill/>
        </p:spPr>
        <p:txBody>
          <a:bodyPr wrap="square" rtlCol="0">
            <a:spAutoFit/>
          </a:bodyPr>
          <a:lstStyle/>
          <a:p>
            <a:r>
              <a:rPr lang="en-US" sz="900" dirty="0" err="1"/>
              <a:t>Lourenço</a:t>
            </a:r>
            <a:r>
              <a:rPr lang="en-US" sz="900" dirty="0"/>
              <a:t> O, </a:t>
            </a:r>
            <a:r>
              <a:rPr lang="en-US" sz="900" dirty="0" err="1"/>
              <a:t>Calado</a:t>
            </a:r>
            <a:r>
              <a:rPr lang="en-US" sz="900" dirty="0"/>
              <a:t> S, Sá-Sousa A, Fonseca J. Evaluation of allergic rhinitis and asthma control in a Portuguese community pharmacy setting. J </a:t>
            </a:r>
            <a:r>
              <a:rPr lang="en-US" sz="900" dirty="0" err="1"/>
              <a:t>Manag</a:t>
            </a:r>
            <a:r>
              <a:rPr lang="en-US" sz="900" dirty="0"/>
              <a:t> Care Spec Pharm. 2014 May;20(5):513-22. </a:t>
            </a:r>
            <a:r>
              <a:rPr lang="en-US" sz="900" u="sng" dirty="0">
                <a:hlinkClick r:id="rId5"/>
              </a:rPr>
              <a:t>http://www.amcp.org/WorkArea/DownloadAsset.aspx?id=18027</a:t>
            </a:r>
            <a:r>
              <a:rPr lang="en-US" sz="900" dirty="0"/>
              <a:t>  </a:t>
            </a:r>
            <a:endParaRPr lang="en-GB" sz="900" dirty="0"/>
          </a:p>
          <a:p>
            <a:r>
              <a:rPr lang="en-GB" sz="900" dirty="0"/>
              <a:t>CARAT, Control of Allergic Rhinitis and Asthma Test</a:t>
            </a:r>
          </a:p>
          <a:p>
            <a:r>
              <a:rPr lang="en-GB" sz="900" dirty="0"/>
              <a:t>Available at: </a:t>
            </a:r>
            <a:r>
              <a:rPr lang="en-GB" sz="900" dirty="0">
                <a:solidFill>
                  <a:schemeClr val="tx1">
                    <a:lumMod val="95000"/>
                    <a:lumOff val="5000"/>
                  </a:schemeClr>
                </a:solidFill>
                <a:hlinkClick r:id="rId6">
                  <a:extLst>
                    <a:ext uri="{A12FA001-AC4F-418D-AE19-62706E023703}">
                      <ahyp:hlinkClr xmlns:ahyp="http://schemas.microsoft.com/office/drawing/2018/hyperlinkcolor" val="tx"/>
                    </a:ext>
                  </a:extLst>
                </a:hlinkClick>
              </a:rPr>
              <a:t>https://www.new.caratnetwork.org</a:t>
            </a:r>
            <a:r>
              <a:rPr lang="en-GB" sz="900" dirty="0">
                <a:solidFill>
                  <a:schemeClr val="tx1">
                    <a:lumMod val="95000"/>
                    <a:lumOff val="5000"/>
                  </a:schemeClr>
                </a:solidFill>
              </a:rPr>
              <a:t>. Accessed October 2022.</a:t>
            </a:r>
          </a:p>
        </p:txBody>
      </p:sp>
    </p:spTree>
    <p:extLst>
      <p:ext uri="{BB962C8B-B14F-4D97-AF65-F5344CB8AC3E}">
        <p14:creationId xmlns:p14="http://schemas.microsoft.com/office/powerpoint/2010/main" val="30106132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id="{FB0F16CC-4884-4CFE-B6CE-81DFD3288DB9}"/>
              </a:ext>
            </a:extLst>
          </p:cNvPr>
          <p:cNvGrpSpPr/>
          <p:nvPr/>
        </p:nvGrpSpPr>
        <p:grpSpPr>
          <a:xfrm>
            <a:off x="150167" y="189679"/>
            <a:ext cx="3680872" cy="4618246"/>
            <a:chOff x="150167" y="189679"/>
            <a:chExt cx="3680872" cy="4618246"/>
          </a:xfrm>
        </p:grpSpPr>
        <p:pic>
          <p:nvPicPr>
            <p:cNvPr id="5" name="Imagem 4">
              <a:extLst>
                <a:ext uri="{FF2B5EF4-FFF2-40B4-BE49-F238E27FC236}">
                  <a16:creationId xmlns:a16="http://schemas.microsoft.com/office/drawing/2014/main" id="{A2A04FE6-CFF1-46CA-BA22-44AD9CEA475A}"/>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50167" y="189679"/>
              <a:ext cx="3680872" cy="4618246"/>
            </a:xfrm>
            <a:prstGeom prst="rect">
              <a:avLst/>
            </a:prstGeom>
            <a:ln>
              <a:solidFill>
                <a:schemeClr val="tx1"/>
              </a:solidFill>
            </a:ln>
          </p:spPr>
        </p:pic>
        <p:sp>
          <p:nvSpPr>
            <p:cNvPr id="6" name="CaixaDeTexto 5">
              <a:extLst>
                <a:ext uri="{FF2B5EF4-FFF2-40B4-BE49-F238E27FC236}">
                  <a16:creationId xmlns:a16="http://schemas.microsoft.com/office/drawing/2014/main" id="{FACB7923-481D-47E0-BE0B-152DB040FA1D}"/>
                </a:ext>
              </a:extLst>
            </p:cNvPr>
            <p:cNvSpPr txBox="1"/>
            <p:nvPr/>
          </p:nvSpPr>
          <p:spPr>
            <a:xfrm>
              <a:off x="1685366" y="1393121"/>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7" name="CaixaDeTexto 6">
              <a:extLst>
                <a:ext uri="{FF2B5EF4-FFF2-40B4-BE49-F238E27FC236}">
                  <a16:creationId xmlns:a16="http://schemas.microsoft.com/office/drawing/2014/main" id="{0BC1F001-C065-4DB5-86BC-75ABEBE7E785}"/>
                </a:ext>
              </a:extLst>
            </p:cNvPr>
            <p:cNvSpPr txBox="1"/>
            <p:nvPr/>
          </p:nvSpPr>
          <p:spPr>
            <a:xfrm>
              <a:off x="2124630" y="1581379"/>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8" name="CaixaDeTexto 7">
              <a:extLst>
                <a:ext uri="{FF2B5EF4-FFF2-40B4-BE49-F238E27FC236}">
                  <a16:creationId xmlns:a16="http://schemas.microsoft.com/office/drawing/2014/main" id="{DFA964BF-0F80-4F83-B81D-F85BEEC759B5}"/>
                </a:ext>
              </a:extLst>
            </p:cNvPr>
            <p:cNvSpPr txBox="1"/>
            <p:nvPr/>
          </p:nvSpPr>
          <p:spPr>
            <a:xfrm>
              <a:off x="2124630" y="1796532"/>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9" name="CaixaDeTexto 8">
              <a:extLst>
                <a:ext uri="{FF2B5EF4-FFF2-40B4-BE49-F238E27FC236}">
                  <a16:creationId xmlns:a16="http://schemas.microsoft.com/office/drawing/2014/main" id="{70A6A65F-D633-4314-9189-C524762637DC}"/>
                </a:ext>
              </a:extLst>
            </p:cNvPr>
            <p:cNvSpPr txBox="1"/>
            <p:nvPr/>
          </p:nvSpPr>
          <p:spPr>
            <a:xfrm>
              <a:off x="1658476" y="1993746"/>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10" name="CaixaDeTexto 9">
              <a:extLst>
                <a:ext uri="{FF2B5EF4-FFF2-40B4-BE49-F238E27FC236}">
                  <a16:creationId xmlns:a16="http://schemas.microsoft.com/office/drawing/2014/main" id="{2C02603D-9C6B-4AAC-9793-A4411239CE44}"/>
                </a:ext>
              </a:extLst>
            </p:cNvPr>
            <p:cNvSpPr txBox="1"/>
            <p:nvPr/>
          </p:nvSpPr>
          <p:spPr>
            <a:xfrm>
              <a:off x="2106701" y="2190977"/>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11" name="CaixaDeTexto 10">
              <a:extLst>
                <a:ext uri="{FF2B5EF4-FFF2-40B4-BE49-F238E27FC236}">
                  <a16:creationId xmlns:a16="http://schemas.microsoft.com/office/drawing/2014/main" id="{59A6548A-37B4-474E-BE4F-B965D57F6794}"/>
                </a:ext>
              </a:extLst>
            </p:cNvPr>
            <p:cNvSpPr txBox="1"/>
            <p:nvPr/>
          </p:nvSpPr>
          <p:spPr>
            <a:xfrm>
              <a:off x="2124630" y="2424069"/>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12" name="CaixaDeTexto 11">
              <a:extLst>
                <a:ext uri="{FF2B5EF4-FFF2-40B4-BE49-F238E27FC236}">
                  <a16:creationId xmlns:a16="http://schemas.microsoft.com/office/drawing/2014/main" id="{F7A0CA7B-0642-4073-82D4-8622C55D0FB7}"/>
                </a:ext>
              </a:extLst>
            </p:cNvPr>
            <p:cNvSpPr txBox="1"/>
            <p:nvPr/>
          </p:nvSpPr>
          <p:spPr>
            <a:xfrm>
              <a:off x="1658471" y="2639208"/>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13" name="CaixaDeTexto 12">
              <a:extLst>
                <a:ext uri="{FF2B5EF4-FFF2-40B4-BE49-F238E27FC236}">
                  <a16:creationId xmlns:a16="http://schemas.microsoft.com/office/drawing/2014/main" id="{669628F1-DF50-4910-B6EF-17FF2A6F6185}"/>
                </a:ext>
              </a:extLst>
            </p:cNvPr>
            <p:cNvSpPr txBox="1"/>
            <p:nvPr/>
          </p:nvSpPr>
          <p:spPr>
            <a:xfrm>
              <a:off x="2124634" y="2997790"/>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14" name="CaixaDeTexto 13">
              <a:extLst>
                <a:ext uri="{FF2B5EF4-FFF2-40B4-BE49-F238E27FC236}">
                  <a16:creationId xmlns:a16="http://schemas.microsoft.com/office/drawing/2014/main" id="{D900B4FA-3CD9-431B-8BC7-A6FEF503EEC0}"/>
                </a:ext>
              </a:extLst>
            </p:cNvPr>
            <p:cNvSpPr txBox="1"/>
            <p:nvPr/>
          </p:nvSpPr>
          <p:spPr>
            <a:xfrm>
              <a:off x="2644585" y="3284672"/>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15" name="CaixaDeTexto 14">
              <a:extLst>
                <a:ext uri="{FF2B5EF4-FFF2-40B4-BE49-F238E27FC236}">
                  <a16:creationId xmlns:a16="http://schemas.microsoft.com/office/drawing/2014/main" id="{32D4EC77-1416-41C8-A398-E02311C0E7A7}"/>
                </a:ext>
              </a:extLst>
            </p:cNvPr>
            <p:cNvSpPr txBox="1"/>
            <p:nvPr/>
          </p:nvSpPr>
          <p:spPr>
            <a:xfrm>
              <a:off x="3074897" y="4001844"/>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16" name="CaixaDeTexto 15">
              <a:extLst>
                <a:ext uri="{FF2B5EF4-FFF2-40B4-BE49-F238E27FC236}">
                  <a16:creationId xmlns:a16="http://schemas.microsoft.com/office/drawing/2014/main" id="{B4FD86EF-ED4A-4025-A48A-7118BD9FBB55}"/>
                </a:ext>
              </a:extLst>
            </p:cNvPr>
            <p:cNvSpPr txBox="1"/>
            <p:nvPr/>
          </p:nvSpPr>
          <p:spPr>
            <a:xfrm>
              <a:off x="3128685" y="4414227"/>
              <a:ext cx="448232" cy="369332"/>
            </a:xfrm>
            <a:prstGeom prst="rect">
              <a:avLst/>
            </a:prstGeom>
            <a:noFill/>
          </p:spPr>
          <p:txBody>
            <a:bodyPr wrap="square" rtlCol="0">
              <a:spAutoFit/>
            </a:bodyPr>
            <a:lstStyle/>
            <a:p>
              <a:r>
                <a:rPr lang="pt-PT" b="1" dirty="0">
                  <a:solidFill>
                    <a:schemeClr val="tx2">
                      <a:lumMod val="90000"/>
                      <a:lumOff val="10000"/>
                    </a:schemeClr>
                  </a:solidFill>
                </a:rPr>
                <a:t>22</a:t>
              </a:r>
              <a:endParaRPr lang="en-GB" b="1" dirty="0">
                <a:solidFill>
                  <a:schemeClr val="tx2">
                    <a:lumMod val="90000"/>
                    <a:lumOff val="10000"/>
                  </a:schemeClr>
                </a:solidFill>
              </a:endParaRPr>
            </a:p>
          </p:txBody>
        </p:sp>
      </p:grpSp>
      <p:grpSp>
        <p:nvGrpSpPr>
          <p:cNvPr id="2" name="Agrupar 1">
            <a:extLst>
              <a:ext uri="{FF2B5EF4-FFF2-40B4-BE49-F238E27FC236}">
                <a16:creationId xmlns:a16="http://schemas.microsoft.com/office/drawing/2014/main" id="{2BFFEC38-A493-4C4C-81B8-DD571F86A19A}"/>
              </a:ext>
            </a:extLst>
          </p:cNvPr>
          <p:cNvGrpSpPr/>
          <p:nvPr/>
        </p:nvGrpSpPr>
        <p:grpSpPr>
          <a:xfrm>
            <a:off x="4133469" y="1527587"/>
            <a:ext cx="7901652" cy="5006677"/>
            <a:chOff x="4133469" y="1527587"/>
            <a:chExt cx="7901652" cy="5006677"/>
          </a:xfrm>
        </p:grpSpPr>
        <p:pic>
          <p:nvPicPr>
            <p:cNvPr id="20" name="Imagem 19">
              <a:extLst>
                <a:ext uri="{FF2B5EF4-FFF2-40B4-BE49-F238E27FC236}">
                  <a16:creationId xmlns:a16="http://schemas.microsoft.com/office/drawing/2014/main" id="{AFA6C6AA-C3AC-453D-AD5B-75C842A54C12}"/>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4133469" y="1617237"/>
              <a:ext cx="7901652" cy="4917027"/>
            </a:xfrm>
            <a:prstGeom prst="rect">
              <a:avLst/>
            </a:prstGeom>
          </p:spPr>
        </p:pic>
        <p:sp>
          <p:nvSpPr>
            <p:cNvPr id="17" name="CaixaDeTexto 16">
              <a:extLst>
                <a:ext uri="{FF2B5EF4-FFF2-40B4-BE49-F238E27FC236}">
                  <a16:creationId xmlns:a16="http://schemas.microsoft.com/office/drawing/2014/main" id="{C8E8131C-F780-47A3-A225-6B2EFA2CA7F5}"/>
                </a:ext>
              </a:extLst>
            </p:cNvPr>
            <p:cNvSpPr txBox="1"/>
            <p:nvPr/>
          </p:nvSpPr>
          <p:spPr>
            <a:xfrm>
              <a:off x="8489567" y="1527587"/>
              <a:ext cx="286871" cy="646331"/>
            </a:xfrm>
            <a:prstGeom prst="rect">
              <a:avLst/>
            </a:prstGeom>
            <a:noFill/>
          </p:spPr>
          <p:txBody>
            <a:bodyPr wrap="square" rtlCol="0">
              <a:spAutoFit/>
            </a:bodyPr>
            <a:lstStyle/>
            <a:p>
              <a:r>
                <a:rPr lang="pt-PT" sz="3600" b="1" dirty="0">
                  <a:solidFill>
                    <a:schemeClr val="tx2">
                      <a:lumMod val="90000"/>
                      <a:lumOff val="10000"/>
                    </a:schemeClr>
                  </a:solidFill>
                </a:rPr>
                <a:t>x</a:t>
              </a:r>
              <a:endParaRPr lang="en-GB" sz="3600" b="1" dirty="0">
                <a:solidFill>
                  <a:schemeClr val="tx2">
                    <a:lumMod val="90000"/>
                    <a:lumOff val="10000"/>
                  </a:schemeClr>
                </a:solidFill>
              </a:endParaRPr>
            </a:p>
          </p:txBody>
        </p:sp>
        <p:sp>
          <p:nvSpPr>
            <p:cNvPr id="18" name="CaixaDeTexto 17">
              <a:extLst>
                <a:ext uri="{FF2B5EF4-FFF2-40B4-BE49-F238E27FC236}">
                  <a16:creationId xmlns:a16="http://schemas.microsoft.com/office/drawing/2014/main" id="{09A3B1F1-944E-4EA7-AB0D-C64E2F519245}"/>
                </a:ext>
              </a:extLst>
            </p:cNvPr>
            <p:cNvSpPr txBox="1"/>
            <p:nvPr/>
          </p:nvSpPr>
          <p:spPr>
            <a:xfrm>
              <a:off x="8489566" y="1953404"/>
              <a:ext cx="286871" cy="646331"/>
            </a:xfrm>
            <a:prstGeom prst="rect">
              <a:avLst/>
            </a:prstGeom>
            <a:noFill/>
          </p:spPr>
          <p:txBody>
            <a:bodyPr wrap="square" rtlCol="0">
              <a:spAutoFit/>
            </a:bodyPr>
            <a:lstStyle/>
            <a:p>
              <a:r>
                <a:rPr lang="pt-PT" sz="3600" b="1" dirty="0">
                  <a:solidFill>
                    <a:schemeClr val="tx2">
                      <a:lumMod val="90000"/>
                      <a:lumOff val="10000"/>
                    </a:schemeClr>
                  </a:solidFill>
                </a:rPr>
                <a:t>x</a:t>
              </a:r>
              <a:endParaRPr lang="en-GB" sz="3600" b="1" dirty="0">
                <a:solidFill>
                  <a:schemeClr val="tx2">
                    <a:lumMod val="90000"/>
                    <a:lumOff val="10000"/>
                  </a:schemeClr>
                </a:solidFill>
              </a:endParaRPr>
            </a:p>
          </p:txBody>
        </p:sp>
        <p:sp>
          <p:nvSpPr>
            <p:cNvPr id="19" name="CaixaDeTexto 18">
              <a:extLst>
                <a:ext uri="{FF2B5EF4-FFF2-40B4-BE49-F238E27FC236}">
                  <a16:creationId xmlns:a16="http://schemas.microsoft.com/office/drawing/2014/main" id="{740513C8-0782-4D67-82BC-1EA9051DF1CC}"/>
                </a:ext>
              </a:extLst>
            </p:cNvPr>
            <p:cNvSpPr txBox="1"/>
            <p:nvPr/>
          </p:nvSpPr>
          <p:spPr>
            <a:xfrm>
              <a:off x="7485521" y="2470235"/>
              <a:ext cx="286871" cy="646331"/>
            </a:xfrm>
            <a:prstGeom prst="rect">
              <a:avLst/>
            </a:prstGeom>
            <a:noFill/>
          </p:spPr>
          <p:txBody>
            <a:bodyPr wrap="square" rtlCol="0">
              <a:spAutoFit/>
            </a:bodyPr>
            <a:lstStyle/>
            <a:p>
              <a:r>
                <a:rPr lang="pt-PT" sz="3600" b="1" dirty="0">
                  <a:solidFill>
                    <a:schemeClr val="tx2">
                      <a:lumMod val="90000"/>
                      <a:lumOff val="10000"/>
                    </a:schemeClr>
                  </a:solidFill>
                </a:rPr>
                <a:t>x</a:t>
              </a:r>
              <a:endParaRPr lang="en-GB" sz="3600" b="1" dirty="0">
                <a:solidFill>
                  <a:schemeClr val="tx2">
                    <a:lumMod val="90000"/>
                    <a:lumOff val="10000"/>
                  </a:schemeClr>
                </a:solidFill>
              </a:endParaRPr>
            </a:p>
          </p:txBody>
        </p:sp>
        <p:sp>
          <p:nvSpPr>
            <p:cNvPr id="21" name="CaixaDeTexto 20">
              <a:extLst>
                <a:ext uri="{FF2B5EF4-FFF2-40B4-BE49-F238E27FC236}">
                  <a16:creationId xmlns:a16="http://schemas.microsoft.com/office/drawing/2014/main" id="{7B4B1807-7372-44D9-864E-B651594CDD47}"/>
                </a:ext>
              </a:extLst>
            </p:cNvPr>
            <p:cNvSpPr txBox="1"/>
            <p:nvPr/>
          </p:nvSpPr>
          <p:spPr>
            <a:xfrm>
              <a:off x="8489562" y="3195010"/>
              <a:ext cx="286871" cy="646331"/>
            </a:xfrm>
            <a:prstGeom prst="rect">
              <a:avLst/>
            </a:prstGeom>
            <a:noFill/>
          </p:spPr>
          <p:txBody>
            <a:bodyPr wrap="square" rtlCol="0">
              <a:spAutoFit/>
            </a:bodyPr>
            <a:lstStyle/>
            <a:p>
              <a:r>
                <a:rPr lang="pt-PT" sz="3600" b="1" dirty="0">
                  <a:solidFill>
                    <a:schemeClr val="tx2">
                      <a:lumMod val="90000"/>
                      <a:lumOff val="10000"/>
                    </a:schemeClr>
                  </a:solidFill>
                </a:rPr>
                <a:t>x</a:t>
              </a:r>
              <a:endParaRPr lang="en-GB" sz="3600" b="1" dirty="0">
                <a:solidFill>
                  <a:schemeClr val="tx2">
                    <a:lumMod val="90000"/>
                    <a:lumOff val="10000"/>
                  </a:schemeClr>
                </a:solidFill>
              </a:endParaRPr>
            </a:p>
          </p:txBody>
        </p:sp>
        <p:sp>
          <p:nvSpPr>
            <p:cNvPr id="22" name="CaixaDeTexto 21">
              <a:extLst>
                <a:ext uri="{FF2B5EF4-FFF2-40B4-BE49-F238E27FC236}">
                  <a16:creationId xmlns:a16="http://schemas.microsoft.com/office/drawing/2014/main" id="{F339389B-09E6-44F4-8459-D5FF0CCC5B7E}"/>
                </a:ext>
              </a:extLst>
            </p:cNvPr>
            <p:cNvSpPr txBox="1"/>
            <p:nvPr/>
          </p:nvSpPr>
          <p:spPr>
            <a:xfrm>
              <a:off x="9619120" y="3841341"/>
              <a:ext cx="286871" cy="646331"/>
            </a:xfrm>
            <a:prstGeom prst="rect">
              <a:avLst/>
            </a:prstGeom>
            <a:noFill/>
          </p:spPr>
          <p:txBody>
            <a:bodyPr wrap="square" rtlCol="0">
              <a:spAutoFit/>
            </a:bodyPr>
            <a:lstStyle/>
            <a:p>
              <a:r>
                <a:rPr lang="pt-PT" sz="3600" b="1" dirty="0">
                  <a:solidFill>
                    <a:schemeClr val="tx2">
                      <a:lumMod val="90000"/>
                      <a:lumOff val="10000"/>
                    </a:schemeClr>
                  </a:solidFill>
                </a:rPr>
                <a:t>x</a:t>
              </a:r>
              <a:endParaRPr lang="en-GB" sz="3600" b="1" dirty="0">
                <a:solidFill>
                  <a:schemeClr val="tx2">
                    <a:lumMod val="90000"/>
                    <a:lumOff val="10000"/>
                  </a:schemeClr>
                </a:solidFill>
              </a:endParaRPr>
            </a:p>
          </p:txBody>
        </p:sp>
        <p:sp>
          <p:nvSpPr>
            <p:cNvPr id="23" name="CaixaDeTexto 22">
              <a:extLst>
                <a:ext uri="{FF2B5EF4-FFF2-40B4-BE49-F238E27FC236}">
                  <a16:creationId xmlns:a16="http://schemas.microsoft.com/office/drawing/2014/main" id="{C4FC8E53-FE45-44BD-B86D-853D15B900CD}"/>
                </a:ext>
              </a:extLst>
            </p:cNvPr>
            <p:cNvSpPr txBox="1"/>
            <p:nvPr/>
          </p:nvSpPr>
          <p:spPr>
            <a:xfrm>
              <a:off x="9601190" y="5382825"/>
              <a:ext cx="286871" cy="646331"/>
            </a:xfrm>
            <a:prstGeom prst="rect">
              <a:avLst/>
            </a:prstGeom>
            <a:noFill/>
          </p:spPr>
          <p:txBody>
            <a:bodyPr wrap="square" rtlCol="0">
              <a:spAutoFit/>
            </a:bodyPr>
            <a:lstStyle/>
            <a:p>
              <a:r>
                <a:rPr lang="pt-PT" sz="3600" b="1" dirty="0">
                  <a:solidFill>
                    <a:schemeClr val="tx2">
                      <a:lumMod val="90000"/>
                      <a:lumOff val="10000"/>
                    </a:schemeClr>
                  </a:solidFill>
                </a:rPr>
                <a:t>x</a:t>
              </a:r>
              <a:endParaRPr lang="en-GB" sz="3600" b="1" dirty="0">
                <a:solidFill>
                  <a:schemeClr val="tx2">
                    <a:lumMod val="90000"/>
                    <a:lumOff val="10000"/>
                  </a:schemeClr>
                </a:solidFill>
              </a:endParaRPr>
            </a:p>
          </p:txBody>
        </p:sp>
      </p:grpSp>
      <p:sp>
        <p:nvSpPr>
          <p:cNvPr id="25" name="TextBox 24">
            <a:extLst>
              <a:ext uri="{FF2B5EF4-FFF2-40B4-BE49-F238E27FC236}">
                <a16:creationId xmlns:a16="http://schemas.microsoft.com/office/drawing/2014/main" id="{5A8D232E-8BCA-4BAD-AF6E-8045A8C77D99}"/>
              </a:ext>
            </a:extLst>
          </p:cNvPr>
          <p:cNvSpPr txBox="1"/>
          <p:nvPr/>
        </p:nvSpPr>
        <p:spPr>
          <a:xfrm>
            <a:off x="150167" y="6175233"/>
            <a:ext cx="10509812" cy="646331"/>
          </a:xfrm>
          <a:prstGeom prst="rect">
            <a:avLst/>
          </a:prstGeom>
          <a:noFill/>
        </p:spPr>
        <p:txBody>
          <a:bodyPr wrap="square" rtlCol="0">
            <a:spAutoFit/>
          </a:bodyPr>
          <a:lstStyle/>
          <a:p>
            <a:r>
              <a:rPr lang="en-US" sz="900" dirty="0" err="1"/>
              <a:t>Lourenço</a:t>
            </a:r>
            <a:r>
              <a:rPr lang="en-US" sz="900" dirty="0"/>
              <a:t> O, </a:t>
            </a:r>
            <a:r>
              <a:rPr lang="en-US" sz="900" dirty="0" err="1"/>
              <a:t>Calado</a:t>
            </a:r>
            <a:r>
              <a:rPr lang="en-US" sz="900" dirty="0"/>
              <a:t> S, Sá-Sousa A, Fonseca J. Evaluation of allergic rhinitis and asthma control in a Portuguese community pharmacy setting. J </a:t>
            </a:r>
            <a:r>
              <a:rPr lang="en-US" sz="900" dirty="0" err="1"/>
              <a:t>Manag</a:t>
            </a:r>
            <a:r>
              <a:rPr lang="en-US" sz="900" dirty="0"/>
              <a:t> Care Spec Pharm. 2014 May;20(5):513-22. </a:t>
            </a:r>
            <a:r>
              <a:rPr lang="en-US" sz="900" u="sng" dirty="0">
                <a:hlinkClick r:id="rId5"/>
              </a:rPr>
              <a:t>http://www.amcp.org/WorkArea/DownloadAsset.aspx?id=18027</a:t>
            </a:r>
            <a:r>
              <a:rPr lang="en-US" sz="900" dirty="0"/>
              <a:t>  </a:t>
            </a:r>
            <a:endParaRPr lang="en-GB" sz="900" dirty="0"/>
          </a:p>
          <a:p>
            <a:r>
              <a:rPr lang="en-GB" sz="900" dirty="0"/>
              <a:t>CARAT, Control of Allergic Rhinitis and Asthma Test</a:t>
            </a:r>
          </a:p>
          <a:p>
            <a:r>
              <a:rPr lang="en-GB" sz="900" dirty="0"/>
              <a:t>Available at: </a:t>
            </a:r>
            <a:r>
              <a:rPr lang="en-GB" sz="900" dirty="0">
                <a:solidFill>
                  <a:schemeClr val="tx1">
                    <a:lumMod val="95000"/>
                    <a:lumOff val="5000"/>
                  </a:schemeClr>
                </a:solidFill>
                <a:hlinkClick r:id="rId6">
                  <a:extLst>
                    <a:ext uri="{A12FA001-AC4F-418D-AE19-62706E023703}">
                      <ahyp:hlinkClr xmlns:ahyp="http://schemas.microsoft.com/office/drawing/2018/hyperlinkcolor" val="tx"/>
                    </a:ext>
                  </a:extLst>
                </a:hlinkClick>
              </a:rPr>
              <a:t>https://www.new.caratnetwork.org</a:t>
            </a:r>
            <a:r>
              <a:rPr lang="en-GB" sz="900" dirty="0">
                <a:solidFill>
                  <a:schemeClr val="tx1">
                    <a:lumMod val="95000"/>
                    <a:lumOff val="5000"/>
                  </a:schemeClr>
                </a:solidFill>
              </a:rPr>
              <a:t>. Accessed October 2022.</a:t>
            </a:r>
          </a:p>
        </p:txBody>
      </p:sp>
    </p:spTree>
    <p:extLst>
      <p:ext uri="{BB962C8B-B14F-4D97-AF65-F5344CB8AC3E}">
        <p14:creationId xmlns:p14="http://schemas.microsoft.com/office/powerpoint/2010/main" val="35403673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0D559-5F89-437A-9D1B-3B82BFBD623B}"/>
              </a:ext>
            </a:extLst>
          </p:cNvPr>
          <p:cNvSpPr>
            <a:spLocks noGrp="1"/>
          </p:cNvSpPr>
          <p:nvPr>
            <p:ph type="title"/>
          </p:nvPr>
        </p:nvSpPr>
        <p:spPr/>
        <p:txBody>
          <a:bodyPr/>
          <a:lstStyle/>
          <a:p>
            <a:r>
              <a:rPr lang="en-GB" dirty="0"/>
              <a:t>ACT: Asthma Control Questionnaire</a:t>
            </a:r>
          </a:p>
        </p:txBody>
      </p:sp>
      <p:sp>
        <p:nvSpPr>
          <p:cNvPr id="5" name="TextBox 4">
            <a:extLst>
              <a:ext uri="{FF2B5EF4-FFF2-40B4-BE49-F238E27FC236}">
                <a16:creationId xmlns:a16="http://schemas.microsoft.com/office/drawing/2014/main" id="{67792B67-0E32-4A01-8C4B-3A2EC9BFC5CB}"/>
              </a:ext>
            </a:extLst>
          </p:cNvPr>
          <p:cNvSpPr txBox="1"/>
          <p:nvPr/>
        </p:nvSpPr>
        <p:spPr>
          <a:xfrm>
            <a:off x="3064626" y="6460251"/>
            <a:ext cx="3993401" cy="230832"/>
          </a:xfrm>
          <a:prstGeom prst="rect">
            <a:avLst/>
          </a:prstGeom>
          <a:noFill/>
        </p:spPr>
        <p:txBody>
          <a:bodyPr wrap="none" rtlCol="0">
            <a:spAutoFit/>
          </a:bodyPr>
          <a:lstStyle/>
          <a:p>
            <a:r>
              <a:rPr lang="en-GB" sz="900" dirty="0">
                <a:solidFill>
                  <a:schemeClr val="tx1">
                    <a:lumMod val="95000"/>
                    <a:lumOff val="5000"/>
                  </a:schemeClr>
                </a:solidFill>
              </a:rPr>
              <a:t>Available at: </a:t>
            </a:r>
            <a:r>
              <a:rPr lang="en-GB" sz="900" dirty="0">
                <a:solidFill>
                  <a:schemeClr val="tx1">
                    <a:lumMod val="95000"/>
                    <a:lumOff val="5000"/>
                  </a:schemeClr>
                </a:solidFill>
                <a:hlinkClick r:id="rId2">
                  <a:extLst>
                    <a:ext uri="{A12FA001-AC4F-418D-AE19-62706E023703}">
                      <ahyp:hlinkClr xmlns:ahyp="http://schemas.microsoft.com/office/drawing/2018/hyperlinkcolor" val="tx"/>
                    </a:ext>
                  </a:extLst>
                </a:hlinkClick>
              </a:rPr>
              <a:t>https://www.asthmacontroltest.com/</a:t>
            </a:r>
            <a:r>
              <a:rPr lang="en-GB" sz="900" dirty="0">
                <a:solidFill>
                  <a:schemeClr val="tx1">
                    <a:lumMod val="95000"/>
                    <a:lumOff val="5000"/>
                  </a:schemeClr>
                </a:solidFill>
              </a:rPr>
              <a:t>. Accessed October 2022.</a:t>
            </a:r>
          </a:p>
        </p:txBody>
      </p:sp>
      <p:pic>
        <p:nvPicPr>
          <p:cNvPr id="6" name="Picture 5">
            <a:extLst>
              <a:ext uri="{FF2B5EF4-FFF2-40B4-BE49-F238E27FC236}">
                <a16:creationId xmlns:a16="http://schemas.microsoft.com/office/drawing/2014/main" id="{95F70390-15CA-48DE-A1B0-D0C237601208}"/>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2856807" y="1417638"/>
            <a:ext cx="6478385" cy="4941794"/>
          </a:xfrm>
          <a:prstGeom prst="rect">
            <a:avLst/>
          </a:prstGeom>
        </p:spPr>
      </p:pic>
    </p:spTree>
    <p:extLst>
      <p:ext uri="{BB962C8B-B14F-4D97-AF65-F5344CB8AC3E}">
        <p14:creationId xmlns:p14="http://schemas.microsoft.com/office/powerpoint/2010/main" val="16199913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B29D-B02C-4743-AC1B-18F7E75E2E0E}"/>
              </a:ext>
            </a:extLst>
          </p:cNvPr>
          <p:cNvSpPr>
            <a:spLocks noGrp="1"/>
          </p:cNvSpPr>
          <p:nvPr>
            <p:ph type="title"/>
          </p:nvPr>
        </p:nvSpPr>
        <p:spPr>
          <a:xfrm>
            <a:off x="609601" y="274638"/>
            <a:ext cx="7634287" cy="1143000"/>
          </a:xfrm>
        </p:spPr>
        <p:txBody>
          <a:bodyPr/>
          <a:lstStyle/>
          <a:p>
            <a:r>
              <a:rPr lang="en-GB" dirty="0"/>
              <a:t>Asthma is an inflammatory disease</a:t>
            </a:r>
          </a:p>
        </p:txBody>
      </p:sp>
      <p:sp>
        <p:nvSpPr>
          <p:cNvPr id="3" name="Content Placeholder 2">
            <a:extLst>
              <a:ext uri="{FF2B5EF4-FFF2-40B4-BE49-F238E27FC236}">
                <a16:creationId xmlns:a16="http://schemas.microsoft.com/office/drawing/2014/main" id="{18670A7E-81C3-4DBB-B35F-9EE8D7097326}"/>
              </a:ext>
            </a:extLst>
          </p:cNvPr>
          <p:cNvSpPr>
            <a:spLocks noGrp="1"/>
          </p:cNvSpPr>
          <p:nvPr>
            <p:ph idx="1"/>
          </p:nvPr>
        </p:nvSpPr>
        <p:spPr>
          <a:xfrm>
            <a:off x="609600" y="1600201"/>
            <a:ext cx="11031538" cy="4525963"/>
          </a:xfrm>
        </p:spPr>
        <p:txBody>
          <a:bodyPr/>
          <a:lstStyle/>
          <a:p>
            <a:r>
              <a:rPr lang="en-GB" dirty="0"/>
              <a:t>Asthma is a chronic inflammatory disease of the airways leading to bronchial constriction</a:t>
            </a:r>
          </a:p>
        </p:txBody>
      </p:sp>
      <p:sp>
        <p:nvSpPr>
          <p:cNvPr id="7" name="TextBox 6">
            <a:extLst>
              <a:ext uri="{FF2B5EF4-FFF2-40B4-BE49-F238E27FC236}">
                <a16:creationId xmlns:a16="http://schemas.microsoft.com/office/drawing/2014/main" id="{37032828-997B-405F-B782-DA93A6DC2CBD}"/>
              </a:ext>
            </a:extLst>
          </p:cNvPr>
          <p:cNvSpPr txBox="1"/>
          <p:nvPr/>
        </p:nvSpPr>
        <p:spPr>
          <a:xfrm>
            <a:off x="2090432" y="6275188"/>
            <a:ext cx="9244013" cy="230832"/>
          </a:xfrm>
          <a:prstGeom prst="rect">
            <a:avLst/>
          </a:prstGeom>
          <a:noFill/>
        </p:spPr>
        <p:txBody>
          <a:bodyPr wrap="square" rtlCol="0">
            <a:spAutoFit/>
          </a:bodyPr>
          <a:lstStyle/>
          <a:p>
            <a:r>
              <a:rPr lang="en-GB" sz="900" dirty="0" err="1"/>
              <a:t>HealthCentral</a:t>
            </a:r>
            <a:r>
              <a:rPr lang="en-GB" sz="900" dirty="0"/>
              <a:t>. Anatomy of an asthma attack. Available at: </a:t>
            </a:r>
            <a:r>
              <a:rPr lang="en-GB" sz="900" dirty="0">
                <a:hlinkClick r:id="rId2">
                  <a:extLst>
                    <a:ext uri="{A12FA001-AC4F-418D-AE19-62706E023703}">
                      <ahyp:hlinkClr xmlns:ahyp="http://schemas.microsoft.com/office/drawing/2018/hyperlinkcolor" val="tx"/>
                    </a:ext>
                  </a:extLst>
                </a:hlinkClick>
              </a:rPr>
              <a:t>https://www.healthcentral.com/article/anatomy-of-an-asthma-attack-infographic?ap=2012</a:t>
            </a:r>
            <a:endParaRPr lang="en-GB" sz="900" dirty="0"/>
          </a:p>
        </p:txBody>
      </p:sp>
      <p:pic>
        <p:nvPicPr>
          <p:cNvPr id="11" name="Picture 10">
            <a:extLst>
              <a:ext uri="{FF2B5EF4-FFF2-40B4-BE49-F238E27FC236}">
                <a16:creationId xmlns:a16="http://schemas.microsoft.com/office/drawing/2014/main" id="{9C8903D8-006D-4178-9B89-977A3DD6CF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1564" y="2645506"/>
            <a:ext cx="7492389" cy="3183139"/>
          </a:xfrm>
          <a:prstGeom prst="rect">
            <a:avLst/>
          </a:prstGeom>
        </p:spPr>
      </p:pic>
    </p:spTree>
    <p:extLst>
      <p:ext uri="{BB962C8B-B14F-4D97-AF65-F5344CB8AC3E}">
        <p14:creationId xmlns:p14="http://schemas.microsoft.com/office/powerpoint/2010/main" val="36155204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EB90A1-E463-45DD-A767-C769418DC32F}"/>
              </a:ext>
            </a:extLst>
          </p:cNvPr>
          <p:cNvSpPr>
            <a:spLocks noGrp="1"/>
          </p:cNvSpPr>
          <p:nvPr>
            <p:ph type="title"/>
          </p:nvPr>
        </p:nvSpPr>
        <p:spPr>
          <a:xfrm>
            <a:off x="609600" y="274638"/>
            <a:ext cx="8709211" cy="1143000"/>
          </a:xfrm>
        </p:spPr>
        <p:txBody>
          <a:bodyPr/>
          <a:lstStyle/>
          <a:p>
            <a:r>
              <a:rPr lang="en-GB" dirty="0"/>
              <a:t>GINA 2022: Step 3</a:t>
            </a:r>
          </a:p>
        </p:txBody>
      </p:sp>
      <p:sp>
        <p:nvSpPr>
          <p:cNvPr id="6" name="TextBox 5">
            <a:extLst>
              <a:ext uri="{FF2B5EF4-FFF2-40B4-BE49-F238E27FC236}">
                <a16:creationId xmlns:a16="http://schemas.microsoft.com/office/drawing/2014/main" id="{2B30EAE6-8518-417E-962E-737F6B95CE8E}"/>
              </a:ext>
            </a:extLst>
          </p:cNvPr>
          <p:cNvSpPr txBox="1"/>
          <p:nvPr/>
        </p:nvSpPr>
        <p:spPr>
          <a:xfrm>
            <a:off x="2024852" y="6271993"/>
            <a:ext cx="8986756" cy="553998"/>
          </a:xfrm>
          <a:prstGeom prst="rect">
            <a:avLst/>
          </a:prstGeom>
          <a:noFill/>
        </p:spPr>
        <p:txBody>
          <a:bodyPr wrap="none" rtlCol="0">
            <a:spAutoFit/>
          </a:bodyPr>
          <a:lstStyle/>
          <a:p>
            <a:r>
              <a:rPr lang="en-GB" sz="1000" dirty="0">
                <a:solidFill>
                  <a:schemeClr val="tx1">
                    <a:lumMod val="95000"/>
                    <a:lumOff val="5000"/>
                  </a:schemeClr>
                </a:solidFill>
              </a:rPr>
              <a:t>HDM SLIT, house dust mite sublingual immunotherapy; ICS, inhaled corticosteroid; LABA, long-acting bronchodilator; LTRA, l</a:t>
            </a:r>
            <a:r>
              <a:rPr lang="en-AU" sz="1000" dirty="0" err="1"/>
              <a:t>eukotrine</a:t>
            </a:r>
            <a:r>
              <a:rPr lang="en-AU" sz="1000" dirty="0"/>
              <a:t> receptor antagonist; </a:t>
            </a:r>
            <a:br>
              <a:rPr lang="en-AU" sz="1000" dirty="0"/>
            </a:br>
            <a:r>
              <a:rPr lang="en-GB" sz="1000" dirty="0">
                <a:solidFill>
                  <a:schemeClr val="tx1">
                    <a:lumMod val="95000"/>
                    <a:lumOff val="5000"/>
                  </a:schemeClr>
                </a:solidFill>
              </a:rPr>
              <a:t>SABA, </a:t>
            </a:r>
            <a:r>
              <a:rPr lang="en-AU" altLang="en-US" sz="1000" dirty="0">
                <a:ea typeface="ＭＳ Ｐゴシック" pitchFamily="34" charset="-128"/>
              </a:rPr>
              <a:t>short-acting beta</a:t>
            </a:r>
            <a:r>
              <a:rPr lang="en-AU" altLang="en-US" sz="1000" baseline="-25000" dirty="0">
                <a:ea typeface="ＭＳ Ｐゴシック" pitchFamily="34" charset="-128"/>
              </a:rPr>
              <a:t>2</a:t>
            </a:r>
            <a:r>
              <a:rPr lang="en-AU" altLang="en-US" sz="1000" dirty="0">
                <a:ea typeface="ＭＳ Ｐゴシック" pitchFamily="34" charset="-128"/>
              </a:rPr>
              <a:t>-agonist.</a:t>
            </a:r>
            <a:endParaRPr lang="en-GB" sz="1000" dirty="0">
              <a:solidFill>
                <a:schemeClr val="tx1">
                  <a:lumMod val="95000"/>
                  <a:lumOff val="5000"/>
                </a:schemeClr>
              </a:solidFill>
            </a:endParaRPr>
          </a:p>
          <a:p>
            <a:r>
              <a:rPr lang="en-GB" sz="1000" dirty="0">
                <a:solidFill>
                  <a:schemeClr val="tx1">
                    <a:lumMod val="95000"/>
                    <a:lumOff val="5000"/>
                  </a:schemeClr>
                </a:solidFill>
              </a:rPr>
              <a:t>Available at: </a:t>
            </a:r>
            <a:r>
              <a:rPr lang="en-GB" sz="1000" dirty="0">
                <a:solidFill>
                  <a:schemeClr val="tx1">
                    <a:lumMod val="95000"/>
                    <a:lumOff val="5000"/>
                  </a:schemeClr>
                </a:solidFill>
                <a:hlinkClick r:id="rId2">
                  <a:extLst>
                    <a:ext uri="{A12FA001-AC4F-418D-AE19-62706E023703}">
                      <ahyp:hlinkClr xmlns:ahyp="http://schemas.microsoft.com/office/drawing/2018/hyperlinkcolor" val="tx"/>
                    </a:ext>
                  </a:extLst>
                </a:hlinkClick>
              </a:rPr>
              <a:t>www.gina.com</a:t>
            </a:r>
            <a:r>
              <a:rPr lang="en-GB" sz="1000" dirty="0">
                <a:solidFill>
                  <a:schemeClr val="tx1">
                    <a:lumMod val="95000"/>
                    <a:lumOff val="5000"/>
                  </a:schemeClr>
                </a:solidFill>
              </a:rPr>
              <a:t>. Accessed October 2022.</a:t>
            </a:r>
          </a:p>
        </p:txBody>
      </p:sp>
      <p:sp>
        <p:nvSpPr>
          <p:cNvPr id="68" name="Content Placeholder 4">
            <a:extLst>
              <a:ext uri="{FF2B5EF4-FFF2-40B4-BE49-F238E27FC236}">
                <a16:creationId xmlns:a16="http://schemas.microsoft.com/office/drawing/2014/main" id="{CAF07416-D666-46C1-88CA-630B6691B390}"/>
              </a:ext>
            </a:extLst>
          </p:cNvPr>
          <p:cNvSpPr>
            <a:spLocks noGrp="1"/>
          </p:cNvSpPr>
          <p:nvPr>
            <p:ph idx="1"/>
          </p:nvPr>
        </p:nvSpPr>
        <p:spPr>
          <a:xfrm>
            <a:off x="421434" y="1301669"/>
            <a:ext cx="11561302" cy="2203189"/>
          </a:xfrm>
          <a:noFill/>
        </p:spPr>
        <p:txBody>
          <a:bodyPr>
            <a:normAutofit/>
          </a:bodyPr>
          <a:lstStyle/>
          <a:p>
            <a:pPr>
              <a:lnSpc>
                <a:spcPct val="110000"/>
              </a:lnSpc>
              <a:defRPr/>
            </a:pPr>
            <a:r>
              <a:rPr lang="en-AU" sz="1600" b="1" dirty="0"/>
              <a:t>Preferred controller</a:t>
            </a:r>
            <a:r>
              <a:rPr lang="en-AU" sz="1600" dirty="0"/>
              <a:t>: Low dose ICS-formoterol maintenance plus as-needed SABA, OR low dose ICS-LABA maintenance and reliever therapy</a:t>
            </a:r>
          </a:p>
          <a:p>
            <a:pPr>
              <a:lnSpc>
                <a:spcPct val="110000"/>
              </a:lnSpc>
              <a:defRPr/>
            </a:pPr>
            <a:r>
              <a:rPr lang="en-AU" sz="1600" dirty="0"/>
              <a:t>For children aged 6-11 years the preferred controller is medium dose ICS or low dose ICS-LABA</a:t>
            </a:r>
          </a:p>
        </p:txBody>
      </p:sp>
      <p:pic>
        <p:nvPicPr>
          <p:cNvPr id="36" name="Picture 35">
            <a:extLst>
              <a:ext uri="{FF2B5EF4-FFF2-40B4-BE49-F238E27FC236}">
                <a16:creationId xmlns:a16="http://schemas.microsoft.com/office/drawing/2014/main" id="{CDABCC25-7135-A9B9-B497-9D3F12A9DD78}"/>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3166001" y="2570369"/>
            <a:ext cx="8775512" cy="3569473"/>
          </a:xfrm>
          <a:prstGeom prst="rect">
            <a:avLst/>
          </a:prstGeom>
        </p:spPr>
      </p:pic>
    </p:spTree>
    <p:extLst>
      <p:ext uri="{BB962C8B-B14F-4D97-AF65-F5344CB8AC3E}">
        <p14:creationId xmlns:p14="http://schemas.microsoft.com/office/powerpoint/2010/main" val="2232485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5E46F-75E3-419C-B6AB-0035314430BB}"/>
              </a:ext>
            </a:extLst>
          </p:cNvPr>
          <p:cNvSpPr>
            <a:spLocks noGrp="1"/>
          </p:cNvSpPr>
          <p:nvPr>
            <p:ph type="title"/>
          </p:nvPr>
        </p:nvSpPr>
        <p:spPr/>
        <p:txBody>
          <a:bodyPr/>
          <a:lstStyle/>
          <a:p>
            <a:r>
              <a:rPr lang="en-GB" dirty="0"/>
              <a:t>ED presentation</a:t>
            </a:r>
          </a:p>
        </p:txBody>
      </p:sp>
      <p:sp>
        <p:nvSpPr>
          <p:cNvPr id="3" name="Content Placeholder 2">
            <a:extLst>
              <a:ext uri="{FF2B5EF4-FFF2-40B4-BE49-F238E27FC236}">
                <a16:creationId xmlns:a16="http://schemas.microsoft.com/office/drawing/2014/main" id="{819095D5-1C56-4409-81AF-89ECF45A4BCE}"/>
              </a:ext>
            </a:extLst>
          </p:cNvPr>
          <p:cNvSpPr>
            <a:spLocks noGrp="1"/>
          </p:cNvSpPr>
          <p:nvPr>
            <p:ph idx="1"/>
          </p:nvPr>
        </p:nvSpPr>
        <p:spPr/>
        <p:txBody>
          <a:bodyPr>
            <a:normAutofit lnSpcReduction="10000"/>
          </a:bodyPr>
          <a:lstStyle/>
          <a:p>
            <a:r>
              <a:rPr lang="en-GB" dirty="0"/>
              <a:t>Marc attends the emergency department as he is breathlessness</a:t>
            </a:r>
          </a:p>
          <a:p>
            <a:r>
              <a:rPr lang="en-GB" dirty="0"/>
              <a:t>He reports that his breathlessness has worsened over the last </a:t>
            </a:r>
            <a:br>
              <a:rPr lang="en-GB" dirty="0"/>
            </a:br>
            <a:r>
              <a:rPr lang="en-GB" dirty="0"/>
              <a:t>2 weeks despite using 2 puffs of his SABA four times daily</a:t>
            </a:r>
          </a:p>
          <a:p>
            <a:r>
              <a:rPr lang="en-GB" dirty="0"/>
              <a:t>On presentation:</a:t>
            </a:r>
          </a:p>
          <a:p>
            <a:pPr lvl="1"/>
            <a:r>
              <a:rPr lang="en-GB" dirty="0"/>
              <a:t>He talks in phrases and has a clear wheeze</a:t>
            </a:r>
          </a:p>
          <a:p>
            <a:pPr lvl="1"/>
            <a:r>
              <a:rPr lang="en-GB" dirty="0"/>
              <a:t>His oxygen saturation is 93%, his pulse rate is 100 bpm and his respiratory rate is 26 bpm</a:t>
            </a:r>
          </a:p>
          <a:p>
            <a:pPr lvl="1"/>
            <a:r>
              <a:rPr lang="en-GB" dirty="0"/>
              <a:t>No accessory muscle use</a:t>
            </a:r>
          </a:p>
          <a:p>
            <a:pPr lvl="1"/>
            <a:r>
              <a:rPr lang="en-GB" dirty="0"/>
              <a:t>Abnormal auscultation with expiratory wheeze</a:t>
            </a:r>
          </a:p>
          <a:p>
            <a:pPr lvl="1"/>
            <a:r>
              <a:rPr lang="en-GB" dirty="0"/>
              <a:t>PEF 60% predicted</a:t>
            </a:r>
          </a:p>
        </p:txBody>
      </p:sp>
    </p:spTree>
    <p:extLst>
      <p:ext uri="{BB962C8B-B14F-4D97-AF65-F5344CB8AC3E}">
        <p14:creationId xmlns:p14="http://schemas.microsoft.com/office/powerpoint/2010/main" val="13685927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EB90A1-E463-45DD-A767-C769418DC32F}"/>
              </a:ext>
            </a:extLst>
          </p:cNvPr>
          <p:cNvSpPr>
            <a:spLocks noGrp="1"/>
          </p:cNvSpPr>
          <p:nvPr>
            <p:ph type="title"/>
          </p:nvPr>
        </p:nvSpPr>
        <p:spPr>
          <a:xfrm>
            <a:off x="609601" y="274638"/>
            <a:ext cx="8924364" cy="1143000"/>
          </a:xfrm>
        </p:spPr>
        <p:txBody>
          <a:bodyPr/>
          <a:lstStyle/>
          <a:p>
            <a:r>
              <a:rPr lang="en-GB" dirty="0"/>
              <a:t>GINA 2022: Step 4</a:t>
            </a:r>
            <a:endParaRPr lang="en-GB" sz="2800" i="1" dirty="0"/>
          </a:p>
        </p:txBody>
      </p:sp>
      <p:sp>
        <p:nvSpPr>
          <p:cNvPr id="28" name="TextBox 27">
            <a:extLst>
              <a:ext uri="{FF2B5EF4-FFF2-40B4-BE49-F238E27FC236}">
                <a16:creationId xmlns:a16="http://schemas.microsoft.com/office/drawing/2014/main" id="{7FE8803C-F372-46BB-96C0-03A15C4BAF50}"/>
              </a:ext>
            </a:extLst>
          </p:cNvPr>
          <p:cNvSpPr txBox="1"/>
          <p:nvPr/>
        </p:nvSpPr>
        <p:spPr>
          <a:xfrm>
            <a:off x="1979795" y="6271993"/>
            <a:ext cx="9222396" cy="553998"/>
          </a:xfrm>
          <a:prstGeom prst="rect">
            <a:avLst/>
          </a:prstGeom>
          <a:noFill/>
        </p:spPr>
        <p:txBody>
          <a:bodyPr wrap="none" rtlCol="0">
            <a:spAutoFit/>
          </a:bodyPr>
          <a:lstStyle/>
          <a:p>
            <a:r>
              <a:rPr lang="en-GB" sz="1000" dirty="0">
                <a:solidFill>
                  <a:schemeClr val="tx1">
                    <a:lumMod val="95000"/>
                    <a:lumOff val="5000"/>
                  </a:schemeClr>
                </a:solidFill>
              </a:rPr>
              <a:t>HDM SLIT, house dust mite sublingual immunotherapy; ICS, inhaled corticosteroid; LABA, long-acting bronchodilator; LAMA, long-acting muscarinic antagonist; </a:t>
            </a:r>
            <a:br>
              <a:rPr lang="en-GB" sz="1000" dirty="0">
                <a:solidFill>
                  <a:schemeClr val="tx1">
                    <a:lumMod val="95000"/>
                    <a:lumOff val="5000"/>
                  </a:schemeClr>
                </a:solidFill>
              </a:rPr>
            </a:br>
            <a:r>
              <a:rPr lang="en-GB" sz="1000" dirty="0">
                <a:solidFill>
                  <a:schemeClr val="tx1">
                    <a:lumMod val="95000"/>
                    <a:lumOff val="5000"/>
                  </a:schemeClr>
                </a:solidFill>
              </a:rPr>
              <a:t>LTRA, l</a:t>
            </a:r>
            <a:r>
              <a:rPr lang="en-AU" sz="1000" dirty="0" err="1"/>
              <a:t>eukotrine</a:t>
            </a:r>
            <a:r>
              <a:rPr lang="en-AU" sz="1000" dirty="0"/>
              <a:t> receptor antagonist; </a:t>
            </a:r>
            <a:r>
              <a:rPr lang="en-GB" sz="1000" dirty="0">
                <a:solidFill>
                  <a:schemeClr val="tx1">
                    <a:lumMod val="95000"/>
                    <a:lumOff val="5000"/>
                  </a:schemeClr>
                </a:solidFill>
              </a:rPr>
              <a:t>SABA, </a:t>
            </a:r>
            <a:r>
              <a:rPr lang="en-AU" altLang="en-US" sz="1000" dirty="0">
                <a:ea typeface="ＭＳ Ｐゴシック" pitchFamily="34" charset="-128"/>
              </a:rPr>
              <a:t>short-acting beta</a:t>
            </a:r>
            <a:r>
              <a:rPr lang="en-AU" altLang="en-US" sz="1000" baseline="-25000" dirty="0">
                <a:ea typeface="ＭＳ Ｐゴシック" pitchFamily="34" charset="-128"/>
              </a:rPr>
              <a:t>2</a:t>
            </a:r>
            <a:r>
              <a:rPr lang="en-AU" altLang="en-US" sz="1000" dirty="0">
                <a:ea typeface="ＭＳ Ｐゴシック" pitchFamily="34" charset="-128"/>
              </a:rPr>
              <a:t>-agonist.</a:t>
            </a:r>
            <a:endParaRPr lang="en-GB" sz="1000" dirty="0">
              <a:solidFill>
                <a:schemeClr val="tx1">
                  <a:lumMod val="95000"/>
                  <a:lumOff val="5000"/>
                </a:schemeClr>
              </a:solidFill>
            </a:endParaRPr>
          </a:p>
          <a:p>
            <a:r>
              <a:rPr lang="en-GB" sz="1000" dirty="0">
                <a:solidFill>
                  <a:schemeClr val="tx1">
                    <a:lumMod val="95000"/>
                    <a:lumOff val="5000"/>
                  </a:schemeClr>
                </a:solidFill>
              </a:rPr>
              <a:t>Available at: </a:t>
            </a:r>
            <a:r>
              <a:rPr lang="en-GB" sz="1000" dirty="0">
                <a:solidFill>
                  <a:schemeClr val="tx1">
                    <a:lumMod val="95000"/>
                    <a:lumOff val="5000"/>
                  </a:schemeClr>
                </a:solidFill>
                <a:hlinkClick r:id="rId2">
                  <a:extLst>
                    <a:ext uri="{A12FA001-AC4F-418D-AE19-62706E023703}">
                      <ahyp:hlinkClr xmlns:ahyp="http://schemas.microsoft.com/office/drawing/2018/hyperlinkcolor" val="tx"/>
                    </a:ext>
                  </a:extLst>
                </a:hlinkClick>
              </a:rPr>
              <a:t>www.gina.com</a:t>
            </a:r>
            <a:r>
              <a:rPr lang="en-GB" sz="1000" dirty="0">
                <a:solidFill>
                  <a:schemeClr val="tx1">
                    <a:lumMod val="95000"/>
                    <a:lumOff val="5000"/>
                  </a:schemeClr>
                </a:solidFill>
              </a:rPr>
              <a:t>. Accessed October 2022.</a:t>
            </a:r>
          </a:p>
        </p:txBody>
      </p:sp>
      <p:pic>
        <p:nvPicPr>
          <p:cNvPr id="2" name="Picture 1">
            <a:extLst>
              <a:ext uri="{FF2B5EF4-FFF2-40B4-BE49-F238E27FC236}">
                <a16:creationId xmlns:a16="http://schemas.microsoft.com/office/drawing/2014/main" id="{9298B033-9FC7-E971-63DF-729823242500}"/>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3166001" y="2570369"/>
            <a:ext cx="8775512" cy="3569473"/>
          </a:xfrm>
          <a:prstGeom prst="rect">
            <a:avLst/>
          </a:prstGeom>
        </p:spPr>
      </p:pic>
      <p:sp>
        <p:nvSpPr>
          <p:cNvPr id="50" name="Content Placeholder 4">
            <a:extLst>
              <a:ext uri="{FF2B5EF4-FFF2-40B4-BE49-F238E27FC236}">
                <a16:creationId xmlns:a16="http://schemas.microsoft.com/office/drawing/2014/main" id="{8A87A102-928A-4DC1-B96B-D6176AA5EBC9}"/>
              </a:ext>
            </a:extLst>
          </p:cNvPr>
          <p:cNvSpPr>
            <a:spLocks noGrp="1"/>
          </p:cNvSpPr>
          <p:nvPr>
            <p:ph idx="1"/>
          </p:nvPr>
        </p:nvSpPr>
        <p:spPr>
          <a:xfrm>
            <a:off x="421433" y="1301669"/>
            <a:ext cx="11520079" cy="2203189"/>
          </a:xfrm>
          <a:noFill/>
        </p:spPr>
        <p:txBody>
          <a:bodyPr>
            <a:normAutofit/>
          </a:bodyPr>
          <a:lstStyle/>
          <a:p>
            <a:pPr>
              <a:lnSpc>
                <a:spcPct val="110000"/>
              </a:lnSpc>
              <a:defRPr/>
            </a:pPr>
            <a:r>
              <a:rPr lang="en-AU" sz="1400" b="1" dirty="0"/>
              <a:t>Preferred controller</a:t>
            </a:r>
            <a:r>
              <a:rPr lang="en-AU" sz="1400" dirty="0"/>
              <a:t>: Medium dose ICS-formoterol as maintenance and reliever therapy, OR medium/high dose ICS-LABA maintenance plus as-needed SABA</a:t>
            </a:r>
            <a:endParaRPr lang="en-AU" sz="1200" dirty="0"/>
          </a:p>
          <a:p>
            <a:pPr>
              <a:lnSpc>
                <a:spcPct val="110000"/>
              </a:lnSpc>
              <a:defRPr/>
            </a:pPr>
            <a:r>
              <a:rPr lang="en-AU" sz="1400" b="1" dirty="0"/>
              <a:t>Other controller options:</a:t>
            </a:r>
          </a:p>
          <a:p>
            <a:pPr lvl="1">
              <a:lnSpc>
                <a:spcPct val="110000"/>
              </a:lnSpc>
              <a:defRPr/>
            </a:pPr>
            <a:r>
              <a:rPr lang="en-AU" sz="1200" dirty="0"/>
              <a:t>Add-on tiotropium by mist inhaler for patients ≥6 years with a history of exacerbations</a:t>
            </a:r>
          </a:p>
          <a:p>
            <a:pPr lvl="1">
              <a:lnSpc>
                <a:spcPct val="110000"/>
              </a:lnSpc>
              <a:defRPr/>
            </a:pPr>
            <a:r>
              <a:rPr lang="en-AU" sz="1200" dirty="0"/>
              <a:t>Add-on LTRA</a:t>
            </a:r>
          </a:p>
          <a:p>
            <a:pPr lvl="1">
              <a:lnSpc>
                <a:spcPct val="110000"/>
              </a:lnSpc>
              <a:defRPr/>
            </a:pPr>
            <a:r>
              <a:rPr lang="en-AU" sz="1200" dirty="0"/>
              <a:t>Increasing to high dose ICS-LABA</a:t>
            </a:r>
          </a:p>
          <a:p>
            <a:pPr>
              <a:lnSpc>
                <a:spcPct val="110000"/>
              </a:lnSpc>
              <a:defRPr/>
            </a:pPr>
            <a:r>
              <a:rPr lang="en-AU" sz="1400" dirty="0"/>
              <a:t>Children aged 6-11 years: Continue controller, and refer for expert advice</a:t>
            </a:r>
          </a:p>
        </p:txBody>
      </p:sp>
    </p:spTree>
    <p:extLst>
      <p:ext uri="{BB962C8B-B14F-4D97-AF65-F5344CB8AC3E}">
        <p14:creationId xmlns:p14="http://schemas.microsoft.com/office/powerpoint/2010/main" val="13072774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EB90A1-E463-45DD-A767-C769418DC32F}"/>
              </a:ext>
            </a:extLst>
          </p:cNvPr>
          <p:cNvSpPr>
            <a:spLocks noGrp="1"/>
          </p:cNvSpPr>
          <p:nvPr>
            <p:ph type="title"/>
          </p:nvPr>
        </p:nvSpPr>
        <p:spPr>
          <a:xfrm>
            <a:off x="609601" y="274638"/>
            <a:ext cx="8547846" cy="1143000"/>
          </a:xfrm>
        </p:spPr>
        <p:txBody>
          <a:bodyPr/>
          <a:lstStyle/>
          <a:p>
            <a:r>
              <a:rPr lang="en-GB" dirty="0"/>
              <a:t>GINA 2022: Step 5</a:t>
            </a:r>
          </a:p>
        </p:txBody>
      </p:sp>
      <p:sp>
        <p:nvSpPr>
          <p:cNvPr id="28" name="TextBox 27">
            <a:extLst>
              <a:ext uri="{FF2B5EF4-FFF2-40B4-BE49-F238E27FC236}">
                <a16:creationId xmlns:a16="http://schemas.microsoft.com/office/drawing/2014/main" id="{7FE8803C-F372-46BB-96C0-03A15C4BAF50}"/>
              </a:ext>
            </a:extLst>
          </p:cNvPr>
          <p:cNvSpPr txBox="1"/>
          <p:nvPr/>
        </p:nvSpPr>
        <p:spPr>
          <a:xfrm>
            <a:off x="2060200" y="6261049"/>
            <a:ext cx="9106980" cy="400110"/>
          </a:xfrm>
          <a:prstGeom prst="rect">
            <a:avLst/>
          </a:prstGeom>
          <a:noFill/>
        </p:spPr>
        <p:txBody>
          <a:bodyPr wrap="none" rtlCol="0">
            <a:spAutoFit/>
          </a:bodyPr>
          <a:lstStyle/>
          <a:p>
            <a:r>
              <a:rPr lang="en-GB" sz="1000" dirty="0">
                <a:solidFill>
                  <a:schemeClr val="tx1">
                    <a:lumMod val="95000"/>
                    <a:lumOff val="5000"/>
                  </a:schemeClr>
                </a:solidFill>
              </a:rPr>
              <a:t>ICS, inhaled corticosteroid; LABA, long-acting bronchodilator; LAMA, long-acting muscarinic antagonist; SABA, </a:t>
            </a:r>
            <a:r>
              <a:rPr lang="en-AU" altLang="en-US" sz="1000" dirty="0">
                <a:ea typeface="ＭＳ Ｐゴシック" pitchFamily="34" charset="-128"/>
              </a:rPr>
              <a:t>short-acting beta</a:t>
            </a:r>
            <a:r>
              <a:rPr lang="en-AU" altLang="en-US" sz="1000" baseline="-25000" dirty="0">
                <a:ea typeface="ＭＳ Ｐゴシック" pitchFamily="34" charset="-128"/>
              </a:rPr>
              <a:t>2</a:t>
            </a:r>
            <a:r>
              <a:rPr lang="en-AU" altLang="en-US" sz="1000" dirty="0">
                <a:ea typeface="ＭＳ Ｐゴシック" pitchFamily="34" charset="-128"/>
              </a:rPr>
              <a:t>-agonist; SC; subcutaneous.</a:t>
            </a:r>
            <a:endParaRPr lang="en-GB" sz="1000" dirty="0">
              <a:solidFill>
                <a:schemeClr val="tx1">
                  <a:lumMod val="95000"/>
                  <a:lumOff val="5000"/>
                </a:schemeClr>
              </a:solidFill>
            </a:endParaRPr>
          </a:p>
          <a:p>
            <a:r>
              <a:rPr lang="en-GB" sz="1000" dirty="0">
                <a:solidFill>
                  <a:schemeClr val="tx1">
                    <a:lumMod val="95000"/>
                    <a:lumOff val="5000"/>
                  </a:schemeClr>
                </a:solidFill>
              </a:rPr>
              <a:t>Available at: </a:t>
            </a:r>
            <a:r>
              <a:rPr lang="en-GB" sz="1000" dirty="0">
                <a:solidFill>
                  <a:schemeClr val="tx1">
                    <a:lumMod val="95000"/>
                    <a:lumOff val="5000"/>
                  </a:schemeClr>
                </a:solidFill>
                <a:hlinkClick r:id="rId2">
                  <a:extLst>
                    <a:ext uri="{A12FA001-AC4F-418D-AE19-62706E023703}">
                      <ahyp:hlinkClr xmlns:ahyp="http://schemas.microsoft.com/office/drawing/2018/hyperlinkcolor" val="tx"/>
                    </a:ext>
                  </a:extLst>
                </a:hlinkClick>
              </a:rPr>
              <a:t>www.gina.com</a:t>
            </a:r>
            <a:r>
              <a:rPr lang="en-GB" sz="1000" dirty="0">
                <a:solidFill>
                  <a:schemeClr val="tx1">
                    <a:lumMod val="95000"/>
                    <a:lumOff val="5000"/>
                  </a:schemeClr>
                </a:solidFill>
              </a:rPr>
              <a:t>. Accessed October 2022.</a:t>
            </a:r>
          </a:p>
        </p:txBody>
      </p:sp>
      <p:pic>
        <p:nvPicPr>
          <p:cNvPr id="2" name="Picture 1">
            <a:extLst>
              <a:ext uri="{FF2B5EF4-FFF2-40B4-BE49-F238E27FC236}">
                <a16:creationId xmlns:a16="http://schemas.microsoft.com/office/drawing/2014/main" id="{D9E3E904-011D-A5A0-FFDE-3ED86B51AA19}"/>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3166001" y="2570369"/>
            <a:ext cx="8775512" cy="3569473"/>
          </a:xfrm>
          <a:prstGeom prst="rect">
            <a:avLst/>
          </a:prstGeom>
        </p:spPr>
      </p:pic>
      <p:sp>
        <p:nvSpPr>
          <p:cNvPr id="27" name="Content Placeholder 4">
            <a:extLst>
              <a:ext uri="{FF2B5EF4-FFF2-40B4-BE49-F238E27FC236}">
                <a16:creationId xmlns:a16="http://schemas.microsoft.com/office/drawing/2014/main" id="{59F7BEE3-344F-45D5-B46F-126643B31F4D}"/>
              </a:ext>
            </a:extLst>
          </p:cNvPr>
          <p:cNvSpPr>
            <a:spLocks noGrp="1"/>
          </p:cNvSpPr>
          <p:nvPr>
            <p:ph idx="1"/>
          </p:nvPr>
        </p:nvSpPr>
        <p:spPr>
          <a:xfrm>
            <a:off x="421434" y="1301669"/>
            <a:ext cx="9484566" cy="2203189"/>
          </a:xfrm>
          <a:noFill/>
        </p:spPr>
        <p:txBody>
          <a:bodyPr>
            <a:normAutofit/>
          </a:bodyPr>
          <a:lstStyle/>
          <a:p>
            <a:pPr>
              <a:lnSpc>
                <a:spcPct val="110000"/>
              </a:lnSpc>
              <a:defRPr/>
            </a:pPr>
            <a:r>
              <a:rPr lang="en-AU" sz="1400" b="1" dirty="0"/>
              <a:t>Add-on LAMA and refer for phenotypic investigation ± add-on treatment</a:t>
            </a:r>
          </a:p>
          <a:p>
            <a:pPr>
              <a:lnSpc>
                <a:spcPct val="110000"/>
              </a:lnSpc>
              <a:defRPr/>
            </a:pPr>
            <a:r>
              <a:rPr lang="en-AU" sz="1400" b="1" dirty="0"/>
              <a:t>Consider high-dose </a:t>
            </a:r>
            <a:r>
              <a:rPr lang="en-AU" sz="1400" b="1" dirty="0" err="1"/>
              <a:t>maintencen</a:t>
            </a:r>
            <a:r>
              <a:rPr lang="en-AU" sz="1400" b="1" dirty="0"/>
              <a:t> ICS-formoterol </a:t>
            </a:r>
            <a:r>
              <a:rPr lang="en-AU" sz="1200" b="1" dirty="0"/>
              <a:t>± </a:t>
            </a:r>
            <a:r>
              <a:rPr lang="en-AU" sz="1400" b="1" dirty="0"/>
              <a:t>biologic therapy</a:t>
            </a:r>
          </a:p>
          <a:p>
            <a:pPr>
              <a:lnSpc>
                <a:spcPct val="110000"/>
              </a:lnSpc>
              <a:defRPr/>
            </a:pPr>
            <a:r>
              <a:rPr lang="en-AU" sz="1400" b="1" dirty="0"/>
              <a:t>Other controller options:</a:t>
            </a:r>
          </a:p>
          <a:p>
            <a:pPr lvl="1">
              <a:lnSpc>
                <a:spcPct val="110000"/>
              </a:lnSpc>
              <a:defRPr/>
            </a:pPr>
            <a:r>
              <a:rPr lang="en-AU" sz="1200" dirty="0"/>
              <a:t>Azithromycin (adults) or LTRA</a:t>
            </a:r>
          </a:p>
          <a:p>
            <a:pPr lvl="1">
              <a:lnSpc>
                <a:spcPct val="110000"/>
              </a:lnSpc>
              <a:defRPr/>
            </a:pPr>
            <a:r>
              <a:rPr lang="en-AU" sz="1200" dirty="0"/>
              <a:t>Low dose OCS (last resort) but consider side effects</a:t>
            </a:r>
          </a:p>
        </p:txBody>
      </p:sp>
    </p:spTree>
    <p:extLst>
      <p:ext uri="{BB962C8B-B14F-4D97-AF65-F5344CB8AC3E}">
        <p14:creationId xmlns:p14="http://schemas.microsoft.com/office/powerpoint/2010/main" val="3515784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5D498-20CC-4779-8E9B-91F68AA15708}"/>
              </a:ext>
            </a:extLst>
          </p:cNvPr>
          <p:cNvSpPr>
            <a:spLocks noGrp="1"/>
          </p:cNvSpPr>
          <p:nvPr>
            <p:ph type="title"/>
          </p:nvPr>
        </p:nvSpPr>
        <p:spPr/>
        <p:txBody>
          <a:bodyPr/>
          <a:lstStyle/>
          <a:p>
            <a:r>
              <a:rPr lang="en-GB" dirty="0"/>
              <a:t>Clinical considerations</a:t>
            </a:r>
            <a:br>
              <a:rPr lang="en-GB" dirty="0"/>
            </a:br>
            <a:r>
              <a:rPr lang="en-GB" sz="3200" i="1" dirty="0"/>
              <a:t>ED management</a:t>
            </a:r>
            <a:endParaRPr lang="en-GB" dirty="0"/>
          </a:p>
        </p:txBody>
      </p:sp>
      <p:sp>
        <p:nvSpPr>
          <p:cNvPr id="3" name="Content Placeholder 2">
            <a:extLst>
              <a:ext uri="{FF2B5EF4-FFF2-40B4-BE49-F238E27FC236}">
                <a16:creationId xmlns:a16="http://schemas.microsoft.com/office/drawing/2014/main" id="{BCF03991-D43F-4AF5-A6E6-C7ADADCF8A33}"/>
              </a:ext>
            </a:extLst>
          </p:cNvPr>
          <p:cNvSpPr>
            <a:spLocks noGrp="1"/>
          </p:cNvSpPr>
          <p:nvPr>
            <p:ph idx="1"/>
          </p:nvPr>
        </p:nvSpPr>
        <p:spPr>
          <a:xfrm>
            <a:off x="609600" y="1600201"/>
            <a:ext cx="10972800" cy="4525963"/>
          </a:xfrm>
        </p:spPr>
        <p:txBody>
          <a:bodyPr/>
          <a:lstStyle/>
          <a:p>
            <a:r>
              <a:rPr lang="en-GB" dirty="0"/>
              <a:t>Marc is initiated on:</a:t>
            </a:r>
          </a:p>
          <a:p>
            <a:pPr lvl="1"/>
            <a:r>
              <a:rPr lang="en-GB" dirty="0"/>
              <a:t>Repetitive SABA: 4-10 puffs (</a:t>
            </a:r>
            <a:r>
              <a:rPr lang="en-GB" dirty="0" err="1"/>
              <a:t>pMDI</a:t>
            </a:r>
            <a:r>
              <a:rPr lang="en-GB" dirty="0"/>
              <a:t>) every 20 minutes for the first hour</a:t>
            </a:r>
          </a:p>
          <a:p>
            <a:pPr lvl="1"/>
            <a:r>
              <a:rPr lang="en-GB" dirty="0"/>
              <a:t>Oral corticosteroids</a:t>
            </a:r>
          </a:p>
          <a:p>
            <a:pPr lvl="1"/>
            <a:r>
              <a:rPr lang="en-GB" dirty="0"/>
              <a:t>Controlled flow oxygen supplementation</a:t>
            </a:r>
          </a:p>
          <a:p>
            <a:r>
              <a:rPr lang="en-GB" dirty="0"/>
              <a:t>Marc’s symptoms improve: PEF 80% predicted, oxygen saturation &gt;94% on room air</a:t>
            </a:r>
          </a:p>
          <a:p>
            <a:r>
              <a:rPr lang="en-GB" dirty="0"/>
              <a:t>Discharge is arranged with SABA as-needed and 5-day course of oral corticosteroids</a:t>
            </a:r>
          </a:p>
          <a:p>
            <a:r>
              <a:rPr lang="en-GB" dirty="0"/>
              <a:t>Marc is also initiated on ICS maintenance therapy</a:t>
            </a:r>
          </a:p>
          <a:p>
            <a:endParaRPr lang="en-GB" dirty="0">
              <a:solidFill>
                <a:schemeClr val="accent1"/>
              </a:solidFill>
            </a:endParaRPr>
          </a:p>
        </p:txBody>
      </p:sp>
    </p:spTree>
    <p:extLst>
      <p:ext uri="{BB962C8B-B14F-4D97-AF65-F5344CB8AC3E}">
        <p14:creationId xmlns:p14="http://schemas.microsoft.com/office/powerpoint/2010/main" val="3818331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9E6800-9057-4E6F-ACBE-4ED3F19E031D}"/>
              </a:ext>
            </a:extLst>
          </p:cNvPr>
          <p:cNvSpPr>
            <a:spLocks noGrp="1"/>
          </p:cNvSpPr>
          <p:nvPr>
            <p:ph type="title"/>
          </p:nvPr>
        </p:nvSpPr>
        <p:spPr/>
        <p:txBody>
          <a:bodyPr/>
          <a:lstStyle/>
          <a:p>
            <a:r>
              <a:rPr lang="en-GB" dirty="0"/>
              <a:t>Clinical considerations</a:t>
            </a:r>
            <a:br>
              <a:rPr lang="en-GB" dirty="0"/>
            </a:br>
            <a:r>
              <a:rPr lang="en-GB" i="1" dirty="0"/>
              <a:t>F</a:t>
            </a:r>
            <a:r>
              <a:rPr lang="en-GB" sz="3200" i="1" dirty="0"/>
              <a:t>ollow-up</a:t>
            </a:r>
            <a:endParaRPr lang="en-GB" dirty="0"/>
          </a:p>
        </p:txBody>
      </p:sp>
      <p:sp>
        <p:nvSpPr>
          <p:cNvPr id="5" name="Content Placeholder 4">
            <a:extLst>
              <a:ext uri="{FF2B5EF4-FFF2-40B4-BE49-F238E27FC236}">
                <a16:creationId xmlns:a16="http://schemas.microsoft.com/office/drawing/2014/main" id="{A52CFF82-AE6D-43B1-961A-EFED9FD3EDAE}"/>
              </a:ext>
            </a:extLst>
          </p:cNvPr>
          <p:cNvSpPr>
            <a:spLocks noGrp="1"/>
          </p:cNvSpPr>
          <p:nvPr>
            <p:ph idx="1"/>
          </p:nvPr>
        </p:nvSpPr>
        <p:spPr/>
        <p:txBody>
          <a:bodyPr/>
          <a:lstStyle/>
          <a:p>
            <a:r>
              <a:rPr lang="en-GB" dirty="0"/>
              <a:t>Marc is advised to arrange a follow-up appointment with his primary care provider in 2-7 days</a:t>
            </a:r>
          </a:p>
          <a:p>
            <a:r>
              <a:rPr lang="en-GB" dirty="0"/>
              <a:t>One week later Marc feels better and decides not to attend the appointment</a:t>
            </a:r>
          </a:p>
          <a:p>
            <a:r>
              <a:rPr lang="en-GB" b="1" dirty="0"/>
              <a:t>One month later, he stops maintenance ICS </a:t>
            </a:r>
          </a:p>
          <a:p>
            <a:endParaRPr lang="en-GB" dirty="0"/>
          </a:p>
        </p:txBody>
      </p:sp>
    </p:spTree>
    <p:extLst>
      <p:ext uri="{BB962C8B-B14F-4D97-AF65-F5344CB8AC3E}">
        <p14:creationId xmlns:p14="http://schemas.microsoft.com/office/powerpoint/2010/main" val="3360435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03DA5-B7C4-4002-AB74-C0A48FB77029}"/>
              </a:ext>
            </a:extLst>
          </p:cNvPr>
          <p:cNvSpPr>
            <a:spLocks noGrp="1"/>
          </p:cNvSpPr>
          <p:nvPr>
            <p:ph type="title"/>
          </p:nvPr>
        </p:nvSpPr>
        <p:spPr/>
        <p:txBody>
          <a:bodyPr/>
          <a:lstStyle/>
          <a:p>
            <a:r>
              <a:rPr lang="en-GB" dirty="0"/>
              <a:t>Current presentation</a:t>
            </a:r>
          </a:p>
        </p:txBody>
      </p:sp>
      <p:sp>
        <p:nvSpPr>
          <p:cNvPr id="3" name="Content Placeholder 2">
            <a:extLst>
              <a:ext uri="{FF2B5EF4-FFF2-40B4-BE49-F238E27FC236}">
                <a16:creationId xmlns:a16="http://schemas.microsoft.com/office/drawing/2014/main" id="{3DC50ECB-6AEB-44D9-90CA-087BAF135253}"/>
              </a:ext>
            </a:extLst>
          </p:cNvPr>
          <p:cNvSpPr>
            <a:spLocks noGrp="1"/>
          </p:cNvSpPr>
          <p:nvPr>
            <p:ph idx="1"/>
          </p:nvPr>
        </p:nvSpPr>
        <p:spPr/>
        <p:txBody>
          <a:bodyPr/>
          <a:lstStyle/>
          <a:p>
            <a:r>
              <a:rPr lang="en-GB" dirty="0"/>
              <a:t>Marc presents to your office as he has started to feel breathless again and is using his SABA twice a day on at least 4 days each week</a:t>
            </a:r>
          </a:p>
          <a:p>
            <a:r>
              <a:rPr lang="en-GB" dirty="0"/>
              <a:t>His pharmacist advised him to make an appointment when he went to collect his seventh SABA inhaler this year</a:t>
            </a:r>
          </a:p>
          <a:p>
            <a:r>
              <a:rPr lang="en-GB" dirty="0"/>
              <a:t>Marc reports that his pharmacist says that because he has stopped his ICS, his SABA may not work so well when his asthma gets worse</a:t>
            </a:r>
          </a:p>
        </p:txBody>
      </p:sp>
    </p:spTree>
    <p:extLst>
      <p:ext uri="{BB962C8B-B14F-4D97-AF65-F5344CB8AC3E}">
        <p14:creationId xmlns:p14="http://schemas.microsoft.com/office/powerpoint/2010/main" val="224866065"/>
      </p:ext>
    </p:extLst>
  </p:cSld>
  <p:clrMapOvr>
    <a:masterClrMapping/>
  </p:clrMapOvr>
</p:sld>
</file>

<file path=ppt/theme/theme1.xml><?xml version="1.0" encoding="utf-8"?>
<a:theme xmlns:a="http://schemas.openxmlformats.org/drawingml/2006/main" name="Office Theme">
  <a:themeElements>
    <a:clrScheme name="Custom 14">
      <a:dk1>
        <a:sysClr val="windowText" lastClr="000000"/>
      </a:dk1>
      <a:lt1>
        <a:sysClr val="window" lastClr="FFFFFF"/>
      </a:lt1>
      <a:dk2>
        <a:srgbClr val="004F27"/>
      </a:dk2>
      <a:lt2>
        <a:srgbClr val="EEECE1"/>
      </a:lt2>
      <a:accent1>
        <a:srgbClr val="299D37"/>
      </a:accent1>
      <a:accent2>
        <a:srgbClr val="F6BB1C"/>
      </a:accent2>
      <a:accent3>
        <a:srgbClr val="9BBB59"/>
      </a:accent3>
      <a:accent4>
        <a:srgbClr val="8064A2"/>
      </a:accent4>
      <a:accent5>
        <a:srgbClr val="50B3B6"/>
      </a:accent5>
      <a:accent6>
        <a:srgbClr val="E47936"/>
      </a:accent6>
      <a:hlink>
        <a:srgbClr val="0099D4"/>
      </a:hlink>
      <a:folHlink>
        <a:srgbClr val="D0076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4581</Words>
  <Application>Microsoft Office PowerPoint</Application>
  <PresentationFormat>Widescreen</PresentationFormat>
  <Paragraphs>533</Paragraphs>
  <Slides>61</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61</vt:i4>
      </vt:variant>
    </vt:vector>
  </HeadingPairs>
  <TitlesOfParts>
    <vt:vector size="67" baseType="lpstr">
      <vt:lpstr>Arial</vt:lpstr>
      <vt:lpstr>Arial Rounded MT Bold</vt:lpstr>
      <vt:lpstr>Calibri</vt:lpstr>
      <vt:lpstr>Symbol</vt:lpstr>
      <vt:lpstr>Wingdings</vt:lpstr>
      <vt:lpstr>Office Theme</vt:lpstr>
      <vt:lpstr>Patient seen by ED doctor, not admitted to hospital</vt:lpstr>
      <vt:lpstr>About these slides</vt:lpstr>
      <vt:lpstr>What you will learn </vt:lpstr>
      <vt:lpstr>The patient</vt:lpstr>
      <vt:lpstr>Respiratory history</vt:lpstr>
      <vt:lpstr>ED presentation</vt:lpstr>
      <vt:lpstr>Clinical considerations ED management</vt:lpstr>
      <vt:lpstr>Clinical considerations Follow-up</vt:lpstr>
      <vt:lpstr>Current presentation</vt:lpstr>
      <vt:lpstr>Reasons for poor asthma control</vt:lpstr>
      <vt:lpstr>SABA overuse:  An indicator of poor control (1)</vt:lpstr>
      <vt:lpstr>SABA overuse:  An indicator of poor control (2)</vt:lpstr>
      <vt:lpstr>SABA overuse:  An indicator of poor control (3)</vt:lpstr>
      <vt:lpstr>SABA overuse:  An indicator of poor control (4)</vt:lpstr>
      <vt:lpstr>What are your priorities?</vt:lpstr>
      <vt:lpstr>Clinical considerations Confirm the diagnosis of asthma</vt:lpstr>
      <vt:lpstr>Clinical considerations Review the medical history</vt:lpstr>
      <vt:lpstr>GINA 2022 guidelines for the diagnosis of asthma</vt:lpstr>
      <vt:lpstr>Clinical considerations Review the medical history</vt:lpstr>
      <vt:lpstr>Clinical considerations Evaluation and tests</vt:lpstr>
      <vt:lpstr>Spirometry</vt:lpstr>
      <vt:lpstr>Spirometric patterns</vt:lpstr>
      <vt:lpstr>Quick spirometry assessment</vt:lpstr>
      <vt:lpstr>Allergy testing and how to interpret the results</vt:lpstr>
      <vt:lpstr>Clinical considerations Inhaler technique</vt:lpstr>
      <vt:lpstr>How to review inhalation technique</vt:lpstr>
      <vt:lpstr>Clinical considerations Medication review</vt:lpstr>
      <vt:lpstr>Would you propose any medication adjustment?</vt:lpstr>
      <vt:lpstr>GINA 2022</vt:lpstr>
      <vt:lpstr>GINA 2022: Steps 1–2</vt:lpstr>
      <vt:lpstr>Thoughts on medication adjustment having reviewed current guidelines?</vt:lpstr>
      <vt:lpstr>Management Discuss with the patient</vt:lpstr>
      <vt:lpstr>Self-management support</vt:lpstr>
      <vt:lpstr>Asthma Slide Rule Front</vt:lpstr>
      <vt:lpstr>Asthma Slide Rule Back</vt:lpstr>
      <vt:lpstr>Initiating challenging conversations</vt:lpstr>
      <vt:lpstr>Management The new plan</vt:lpstr>
      <vt:lpstr>Written Personalised Asthma Action Plan (PAAP)</vt:lpstr>
      <vt:lpstr>PAAP example for adults</vt:lpstr>
      <vt:lpstr>Steps to help Marc live better with his asthma</vt:lpstr>
      <vt:lpstr>Asthma Right Care: a movement for Global Change</vt:lpstr>
      <vt:lpstr>PowerPoint Presentation</vt:lpstr>
      <vt:lpstr>Making a case for change</vt:lpstr>
      <vt:lpstr>Leading large scale change: the evidence </vt:lpstr>
      <vt:lpstr>PowerPoint Presentation</vt:lpstr>
      <vt:lpstr>Aim</vt:lpstr>
      <vt:lpstr>Asthma Right Care as a social movement</vt:lpstr>
      <vt:lpstr>Getting our social movement going</vt:lpstr>
      <vt:lpstr>PowerPoint Presentation</vt:lpstr>
      <vt:lpstr>PowerPoint Presentation</vt:lpstr>
      <vt:lpstr>What has Asthma Right Care changed for you?</vt:lpstr>
      <vt:lpstr>PowerPoint Presentation</vt:lpstr>
      <vt:lpstr>What can you commit to?   Act now!</vt:lpstr>
      <vt:lpstr>Additional resources</vt:lpstr>
      <vt:lpstr>PowerPoint Presentation</vt:lpstr>
      <vt:lpstr>PowerPoint Presentation</vt:lpstr>
      <vt:lpstr>ACT: Asthma Control Questionnaire</vt:lpstr>
      <vt:lpstr>Asthma is an inflammatory disease</vt:lpstr>
      <vt:lpstr>GINA 2022: Step 3</vt:lpstr>
      <vt:lpstr>GINA 2022: Step 4</vt:lpstr>
      <vt:lpstr>GINA 2022: Step 5</vt:lpstr>
    </vt:vector>
  </TitlesOfParts>
  <Company>THS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Askew</dc:creator>
  <cp:lastModifiedBy>Nicola Connor</cp:lastModifiedBy>
  <cp:revision>327</cp:revision>
  <dcterms:created xsi:type="dcterms:W3CDTF">2018-05-14T13:39:32Z</dcterms:created>
  <dcterms:modified xsi:type="dcterms:W3CDTF">2023-02-28T16:49:49Z</dcterms:modified>
</cp:coreProperties>
</file>